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43" r:id="rId2"/>
    <p:sldMasterId id="2147483748" r:id="rId3"/>
    <p:sldMasterId id="2147483755" r:id="rId4"/>
    <p:sldMasterId id="2147483762" r:id="rId5"/>
    <p:sldMasterId id="2147483769" r:id="rId6"/>
    <p:sldMasterId id="2147483772" r:id="rId7"/>
    <p:sldMasterId id="2147483777" r:id="rId8"/>
    <p:sldMasterId id="2147483781" r:id="rId9"/>
    <p:sldMasterId id="2147483785" r:id="rId10"/>
    <p:sldMasterId id="2147483789" r:id="rId11"/>
    <p:sldMasterId id="2147483797" r:id="rId12"/>
    <p:sldMasterId id="2147483815" r:id="rId13"/>
    <p:sldMasterId id="2147483821" r:id="rId14"/>
    <p:sldMasterId id="2147483827" r:id="rId15"/>
    <p:sldMasterId id="2147483845" r:id="rId16"/>
  </p:sldMasterIdLst>
  <p:notesMasterIdLst>
    <p:notesMasterId r:id="rId43"/>
  </p:notesMasterIdLst>
  <p:handoutMasterIdLst>
    <p:handoutMasterId r:id="rId44"/>
  </p:handoutMasterIdLst>
  <p:sldIdLst>
    <p:sldId id="568" r:id="rId17"/>
    <p:sldId id="569" r:id="rId18"/>
    <p:sldId id="570" r:id="rId19"/>
    <p:sldId id="645" r:id="rId20"/>
    <p:sldId id="646" r:id="rId21"/>
    <p:sldId id="647" r:id="rId22"/>
    <p:sldId id="648" r:id="rId23"/>
    <p:sldId id="611" r:id="rId24"/>
    <p:sldId id="612" r:id="rId25"/>
    <p:sldId id="649" r:id="rId26"/>
    <p:sldId id="636" r:id="rId27"/>
    <p:sldId id="637" r:id="rId28"/>
    <p:sldId id="638" r:id="rId29"/>
    <p:sldId id="620" r:id="rId30"/>
    <p:sldId id="639" r:id="rId31"/>
    <p:sldId id="640" r:id="rId32"/>
    <p:sldId id="641" r:id="rId33"/>
    <p:sldId id="642" r:id="rId34"/>
    <p:sldId id="625" r:id="rId35"/>
    <p:sldId id="571" r:id="rId36"/>
    <p:sldId id="626" r:id="rId37"/>
    <p:sldId id="650" r:id="rId38"/>
    <p:sldId id="628" r:id="rId39"/>
    <p:sldId id="630" r:id="rId40"/>
    <p:sldId id="622" r:id="rId41"/>
    <p:sldId id="601" r:id="rId42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  <p15:guide id="3" pos="27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FBD"/>
    <a:srgbClr val="0F6FC6"/>
    <a:srgbClr val="1802BE"/>
    <a:srgbClr val="FF5050"/>
    <a:srgbClr val="1673DA"/>
    <a:srgbClr val="FFFFFF"/>
    <a:srgbClr val="46852F"/>
    <a:srgbClr val="284D1B"/>
    <a:srgbClr val="C64242"/>
    <a:srgbClr val="305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0" autoAdjust="0"/>
    <p:restoredTop sz="99229" autoAdjust="0"/>
  </p:normalViewPr>
  <p:slideViewPr>
    <p:cSldViewPr>
      <p:cViewPr>
        <p:scale>
          <a:sx n="74" d="100"/>
          <a:sy n="74" d="100"/>
        </p:scale>
        <p:origin x="-571" y="821"/>
      </p:cViewPr>
      <p:guideLst>
        <p:guide orient="horz" pos="2160"/>
        <p:guide pos="2832"/>
        <p:guide pos="27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2486" y="8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" y="7"/>
            <a:ext cx="4027873" cy="350036"/>
          </a:xfrm>
          <a:prstGeom prst="rect">
            <a:avLst/>
          </a:prstGeom>
        </p:spPr>
        <p:txBody>
          <a:bodyPr vert="horz" lIns="90099" tIns="45050" rIns="90099" bIns="450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417" y="7"/>
            <a:ext cx="4027873" cy="350036"/>
          </a:xfrm>
          <a:prstGeom prst="rect">
            <a:avLst/>
          </a:prstGeom>
        </p:spPr>
        <p:txBody>
          <a:bodyPr vert="horz" lIns="90099" tIns="45050" rIns="90099" bIns="45050" rtlCol="0"/>
          <a:lstStyle>
            <a:lvl1pPr algn="r">
              <a:defRPr sz="1200"/>
            </a:lvl1pPr>
          </a:lstStyle>
          <a:p>
            <a:fld id="{16EE76F7-E069-498F-8889-01CB93BE8ADF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5" y="6659169"/>
            <a:ext cx="4027873" cy="350036"/>
          </a:xfrm>
          <a:prstGeom prst="rect">
            <a:avLst/>
          </a:prstGeom>
        </p:spPr>
        <p:txBody>
          <a:bodyPr vert="horz" lIns="90099" tIns="45050" rIns="90099" bIns="450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417" y="6659169"/>
            <a:ext cx="4027873" cy="350036"/>
          </a:xfrm>
          <a:prstGeom prst="rect">
            <a:avLst/>
          </a:prstGeom>
        </p:spPr>
        <p:txBody>
          <a:bodyPr vert="horz" lIns="90099" tIns="45050" rIns="90099" bIns="45050" rtlCol="0" anchor="b"/>
          <a:lstStyle>
            <a:lvl1pPr algn="r">
              <a:defRPr sz="1200"/>
            </a:lvl1pPr>
          </a:lstStyle>
          <a:p>
            <a:fld id="{F24F3944-BDAB-46A4-97D8-AC85260B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8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4028442" cy="350518"/>
          </a:xfrm>
          <a:prstGeom prst="rect">
            <a:avLst/>
          </a:prstGeom>
        </p:spPr>
        <p:txBody>
          <a:bodyPr vert="horz" lIns="91022" tIns="45509" rIns="91022" bIns="455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8" y="6"/>
            <a:ext cx="4028442" cy="350518"/>
          </a:xfrm>
          <a:prstGeom prst="rect">
            <a:avLst/>
          </a:prstGeom>
        </p:spPr>
        <p:txBody>
          <a:bodyPr vert="horz" lIns="91022" tIns="45509" rIns="91022" bIns="45509" rtlCol="0"/>
          <a:lstStyle>
            <a:lvl1pPr algn="r">
              <a:defRPr sz="1200"/>
            </a:lvl1pPr>
          </a:lstStyle>
          <a:p>
            <a:fld id="{C7ACDBC4-B294-4EEA-B195-52EBFAB7D8BE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4013" y="523875"/>
            <a:ext cx="3508375" cy="2630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22" tIns="45509" rIns="91022" bIns="455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8"/>
            <a:ext cx="7437120" cy="3154678"/>
          </a:xfrm>
          <a:prstGeom prst="rect">
            <a:avLst/>
          </a:prstGeom>
        </p:spPr>
        <p:txBody>
          <a:bodyPr vert="horz" lIns="91022" tIns="45509" rIns="91022" bIns="4550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671"/>
            <a:ext cx="4028442" cy="350518"/>
          </a:xfrm>
          <a:prstGeom prst="rect">
            <a:avLst/>
          </a:prstGeom>
        </p:spPr>
        <p:txBody>
          <a:bodyPr vert="horz" lIns="91022" tIns="45509" rIns="91022" bIns="455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8" y="6658671"/>
            <a:ext cx="4028442" cy="350518"/>
          </a:xfrm>
          <a:prstGeom prst="rect">
            <a:avLst/>
          </a:prstGeom>
        </p:spPr>
        <p:txBody>
          <a:bodyPr vert="horz" lIns="91022" tIns="45509" rIns="91022" bIns="45509" rtlCol="0" anchor="b"/>
          <a:lstStyle>
            <a:lvl1pPr algn="r">
              <a:defRPr sz="1200"/>
            </a:lvl1pPr>
          </a:lstStyle>
          <a:p>
            <a:fld id="{77319188-D78F-44C0-9908-A9C3C7F3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39455" indent="-283431" defTabSz="910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38478" indent="-226429" defTabSz="910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94501" indent="-226429" defTabSz="910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0525" indent="-226429" defTabSz="910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06552" indent="-226429" defTabSz="910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62577" indent="-226429" defTabSz="910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18598" indent="-226429" defTabSz="910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74624" indent="-226429" defTabSz="910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959BD1B-63F4-4534-8026-F22E11B7752F}" type="slidenum">
              <a:rPr lang="en-US" altLang="en-US">
                <a:solidFill>
                  <a:prstClr val="black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5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9188-D78F-44C0-9908-A9C3C7F3771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9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9188-D78F-44C0-9908-A9C3C7F3771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6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3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7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2D48E89-23B1-405B-8000-0D68C1DC4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5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BE532EF-8959-49B9-ADD0-B15B04A6C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413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248400"/>
            <a:ext cx="640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A6B7-34BD-4D1B-9190-991455A7C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90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3E7A14F-F747-4C7A-8687-0F54EDE42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74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CF2D03B-0C9A-4EBC-B18D-2FD8304DC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86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32DD8-40CE-4EF9-9ECC-95E6E6534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13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62FFE-DB25-4A84-B441-ED26FDCF1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0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334E0-2D1B-470B-A7F0-D7AF43D9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4F239AF-DDE9-4B79-A601-0BDFBFFE2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8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D852B2C-72E9-40B6-BBE3-168A5136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56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4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12FB-640D-4E75-B6B6-075D80E9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66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0C98-956C-4EB4-B5F8-1B6619FD4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16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861761"/>
      </p:ext>
    </p:extLst>
  </p:cSld>
  <p:clrMapOvr>
    <a:masterClrMapping/>
  </p:clrMapOvr>
  <p:transition>
    <p:pull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4F239AF-DDE9-4B79-A601-0BDFBFFE2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6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D852B2C-72E9-40B6-BBE3-168A5136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4044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12FB-640D-4E75-B6B6-075D80E9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42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1F9A-ECE0-4164-923F-B840863B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84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0C98-956C-4EB4-B5F8-1B6619FD4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72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7B8B254-B764-4BE7-AD5B-2411EEE52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81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7B8B254-B764-4BE7-AD5B-2411EEE52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43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200EE-F9CE-4286-8A64-2A4FAC11DA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5395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18263" cy="8985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085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FE571-F67B-4133-8AB0-444120215FA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9983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21489-426A-4B0D-B58A-AADC6AE37F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410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200EE-F9CE-4286-8A64-2A4FAC11DA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6315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18263" cy="8985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085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FE571-F67B-4133-8AB0-444120215FA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4791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21489-426A-4B0D-B58A-AADC6AE37F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617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48471E9-8AD4-4A13-A229-0687DE6D2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81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91713"/>
      </p:ext>
    </p:extLst>
  </p:cSld>
  <p:clrMapOvr>
    <a:masterClrMapping/>
  </p:clrMapOvr>
  <p:transition>
    <p:pull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41C62F2-B4B3-4DD4-B568-E0E37ABF9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83AF4F1-F182-4141-88A4-2CDC4DE33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40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35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5394-F124-4B41-AD93-AC056BD74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1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7263-6207-4DBE-956E-69F8856C4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92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134865"/>
      </p:ext>
    </p:extLst>
  </p:cSld>
  <p:clrMapOvr>
    <a:masterClrMapping/>
  </p:clrMapOvr>
  <p:transition>
    <p:pull dir="l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9"/>
          <p:cNvSpPr>
            <a:spLocks noChangeArrowheads="1"/>
          </p:cNvSpPr>
          <p:nvPr userDrawn="1"/>
        </p:nvSpPr>
        <p:spPr bwMode="auto">
          <a:xfrm>
            <a:off x="71438" y="76203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771537" y="76220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91430" bIns="9143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215A9F"/>
                </a:solidFill>
                <a:latin typeface="Trebuchet MS" pitchFamily="34" charset="0"/>
                <a:ea typeface="MS PGothic" pitchFamily="34" charset="-128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42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2" tIns="73144" rIns="36572" bIns="36572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4"/>
            <a:ext cx="213360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4"/>
            <a:ext cx="4648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D7108-5FF7-4CE1-B33F-3B9B5032E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33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18263" cy="8985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085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1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79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99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6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64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18263" cy="8985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085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4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00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18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62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5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18263" cy="8985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085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1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48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592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73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18263" cy="8985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085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7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2"/>
          <p:cNvSpPr txBox="1">
            <a:spLocks noGrp="1"/>
          </p:cNvSpPr>
          <p:nvPr>
            <p:ph type="sldNum" idx="12"/>
          </p:nvPr>
        </p:nvSpPr>
        <p:spPr>
          <a:xfrm>
            <a:off x="7619999" y="6469062"/>
            <a:ext cx="1066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5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112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8E97EE-3AB2-4902-BDE7-A1D80C0499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26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25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1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29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17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0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775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24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3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72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33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3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0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1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DED236-C323-4AF8-AE4F-1B4BAEB8B0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Service	</a:t>
            </a: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50431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0DCA73-20EF-4CC7-B228-386897CED4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9"/>
            <a:ext cx="236538" cy="2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5" y="6589717"/>
            <a:ext cx="20313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4600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7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A4DA5A-2BED-47DB-9C3D-279047CA08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Dept of Commerce Se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NO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6154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31736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4" r:id="rId4"/>
    <p:sldLayoutId id="2147483795" r:id="rId5"/>
    <p:sldLayoutId id="214748379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3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Oval 18"/>
          <p:cNvSpPr>
            <a:spLocks noChangeArrowheads="1"/>
          </p:cNvSpPr>
          <p:nvPr userDrawn="1"/>
        </p:nvSpPr>
        <p:spPr bwMode="auto"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228600" y="76200"/>
            <a:ext cx="8686800" cy="347663"/>
          </a:xfrm>
          <a:prstGeom prst="rect">
            <a:avLst/>
          </a:prstGeom>
          <a:solidFill>
            <a:srgbClr val="6C9BC6"/>
          </a:solidFill>
          <a:ln w="9525" algn="in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3366"/>
                </a:solidFill>
                <a:latin typeface="Trebuchet MS" pitchFamily="34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533400" y="457200"/>
            <a:ext cx="8077200" cy="6096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6" tIns="73152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29" name="Group 16"/>
          <p:cNvGrpSpPr>
            <a:grpSpLocks noChangeAspect="1"/>
          </p:cNvGrpSpPr>
          <p:nvPr userDrawn="1"/>
        </p:nvGrpSpPr>
        <p:grpSpPr bwMode="auto">
          <a:xfrm>
            <a:off x="8077200" y="0"/>
            <a:ext cx="1066800" cy="1066800"/>
            <a:chOff x="72" y="84"/>
            <a:chExt cx="828" cy="828"/>
          </a:xfrm>
        </p:grpSpPr>
        <p:sp>
          <p:nvSpPr>
            <p:cNvPr id="1041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 w="9525" algn="in">
              <a:noFill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2" name="Picture 11" descr="NOAA seal 2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</p:grpSp>
      <p:grpSp>
        <p:nvGrpSpPr>
          <p:cNvPr id="1030" name="Group 17"/>
          <p:cNvGrpSpPr>
            <a:grpSpLocks noChangeAspect="1"/>
          </p:cNvGrpSpPr>
          <p:nvPr userDrawn="1"/>
        </p:nvGrpSpPr>
        <p:grpSpPr bwMode="auto">
          <a:xfrm>
            <a:off x="0" y="0"/>
            <a:ext cx="1066800" cy="1066800"/>
            <a:chOff x="5184" y="3736"/>
            <a:chExt cx="528" cy="536"/>
          </a:xfrm>
        </p:grpSpPr>
        <p:sp>
          <p:nvSpPr>
            <p:cNvPr id="1039" name="Oval 15"/>
            <p:cNvSpPr>
              <a:spLocks noChangeArrowheads="1"/>
            </p:cNvSpPr>
            <p:nvPr userDrawn="1"/>
          </p:nvSpPr>
          <p:spPr bwMode="auto">
            <a:xfrm>
              <a:off x="5184" y="3736"/>
              <a:ext cx="528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0" name="Picture 1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0" y="3748"/>
              <a:ext cx="52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64182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Oval 18"/>
          <p:cNvSpPr>
            <a:spLocks noChangeArrowheads="1"/>
          </p:cNvSpPr>
          <p:nvPr userDrawn="1"/>
        </p:nvSpPr>
        <p:spPr bwMode="auto"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Oval 19"/>
          <p:cNvSpPr>
            <a:spLocks noChangeArrowheads="1"/>
          </p:cNvSpPr>
          <p:nvPr userDrawn="1"/>
        </p:nvSpPr>
        <p:spPr bwMode="auto"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 userDrawn="1"/>
        </p:nvSpPr>
        <p:spPr bwMode="auto">
          <a:xfrm>
            <a:off x="2421320" y="6457950"/>
            <a:ext cx="449338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Pre-decisional and Administratively Confidential. Not for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 userDrawn="1"/>
        </p:nvSpPr>
        <p:spPr bwMode="auto">
          <a:xfrm>
            <a:off x="225690" y="6457950"/>
            <a:ext cx="20125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July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7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Oval 18"/>
          <p:cNvSpPr>
            <a:spLocks noChangeArrowheads="1"/>
          </p:cNvSpPr>
          <p:nvPr userDrawn="1"/>
        </p:nvSpPr>
        <p:spPr bwMode="auto"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228600" y="76200"/>
            <a:ext cx="8686800" cy="347663"/>
          </a:xfrm>
          <a:prstGeom prst="rect">
            <a:avLst/>
          </a:prstGeom>
          <a:solidFill>
            <a:srgbClr val="6C9BC6"/>
          </a:solidFill>
          <a:ln w="9525" algn="in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3366"/>
                </a:solidFill>
                <a:latin typeface="Trebuchet MS" pitchFamily="34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533400" y="457200"/>
            <a:ext cx="8077200" cy="6096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6" tIns="73152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29" name="Group 16"/>
          <p:cNvGrpSpPr>
            <a:grpSpLocks noChangeAspect="1"/>
          </p:cNvGrpSpPr>
          <p:nvPr userDrawn="1"/>
        </p:nvGrpSpPr>
        <p:grpSpPr bwMode="auto">
          <a:xfrm>
            <a:off x="8077200" y="0"/>
            <a:ext cx="1066800" cy="1066800"/>
            <a:chOff x="72" y="84"/>
            <a:chExt cx="828" cy="828"/>
          </a:xfrm>
        </p:grpSpPr>
        <p:sp>
          <p:nvSpPr>
            <p:cNvPr id="1041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 w="9525" algn="in">
              <a:noFill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2" name="Picture 11" descr="NOAA seal 2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</p:grpSp>
      <p:grpSp>
        <p:nvGrpSpPr>
          <p:cNvPr id="1030" name="Group 17"/>
          <p:cNvGrpSpPr>
            <a:grpSpLocks noChangeAspect="1"/>
          </p:cNvGrpSpPr>
          <p:nvPr userDrawn="1"/>
        </p:nvGrpSpPr>
        <p:grpSpPr bwMode="auto">
          <a:xfrm>
            <a:off x="0" y="0"/>
            <a:ext cx="1066800" cy="1066800"/>
            <a:chOff x="5184" y="3736"/>
            <a:chExt cx="528" cy="536"/>
          </a:xfrm>
        </p:grpSpPr>
        <p:sp>
          <p:nvSpPr>
            <p:cNvPr id="1039" name="Oval 15"/>
            <p:cNvSpPr>
              <a:spLocks noChangeArrowheads="1"/>
            </p:cNvSpPr>
            <p:nvPr userDrawn="1"/>
          </p:nvSpPr>
          <p:spPr bwMode="auto">
            <a:xfrm>
              <a:off x="5184" y="3736"/>
              <a:ext cx="528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0" name="Picture 1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0" y="3748"/>
              <a:ext cx="52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64182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Oval 18"/>
          <p:cNvSpPr>
            <a:spLocks noChangeArrowheads="1"/>
          </p:cNvSpPr>
          <p:nvPr userDrawn="1"/>
        </p:nvSpPr>
        <p:spPr bwMode="auto"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Oval 19"/>
          <p:cNvSpPr>
            <a:spLocks noChangeArrowheads="1"/>
          </p:cNvSpPr>
          <p:nvPr userDrawn="1"/>
        </p:nvSpPr>
        <p:spPr bwMode="auto"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 userDrawn="1"/>
        </p:nvSpPr>
        <p:spPr bwMode="auto">
          <a:xfrm>
            <a:off x="2421320" y="6457950"/>
            <a:ext cx="449338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Pre-decisional and Administratively Confidential. Not for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 userDrawn="1"/>
        </p:nvSpPr>
        <p:spPr bwMode="auto">
          <a:xfrm>
            <a:off x="225690" y="6457950"/>
            <a:ext cx="20125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July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1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Oval 18"/>
          <p:cNvSpPr>
            <a:spLocks noChangeArrowheads="1"/>
          </p:cNvSpPr>
          <p:nvPr userDrawn="1"/>
        </p:nvSpPr>
        <p:spPr bwMode="auto"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228600" y="76200"/>
            <a:ext cx="8686800" cy="347663"/>
          </a:xfrm>
          <a:prstGeom prst="rect">
            <a:avLst/>
          </a:prstGeom>
          <a:solidFill>
            <a:srgbClr val="6C9BC6"/>
          </a:solidFill>
          <a:ln w="9525" algn="in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3366"/>
                </a:solidFill>
                <a:latin typeface="Trebuchet MS" pitchFamily="34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533400" y="457200"/>
            <a:ext cx="8077200" cy="6096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6" tIns="73152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29" name="Group 16"/>
          <p:cNvGrpSpPr>
            <a:grpSpLocks noChangeAspect="1"/>
          </p:cNvGrpSpPr>
          <p:nvPr userDrawn="1"/>
        </p:nvGrpSpPr>
        <p:grpSpPr bwMode="auto">
          <a:xfrm>
            <a:off x="8077200" y="0"/>
            <a:ext cx="1066800" cy="1066800"/>
            <a:chOff x="72" y="84"/>
            <a:chExt cx="828" cy="828"/>
          </a:xfrm>
        </p:grpSpPr>
        <p:sp>
          <p:nvSpPr>
            <p:cNvPr id="1041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 w="9525" algn="in">
              <a:noFill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2" name="Picture 11" descr="NOAA seal 2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</p:grpSp>
      <p:grpSp>
        <p:nvGrpSpPr>
          <p:cNvPr id="1030" name="Group 17"/>
          <p:cNvGrpSpPr>
            <a:grpSpLocks noChangeAspect="1"/>
          </p:cNvGrpSpPr>
          <p:nvPr userDrawn="1"/>
        </p:nvGrpSpPr>
        <p:grpSpPr bwMode="auto">
          <a:xfrm>
            <a:off x="0" y="0"/>
            <a:ext cx="1066800" cy="1066800"/>
            <a:chOff x="5184" y="3736"/>
            <a:chExt cx="528" cy="536"/>
          </a:xfrm>
        </p:grpSpPr>
        <p:sp>
          <p:nvSpPr>
            <p:cNvPr id="1039" name="Oval 15"/>
            <p:cNvSpPr>
              <a:spLocks noChangeArrowheads="1"/>
            </p:cNvSpPr>
            <p:nvPr userDrawn="1"/>
          </p:nvSpPr>
          <p:spPr bwMode="auto">
            <a:xfrm>
              <a:off x="5184" y="3736"/>
              <a:ext cx="528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0" name="Picture 1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0" y="3748"/>
              <a:ext cx="52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64182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Oval 18"/>
          <p:cNvSpPr>
            <a:spLocks noChangeArrowheads="1"/>
          </p:cNvSpPr>
          <p:nvPr userDrawn="1"/>
        </p:nvSpPr>
        <p:spPr bwMode="auto"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Oval 19"/>
          <p:cNvSpPr>
            <a:spLocks noChangeArrowheads="1"/>
          </p:cNvSpPr>
          <p:nvPr userDrawn="1"/>
        </p:nvSpPr>
        <p:spPr bwMode="auto"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 userDrawn="1"/>
        </p:nvSpPr>
        <p:spPr bwMode="auto">
          <a:xfrm>
            <a:off x="2421320" y="6457950"/>
            <a:ext cx="449338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Pre-decisional and Administratively Confidential. Not for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 userDrawn="1"/>
        </p:nvSpPr>
        <p:spPr bwMode="auto">
          <a:xfrm>
            <a:off x="225690" y="6457950"/>
            <a:ext cx="20125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July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6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Oval 18"/>
          <p:cNvSpPr>
            <a:spLocks noChangeArrowheads="1"/>
          </p:cNvSpPr>
          <p:nvPr userDrawn="1"/>
        </p:nvSpPr>
        <p:spPr bwMode="auto"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228600" y="76200"/>
            <a:ext cx="8686800" cy="347663"/>
          </a:xfrm>
          <a:prstGeom prst="rect">
            <a:avLst/>
          </a:prstGeom>
          <a:solidFill>
            <a:srgbClr val="6C9BC6"/>
          </a:solidFill>
          <a:ln w="9525" algn="in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3366"/>
                </a:solidFill>
                <a:latin typeface="Trebuchet MS" pitchFamily="34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533400" y="457200"/>
            <a:ext cx="8077200" cy="6096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6" tIns="73152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29" name="Group 16"/>
          <p:cNvGrpSpPr>
            <a:grpSpLocks noChangeAspect="1"/>
          </p:cNvGrpSpPr>
          <p:nvPr userDrawn="1"/>
        </p:nvGrpSpPr>
        <p:grpSpPr bwMode="auto">
          <a:xfrm>
            <a:off x="8077200" y="0"/>
            <a:ext cx="1066800" cy="1066800"/>
            <a:chOff x="72" y="84"/>
            <a:chExt cx="828" cy="828"/>
          </a:xfrm>
        </p:grpSpPr>
        <p:sp>
          <p:nvSpPr>
            <p:cNvPr id="1041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 w="9525" algn="in">
              <a:noFill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2" name="Picture 11" descr="NOAA seal 2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</p:grpSp>
      <p:grpSp>
        <p:nvGrpSpPr>
          <p:cNvPr id="1030" name="Group 17"/>
          <p:cNvGrpSpPr>
            <a:grpSpLocks noChangeAspect="1"/>
          </p:cNvGrpSpPr>
          <p:nvPr userDrawn="1"/>
        </p:nvGrpSpPr>
        <p:grpSpPr bwMode="auto">
          <a:xfrm>
            <a:off x="0" y="0"/>
            <a:ext cx="1066800" cy="1066800"/>
            <a:chOff x="5184" y="3736"/>
            <a:chExt cx="528" cy="536"/>
          </a:xfrm>
        </p:grpSpPr>
        <p:sp>
          <p:nvSpPr>
            <p:cNvPr id="1039" name="Oval 15"/>
            <p:cNvSpPr>
              <a:spLocks noChangeArrowheads="1"/>
            </p:cNvSpPr>
            <p:nvPr userDrawn="1"/>
          </p:nvSpPr>
          <p:spPr bwMode="auto">
            <a:xfrm>
              <a:off x="5184" y="3736"/>
              <a:ext cx="528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40" name="Picture 1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0" y="3748"/>
              <a:ext cx="52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64182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Oval 18"/>
          <p:cNvSpPr>
            <a:spLocks noChangeArrowheads="1"/>
          </p:cNvSpPr>
          <p:nvPr userDrawn="1"/>
        </p:nvSpPr>
        <p:spPr bwMode="auto"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Oval 19"/>
          <p:cNvSpPr>
            <a:spLocks noChangeArrowheads="1"/>
          </p:cNvSpPr>
          <p:nvPr userDrawn="1"/>
        </p:nvSpPr>
        <p:spPr bwMode="auto"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 userDrawn="1"/>
        </p:nvSpPr>
        <p:spPr bwMode="auto">
          <a:xfrm>
            <a:off x="2421320" y="6457950"/>
            <a:ext cx="449338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Pre-decisional and Administratively Confidential. Not for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 userDrawn="1"/>
        </p:nvSpPr>
        <p:spPr bwMode="auto">
          <a:xfrm>
            <a:off x="225690" y="6457950"/>
            <a:ext cx="20125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July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BF0CEC-1971-4DA8-B453-EF6FE66B6C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 userDrawn="1"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DRAFT – Pre-Decisional – not for distribution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21248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D9D879-B8BD-4990-A510-3D23DD3468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55263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DBE49-0357-456C-BFD9-64E089FB94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4753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60" r:id="rId4"/>
    <p:sldLayoutId id="214748376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DBE49-0357-456C-BFD9-64E089FB94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82937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50E915-9431-4B8D-B9AD-8EBAD873FA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30255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6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7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50E915-9431-4B8D-B9AD-8EBAD873FA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533400" y="6588125"/>
            <a:ext cx="6477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</a:t>
            </a:r>
            <a:r>
              <a:rPr lang="en-US" sz="1000" b="1" dirty="0" smtClean="0">
                <a:solidFill>
                  <a:srgbClr val="FFFFCC"/>
                </a:solidFill>
                <a:latin typeface="Arial" charset="0"/>
              </a:rPr>
              <a:t>Service  </a:t>
            </a:r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0273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6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7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18"/>
          <p:cNvSpPr>
            <a:spLocks noChangeArrowheads="1"/>
          </p:cNvSpPr>
          <p:nvPr userDrawn="1"/>
        </p:nvSpPr>
        <p:spPr bwMode="auto"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7"/>
          <p:cNvSpPr>
            <a:spLocks noChangeArrowheads="1"/>
          </p:cNvSpPr>
          <p:nvPr userDrawn="1"/>
        </p:nvSpPr>
        <p:spPr bwMode="auto">
          <a:xfrm>
            <a:off x="228600" y="76200"/>
            <a:ext cx="8686800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 smtClean="0">
                <a:solidFill>
                  <a:srgbClr val="003366"/>
                </a:solidFill>
                <a:latin typeface="Trebuchet MS" pitchFamily="34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533400" y="457200"/>
            <a:ext cx="8077200" cy="6096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6" tIns="73152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054" name="Group 16"/>
          <p:cNvGrpSpPr>
            <a:grpSpLocks noChangeAspect="1"/>
          </p:cNvGrpSpPr>
          <p:nvPr userDrawn="1"/>
        </p:nvGrpSpPr>
        <p:grpSpPr bwMode="auto">
          <a:xfrm>
            <a:off x="8077200" y="0"/>
            <a:ext cx="1066800" cy="1066800"/>
            <a:chOff x="72" y="84"/>
            <a:chExt cx="828" cy="828"/>
          </a:xfrm>
        </p:grpSpPr>
        <p:sp>
          <p:nvSpPr>
            <p:cNvPr id="2064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2065" name="Picture 11" descr="NOAA seal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Group 17"/>
          <p:cNvGrpSpPr>
            <a:grpSpLocks noChangeAspect="1"/>
          </p:cNvGrpSpPr>
          <p:nvPr userDrawn="1"/>
        </p:nvGrpSpPr>
        <p:grpSpPr bwMode="auto">
          <a:xfrm>
            <a:off x="0" y="0"/>
            <a:ext cx="1066800" cy="1066800"/>
            <a:chOff x="5184" y="3736"/>
            <a:chExt cx="528" cy="536"/>
          </a:xfrm>
        </p:grpSpPr>
        <p:sp>
          <p:nvSpPr>
            <p:cNvPr id="2062" name="Oval 15"/>
            <p:cNvSpPr>
              <a:spLocks noChangeArrowheads="1"/>
            </p:cNvSpPr>
            <p:nvPr userDrawn="1"/>
          </p:nvSpPr>
          <p:spPr bwMode="auto">
            <a:xfrm>
              <a:off x="5184" y="3736"/>
              <a:ext cx="528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2063" name="Picture 13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" y="3748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64182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7" name="Oval 18"/>
          <p:cNvSpPr>
            <a:spLocks noChangeArrowheads="1"/>
          </p:cNvSpPr>
          <p:nvPr userDrawn="1"/>
        </p:nvSpPr>
        <p:spPr bwMode="auto"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2058" name="Oval 19"/>
          <p:cNvSpPr>
            <a:spLocks noChangeArrowheads="1"/>
          </p:cNvSpPr>
          <p:nvPr userDrawn="1"/>
        </p:nvSpPr>
        <p:spPr bwMode="auto"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2763" y="6469063"/>
            <a:ext cx="1824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067DE5-3039-4A55-83C7-F5B8A983B6D3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cs typeface="Arial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 userDrawn="1"/>
        </p:nvSpPr>
        <p:spPr bwMode="auto">
          <a:xfrm>
            <a:off x="2420938" y="6457950"/>
            <a:ext cx="4494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Administratively Confidential. Not for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 userDrawn="1"/>
        </p:nvSpPr>
        <p:spPr bwMode="auto">
          <a:xfrm>
            <a:off x="225425" y="6457950"/>
            <a:ext cx="201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February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6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18"/>
          <p:cNvSpPr>
            <a:spLocks noChangeArrowheads="1"/>
          </p:cNvSpPr>
          <p:nvPr userDrawn="1"/>
        </p:nvSpPr>
        <p:spPr bwMode="auto"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7"/>
          <p:cNvSpPr>
            <a:spLocks noChangeArrowheads="1"/>
          </p:cNvSpPr>
          <p:nvPr userDrawn="1"/>
        </p:nvSpPr>
        <p:spPr bwMode="auto">
          <a:xfrm>
            <a:off x="228600" y="76200"/>
            <a:ext cx="8686800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 smtClean="0">
                <a:solidFill>
                  <a:srgbClr val="003366"/>
                </a:solidFill>
                <a:latin typeface="Trebuchet MS" pitchFamily="34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533400" y="457200"/>
            <a:ext cx="8077200" cy="6096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6" tIns="73152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054" name="Group 16"/>
          <p:cNvGrpSpPr>
            <a:grpSpLocks noChangeAspect="1"/>
          </p:cNvGrpSpPr>
          <p:nvPr userDrawn="1"/>
        </p:nvGrpSpPr>
        <p:grpSpPr bwMode="auto">
          <a:xfrm>
            <a:off x="8077200" y="0"/>
            <a:ext cx="1066800" cy="1066800"/>
            <a:chOff x="72" y="84"/>
            <a:chExt cx="828" cy="828"/>
          </a:xfrm>
        </p:grpSpPr>
        <p:sp>
          <p:nvSpPr>
            <p:cNvPr id="2064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2065" name="Picture 11" descr="NOAA seal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Group 17"/>
          <p:cNvGrpSpPr>
            <a:grpSpLocks noChangeAspect="1"/>
          </p:cNvGrpSpPr>
          <p:nvPr userDrawn="1"/>
        </p:nvGrpSpPr>
        <p:grpSpPr bwMode="auto">
          <a:xfrm>
            <a:off x="0" y="0"/>
            <a:ext cx="1066800" cy="1066800"/>
            <a:chOff x="5184" y="3736"/>
            <a:chExt cx="528" cy="536"/>
          </a:xfrm>
        </p:grpSpPr>
        <p:sp>
          <p:nvSpPr>
            <p:cNvPr id="2062" name="Oval 15"/>
            <p:cNvSpPr>
              <a:spLocks noChangeArrowheads="1"/>
            </p:cNvSpPr>
            <p:nvPr userDrawn="1"/>
          </p:nvSpPr>
          <p:spPr bwMode="auto">
            <a:xfrm>
              <a:off x="5184" y="3736"/>
              <a:ext cx="528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2063" name="Picture 13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" y="3748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64182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7" name="Oval 18"/>
          <p:cNvSpPr>
            <a:spLocks noChangeArrowheads="1"/>
          </p:cNvSpPr>
          <p:nvPr userDrawn="1"/>
        </p:nvSpPr>
        <p:spPr bwMode="auto"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2058" name="Oval 19"/>
          <p:cNvSpPr>
            <a:spLocks noChangeArrowheads="1"/>
          </p:cNvSpPr>
          <p:nvPr userDrawn="1"/>
        </p:nvSpPr>
        <p:spPr bwMode="auto"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2763" y="6469063"/>
            <a:ext cx="1824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067DE5-3039-4A55-83C7-F5B8A983B6D3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cs typeface="Arial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 userDrawn="1"/>
        </p:nvSpPr>
        <p:spPr bwMode="auto">
          <a:xfrm>
            <a:off x="2420938" y="6457950"/>
            <a:ext cx="4494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Administratively Confidential. Not for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 userDrawn="1"/>
        </p:nvSpPr>
        <p:spPr bwMode="auto">
          <a:xfrm>
            <a:off x="225425" y="6457950"/>
            <a:ext cx="201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February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88599A4-92F9-436B-878F-AC558F36ACD2}" type="slidenum">
              <a:rPr lang="en-US" sz="1400" b="1">
                <a:solidFill>
                  <a:srgbClr val="FFFFCC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400" b="1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371600"/>
          </a:xfrm>
        </p:spPr>
        <p:txBody>
          <a:bodyPr/>
          <a:lstStyle/>
          <a:p>
            <a:r>
              <a:rPr lang="en-US" dirty="0" smtClean="0"/>
              <a:t>National Weather Service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95843" y="1981200"/>
            <a:ext cx="63523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</a:rPr>
              <a:t>Voluntary Observing Ship (VOS) </a:t>
            </a:r>
            <a:endParaRPr lang="en-US" altLang="en-US" sz="36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n-US" sz="3600" b="1" dirty="0" smtClean="0">
                <a:solidFill>
                  <a:schemeClr val="bg1"/>
                </a:solidFill>
              </a:rPr>
              <a:t>Program Importance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5" descr="mariner8_cl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80995"/>
            <a:ext cx="1434123" cy="18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62213" y="5410200"/>
            <a:ext cx="4548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  <a:latin typeface="Tahoma" pitchFamily="34" charset="0"/>
              </a:rPr>
              <a:t>Steve Pritchett</a:t>
            </a:r>
            <a:r>
              <a:rPr lang="en-US" altLang="en-US" sz="2000" b="1" dirty="0">
                <a:solidFill>
                  <a:schemeClr val="bg1"/>
                </a:solidFill>
                <a:latin typeface="Tahoma" pitchFamily="34" charset="0"/>
              </a:rPr>
              <a:t/>
            </a:r>
            <a:br>
              <a:rPr lang="en-US" altLang="en-US" sz="2000" b="1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US" altLang="en-US" sz="2000" b="1" dirty="0" smtClean="0">
                <a:solidFill>
                  <a:schemeClr val="bg1"/>
                </a:solidFill>
                <a:latin typeface="Tahoma" pitchFamily="34" charset="0"/>
              </a:rPr>
              <a:t>NWS VOS Program Manager</a:t>
            </a:r>
            <a:endParaRPr lang="en-US" altLang="en-US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87" y="2835275"/>
            <a:ext cx="224790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0555"/>
            <a:ext cx="1981200" cy="198546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https://docs.google.com/a/noaa.gov/viewer?attid=0.1&amp;pid=gmail&amp;thid=13b8fe618339df6f&amp;url=https%3A%2F%2Fmail.google.com%2Fmail%2Fu%2F1%2F%3Fui%3D2%26ik%3D72f10a16a0%26view%3Datt%26th%3D13b8fe618339df6f%26attid%3D0.1%26disp%3Dsafe%26realattid%3D131967b9e0758875_0.1%26zw&amp;docid=590ae4fec70bb3c24f598aa0a49b2d24%7Cff712f5e5a74eb536169b92850e1c47c&amp;a=bi&amp;pagenumber=4&amp;w=800"/>
          <p:cNvSpPr>
            <a:spLocks noChangeAspect="1" noChangeArrowheads="1"/>
          </p:cNvSpPr>
          <p:nvPr/>
        </p:nvSpPr>
        <p:spPr bwMode="auto">
          <a:xfrm>
            <a:off x="231775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Trebuchet MS" pitchFamily="34" charset="0"/>
              <a:buChar char="◦"/>
              <a:defRPr sz="20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۔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87" name="AutoShape 4" descr="https://docs.google.com/a/noaa.gov/viewer?attid=0.1&amp;pid=gmail&amp;thid=13b8fe618339df6f&amp;url=https%3A%2F%2Fmail.google.com%2Fmail%2Fu%2F1%2F%3Fui%3D2%26ik%3D72f10a16a0%26view%3Datt%26th%3D13b8fe618339df6f%26attid%3D0.1%26disp%3Dsafe%26realattid%3D131967b9e0758875_0.1%26zw&amp;docid=590ae4fec70bb3c24f598aa0a49b2d24%7Cff712f5e5a74eb536169b92850e1c47c&amp;a=bi&amp;pagenumber=4&amp;w=800"/>
          <p:cNvSpPr>
            <a:spLocks noChangeAspect="1" noChangeArrowheads="1"/>
          </p:cNvSpPr>
          <p:nvPr/>
        </p:nvSpPr>
        <p:spPr bwMode="auto">
          <a:xfrm>
            <a:off x="3841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Trebuchet MS" pitchFamily="34" charset="0"/>
              <a:buChar char="◦"/>
              <a:defRPr sz="20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۔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1371600" y="122238"/>
            <a:ext cx="7467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34" charset="-128"/>
              </a:rPr>
              <a:t>VOS Observations are used for expanding  National Digital Forecast Database into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kumimoji="1"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34" charset="-128"/>
              </a:rPr>
              <a:t>the Offshore </a:t>
            </a:r>
            <a:r>
              <a:rPr kumimoji="1"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34" charset="-128"/>
              </a:rPr>
              <a:t>&amp; </a:t>
            </a:r>
            <a:r>
              <a:rPr kumimoji="1"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34" charset="-128"/>
              </a:rPr>
              <a:t>High Seas </a:t>
            </a: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76201" y="1709738"/>
            <a:ext cx="2286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Trebuchet MS" pitchFamily="34" charset="0"/>
              <a:buChar char="◦"/>
              <a:defRPr sz="2000"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۔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·"/>
              <a:defRPr>
                <a:solidFill>
                  <a:srgbClr val="003366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Four variables to begin:  </a:t>
            </a:r>
            <a: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wind, wind gust, wave height and marine hazards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Will be added to the new interactive graphical display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Will soon be joined by grids further north and then Hawaii and Alaska will be linked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589088"/>
            <a:ext cx="64166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DFD_Oceanic_Revi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709738"/>
            <a:ext cx="646430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43" y="3657600"/>
            <a:ext cx="4190772" cy="293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81000"/>
            <a:ext cx="1292225" cy="1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 Observations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865" y="3244334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white"/>
                </a:solidFill>
              </a:rPr>
              <a:t>523,425    All Ships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70" y="2117698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1419306"/>
            <a:ext cx="374589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</a:rPr>
              <a:t>CY 2002 Ship Observation Count</a:t>
            </a:r>
          </a:p>
          <a:p>
            <a:pPr algn="ctr"/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</a:rPr>
              <a:t>523,425   All Ships</a:t>
            </a:r>
            <a:endParaRPr lang="en-US" sz="2000" b="1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 Observations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865" y="3244334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white"/>
                </a:solidFill>
              </a:rPr>
              <a:t>523,425    All Ships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56" y="2127192"/>
            <a:ext cx="5825144" cy="436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8393" y="1419306"/>
            <a:ext cx="3735511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</a:rPr>
              <a:t>CY 2013 Ship Observation Count</a:t>
            </a:r>
          </a:p>
          <a:p>
            <a:pPr algn="ctr"/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</a:rPr>
              <a:t>1,846,406   All Ships</a:t>
            </a:r>
            <a:endParaRPr lang="en-US" sz="2000" b="1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 Observations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783" y="1667470"/>
            <a:ext cx="8136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 Contributing Factor to Why Marine Forecasts Have Improved Over Past 10 Years.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Increased Quality and Quantity of Marine Observations</a:t>
            </a:r>
            <a:endParaRPr lang="en-US" u="sng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52600" y="2696473"/>
            <a:ext cx="5638800" cy="3724870"/>
            <a:chOff x="1981200" y="3045350"/>
            <a:chExt cx="5181600" cy="3431650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8"/>
            <a:stretch/>
          </p:blipFill>
          <p:spPr bwMode="auto">
            <a:xfrm>
              <a:off x="1981200" y="3045350"/>
              <a:ext cx="5181600" cy="343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2761226" y="3347884"/>
              <a:ext cx="3313728" cy="769441"/>
            </a:xfrm>
            <a:prstGeom prst="rect">
              <a:avLst/>
            </a:prstGeom>
            <a:solidFill>
              <a:srgbClr val="FFFF00">
                <a:alpha val="63136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100" b="1" dirty="0">
                  <a:solidFill>
                    <a:prstClr val="black"/>
                  </a:solidFill>
                </a:rPr>
                <a:t>E-Log Books (AMVERSEAS/TURBOWIN/JMAOBS)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100" b="1" dirty="0">
                  <a:solidFill>
                    <a:prstClr val="black"/>
                  </a:solidFill>
                </a:rPr>
                <a:t>Better </a:t>
              </a:r>
              <a:r>
                <a:rPr lang="en-US" altLang="en-US" sz="1100" b="1" dirty="0" err="1">
                  <a:solidFill>
                    <a:prstClr val="black"/>
                  </a:solidFill>
                </a:rPr>
                <a:t>Comm’s</a:t>
              </a:r>
              <a:endParaRPr lang="en-US" altLang="en-US" sz="1100" b="1" dirty="0">
                <a:solidFill>
                  <a:prstClr val="black"/>
                </a:solidFill>
              </a:endParaRP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100" b="1" dirty="0">
                  <a:solidFill>
                    <a:prstClr val="black"/>
                  </a:solidFill>
                </a:rPr>
                <a:t>Automated Equipment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100" b="1" dirty="0">
                  <a:solidFill>
                    <a:prstClr val="black"/>
                  </a:solidFill>
                </a:rPr>
                <a:t>Quality Control Software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2590800" y="3860043"/>
            <a:ext cx="4114800" cy="13215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Distribution of Ship </a:t>
            </a:r>
            <a:r>
              <a:rPr lang="en-US" dirty="0" err="1" smtClean="0"/>
              <a:t>Obs</a:t>
            </a:r>
            <a:endParaRPr lang="en-US" dirty="0"/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8"/>
          <a:stretch/>
        </p:blipFill>
        <p:spPr bwMode="auto">
          <a:xfrm>
            <a:off x="115985" y="1676400"/>
            <a:ext cx="8647015" cy="47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Year Marine Observation</a:t>
            </a:r>
            <a:endParaRPr lang="en-US" dirty="0"/>
          </a:p>
        </p:txBody>
      </p:sp>
      <p:pic>
        <p:nvPicPr>
          <p:cNvPr id="3" name="Picture 2" descr="2005_pl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93690"/>
            <a:ext cx="8001000" cy="48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9216" y="1447800"/>
            <a:ext cx="3837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2013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1,846,406 Total Marine Observations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Day of Observations</a:t>
            </a:r>
            <a:endParaRPr lang="en-US" dirty="0"/>
          </a:p>
        </p:txBody>
      </p:sp>
      <p:pic>
        <p:nvPicPr>
          <p:cNvPr id="3" name="Picture 3" descr="jun21_o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9018" r="3012" b="15706"/>
          <a:stretch>
            <a:fillRect/>
          </a:stretch>
        </p:blipFill>
        <p:spPr bwMode="auto">
          <a:xfrm>
            <a:off x="323850" y="1676400"/>
            <a:ext cx="8286750" cy="464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Synoptic Hour of Observations (1200Z)</a:t>
            </a:r>
            <a:endParaRPr lang="en-US" dirty="0"/>
          </a:p>
        </p:txBody>
      </p:sp>
      <p:pic>
        <p:nvPicPr>
          <p:cNvPr id="3" name="Picture 5" descr="29Sep12Z_ATL_SEA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01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1371600"/>
            <a:ext cx="375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Atlantic Seaboard – 66 Observations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No Ship Observations</a:t>
            </a:r>
            <a:endParaRPr lang="en-US" dirty="0"/>
          </a:p>
        </p:txBody>
      </p:sp>
      <p:pic>
        <p:nvPicPr>
          <p:cNvPr id="3" name="Picture 3" descr="jun21_novos_o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12537"/>
          <a:stretch>
            <a:fillRect/>
          </a:stretch>
        </p:blipFill>
        <p:spPr bwMode="auto">
          <a:xfrm>
            <a:off x="304800" y="2038350"/>
            <a:ext cx="8551863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VOS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Support and resource the PMOs through: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ysClr val="windowText" lastClr="000000"/>
                </a:solidFill>
              </a:rPr>
              <a:t>Instrument standardization  </a:t>
            </a:r>
            <a:r>
              <a:rPr lang="en-US" sz="2400" dirty="0">
                <a:solidFill>
                  <a:sysClr val="windowText" lastClr="000000"/>
                </a:solidFill>
              </a:rPr>
              <a:t>to ensure highest quality and metadata. Replacing the outdated existing equipment and technology from 1960’s.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ysClr val="windowText" lastClr="000000"/>
                </a:solidFill>
              </a:rPr>
              <a:t>Procuring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equipment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</a:rPr>
              <a:t>including  barometers, calibrating existing barometers, and other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new and automated instrumentation.  </a:t>
            </a:r>
            <a:r>
              <a:rPr lang="en-US" sz="2400" dirty="0">
                <a:solidFill>
                  <a:sysClr val="windowText" lastClr="000000"/>
                </a:solidFill>
              </a:rPr>
              <a:t>Ensuring adequate methods are in place for property accountability.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ysClr val="windowText" lastClr="000000"/>
                </a:solidFill>
              </a:rPr>
              <a:t>Software Standardization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- </a:t>
            </a:r>
            <a:r>
              <a:rPr lang="en-US" sz="2400" b="1" i="1" dirty="0" err="1" smtClean="0">
                <a:solidFill>
                  <a:sysClr val="windowText" lastClr="000000"/>
                </a:solidFill>
              </a:rPr>
              <a:t>TurboWin</a:t>
            </a:r>
            <a:r>
              <a:rPr lang="en-US" sz="2400" i="1" dirty="0" smtClean="0">
                <a:solidFill>
                  <a:sysClr val="windowText" lastClr="000000"/>
                </a:solidFill>
              </a:rPr>
              <a:t>.</a:t>
            </a:r>
            <a:endParaRPr lang="en-US" sz="2400" b="1" i="1" dirty="0">
              <a:solidFill>
                <a:sysClr val="windowText" lastClr="000000"/>
              </a:solidFill>
            </a:endParaRPr>
          </a:p>
          <a:p>
            <a:pPr lvl="1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ysClr val="windowText" lastClr="000000"/>
                </a:solidFill>
              </a:rPr>
              <a:t>Training for PMO’s  </a:t>
            </a:r>
            <a:r>
              <a:rPr lang="en-US" sz="2400" dirty="0">
                <a:solidFill>
                  <a:sysClr val="windowText" lastClr="000000"/>
                </a:solidFill>
              </a:rPr>
              <a:t>including a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conferences and training including </a:t>
            </a:r>
            <a:r>
              <a:rPr lang="en-US" sz="2400" dirty="0">
                <a:solidFill>
                  <a:sysClr val="windowText" lastClr="000000"/>
                </a:solidFill>
              </a:rPr>
              <a:t>safety training for new hires.  Broaden opportunities for training to help in weather ready nations partnerships and project management.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</a:rPr>
              <a:t>Accountability</a:t>
            </a:r>
            <a:r>
              <a:rPr lang="en-US" sz="2400" dirty="0">
                <a:solidFill>
                  <a:sysClr val="windowText" lastClr="000000"/>
                </a:solidFill>
              </a:rPr>
              <a:t> to the compliancy requirements issued by the WMO and JCOMMS SOT; giving users and management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reporting </a:t>
            </a:r>
            <a:r>
              <a:rPr lang="en-US" sz="2400" dirty="0">
                <a:solidFill>
                  <a:sysClr val="windowText" lastClr="000000"/>
                </a:solidFill>
              </a:rPr>
              <a:t>ability to insure  complete WMO Pub47 data and quality control measures taken into account.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5970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2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VOS Program</a:t>
            </a:r>
            <a:endParaRPr lang="en-US" dirty="0"/>
          </a:p>
        </p:txBody>
      </p:sp>
      <p:pic>
        <p:nvPicPr>
          <p:cNvPr id="4" name="Picture 8" descr="earth-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83" y="3220370"/>
            <a:ext cx="2470695" cy="242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raining Ship Empire State 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02" y="1692155"/>
            <a:ext cx="2413084" cy="131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xploration through the 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45" y="3362163"/>
            <a:ext cx="1733545" cy="192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The Ship, Cason J. Callaw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93" y="1676400"/>
            <a:ext cx="2392136" cy="13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12" y="3356912"/>
            <a:ext cx="1751876" cy="193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58165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With approximately 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70% of Earths </a:t>
            </a: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Surface Covered 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With Water, Over 4000 </a:t>
            </a: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Ships 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and </a:t>
            </a: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Platforms </a:t>
            </a: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Around 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the World </a:t>
            </a: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Volunteer 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to Record and Transmit </a:t>
            </a:r>
            <a:r>
              <a:rPr lang="en-US" sz="2000" b="1" spc="50" dirty="0" smtClean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Meteorological Observations</a:t>
            </a:r>
            <a:r>
              <a:rPr lang="en-US" sz="2000" b="1" spc="50" dirty="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/>
          <a:stretch>
            <a:fillRect/>
          </a:stretch>
        </p:blipFill>
        <p:spPr bwMode="auto">
          <a:xfrm>
            <a:off x="3961722" y="1676400"/>
            <a:ext cx="1446804" cy="154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Meteorological Officer’s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57700" y="1642408"/>
            <a:ext cx="4495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</a:rPr>
              <a:t>Recruit, support and provide training for crewmembers of ships that participate in VOS program as part of the U.S. commitment to </a:t>
            </a:r>
            <a:r>
              <a:rPr lang="en-US" altLang="en-US" sz="2400" i="1" dirty="0">
                <a:solidFill>
                  <a:schemeClr val="bg1"/>
                </a:solidFill>
                <a:latin typeface="Times New Roman" pitchFamily="18" charset="0"/>
              </a:rPr>
              <a:t>SOLAS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576637" cy="268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98863"/>
            <a:ext cx="3633854" cy="268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PMO Duties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Port Meteorological Officers (PMOs) support observing programs aboard Voluntary Observing Ships. 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</a:rPr>
              <a:t>Responsible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for 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lvl="2"/>
            <a:r>
              <a:rPr lang="en-US" dirty="0">
                <a:solidFill>
                  <a:srgbClr val="000000"/>
                </a:solidFill>
                <a:latin typeface="arial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ecruitment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of new vessels as observers, and also for ensuring the quality of observations from vessels actively participating in the program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</a:rPr>
              <a:t>Visit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ships, primarily assisting deck officers with marine weather observation practices, weather codes, and report transmission procedures. 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lvl="2"/>
            <a:r>
              <a:rPr lang="en-US" dirty="0">
                <a:solidFill>
                  <a:srgbClr val="000000"/>
                </a:solidFill>
                <a:latin typeface="arial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istribute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observing forms, handbooks, and operating instructions, in addition they also 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</a:rPr>
              <a:t>Equip ships and calibrate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some of the weather instrumentation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</a:rPr>
              <a:t>Review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completed observation forms on board, point out omissions or errors, and suggest methods for improvement. They 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lvl="2"/>
            <a:r>
              <a:rPr lang="en-US" dirty="0">
                <a:solidFill>
                  <a:srgbClr val="000000"/>
                </a:solidFill>
                <a:latin typeface="arial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aintain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contact with ship owners and agents, port operators, shore radio stations, and maritime academies to secure the cooperation of the maritime community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</a:rPr>
              <a:t>Contribute towards building  Weather Ready 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72" y="0"/>
            <a:ext cx="15970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PMOs role in Building a Weather Ready 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1800" kern="0" dirty="0">
                <a:solidFill>
                  <a:prstClr val="black"/>
                </a:solidFill>
              </a:rPr>
              <a:t>NWS values the critical service of the PMOs and supports  strengthening the program.  The VOS program is an essential program for the weather enterprise - both in NWS and globally</a:t>
            </a:r>
          </a:p>
          <a:p>
            <a:pPr lvl="0">
              <a:defRPr/>
            </a:pPr>
            <a:r>
              <a:rPr lang="en-US" sz="1800" kern="0" dirty="0">
                <a:solidFill>
                  <a:prstClr val="black"/>
                </a:solidFill>
              </a:rPr>
              <a:t>Weather Ready Nation is in large part about building </a:t>
            </a:r>
            <a:r>
              <a:rPr lang="en-US" sz="1800" kern="0" dirty="0" smtClean="0">
                <a:solidFill>
                  <a:prstClr val="black"/>
                </a:solidFill>
              </a:rPr>
              <a:t>partnerships. PMOs </a:t>
            </a:r>
            <a:r>
              <a:rPr lang="en-US" sz="1800" kern="0" dirty="0">
                <a:solidFill>
                  <a:prstClr val="black"/>
                </a:solidFill>
              </a:rPr>
              <a:t>are uniquely connected with the marine community and as liaisons have a key responsibility to be Ambassadors for NWS and NOAA.  Like </a:t>
            </a:r>
            <a:r>
              <a:rPr lang="en-US" sz="1800" kern="0" dirty="0" smtClean="0">
                <a:solidFill>
                  <a:prstClr val="black"/>
                </a:solidFill>
              </a:rPr>
              <a:t>Warning and Coordination Meteorologists at NWS field offices </a:t>
            </a:r>
            <a:r>
              <a:rPr lang="en-US" sz="1800" kern="0" dirty="0">
                <a:solidFill>
                  <a:prstClr val="black"/>
                </a:solidFill>
              </a:rPr>
              <a:t>- PMOs are the face of NOAA </a:t>
            </a:r>
            <a:r>
              <a:rPr lang="en-US" sz="1800" kern="0" dirty="0" smtClean="0">
                <a:solidFill>
                  <a:prstClr val="black"/>
                </a:solidFill>
              </a:rPr>
              <a:t>for the maritime community and </a:t>
            </a:r>
            <a:r>
              <a:rPr lang="en-US" sz="1800" kern="0" dirty="0">
                <a:solidFill>
                  <a:prstClr val="black"/>
                </a:solidFill>
              </a:rPr>
              <a:t>must provide good information about our services to build partnerships.  </a:t>
            </a:r>
          </a:p>
          <a:p>
            <a:pPr lvl="0">
              <a:defRPr/>
            </a:pPr>
            <a:r>
              <a:rPr lang="en-US" sz="1800" kern="0" dirty="0">
                <a:solidFill>
                  <a:prstClr val="black"/>
                </a:solidFill>
              </a:rPr>
              <a:t>PMOs </a:t>
            </a:r>
            <a:r>
              <a:rPr lang="en-US" sz="1800" kern="0" dirty="0" smtClean="0">
                <a:solidFill>
                  <a:prstClr val="black"/>
                </a:solidFill>
              </a:rPr>
              <a:t> </a:t>
            </a:r>
            <a:r>
              <a:rPr lang="en-US" sz="1800" kern="0" dirty="0">
                <a:solidFill>
                  <a:prstClr val="black"/>
                </a:solidFill>
              </a:rPr>
              <a:t>help NWS (and NOAA) better understand  maritime customers . The NWS </a:t>
            </a:r>
            <a:r>
              <a:rPr lang="en-US" sz="1800" kern="0" dirty="0" smtClean="0">
                <a:solidFill>
                  <a:prstClr val="black"/>
                </a:solidFill>
              </a:rPr>
              <a:t>leaders </a:t>
            </a:r>
            <a:r>
              <a:rPr lang="en-US" sz="1800" kern="0" dirty="0" smtClean="0">
                <a:solidFill>
                  <a:prstClr val="black"/>
                </a:solidFill>
              </a:rPr>
              <a:t>need</a:t>
            </a:r>
            <a:r>
              <a:rPr lang="en-US" sz="1800" kern="0" dirty="0" smtClean="0">
                <a:solidFill>
                  <a:prstClr val="black"/>
                </a:solidFill>
              </a:rPr>
              <a:t> </a:t>
            </a:r>
            <a:r>
              <a:rPr lang="en-US" sz="1800" kern="0" dirty="0" smtClean="0">
                <a:solidFill>
                  <a:prstClr val="black"/>
                </a:solidFill>
              </a:rPr>
              <a:t>to hear of PMO </a:t>
            </a:r>
            <a:r>
              <a:rPr lang="en-US" sz="1800" kern="0" dirty="0">
                <a:solidFill>
                  <a:prstClr val="black"/>
                </a:solidFill>
              </a:rPr>
              <a:t>experiences </a:t>
            </a:r>
            <a:r>
              <a:rPr lang="en-US" sz="1800" kern="0" dirty="0" smtClean="0">
                <a:solidFill>
                  <a:prstClr val="black"/>
                </a:solidFill>
              </a:rPr>
              <a:t>and input in dealing with the maritime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dirty="0" smtClean="0">
                <a:latin typeface="Calibri" panose="020F0502020204030204" pitchFamily="34" charset="0"/>
              </a:rPr>
              <a:t>PMOs role in Building </a:t>
            </a:r>
            <a:r>
              <a:rPr lang="en-US" dirty="0">
                <a:latin typeface="Calibri" panose="020F0502020204030204" pitchFamily="34" charset="0"/>
              </a:rPr>
              <a:t>a</a:t>
            </a:r>
            <a:r>
              <a:rPr lang="en-US" dirty="0" smtClean="0">
                <a:latin typeface="Calibri" panose="020F0502020204030204" pitchFamily="34" charset="0"/>
              </a:rPr>
              <a:t> Weather Ready Nation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524000"/>
            <a:ext cx="8458200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kern="0" dirty="0" smtClean="0">
                <a:solidFill>
                  <a:prstClr val="black"/>
                </a:solidFill>
              </a:rPr>
              <a:t>The</a:t>
            </a:r>
            <a:r>
              <a:rPr lang="en-US" b="1" kern="0" dirty="0" smtClean="0">
                <a:solidFill>
                  <a:prstClr val="black"/>
                </a:solidFill>
              </a:rPr>
              <a:t> VOS </a:t>
            </a:r>
            <a:r>
              <a:rPr lang="en-US" kern="0" dirty="0" smtClean="0">
                <a:solidFill>
                  <a:prstClr val="black"/>
                </a:solidFill>
              </a:rPr>
              <a:t>program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is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essential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for the global weather enterprise and building a Weather Ready Nation  in the US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Providing </a:t>
            </a:r>
            <a:r>
              <a:rPr lang="en-US" dirty="0">
                <a:solidFill>
                  <a:prstClr val="black"/>
                </a:solidFill>
              </a:rPr>
              <a:t>in situ data </a:t>
            </a:r>
            <a:r>
              <a:rPr lang="en-US" dirty="0" smtClean="0">
                <a:solidFill>
                  <a:prstClr val="black"/>
                </a:solidFill>
              </a:rPr>
              <a:t>for NWP </a:t>
            </a:r>
            <a:r>
              <a:rPr lang="en-US" dirty="0">
                <a:solidFill>
                  <a:prstClr val="black"/>
                </a:solidFill>
              </a:rPr>
              <a:t>such as </a:t>
            </a:r>
            <a:r>
              <a:rPr lang="en-US" dirty="0" smtClean="0">
                <a:solidFill>
                  <a:prstClr val="black"/>
                </a:solidFill>
              </a:rPr>
              <a:t>the US Global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Forecast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System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numerical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model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Representing </a:t>
            </a:r>
            <a:r>
              <a:rPr lang="en-US" b="1" dirty="0">
                <a:solidFill>
                  <a:prstClr val="black"/>
                </a:solidFill>
              </a:rPr>
              <a:t>NOAA</a:t>
            </a:r>
            <a:r>
              <a:rPr lang="en-US" dirty="0">
                <a:solidFill>
                  <a:prstClr val="black"/>
                </a:solidFill>
              </a:rPr>
              <a:t> to the maritime shipping industry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Engaging with national and international partners </a:t>
            </a:r>
            <a:endParaRPr lang="en-US" kern="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kern="0" dirty="0" smtClean="0">
                <a:solidFill>
                  <a:prstClr val="black"/>
                </a:solidFill>
              </a:rPr>
              <a:t>PMOs </a:t>
            </a:r>
            <a:r>
              <a:rPr lang="en-US" kern="0" dirty="0" smtClean="0">
                <a:solidFill>
                  <a:prstClr val="black"/>
                </a:solidFill>
              </a:rPr>
              <a:t>are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uniquely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connected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with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the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marine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community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and as liaisons have a key responsibility to be ambassadors for </a:t>
            </a:r>
            <a:r>
              <a:rPr lang="en-US" b="1" kern="0" dirty="0" smtClean="0">
                <a:solidFill>
                  <a:prstClr val="black"/>
                </a:solidFill>
              </a:rPr>
              <a:t>NWS</a:t>
            </a:r>
            <a:r>
              <a:rPr lang="en-US" kern="0" dirty="0" smtClean="0">
                <a:solidFill>
                  <a:prstClr val="black"/>
                </a:solidFill>
              </a:rPr>
              <a:t> and </a:t>
            </a:r>
            <a:r>
              <a:rPr lang="en-US" b="1" kern="0" dirty="0" smtClean="0">
                <a:solidFill>
                  <a:prstClr val="black"/>
                </a:solidFill>
              </a:rPr>
              <a:t>NOAA</a:t>
            </a:r>
            <a:r>
              <a:rPr lang="en-US" kern="0" dirty="0" smtClean="0">
                <a:solidFill>
                  <a:prstClr val="black"/>
                </a:solidFill>
              </a:rPr>
              <a:t> and build partnerships. 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</a:rPr>
              <a:t>PMOs</a:t>
            </a:r>
            <a:r>
              <a:rPr lang="en-US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help </a:t>
            </a:r>
            <a:r>
              <a:rPr lang="en-US" b="1" kern="0" dirty="0" smtClean="0">
                <a:solidFill>
                  <a:prstClr val="black"/>
                </a:solidFill>
              </a:rPr>
              <a:t>NWS</a:t>
            </a:r>
            <a:r>
              <a:rPr lang="en-US" kern="0" dirty="0" smtClean="0">
                <a:solidFill>
                  <a:prstClr val="black"/>
                </a:solidFill>
              </a:rPr>
              <a:t> (and </a:t>
            </a:r>
            <a:r>
              <a:rPr lang="en-US" b="1" kern="0" dirty="0" smtClean="0">
                <a:solidFill>
                  <a:prstClr val="black"/>
                </a:solidFill>
              </a:rPr>
              <a:t>NOAA</a:t>
            </a:r>
            <a:r>
              <a:rPr lang="en-US" kern="0" dirty="0" smtClean="0">
                <a:solidFill>
                  <a:prstClr val="black"/>
                </a:solidFill>
              </a:rPr>
              <a:t>) better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understand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the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needs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of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maritime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r>
              <a:rPr lang="en-US" kern="0" dirty="0" smtClean="0">
                <a:solidFill>
                  <a:prstClr val="black"/>
                </a:solidFill>
              </a:rPr>
              <a:t>customers</a:t>
            </a:r>
            <a:r>
              <a:rPr lang="en-US" b="1" kern="0" dirty="0" smtClean="0">
                <a:solidFill>
                  <a:prstClr val="black"/>
                </a:solidFill>
              </a:rPr>
              <a:t> </a:t>
            </a:r>
            <a:endParaRPr lang="en-US" b="1" kern="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PMOs </a:t>
            </a:r>
            <a:r>
              <a:rPr lang="en-US" dirty="0">
                <a:solidFill>
                  <a:prstClr val="black"/>
                </a:solidFill>
              </a:rPr>
              <a:t>represent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One</a:t>
            </a:r>
            <a:r>
              <a:rPr lang="en-US" b="1" dirty="0">
                <a:solidFill>
                  <a:prstClr val="black"/>
                </a:solidFill>
              </a:rPr>
              <a:t> NOAA </a:t>
            </a:r>
            <a:r>
              <a:rPr lang="en-US" dirty="0">
                <a:solidFill>
                  <a:prstClr val="black"/>
                </a:solidFill>
              </a:rPr>
              <a:t>- frequently asked about issues and programs from other parts of NOAA (i.e. Right Whale </a:t>
            </a:r>
            <a:r>
              <a:rPr lang="en-US" dirty="0" smtClean="0">
                <a:solidFill>
                  <a:prstClr val="black"/>
                </a:solidFill>
              </a:rPr>
              <a:t>information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National Hurricane Center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dirty="0" smtClean="0">
                <a:solidFill>
                  <a:prstClr val="black"/>
                </a:solidFill>
              </a:rPr>
              <a:t>NOAA’s </a:t>
            </a:r>
            <a:r>
              <a:rPr lang="en-US" dirty="0">
                <a:solidFill>
                  <a:prstClr val="black"/>
                </a:solidFill>
              </a:rPr>
              <a:t>O</a:t>
            </a:r>
            <a:r>
              <a:rPr lang="en-US" dirty="0" smtClean="0">
                <a:solidFill>
                  <a:prstClr val="black"/>
                </a:solidFill>
              </a:rPr>
              <a:t>cean Prediction </a:t>
            </a:r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 smtClean="0">
                <a:solidFill>
                  <a:prstClr val="black"/>
                </a:solidFill>
              </a:rPr>
              <a:t>forecast </a:t>
            </a:r>
            <a:r>
              <a:rPr lang="en-US" dirty="0">
                <a:solidFill>
                  <a:prstClr val="black"/>
                </a:solidFill>
              </a:rPr>
              <a:t>area restructuring, PORTS and tide/current issues, etc.)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800"/>
            <a:ext cx="988946" cy="9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PMOs International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 Responsibilities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ysClr val="windowText" lastClr="000000"/>
                </a:solidFill>
              </a:rPr>
              <a:t>Comply with WMO and JCOMM reporting standards and methodologies 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ysClr val="windowText" lastClr="000000"/>
                </a:solidFill>
              </a:rPr>
              <a:t>Recruit and sustain </a:t>
            </a:r>
            <a:r>
              <a:rPr lang="en-US" dirty="0" err="1" smtClean="0">
                <a:solidFill>
                  <a:sysClr val="windowText" lastClr="000000"/>
                </a:solidFill>
              </a:rPr>
              <a:t>VOSClim</a:t>
            </a:r>
            <a:r>
              <a:rPr lang="en-US" dirty="0" smtClean="0">
                <a:solidFill>
                  <a:sysClr val="windowText" lastClr="000000"/>
                </a:solidFill>
              </a:rPr>
              <a:t> Fleet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ysClr val="windowText" lastClr="000000"/>
                </a:solidFill>
              </a:rPr>
              <a:t>Recruit ships coordinating with VOS Program Management to meet VOS Scheme 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ysClr val="windowText" lastClr="000000"/>
                </a:solidFill>
              </a:rPr>
              <a:t>Respond to request from International Partners to visit and service Foreign VOS Vessels</a:t>
            </a:r>
          </a:p>
          <a:p>
            <a:pPr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ysClr val="windowText" lastClr="000000"/>
                </a:solidFill>
              </a:rPr>
              <a:t>Cooperate with VOS Program Managers for US leadership and participation in WMO, JCOMM, VOS, and SOT projects, expert teams, and initiatives such as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International Buddies – where countries are developing  VOS programs and beginning PMO programs.</a:t>
            </a:r>
            <a:endParaRPr lang="en-US" sz="1800" b="1" dirty="0" smtClean="0">
              <a:solidFill>
                <a:sysClr val="windowText" lastClr="000000"/>
              </a:solidFill>
            </a:endParaRPr>
          </a:p>
          <a:p>
            <a:pPr lvl="1" indent="-342900">
              <a:buFont typeface="Arial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</a:endParaRPr>
          </a:p>
          <a:p>
            <a:endParaRPr lang="en-US" sz="2000" dirty="0" smtClean="0">
              <a:solidFill>
                <a:sysClr val="windowText" lastClr="000000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sz="1800" dirty="0" smtClean="0">
              <a:solidFill>
                <a:sysClr val="windowText" lastClr="000000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sz="1800" dirty="0" smtClean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en-US" sz="1800" dirty="0" smtClean="0">
              <a:solidFill>
                <a:sysClr val="windowText" lastClr="000000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-11058"/>
            <a:ext cx="15970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TurboWin</a:t>
            </a:r>
            <a:r>
              <a:rPr lang="en-US" dirty="0" smtClean="0"/>
              <a:t> Adopted as Standard for NWS VOS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41" y="3945150"/>
            <a:ext cx="3638286" cy="23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7" y="1559034"/>
            <a:ext cx="5349873" cy="474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" y="1417638"/>
            <a:ext cx="4453722" cy="293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61" y="304800"/>
            <a:ext cx="102620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0" y="0"/>
            <a:ext cx="915262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5BDB8-58BB-477C-83C9-71FC18A92F0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VOS Program</a:t>
            </a:r>
            <a:endParaRPr lang="en-US" dirty="0"/>
          </a:p>
        </p:txBody>
      </p:sp>
      <p:pic>
        <p:nvPicPr>
          <p:cNvPr id="3" name="Picture 5" descr="sling_psychrom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/>
          <a:stretch/>
        </p:blipFill>
        <p:spPr>
          <a:xfrm>
            <a:off x="3324225" y="3940174"/>
            <a:ext cx="1828800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4" descr="csx 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00513"/>
            <a:ext cx="358140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52900"/>
            <a:ext cx="28956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9"/>
          <a:stretch>
            <a:fillRect/>
          </a:stretch>
        </p:blipFill>
        <p:spPr bwMode="auto">
          <a:xfrm>
            <a:off x="8072437" y="1447800"/>
            <a:ext cx="9191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0037" y="1752600"/>
            <a:ext cx="7700963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A worldwide program of the 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itchFamily="18" charset="0"/>
              </a:rPr>
              <a:t>International Maritime Organization (IMO) and World 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Meteorological Organization (WMO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itchFamily="18" charset="0"/>
              </a:rPr>
              <a:t>) 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to recruit ships &amp; 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itchFamily="18" charset="0"/>
              </a:rPr>
              <a:t>platforms, 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to voluntarily observe and report marine meteorological and oceanographic conditions to ensure 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Safety Of Life At Sea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</a:rPr>
              <a:t> (SOLAS), 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and reduce commercial loss.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23 Countries Currently Participate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/>
          <a:stretch>
            <a:fillRect/>
          </a:stretch>
        </p:blipFill>
        <p:spPr bwMode="auto">
          <a:xfrm>
            <a:off x="8072437" y="2757990"/>
            <a:ext cx="914400" cy="9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 Observations</a:t>
            </a:r>
            <a:endParaRPr lang="en-US" dirty="0"/>
          </a:p>
        </p:txBody>
      </p:sp>
      <p:pic>
        <p:nvPicPr>
          <p:cNvPr id="3" name="Picture 4" descr="QDTM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43205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JAI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429000"/>
            <a:ext cx="23796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1625600"/>
            <a:ext cx="4775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29000" y="4800600"/>
            <a:ext cx="518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1802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Bodoni BT" pitchFamily="18" charset="0"/>
              </a:rPr>
              <a:t>The Big Picture</a:t>
            </a:r>
            <a:endParaRPr lang="en-US" altLang="en-US" sz="2800" dirty="0">
              <a:solidFill>
                <a:srgbClr val="1802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Bodoni BT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5553670"/>
            <a:ext cx="884078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WMO </a:t>
            </a:r>
            <a:r>
              <a:rPr lang="en-US" alt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request that 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ships take and transmit observations every </a:t>
            </a:r>
            <a:r>
              <a:rPr lang="en-US" alt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hours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0000Z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0600Z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1200Z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1800Z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These are the main 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synoptic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times upon which most forecasts are based.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Ocean Data Gaps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62056" y="1524000"/>
            <a:ext cx="6996144" cy="4953000"/>
            <a:chOff x="-1588" y="82550"/>
            <a:chExt cx="9078913" cy="6223000"/>
          </a:xfrm>
        </p:grpSpPr>
        <p:pic>
          <p:nvPicPr>
            <p:cNvPr id="4" name="Picture 2" descr="http://www.opc.ncep.noaa.gov/A_sfc_full_ocean_colo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80" r="63515" b="2487"/>
            <a:stretch>
              <a:fillRect/>
            </a:stretch>
          </p:blipFill>
          <p:spPr bwMode="auto">
            <a:xfrm>
              <a:off x="-1588" y="82550"/>
              <a:ext cx="9078913" cy="6223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557713" y="685800"/>
              <a:ext cx="3519487" cy="3505200"/>
            </a:xfrm>
            <a:prstGeom prst="ellipse">
              <a:avLst/>
            </a:prstGeom>
            <a:solidFill>
              <a:srgbClr val="FFFF00">
                <a:alpha val="3098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16200000">
              <a:off x="6316663" y="708025"/>
              <a:ext cx="0" cy="350520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5849938" y="2038350"/>
              <a:ext cx="935037" cy="369888"/>
            </a:xfrm>
            <a:prstGeom prst="rect">
              <a:avLst/>
            </a:prstGeom>
            <a:solidFill>
              <a:srgbClr val="C00000">
                <a:alpha val="3098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prstClr val="black"/>
                  </a:solidFill>
                </a:rPr>
                <a:t>780 NM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Ship </a:t>
            </a:r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751012"/>
            <a:ext cx="8382000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 Observations are important for  numerical weather prediction (NWP)  models, climate, operational marine forecasting and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environmental studies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provide: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needed to construct an accurate analysis of current weather situation. (Situational Awareness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oundation for a good forecast)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Truth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Marine Warnings and Forecasts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data 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(calibration adjustments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made based on ship 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Buoy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NWP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output</a:t>
            </a:r>
          </a:p>
          <a:p>
            <a:pPr>
              <a:defRPr/>
            </a:pPr>
            <a:endParaRPr lang="en-US" sz="10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</a:rPr>
              <a:t>		</a:t>
            </a:r>
            <a:endParaRPr lang="en-US" sz="10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</a:rPr>
              <a:t>	</a:t>
            </a: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</a:rPr>
              <a:t>	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jour_ro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4419600"/>
            <a:ext cx="1984375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Weather Forecasting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09575" y="5400675"/>
            <a:ext cx="4619625" cy="695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defRPr sz="2800">
                <a:solidFill>
                  <a:srgbClr val="083763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5143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</a:defRPr>
            </a:lvl2pPr>
            <a:lvl3pPr marL="9144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</a:defRPr>
            </a:lvl3pPr>
            <a:lvl4pPr marL="12573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</a:defRPr>
            </a:lvl4pPr>
            <a:lvl5pPr marL="16002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5pPr>
            <a:lvl6pPr marL="20574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6pPr>
            <a:lvl7pPr marL="25146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7pPr>
            <a:lvl8pPr marL="29718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8pPr>
            <a:lvl9pPr marL="34290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9pPr>
          </a:lstStyle>
          <a:p>
            <a:pPr eaLnBrk="1" hangingPunct="1"/>
            <a:r>
              <a:rPr lang="en-US" alt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Mariner can help?</a:t>
            </a:r>
          </a:p>
          <a:p>
            <a:pPr lvl="1" eaLnBrk="1" hangingPunct="1"/>
            <a:r>
              <a:rPr lang="en-US" altLang="en-US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and transmit weather observations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0" y="1473200"/>
            <a:ext cx="4327525" cy="3471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defRPr sz="2800">
                <a:solidFill>
                  <a:srgbClr val="083763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5143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</a:defRPr>
            </a:lvl2pPr>
            <a:lvl3pPr marL="9144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</a:defRPr>
            </a:lvl3pPr>
            <a:lvl4pPr marL="12573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</a:defRPr>
            </a:lvl4pPr>
            <a:lvl5pPr marL="16002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5pPr>
            <a:lvl6pPr marL="20574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6pPr>
            <a:lvl7pPr marL="25146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7pPr>
            <a:lvl8pPr marL="29718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8pPr>
            <a:lvl9pPr marL="3429000" indent="-228600" algn="l" rtl="0" eaLnBrk="1" fontAlgn="base" hangingPunct="1">
              <a:spcBef>
                <a:spcPct val="5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SolexRegularLining" pitchFamily="2" charset="0"/>
              </a:defRPr>
            </a:lvl9pPr>
          </a:lstStyle>
          <a:p>
            <a:pPr marL="0" indent="0" algn="ctr" eaLnBrk="1" hangingPunct="1"/>
            <a:r>
              <a:rPr lang="en-US" alt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forecaster use the observation?</a:t>
            </a:r>
          </a:p>
          <a:p>
            <a:pPr lvl="1" eaLnBrk="1" hangingPunct="1"/>
            <a:r>
              <a:rPr lang="en-US" altLang="en-US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Looks for observations that tell the Meteorologist his current forecast is accurate / inaccurate.</a:t>
            </a:r>
          </a:p>
          <a:p>
            <a:pPr lvl="1" eaLnBrk="1" hangingPunct="1"/>
            <a:r>
              <a:rPr lang="en-US" altLang="en-US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Looks for observations containing information about the location of fronts, dense fog or other hazards important to the Marine community.</a:t>
            </a:r>
          </a:p>
          <a:p>
            <a:pPr marL="0" indent="0" eaLnBrk="1" hangingPunct="1"/>
            <a:endParaRPr lang="en-US" alt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5" name="Picture 8" descr="globe_west_5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622425"/>
            <a:ext cx="36480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red_sk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23368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1FA81-1B85-4A48-B4C0-1958B38718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Findings of the NOAA Observing Systems Integrated Analysis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828800"/>
            <a:ext cx="8305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b="1" dirty="0" smtClean="0">
                <a:solidFill>
                  <a:sysClr val="windowText" lastClr="000000"/>
                </a:solidFill>
              </a:rPr>
              <a:t>NOAA Observing System Integrated Analysis-II (NOSIA)  </a:t>
            </a:r>
            <a:r>
              <a:rPr lang="en-US" sz="2600" dirty="0" smtClean="0">
                <a:solidFill>
                  <a:sysClr val="windowText" lastClr="000000"/>
                </a:solidFill>
              </a:rPr>
              <a:t>reported to NOAA Science Advisory Board and reconfirmed VOS observations are essential to NWP models and dozens of NOAA marine products.</a:t>
            </a:r>
          </a:p>
          <a:p>
            <a:pPr>
              <a:defRPr/>
            </a:pPr>
            <a:r>
              <a:rPr lang="en-US" sz="2600" b="1" dirty="0" smtClean="0">
                <a:solidFill>
                  <a:sysClr val="windowText" lastClr="000000"/>
                </a:solidFill>
              </a:rPr>
              <a:t>139 NOAA maritime products </a:t>
            </a:r>
            <a:r>
              <a:rPr lang="en-US" sz="2600" dirty="0" smtClean="0">
                <a:solidFill>
                  <a:sysClr val="windowText" lastClr="000000"/>
                </a:solidFill>
              </a:rPr>
              <a:t>using VOS observations.  NOAA Subject Matter Experts (SME) participating in the NOSIA ranked VOS as important primary data for their products</a:t>
            </a:r>
            <a:endParaRPr lang="en-US" sz="26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600" b="1" dirty="0" smtClean="0">
                <a:solidFill>
                  <a:sysClr val="windowText" lastClr="000000"/>
                </a:solidFill>
              </a:rPr>
              <a:t>VOS was ranked in top 50% </a:t>
            </a:r>
            <a:r>
              <a:rPr lang="en-US" sz="2600" dirty="0" smtClean="0">
                <a:solidFill>
                  <a:sysClr val="windowText" lastClr="000000"/>
                </a:solidFill>
              </a:rPr>
              <a:t>among all the NOAA observing systems  through the NOSIA.  </a:t>
            </a:r>
          </a:p>
          <a:p>
            <a:pPr>
              <a:defRPr/>
            </a:pPr>
            <a:r>
              <a:rPr lang="en-US" sz="2600" dirty="0" smtClean="0">
                <a:solidFill>
                  <a:sysClr val="windowText" lastClr="000000"/>
                </a:solidFill>
              </a:rPr>
              <a:t>VOS’s ranking demonstrates its underlying contribution to daily products and services. The VOS Program is important to the NOAA!!</a:t>
            </a:r>
          </a:p>
          <a:p>
            <a:pPr lvl="1">
              <a:defRPr/>
            </a:pPr>
            <a:endParaRPr lang="en-US" sz="2600" dirty="0" smtClean="0">
              <a:solidFill>
                <a:sysClr val="windowText" lastClr="0000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sz="18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"/>
            <a:ext cx="1141636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		NOAA and NWS forecasts &amp; products that use VOS observations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Sea Surface Temperature (SST), Time Series for Climate: Great Lakes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Sea Surface Temperature Anomaly Prediction using Linear Inverse Modeling (LIM) Medium Range Model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Ocean Surface Observations from Stations: International Comprehensive Ocean-Atmosphere Data Set (ICOADS)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Sea Surface Temperature (SST): Extended Range (ER) Reynolds Analysis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Temperature, Surface Anomaly, Global, from Sea Surface Temperature Analysis-Extended Range (SSTER) Reynolds Analysis and Global Historical Climatology Network (GHCN)</a:t>
            </a:r>
          </a:p>
          <a:p>
            <a:pPr fontAlgn="t">
              <a:defRPr/>
            </a:pPr>
            <a:r>
              <a:rPr lang="en-US" sz="7200" dirty="0">
                <a:solidFill>
                  <a:sysClr val="windowText" lastClr="000000"/>
                </a:solidFill>
              </a:rPr>
              <a:t>Coastal/Lakeshore Flood Warning (ANC)</a:t>
            </a:r>
          </a:p>
          <a:p>
            <a:pPr fontAlgn="t">
              <a:defRPr/>
            </a:pPr>
            <a:r>
              <a:rPr lang="en-US" sz="7200" dirty="0">
                <a:solidFill>
                  <a:sysClr val="windowText" lastClr="000000"/>
                </a:solidFill>
              </a:rPr>
              <a:t>Offshore Waters Forecast (OPC</a:t>
            </a:r>
            <a:r>
              <a:rPr lang="en-US" sz="7200" dirty="0" smtClean="0">
                <a:solidFill>
                  <a:sysClr val="windowText" lastClr="000000"/>
                </a:solidFill>
              </a:rPr>
              <a:t>)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North </a:t>
            </a:r>
            <a:r>
              <a:rPr lang="en-US" sz="7200" dirty="0">
                <a:solidFill>
                  <a:sysClr val="windowText" lastClr="000000"/>
                </a:solidFill>
              </a:rPr>
              <a:t>American Land Data Assimilation System (NLDAS)</a:t>
            </a:r>
          </a:p>
          <a:p>
            <a:pPr fontAlgn="t">
              <a:defRPr/>
            </a:pPr>
            <a:r>
              <a:rPr lang="en-US" sz="7200" dirty="0">
                <a:solidFill>
                  <a:sysClr val="windowText" lastClr="000000"/>
                </a:solidFill>
              </a:rPr>
              <a:t>Ocean Surface and Sea State Analysis and Forecast (OPC</a:t>
            </a:r>
            <a:r>
              <a:rPr lang="en-US" sz="7200" dirty="0" smtClean="0">
                <a:solidFill>
                  <a:sysClr val="windowText" lastClr="000000"/>
                </a:solidFill>
              </a:rPr>
              <a:t>)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20th Century Reanalysis: Effort to produce a reanalysis dataset for the entire twentieth century, using only surface observations of synoptic pressure, monthly sea surface temperature and sea ice distribution. 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Unified Surface Analysis (WPC)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Unified Surface Analysis (OPC)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Hurricane Outlook</a:t>
            </a:r>
          </a:p>
          <a:p>
            <a:pPr fontAlgn="t">
              <a:defRPr/>
            </a:pPr>
            <a:r>
              <a:rPr lang="en-US" sz="7200" dirty="0" smtClean="0">
                <a:solidFill>
                  <a:srgbClr val="C00000"/>
                </a:solidFill>
              </a:rPr>
              <a:t>High Seas Warnings and Forecasts: Wave Heights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High Seas Forecast (NHC)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Surface, Regional and National Climate Assessments</a:t>
            </a:r>
          </a:p>
          <a:p>
            <a:pPr fontAlgn="t">
              <a:defRPr/>
            </a:pPr>
            <a:r>
              <a:rPr lang="en-US" sz="7200" dirty="0" smtClean="0">
                <a:solidFill>
                  <a:sysClr val="windowText" lastClr="000000"/>
                </a:solidFill>
              </a:rPr>
              <a:t>Ocean </a:t>
            </a:r>
            <a:r>
              <a:rPr lang="en-US" sz="7200" dirty="0">
                <a:solidFill>
                  <a:sysClr val="windowText" lastClr="000000"/>
                </a:solidFill>
              </a:rPr>
              <a:t>Monitoring</a:t>
            </a:r>
          </a:p>
          <a:p>
            <a:pPr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6C7C-78CD-4B25-86A7-34E80CEF8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36328</TotalTime>
  <Words>1204</Words>
  <Application>Microsoft Office PowerPoint</Application>
  <PresentationFormat>On-screen Show (4:3)</PresentationFormat>
  <Paragraphs>161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1_luxton_EnergyBriefing</vt:lpstr>
      <vt:lpstr>2_luxton_EnergyBriefing</vt:lpstr>
      <vt:lpstr>3_luxton_EnergyBriefing</vt:lpstr>
      <vt:lpstr>4_luxton_EnergyBriefing</vt:lpstr>
      <vt:lpstr>5_luxton_EnergyBriefing</vt:lpstr>
      <vt:lpstr>6_luxton_EnergyBriefing</vt:lpstr>
      <vt:lpstr>7_luxton_EnergyBriefing</vt:lpstr>
      <vt:lpstr>4_Default Design</vt:lpstr>
      <vt:lpstr>5_Default Design</vt:lpstr>
      <vt:lpstr>8_luxton_EnergyBriefing</vt:lpstr>
      <vt:lpstr>12_luxton_EnergyBriefing</vt:lpstr>
      <vt:lpstr>6_Default Design</vt:lpstr>
      <vt:lpstr>7_Default Design</vt:lpstr>
      <vt:lpstr>8_Default Design</vt:lpstr>
      <vt:lpstr>9_Default Design</vt:lpstr>
      <vt:lpstr>1_Office Theme</vt:lpstr>
      <vt:lpstr>National Weather Service </vt:lpstr>
      <vt:lpstr>VOS Program</vt:lpstr>
      <vt:lpstr>VOS Program</vt:lpstr>
      <vt:lpstr>Ship Observations</vt:lpstr>
      <vt:lpstr>Open Ocean Data Gaps</vt:lpstr>
      <vt:lpstr>Importance of Ship Obs</vt:lpstr>
      <vt:lpstr>Marine Weather Forecasting</vt:lpstr>
      <vt:lpstr>Findings of the NOAA Observing Systems Integrated Analysis</vt:lpstr>
      <vt:lpstr>  NOAA and NWS forecasts &amp; products that use VOS observations</vt:lpstr>
      <vt:lpstr>PowerPoint Presentation</vt:lpstr>
      <vt:lpstr>Ship Observations</vt:lpstr>
      <vt:lpstr>Ship Observations</vt:lpstr>
      <vt:lpstr>Ship Observations</vt:lpstr>
      <vt:lpstr>Area Distribution of Ship Obs</vt:lpstr>
      <vt:lpstr>1 Year Marine Observation</vt:lpstr>
      <vt:lpstr>One Day of Observations</vt:lpstr>
      <vt:lpstr>1 Synoptic Hour of Observations (1200Z)</vt:lpstr>
      <vt:lpstr>If No Ship Observations</vt:lpstr>
      <vt:lpstr>National VOS Program</vt:lpstr>
      <vt:lpstr>Port Meteorological Officer’s</vt:lpstr>
      <vt:lpstr>PMO Duties </vt:lpstr>
      <vt:lpstr>PMOs role in Building a Weather Ready Nation</vt:lpstr>
      <vt:lpstr> PMOs role in Building a Weather Ready Nation </vt:lpstr>
      <vt:lpstr>PMOs International  Responsibilities</vt:lpstr>
      <vt:lpstr>TurboWin Adopted as Standard for NWS VOS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National Weather Service  Response to the  National Academy of  Public Administration’s Report Forecast for the Future:  Assuring the Capacity of the NWS</dc:title>
  <dc:creator>Joanne Swanson</dc:creator>
  <cp:lastModifiedBy>Steven Pritchett</cp:lastModifiedBy>
  <cp:revision>577</cp:revision>
  <cp:lastPrinted>2014-07-29T15:20:47Z</cp:lastPrinted>
  <dcterms:created xsi:type="dcterms:W3CDTF">2013-05-28T21:12:09Z</dcterms:created>
  <dcterms:modified xsi:type="dcterms:W3CDTF">2015-07-15T20:57:05Z</dcterms:modified>
</cp:coreProperties>
</file>