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94" r:id="rId2"/>
    <p:sldMasterId id="2147483808" r:id="rId3"/>
  </p:sldMasterIdLst>
  <p:notesMasterIdLst>
    <p:notesMasterId r:id="rId34"/>
  </p:notesMasterIdLst>
  <p:sldIdLst>
    <p:sldId id="498" r:id="rId4"/>
    <p:sldId id="476" r:id="rId5"/>
    <p:sldId id="464" r:id="rId6"/>
    <p:sldId id="477" r:id="rId7"/>
    <p:sldId id="470" r:id="rId8"/>
    <p:sldId id="480" r:id="rId9"/>
    <p:sldId id="482" r:id="rId10"/>
    <p:sldId id="473" r:id="rId11"/>
    <p:sldId id="497" r:id="rId12"/>
    <p:sldId id="485" r:id="rId13"/>
    <p:sldId id="486" r:id="rId14"/>
    <p:sldId id="483" r:id="rId15"/>
    <p:sldId id="490" r:id="rId16"/>
    <p:sldId id="491" r:id="rId17"/>
    <p:sldId id="488" r:id="rId18"/>
    <p:sldId id="496" r:id="rId19"/>
    <p:sldId id="492" r:id="rId20"/>
    <p:sldId id="487" r:id="rId21"/>
    <p:sldId id="441" r:id="rId22"/>
    <p:sldId id="494" r:id="rId23"/>
    <p:sldId id="493" r:id="rId24"/>
    <p:sldId id="500" r:id="rId25"/>
    <p:sldId id="467" r:id="rId26"/>
    <p:sldId id="445" r:id="rId27"/>
    <p:sldId id="495" r:id="rId28"/>
    <p:sldId id="466" r:id="rId29"/>
    <p:sldId id="447" r:id="rId30"/>
    <p:sldId id="484" r:id="rId31"/>
    <p:sldId id="431" r:id="rId32"/>
    <p:sldId id="501" r:id="rId33"/>
  </p:sldIdLst>
  <p:sldSz cx="9144000" cy="6858000" type="screen4x3"/>
  <p:notesSz cx="6858000" cy="9144000"/>
  <p:defaultTextStyle>
    <a:defPPr>
      <a:defRPr lang="en-GB"/>
    </a:defPPr>
    <a:lvl1pPr algn="l" rtl="0" fontAlgn="base">
      <a:spcBef>
        <a:spcPct val="0"/>
      </a:spcBef>
      <a:spcAft>
        <a:spcPct val="0"/>
      </a:spcAft>
      <a:defRPr sz="1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1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1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1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1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1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1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1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CCFF"/>
    <a:srgbClr val="FF6600"/>
    <a:srgbClr val="99FF99"/>
    <a:srgbClr val="FFFFFF"/>
    <a:srgbClr val="FF9900"/>
    <a:srgbClr val="0033CC"/>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367" autoAdjust="0"/>
    <p:restoredTop sz="94660"/>
  </p:normalViewPr>
  <p:slideViewPr>
    <p:cSldViewPr>
      <p:cViewPr>
        <p:scale>
          <a:sx n="66" d="100"/>
          <a:sy n="66" d="100"/>
        </p:scale>
        <p:origin x="-1800" y="-91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5154"/>
    </p:cViewPr>
  </p:sorterViewPr>
  <p:notesViewPr>
    <p:cSldViewPr>
      <p:cViewPr varScale="1">
        <p:scale>
          <a:sx n="82" d="100"/>
          <a:sy n="82" d="100"/>
        </p:scale>
        <p:origin x="-160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F:\SOT%208\SOT%208%20FINAL%20DRAFTS\historical-vos-number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esktop\UserDFS$\sarah.north\MyDocuments\VOS%20Clas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esktop\UserDFS$\sarah.north\MyDocuments\VOS%20Clas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SOT%208\VOS%20Clas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roundedCorners val="1"/>
  <c:clrMapOvr bg1="lt1" tx1="dk1" bg2="lt2" tx2="dk2" accent1="accent1" accent2="accent2" accent3="accent3" accent4="accent4" accent5="accent5" accent6="accent6" hlink="hlink" folHlink="folHlink"/>
  <c:chart>
    <c:plotArea>
      <c:layout>
        <c:manualLayout>
          <c:layoutTarget val="inner"/>
          <c:xMode val="edge"/>
          <c:yMode val="edge"/>
          <c:x val="5.4435182133114712E-2"/>
          <c:y val="6.4593849091077633E-3"/>
          <c:w val="0.92228021672805582"/>
          <c:h val="0.96009033320430825"/>
        </c:manualLayout>
      </c:layout>
      <c:barChart>
        <c:barDir val="col"/>
        <c:grouping val="clustered"/>
        <c:ser>
          <c:idx val="8"/>
          <c:order val="0"/>
          <c:tx>
            <c:strRef>
              <c:f>Trends!$J$4</c:f>
              <c:strCache>
                <c:ptCount val="1"/>
                <c:pt idx="0">
                  <c:v>Auxiliary</c:v>
                </c:pt>
              </c:strCache>
            </c:strRef>
          </c:tx>
          <c:cat>
            <c:numRef>
              <c:f>Trends!$B$6:$B$33</c:f>
              <c:numCache>
                <c:formatCode>General</c:formatCod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numCache>
            </c:numRef>
          </c:cat>
          <c:val>
            <c:numRef>
              <c:f>Trends!$J$6:$J$33</c:f>
              <c:numCache>
                <c:formatCode>General</c:formatCode>
                <c:ptCount val="28"/>
                <c:pt idx="23">
                  <c:v>0</c:v>
                </c:pt>
                <c:pt idx="24">
                  <c:v>0</c:v>
                </c:pt>
                <c:pt idx="25">
                  <c:v>0</c:v>
                </c:pt>
                <c:pt idx="26">
                  <c:v>0</c:v>
                </c:pt>
                <c:pt idx="27">
                  <c:v>4</c:v>
                </c:pt>
              </c:numCache>
            </c:numRef>
          </c:val>
        </c:ser>
        <c:ser>
          <c:idx val="9"/>
          <c:order val="1"/>
          <c:tx>
            <c:strRef>
              <c:f>Trends!$K$4</c:f>
              <c:strCache>
                <c:ptCount val="1"/>
                <c:pt idx="0">
                  <c:v>Ancillary</c:v>
                </c:pt>
              </c:strCache>
            </c:strRef>
          </c:tx>
          <c:cat>
            <c:numRef>
              <c:f>Trends!$B$6:$B$33</c:f>
              <c:numCache>
                <c:formatCode>General</c:formatCod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numCache>
            </c:numRef>
          </c:cat>
          <c:val>
            <c:numRef>
              <c:f>Trends!$K$6:$K$33</c:f>
              <c:numCache>
                <c:formatCode>General</c:formatCode>
                <c:ptCount val="28"/>
                <c:pt idx="25">
                  <c:v>8</c:v>
                </c:pt>
                <c:pt idx="26">
                  <c:v>14</c:v>
                </c:pt>
                <c:pt idx="27">
                  <c:v>18</c:v>
                </c:pt>
              </c:numCache>
            </c:numRef>
          </c:val>
        </c:ser>
        <c:ser>
          <c:idx val="10"/>
          <c:order val="2"/>
          <c:tx>
            <c:strRef>
              <c:f>Trends!$L$4</c:f>
              <c:strCache>
                <c:ptCount val="1"/>
                <c:pt idx="0">
                  <c:v>Ancillary</c:v>
                </c:pt>
              </c:strCache>
            </c:strRef>
          </c:tx>
          <c:cat>
            <c:numRef>
              <c:f>Trends!$B$6:$B$33</c:f>
              <c:numCache>
                <c:formatCode>General</c:formatCod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numCache>
            </c:numRef>
          </c:cat>
          <c:val>
            <c:numRef>
              <c:f>Trends!$L$6:$L$33</c:f>
              <c:numCache>
                <c:formatCode>General</c:formatCode>
                <c:ptCount val="28"/>
                <c:pt idx="25">
                  <c:v>0</c:v>
                </c:pt>
                <c:pt idx="26">
                  <c:v>1</c:v>
                </c:pt>
                <c:pt idx="27">
                  <c:v>2</c:v>
                </c:pt>
              </c:numCache>
            </c:numRef>
          </c:val>
        </c:ser>
        <c:gapWidth val="0"/>
        <c:overlap val="42"/>
        <c:axId val="80585856"/>
        <c:axId val="80587392"/>
      </c:barChart>
      <c:lineChart>
        <c:grouping val="standard"/>
        <c:ser>
          <c:idx val="12"/>
          <c:order val="3"/>
          <c:tx>
            <c:strRef>
              <c:f>Trends!$N$4</c:f>
              <c:strCache>
                <c:ptCount val="1"/>
                <c:pt idx="0">
                  <c:v>Total</c:v>
                </c:pt>
              </c:strCache>
            </c:strRef>
          </c:tx>
          <c:spPr>
            <a:ln w="50800">
              <a:solidFill>
                <a:srgbClr val="2D2DB9"/>
              </a:solidFill>
            </a:ln>
          </c:spPr>
          <c:marker>
            <c:symbol val="none"/>
          </c:marker>
          <c:cat>
            <c:numRef>
              <c:f>Trends!$B$6:$B$33</c:f>
              <c:numCache>
                <c:formatCode>General</c:formatCod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numCache>
            </c:numRef>
          </c:cat>
          <c:val>
            <c:numRef>
              <c:f>Trends!$N$6:$N$33</c:f>
              <c:numCache>
                <c:formatCode>General</c:formatCode>
                <c:ptCount val="28"/>
                <c:pt idx="0">
                  <c:v>7384</c:v>
                </c:pt>
                <c:pt idx="1">
                  <c:v>7202</c:v>
                </c:pt>
                <c:pt idx="2">
                  <c:v>7539</c:v>
                </c:pt>
                <c:pt idx="3">
                  <c:v>7491</c:v>
                </c:pt>
                <c:pt idx="4">
                  <c:v>7450</c:v>
                </c:pt>
                <c:pt idx="5">
                  <c:v>7362</c:v>
                </c:pt>
                <c:pt idx="6">
                  <c:v>7316</c:v>
                </c:pt>
                <c:pt idx="7">
                  <c:v>6675</c:v>
                </c:pt>
                <c:pt idx="8">
                  <c:v>6726</c:v>
                </c:pt>
                <c:pt idx="9">
                  <c:v>6752</c:v>
                </c:pt>
                <c:pt idx="10">
                  <c:v>6759</c:v>
                </c:pt>
                <c:pt idx="11">
                  <c:v>7062</c:v>
                </c:pt>
                <c:pt idx="12">
                  <c:v>7092</c:v>
                </c:pt>
                <c:pt idx="13">
                  <c:v>6966</c:v>
                </c:pt>
                <c:pt idx="14">
                  <c:v>6938</c:v>
                </c:pt>
                <c:pt idx="15">
                  <c:v>6896</c:v>
                </c:pt>
                <c:pt idx="16">
                  <c:v>6605</c:v>
                </c:pt>
                <c:pt idx="17">
                  <c:v>5859</c:v>
                </c:pt>
                <c:pt idx="18">
                  <c:v>5429</c:v>
                </c:pt>
                <c:pt idx="19">
                  <c:v>5046</c:v>
                </c:pt>
                <c:pt idx="20">
                  <c:v>4833</c:v>
                </c:pt>
                <c:pt idx="21">
                  <c:v>4278</c:v>
                </c:pt>
                <c:pt idx="22">
                  <c:v>4254</c:v>
                </c:pt>
                <c:pt idx="23">
                  <c:v>3910</c:v>
                </c:pt>
                <c:pt idx="24">
                  <c:v>3696</c:v>
                </c:pt>
                <c:pt idx="25">
                  <c:v>3820</c:v>
                </c:pt>
                <c:pt idx="26">
                  <c:v>3471</c:v>
                </c:pt>
                <c:pt idx="27">
                  <c:v>3557</c:v>
                </c:pt>
              </c:numCache>
            </c:numRef>
          </c:val>
        </c:ser>
        <c:marker val="1"/>
        <c:axId val="80585856"/>
        <c:axId val="80587392"/>
      </c:lineChart>
      <c:catAx>
        <c:axId val="80585856"/>
        <c:scaling>
          <c:orientation val="minMax"/>
        </c:scaling>
        <c:axPos val="b"/>
        <c:numFmt formatCode="General" sourceLinked="1"/>
        <c:tickLblPos val="nextTo"/>
        <c:txPr>
          <a:bodyPr rot="-5400000" vert="horz"/>
          <a:lstStyle/>
          <a:p>
            <a:pPr>
              <a:defRPr sz="1200"/>
            </a:pPr>
            <a:endParaRPr lang="en-US"/>
          </a:p>
        </c:txPr>
        <c:crossAx val="80587392"/>
        <c:crosses val="autoZero"/>
        <c:auto val="1"/>
        <c:lblAlgn val="ctr"/>
        <c:lblOffset val="100"/>
      </c:catAx>
      <c:valAx>
        <c:axId val="80587392"/>
        <c:scaling>
          <c:orientation val="minMax"/>
        </c:scaling>
        <c:axPos val="l"/>
        <c:majorGridlines/>
        <c:numFmt formatCode="General" sourceLinked="1"/>
        <c:tickLblPos val="nextTo"/>
        <c:txPr>
          <a:bodyPr/>
          <a:lstStyle/>
          <a:p>
            <a:pPr>
              <a:defRPr sz="1200" b="1"/>
            </a:pPr>
            <a:endParaRPr lang="en-US"/>
          </a:p>
        </c:txPr>
        <c:crossAx val="80585856"/>
        <c:crosses val="autoZero"/>
        <c:crossBetween val="between"/>
      </c:valAx>
      <c:spPr>
        <a:gradFill>
          <a:gsLst>
            <a:gs pos="0">
              <a:srgbClr val="8488C4"/>
            </a:gs>
            <a:gs pos="53000">
              <a:srgbClr val="D4DEFF"/>
            </a:gs>
            <a:gs pos="83000">
              <a:srgbClr val="D4DEFF"/>
            </a:gs>
            <a:gs pos="100000">
              <a:srgbClr val="96AB94"/>
            </a:gs>
          </a:gsLst>
          <a:lin ang="5400000" scaled="0"/>
        </a:gradFill>
        <a:ln>
          <a:solidFill>
            <a:srgbClr val="00CC99">
              <a:lumMod val="75000"/>
            </a:srgbClr>
          </a:solidFill>
        </a:ln>
      </c:spPr>
    </c:plotArea>
    <c:plotVisOnly val="1"/>
    <c:dispBlanksAs val="gap"/>
  </c:chart>
  <c:spPr>
    <a:solidFill>
      <a:srgbClr val="FFFFFF"/>
    </a:solidFill>
    <a:ln cmpd="sng">
      <a:solidFill>
        <a:srgbClr val="2D2DB9">
          <a:lumMod val="75000"/>
        </a:srgbClr>
      </a:solidFill>
    </a:ln>
  </c:spPr>
  <c:txPr>
    <a:bodyPr/>
    <a:lstStyle/>
    <a:p>
      <a:pPr>
        <a:defRPr b="1"/>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roundedCorners val="1"/>
  <c:clrMapOvr bg1="lt1" tx1="dk1" bg2="lt2" tx2="dk2" accent1="accent1" accent2="accent2" accent3="accent3" accent4="accent4" accent5="accent5" accent6="accent6" hlink="hlink" folHlink="folHlink"/>
  <c:chart>
    <c:title>
      <c:layout/>
    </c:title>
    <c:plotArea>
      <c:layout/>
      <c:pieChart>
        <c:varyColors val="1"/>
        <c:ser>
          <c:idx val="0"/>
          <c:order val="0"/>
          <c:tx>
            <c:strRef>
              <c:f>Sheet1!$E$4</c:f>
              <c:strCache>
                <c:ptCount val="1"/>
                <c:pt idx="0">
                  <c:v>Number of ships in Each VOS Class</c:v>
                </c:pt>
              </c:strCache>
            </c:strRef>
          </c:tx>
          <c:spPr>
            <a:effectLst>
              <a:innerShdw blurRad="63500" dist="50800" dir="8100000">
                <a:prstClr val="black">
                  <a:alpha val="50000"/>
                </a:prstClr>
              </a:innerShdw>
            </a:effectLst>
          </c:spPr>
          <c:dLbls>
            <c:dLbl>
              <c:idx val="0"/>
              <c:layout>
                <c:manualLayout>
                  <c:x val="-0.15197125675746301"/>
                  <c:y val="-4.7607431424013406E-2"/>
                </c:manualLayout>
              </c:layout>
              <c:showCatName val="1"/>
              <c:showPercent val="1"/>
            </c:dLbl>
            <c:dLbl>
              <c:idx val="1"/>
              <c:layout>
                <c:manualLayout>
                  <c:x val="-0.11549771468439843"/>
                  <c:y val="8.414389377798398E-5"/>
                </c:manualLayout>
              </c:layout>
              <c:showCatName val="1"/>
              <c:showPercent val="1"/>
            </c:dLbl>
            <c:dLbl>
              <c:idx val="2"/>
              <c:layout>
                <c:manualLayout>
                  <c:x val="6.7271907467262776E-2"/>
                  <c:y val="1.356955380577428E-2"/>
                </c:manualLayout>
              </c:layout>
              <c:showCatName val="1"/>
              <c:showPercent val="1"/>
            </c:dLbl>
            <c:dLbl>
              <c:idx val="3"/>
              <c:layout>
                <c:manualLayout>
                  <c:x val="0.10501421499527749"/>
                  <c:y val="-0.11026375379548169"/>
                </c:manualLayout>
              </c:layout>
              <c:showCatName val="1"/>
              <c:showPercent val="1"/>
            </c:dLbl>
            <c:dLbl>
              <c:idx val="4"/>
              <c:layout>
                <c:manualLayout>
                  <c:x val="4.0949248432553362E-2"/>
                  <c:y val="-9.6271164633832534E-2"/>
                </c:manualLayout>
              </c:layout>
              <c:showCatName val="1"/>
              <c:showPercent val="1"/>
            </c:dLbl>
            <c:dLbl>
              <c:idx val="5"/>
              <c:layout>
                <c:manualLayout>
                  <c:x val="4.2393434997840838E-2"/>
                  <c:y val="-1.5428696412948322E-2"/>
                </c:manualLayout>
              </c:layout>
              <c:showCatName val="1"/>
              <c:showPercent val="1"/>
            </c:dLbl>
            <c:dLbl>
              <c:idx val="6"/>
              <c:layout>
                <c:manualLayout>
                  <c:x val="3.040480699406245E-2"/>
                  <c:y val="6.503267973856211E-2"/>
                </c:manualLayout>
              </c:layout>
              <c:showCatName val="1"/>
              <c:showPercent val="1"/>
            </c:dLbl>
            <c:dLbl>
              <c:idx val="7"/>
              <c:layout>
                <c:manualLayout>
                  <c:x val="3.6189906641416691E-2"/>
                  <c:y val="0.16465133034841234"/>
                </c:manualLayout>
              </c:layout>
              <c:showCatName val="1"/>
              <c:showPercent val="1"/>
            </c:dLbl>
            <c:dLbl>
              <c:idx val="8"/>
              <c:layout>
                <c:manualLayout>
                  <c:x val="-8.302829234953267E-2"/>
                  <c:y val="0.24927898718542618"/>
                </c:manualLayout>
              </c:layout>
              <c:showCatName val="1"/>
              <c:showPercent val="1"/>
            </c:dLbl>
            <c:txPr>
              <a:bodyPr/>
              <a:lstStyle/>
              <a:p>
                <a:pPr>
                  <a:defRPr sz="1600" b="1"/>
                </a:pPr>
                <a:endParaRPr lang="en-US"/>
              </a:p>
            </c:txPr>
            <c:showCatName val="1"/>
            <c:showPercent val="1"/>
            <c:showLeaderLines val="1"/>
          </c:dLbls>
          <c:cat>
            <c:strRef>
              <c:f>Sheet1!$D$5:$D$13</c:f>
              <c:strCache>
                <c:ptCount val="9"/>
                <c:pt idx="0">
                  <c:v>Selected</c:v>
                </c:pt>
                <c:pt idx="1">
                  <c:v>Supplementary</c:v>
                </c:pt>
                <c:pt idx="2">
                  <c:v>VOSClim</c:v>
                </c:pt>
                <c:pt idx="3">
                  <c:v>Auxiliary</c:v>
                </c:pt>
                <c:pt idx="4">
                  <c:v>VOSClim AWS</c:v>
                </c:pt>
                <c:pt idx="5">
                  <c:v>Selected AWS</c:v>
                </c:pt>
                <c:pt idx="6">
                  <c:v>Supplementary AWS </c:v>
                </c:pt>
                <c:pt idx="7">
                  <c:v>Auxiliary AWS</c:v>
                </c:pt>
                <c:pt idx="8">
                  <c:v>Ancillary</c:v>
                </c:pt>
              </c:strCache>
            </c:strRef>
          </c:cat>
          <c:val>
            <c:numRef>
              <c:f>Sheet1!$E$5:$E$13</c:f>
              <c:numCache>
                <c:formatCode>General</c:formatCode>
                <c:ptCount val="9"/>
                <c:pt idx="0">
                  <c:v>1589</c:v>
                </c:pt>
                <c:pt idx="1">
                  <c:v>552</c:v>
                </c:pt>
                <c:pt idx="2">
                  <c:v>382</c:v>
                </c:pt>
                <c:pt idx="3">
                  <c:v>265</c:v>
                </c:pt>
                <c:pt idx="4">
                  <c:v>116</c:v>
                </c:pt>
                <c:pt idx="5">
                  <c:v>60</c:v>
                </c:pt>
                <c:pt idx="6">
                  <c:v>78</c:v>
                </c:pt>
                <c:pt idx="7">
                  <c:v>3</c:v>
                </c:pt>
                <c:pt idx="8">
                  <c:v>20</c:v>
                </c:pt>
              </c:numCache>
            </c:numRef>
          </c:val>
        </c:ser>
        <c:firstSliceAng val="111"/>
      </c:pieChart>
    </c:plotArea>
    <c:plotVisOnly val="1"/>
  </c:chart>
  <c:spPr>
    <a:solidFill>
      <a:srgbClr val="FFFFFF"/>
    </a:solidFill>
    <a:ln w="22225" cmpd="dbl">
      <a:solidFill>
        <a:schemeClr val="tx2"/>
      </a:solidFill>
    </a:ln>
    <a:effectLst>
      <a:outerShdw blurRad="152400" dist="317500" dir="5400000" sx="90000" sy="-19000" rotWithShape="0">
        <a:prstClr val="black">
          <a:alpha val="0"/>
        </a:prstClr>
      </a:outerShdw>
    </a:effectLst>
    <a:scene3d>
      <a:camera prst="orthographicFront"/>
      <a:lightRig rig="threePt" dir="t"/>
    </a:scene3d>
    <a:sp3d prstMaterial="metal">
      <a:bevelT w="88900" h="12700"/>
      <a:bevelB w="165100" h="114300" prst="coolSlant"/>
    </a:sp3d>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roundedCorners val="1"/>
  <c:clrMapOvr bg1="lt1" tx1="dk1" bg2="lt2" tx2="dk2" accent1="accent1" accent2="accent2" accent3="accent3" accent4="accent4" accent5="accent5" accent6="accent6" hlink="hlink" folHlink="folHlink"/>
  <c:chart>
    <c:title>
      <c:layout>
        <c:manualLayout>
          <c:xMode val="edge"/>
          <c:yMode val="edge"/>
          <c:x val="0.13961102409468137"/>
          <c:y val="0"/>
        </c:manualLayout>
      </c:layout>
      <c:txPr>
        <a:bodyPr/>
        <a:lstStyle/>
        <a:p>
          <a:pPr algn="ctr">
            <a:defRPr/>
          </a:pPr>
          <a:endParaRPr lang="en-US"/>
        </a:p>
      </c:txPr>
    </c:title>
    <c:plotArea>
      <c:layout/>
      <c:barChart>
        <c:barDir val="col"/>
        <c:grouping val="clustered"/>
        <c:ser>
          <c:idx val="0"/>
          <c:order val="0"/>
          <c:tx>
            <c:strRef>
              <c:f>Sheet4!$C$25</c:f>
              <c:strCache>
                <c:ptCount val="1"/>
                <c:pt idx="0">
                  <c:v>Number of Recruited VOSClim Ships</c:v>
                </c:pt>
              </c:strCache>
            </c:strRef>
          </c:tx>
          <c:spPr>
            <a:gradFill>
              <a:gsLst>
                <a:gs pos="0">
                  <a:srgbClr val="000000"/>
                </a:gs>
                <a:gs pos="20000">
                  <a:srgbClr val="000040"/>
                </a:gs>
                <a:gs pos="50000">
                  <a:srgbClr val="400040"/>
                </a:gs>
                <a:gs pos="75000">
                  <a:srgbClr val="8F0040"/>
                </a:gs>
                <a:gs pos="89999">
                  <a:srgbClr val="F27300"/>
                </a:gs>
                <a:gs pos="100000">
                  <a:srgbClr val="FFBF00"/>
                </a:gs>
              </a:gsLst>
              <a:lin ang="5400000" scaled="0"/>
            </a:gradFill>
          </c:spPr>
          <c:cat>
            <c:numRef>
              <c:f>Sheet4!$D$24:$I$24</c:f>
              <c:numCache>
                <c:formatCode>General</c:formatCode>
                <c:ptCount val="6"/>
                <c:pt idx="0">
                  <c:v>2005</c:v>
                </c:pt>
                <c:pt idx="1">
                  <c:v>2007</c:v>
                </c:pt>
                <c:pt idx="2">
                  <c:v>2009</c:v>
                </c:pt>
                <c:pt idx="3">
                  <c:v>2011</c:v>
                </c:pt>
                <c:pt idx="4">
                  <c:v>2013</c:v>
                </c:pt>
                <c:pt idx="5">
                  <c:v>2015</c:v>
                </c:pt>
              </c:numCache>
            </c:numRef>
          </c:cat>
          <c:val>
            <c:numRef>
              <c:f>Sheet4!$D$25:$I$25</c:f>
              <c:numCache>
                <c:formatCode>General</c:formatCode>
                <c:ptCount val="6"/>
                <c:pt idx="0">
                  <c:v>113</c:v>
                </c:pt>
                <c:pt idx="1">
                  <c:v>218</c:v>
                </c:pt>
                <c:pt idx="2">
                  <c:v>255</c:v>
                </c:pt>
                <c:pt idx="3">
                  <c:v>368</c:v>
                </c:pt>
                <c:pt idx="4">
                  <c:v>430</c:v>
                </c:pt>
                <c:pt idx="5">
                  <c:v>498</c:v>
                </c:pt>
              </c:numCache>
            </c:numRef>
          </c:val>
        </c:ser>
        <c:axId val="119844864"/>
        <c:axId val="119846400"/>
      </c:barChart>
      <c:catAx>
        <c:axId val="119844864"/>
        <c:scaling>
          <c:orientation val="minMax"/>
        </c:scaling>
        <c:axPos val="b"/>
        <c:numFmt formatCode="General" sourceLinked="1"/>
        <c:tickLblPos val="nextTo"/>
        <c:txPr>
          <a:bodyPr/>
          <a:lstStyle/>
          <a:p>
            <a:pPr>
              <a:defRPr sz="1200" b="1"/>
            </a:pPr>
            <a:endParaRPr lang="en-US"/>
          </a:p>
        </c:txPr>
        <c:crossAx val="119846400"/>
        <c:crosses val="autoZero"/>
        <c:auto val="1"/>
        <c:lblAlgn val="ctr"/>
        <c:lblOffset val="100"/>
      </c:catAx>
      <c:valAx>
        <c:axId val="119846400"/>
        <c:scaling>
          <c:orientation val="minMax"/>
        </c:scaling>
        <c:axPos val="l"/>
        <c:majorGridlines/>
        <c:numFmt formatCode="General" sourceLinked="1"/>
        <c:tickLblPos val="nextTo"/>
        <c:txPr>
          <a:bodyPr/>
          <a:lstStyle/>
          <a:p>
            <a:pPr>
              <a:defRPr sz="1200" b="1"/>
            </a:pPr>
            <a:endParaRPr lang="en-US"/>
          </a:p>
        </c:txPr>
        <c:crossAx val="119844864"/>
        <c:crosses val="autoZero"/>
        <c:crossBetween val="between"/>
      </c:valAx>
    </c:plotArea>
    <c:plotVisOnly val="1"/>
  </c:chart>
  <c:spPr>
    <a:ln w="19050" cmpd="sng">
      <a:solidFill>
        <a:srgbClr val="2D2DB9">
          <a:alpha val="20000"/>
        </a:srgbClr>
      </a:solid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roundedCorners val="1"/>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24340377274648"/>
          <c:y val="8.6826798938049052E-2"/>
          <c:w val="0.44216863744699225"/>
          <c:h val="0.80810130292036519"/>
        </c:manualLayout>
      </c:layout>
      <c:pieChart>
        <c:varyColors val="1"/>
        <c:ser>
          <c:idx val="0"/>
          <c:order val="0"/>
          <c:tx>
            <c:strRef>
              <c:f>Sheet7!$B$40</c:f>
              <c:strCache>
                <c:ptCount val="1"/>
                <c:pt idx="0">
                  <c:v>TOTALS </c:v>
                </c:pt>
              </c:strCache>
            </c:strRef>
          </c:tx>
          <c:dLbls>
            <c:dLbl>
              <c:idx val="1"/>
              <c:layout>
                <c:manualLayout>
                  <c:x val="4.9127682569090683E-2"/>
                  <c:y val="2.0466849211053682E-3"/>
                </c:manualLayout>
              </c:layout>
              <c:showCatName val="1"/>
              <c:showPercent val="1"/>
            </c:dLbl>
            <c:dLbl>
              <c:idx val="2"/>
              <c:layout>
                <c:manualLayout>
                  <c:x val="0.11957013887196002"/>
                  <c:y val="1.2466354944368186E-3"/>
                </c:manualLayout>
              </c:layout>
              <c:showCatName val="1"/>
              <c:showPercent val="1"/>
            </c:dLbl>
            <c:dLbl>
              <c:idx val="3"/>
              <c:layout>
                <c:manualLayout>
                  <c:x val="-0.10317512168564107"/>
                  <c:y val="0.13518574398776514"/>
                </c:manualLayout>
              </c:layout>
              <c:spPr/>
              <c:txPr>
                <a:bodyPr/>
                <a:lstStyle/>
                <a:p>
                  <a:pPr>
                    <a:defRPr sz="1400" b="1">
                      <a:solidFill>
                        <a:schemeClr val="bg1"/>
                      </a:solidFill>
                    </a:defRPr>
                  </a:pPr>
                  <a:endParaRPr lang="en-US"/>
                </a:p>
              </c:txPr>
              <c:showCatName val="1"/>
              <c:showPercent val="1"/>
            </c:dLbl>
            <c:dLbl>
              <c:idx val="4"/>
              <c:layout>
                <c:manualLayout>
                  <c:x val="4.1903821619820793E-2"/>
                  <c:y val="-1.0604124619674381E-2"/>
                </c:manualLayout>
              </c:layout>
              <c:showCatName val="1"/>
              <c:showPercent val="1"/>
            </c:dLbl>
            <c:dLbl>
              <c:idx val="5"/>
              <c:layout>
                <c:manualLayout>
                  <c:x val="-0.12786865264132999"/>
                  <c:y val="-1.1350897111942461E-2"/>
                </c:manualLayout>
              </c:layout>
              <c:spPr/>
              <c:txPr>
                <a:bodyPr/>
                <a:lstStyle/>
                <a:p>
                  <a:pPr>
                    <a:defRPr sz="1400" b="1">
                      <a:solidFill>
                        <a:schemeClr val="bg1"/>
                      </a:solidFill>
                    </a:defRPr>
                  </a:pPr>
                  <a:endParaRPr lang="en-US"/>
                </a:p>
              </c:txPr>
              <c:showCatName val="1"/>
              <c:showPercent val="1"/>
            </c:dLbl>
            <c:dLbl>
              <c:idx val="6"/>
              <c:layout>
                <c:manualLayout>
                  <c:x val="4.7578313546719965E-2"/>
                  <c:y val="3.0550516383328879E-2"/>
                </c:manualLayout>
              </c:layout>
              <c:showCatName val="1"/>
              <c:showPercent val="1"/>
            </c:dLbl>
            <c:dLbl>
              <c:idx val="7"/>
              <c:layout>
                <c:manualLayout>
                  <c:x val="-9.5796218197183952E-2"/>
                  <c:y val="-0.12178569957539627"/>
                </c:manualLayout>
              </c:layout>
              <c:spPr/>
              <c:txPr>
                <a:bodyPr/>
                <a:lstStyle/>
                <a:p>
                  <a:pPr>
                    <a:defRPr sz="1400" b="1">
                      <a:solidFill>
                        <a:schemeClr val="bg1"/>
                      </a:solidFill>
                    </a:defRPr>
                  </a:pPr>
                  <a:endParaRPr lang="en-US"/>
                </a:p>
              </c:txPr>
              <c:showCatName val="1"/>
              <c:showPercent val="1"/>
            </c:dLbl>
            <c:dLbl>
              <c:idx val="8"/>
              <c:layout>
                <c:manualLayout>
                  <c:x val="-5.5578687339005436E-2"/>
                  <c:y val="-0.14695076853097144"/>
                </c:manualLayout>
              </c:layout>
              <c:spPr/>
              <c:txPr>
                <a:bodyPr/>
                <a:lstStyle/>
                <a:p>
                  <a:pPr>
                    <a:defRPr sz="1400" b="1">
                      <a:solidFill>
                        <a:schemeClr val="tx1"/>
                      </a:solidFill>
                    </a:defRPr>
                  </a:pPr>
                  <a:endParaRPr lang="en-US"/>
                </a:p>
              </c:txPr>
              <c:showCatName val="1"/>
              <c:showPercent val="1"/>
            </c:dLbl>
            <c:dLbl>
              <c:idx val="9"/>
              <c:layout>
                <c:manualLayout>
                  <c:x val="0.101178827104816"/>
                  <c:y val="-0.16059011144281121"/>
                </c:manualLayout>
              </c:layout>
              <c:spPr/>
              <c:txPr>
                <a:bodyPr/>
                <a:lstStyle/>
                <a:p>
                  <a:pPr>
                    <a:defRPr sz="1400" b="1">
                      <a:solidFill>
                        <a:schemeClr val="bg1"/>
                      </a:solidFill>
                    </a:defRPr>
                  </a:pPr>
                  <a:endParaRPr lang="en-US"/>
                </a:p>
              </c:txPr>
              <c:showCatName val="1"/>
              <c:showPercent val="1"/>
            </c:dLbl>
            <c:dLbl>
              <c:idx val="10"/>
              <c:layout>
                <c:manualLayout>
                  <c:x val="9.954787385323012E-2"/>
                  <c:y val="0.23435068400420486"/>
                </c:manualLayout>
              </c:layout>
              <c:showCatName val="1"/>
              <c:showPercent val="1"/>
            </c:dLbl>
            <c:dLbl>
              <c:idx val="11"/>
              <c:layout>
                <c:manualLayout>
                  <c:x val="3.0604162095837089E-2"/>
                  <c:y val="0.2486038309249772"/>
                </c:manualLayout>
              </c:layout>
              <c:showCatName val="1"/>
              <c:showPercent val="1"/>
            </c:dLbl>
            <c:dLbl>
              <c:idx val="12"/>
              <c:layout>
                <c:manualLayout>
                  <c:x val="-1.8621519059343644E-2"/>
                  <c:y val="0.25943091279953728"/>
                </c:manualLayout>
              </c:layout>
              <c:showCatName val="1"/>
              <c:showPercent val="1"/>
            </c:dLbl>
            <c:dLbl>
              <c:idx val="13"/>
              <c:layout>
                <c:manualLayout>
                  <c:x val="-0.13919439636608891"/>
                  <c:y val="0.24952543234903882"/>
                </c:manualLayout>
              </c:layout>
              <c:showCatName val="1"/>
              <c:showPercent val="1"/>
            </c:dLbl>
            <c:dLbl>
              <c:idx val="14"/>
              <c:layout>
                <c:manualLayout>
                  <c:x val="-7.8902350828437523E-2"/>
                  <c:y val="0.26169451095355861"/>
                </c:manualLayout>
              </c:layout>
              <c:showCatName val="1"/>
              <c:showPercent val="1"/>
            </c:dLbl>
            <c:dLbl>
              <c:idx val="15"/>
              <c:layout>
                <c:manualLayout>
                  <c:x val="-0.14501174195330846"/>
                  <c:y val="0.14388533012895721"/>
                </c:manualLayout>
              </c:layout>
              <c:showCatName val="1"/>
              <c:showPercent val="1"/>
            </c:dLbl>
            <c:dLbl>
              <c:idx val="16"/>
              <c:layout>
                <c:manualLayout>
                  <c:x val="-0.14743164070435474"/>
                  <c:y val="6.3539235999806723E-2"/>
                </c:manualLayout>
              </c:layout>
              <c:showCatName val="1"/>
              <c:showPercent val="1"/>
            </c:dLbl>
            <c:dLbl>
              <c:idx val="17"/>
              <c:layout>
                <c:manualLayout>
                  <c:x val="-0.14391523041044135"/>
                  <c:y val="-1.9517713909130145E-2"/>
                </c:manualLayout>
              </c:layout>
              <c:showCatName val="1"/>
              <c:showPercent val="1"/>
            </c:dLbl>
            <c:dLbl>
              <c:idx val="18"/>
              <c:layout>
                <c:manualLayout>
                  <c:x val="-0.14202408522464105"/>
                  <c:y val="-0.11490603560510959"/>
                </c:manualLayout>
              </c:layout>
              <c:showCatName val="1"/>
              <c:showPercent val="1"/>
            </c:dLbl>
            <c:dLbl>
              <c:idx val="19"/>
              <c:layout>
                <c:manualLayout>
                  <c:x val="-0.13708563906291898"/>
                  <c:y val="-0.19450244715734058"/>
                </c:manualLayout>
              </c:layout>
              <c:showCatName val="1"/>
              <c:showPercent val="1"/>
            </c:dLbl>
            <c:dLbl>
              <c:idx val="20"/>
              <c:layout>
                <c:manualLayout>
                  <c:x val="-0.13381520034453898"/>
                  <c:y val="-0.23080508163459021"/>
                </c:manualLayout>
              </c:layout>
              <c:showCatName val="1"/>
              <c:showPercent val="1"/>
            </c:dLbl>
            <c:dLbl>
              <c:idx val="21"/>
              <c:layout>
                <c:manualLayout>
                  <c:x val="-0.13090888406751044"/>
                  <c:y val="-0.29363560009527168"/>
                </c:manualLayout>
              </c:layout>
              <c:showCatName val="1"/>
              <c:showPercent val="1"/>
            </c:dLbl>
            <c:dLbl>
              <c:idx val="22"/>
              <c:layout>
                <c:manualLayout>
                  <c:x val="-0.13282481330700535"/>
                  <c:y val="-0.37709369398087228"/>
                </c:manualLayout>
              </c:layout>
              <c:showCatName val="1"/>
              <c:showPercent val="1"/>
            </c:dLbl>
            <c:dLbl>
              <c:idx val="23"/>
              <c:layout>
                <c:manualLayout>
                  <c:x val="-0.12933131810536094"/>
                  <c:y val="-0.45639887321522427"/>
                </c:manualLayout>
              </c:layout>
              <c:showCatName val="1"/>
              <c:showPercent val="1"/>
            </c:dLbl>
            <c:dLbl>
              <c:idx val="24"/>
              <c:layout>
                <c:manualLayout>
                  <c:x val="0.1294259038053685"/>
                  <c:y val="0.14764851728948447"/>
                </c:manualLayout>
              </c:layout>
              <c:spPr/>
              <c:txPr>
                <a:bodyPr/>
                <a:lstStyle/>
                <a:p>
                  <a:pPr>
                    <a:defRPr sz="1400" b="1">
                      <a:solidFill>
                        <a:sysClr val="windowText" lastClr="000000"/>
                      </a:solidFill>
                    </a:defRPr>
                  </a:pPr>
                  <a:endParaRPr lang="en-US"/>
                </a:p>
              </c:txPr>
              <c:showCatName val="1"/>
              <c:showPercent val="1"/>
            </c:dLbl>
            <c:dLbl>
              <c:idx val="25"/>
              <c:layout>
                <c:manualLayout>
                  <c:x val="-0.12848362220976237"/>
                  <c:y val="-7.5782857541954463E-2"/>
                </c:manualLayout>
              </c:layout>
              <c:showCatName val="1"/>
              <c:showPercent val="1"/>
            </c:dLbl>
            <c:dLbl>
              <c:idx val="26"/>
              <c:layout>
                <c:manualLayout>
                  <c:x val="-2.0899214223609165E-2"/>
                  <c:y val="-7.251438477228811E-2"/>
                </c:manualLayout>
              </c:layout>
              <c:showCatName val="1"/>
              <c:showPercent val="1"/>
            </c:dLbl>
            <c:dLbl>
              <c:idx val="27"/>
              <c:layout>
                <c:manualLayout>
                  <c:x val="1.3901822643686649E-2"/>
                  <c:y val="0"/>
                </c:manualLayout>
              </c:layout>
              <c:showCatName val="1"/>
              <c:showPercent val="1"/>
            </c:dLbl>
            <c:txPr>
              <a:bodyPr/>
              <a:lstStyle/>
              <a:p>
                <a:pPr>
                  <a:defRPr sz="1400" b="1"/>
                </a:pPr>
                <a:endParaRPr lang="en-US"/>
              </a:p>
            </c:txPr>
            <c:showCatName val="1"/>
            <c:showPercent val="1"/>
            <c:showLeaderLines val="1"/>
          </c:dLbls>
          <c:cat>
            <c:strRef>
              <c:f>Sheet7!$A$41:$A$68</c:f>
              <c:strCache>
                <c:ptCount val="28"/>
                <c:pt idx="1">
                  <c:v>AU</c:v>
                </c:pt>
                <c:pt idx="2">
                  <c:v>BR</c:v>
                </c:pt>
                <c:pt idx="3">
                  <c:v>CA</c:v>
                </c:pt>
                <c:pt idx="4">
                  <c:v>CL</c:v>
                </c:pt>
                <c:pt idx="5">
                  <c:v>DE</c:v>
                </c:pt>
                <c:pt idx="6">
                  <c:v>ES</c:v>
                </c:pt>
                <c:pt idx="7">
                  <c:v>EU</c:v>
                </c:pt>
                <c:pt idx="8">
                  <c:v>FR</c:v>
                </c:pt>
                <c:pt idx="9">
                  <c:v>GB</c:v>
                </c:pt>
                <c:pt idx="10">
                  <c:v>GR</c:v>
                </c:pt>
                <c:pt idx="11">
                  <c:v>HK</c:v>
                </c:pt>
                <c:pt idx="12">
                  <c:v>IE</c:v>
                </c:pt>
                <c:pt idx="13">
                  <c:v>IL</c:v>
                </c:pt>
                <c:pt idx="14">
                  <c:v>IN</c:v>
                </c:pt>
                <c:pt idx="15">
                  <c:v>IS</c:v>
                </c:pt>
                <c:pt idx="16">
                  <c:v>JP</c:v>
                </c:pt>
                <c:pt idx="17">
                  <c:v>KR</c:v>
                </c:pt>
                <c:pt idx="18">
                  <c:v>MY</c:v>
                </c:pt>
                <c:pt idx="19">
                  <c:v>NL</c:v>
                </c:pt>
                <c:pt idx="20">
                  <c:v>NO</c:v>
                </c:pt>
                <c:pt idx="21">
                  <c:v>NZ</c:v>
                </c:pt>
                <c:pt idx="22">
                  <c:v>RU</c:v>
                </c:pt>
                <c:pt idx="23">
                  <c:v>SE</c:v>
                </c:pt>
                <c:pt idx="24">
                  <c:v>US</c:v>
                </c:pt>
                <c:pt idx="25">
                  <c:v>ZA</c:v>
                </c:pt>
                <c:pt idx="26">
                  <c:v>ZY</c:v>
                </c:pt>
                <c:pt idx="27">
                  <c:v>ZZ</c:v>
                </c:pt>
              </c:strCache>
            </c:strRef>
          </c:cat>
          <c:val>
            <c:numRef>
              <c:f>Sheet7!$B$41:$B$68</c:f>
              <c:numCache>
                <c:formatCode>General</c:formatCode>
                <c:ptCount val="28"/>
                <c:pt idx="1">
                  <c:v>45098</c:v>
                </c:pt>
                <c:pt idx="2">
                  <c:v>518</c:v>
                </c:pt>
                <c:pt idx="3">
                  <c:v>320000</c:v>
                </c:pt>
                <c:pt idx="4">
                  <c:v>433</c:v>
                </c:pt>
                <c:pt idx="5">
                  <c:v>244964</c:v>
                </c:pt>
                <c:pt idx="6">
                  <c:v>3908</c:v>
                </c:pt>
                <c:pt idx="7">
                  <c:v>138788</c:v>
                </c:pt>
                <c:pt idx="8">
                  <c:v>216053</c:v>
                </c:pt>
                <c:pt idx="9">
                  <c:v>326292</c:v>
                </c:pt>
                <c:pt idx="10">
                  <c:v>213</c:v>
                </c:pt>
                <c:pt idx="11">
                  <c:v>14685</c:v>
                </c:pt>
                <c:pt idx="12">
                  <c:v>309</c:v>
                </c:pt>
                <c:pt idx="13">
                  <c:v>807</c:v>
                </c:pt>
                <c:pt idx="14">
                  <c:v>371</c:v>
                </c:pt>
                <c:pt idx="15">
                  <c:v>932</c:v>
                </c:pt>
                <c:pt idx="16">
                  <c:v>12619</c:v>
                </c:pt>
                <c:pt idx="17">
                  <c:v>21</c:v>
                </c:pt>
                <c:pt idx="18">
                  <c:v>798</c:v>
                </c:pt>
                <c:pt idx="19">
                  <c:v>32278</c:v>
                </c:pt>
                <c:pt idx="20">
                  <c:v>32975</c:v>
                </c:pt>
                <c:pt idx="21">
                  <c:v>16207</c:v>
                </c:pt>
                <c:pt idx="22">
                  <c:v>11640</c:v>
                </c:pt>
                <c:pt idx="23">
                  <c:v>22126</c:v>
                </c:pt>
                <c:pt idx="24">
                  <c:v>421638</c:v>
                </c:pt>
                <c:pt idx="25">
                  <c:v>70</c:v>
                </c:pt>
                <c:pt idx="26">
                  <c:v>15016</c:v>
                </c:pt>
                <c:pt idx="27">
                  <c:v>1941</c:v>
                </c:pt>
              </c:numCache>
            </c:numRef>
          </c:val>
        </c:ser>
        <c:firstSliceAng val="0"/>
      </c:pieChart>
    </c:plotArea>
    <c:plotVisOnly val="1"/>
  </c:chart>
  <c:spPr>
    <a:solidFill>
      <a:srgbClr val="FFFFFF"/>
    </a:solidFill>
    <a:ln w="19050">
      <a:solidFill>
        <a:schemeClr val="tx2"/>
      </a:solidFill>
    </a:ln>
  </c:spPr>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1136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C1E7D122-6C7A-475C-AAC4-FDFF7FA3CAD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F47D5B2-FB87-4C3A-AA84-65C631F242AA}" type="slidenum">
              <a:rPr lang="en-GB" smtClean="0"/>
              <a:pPr/>
              <a:t>5</a:t>
            </a:fld>
            <a:endParaRPr lang="en-GB"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4988"/>
            <a:ext cx="5029200" cy="4113212"/>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3186917-D85C-4797-94F7-E165F2036A07}" type="slidenum">
              <a:rPr lang="en-GB" smtClean="0"/>
              <a:pPr/>
              <a:t>19</a:t>
            </a:fld>
            <a:endParaRPr lang="en-GB"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E37F5E5-C63A-4284-8974-7E6967D27358}" type="slidenum">
              <a:rPr lang="en-GB" smtClean="0"/>
              <a:pPr/>
              <a:t>21</a:t>
            </a:fld>
            <a:endParaRPr lang="en-GB"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685800" y="4344988"/>
            <a:ext cx="5486400" cy="4113212"/>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5327206-371C-4621-8814-225AD266985F}" type="slidenum">
              <a:rPr lang="en-GB" smtClean="0"/>
              <a:pPr/>
              <a:t>23</a:t>
            </a:fld>
            <a:endParaRPr lang="en-GB"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685800" y="4344988"/>
            <a:ext cx="5486400" cy="4113212"/>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C447488-1215-4B52-8487-72CAAE6926A1}" type="slidenum">
              <a:rPr lang="en-GB" smtClean="0"/>
              <a:pPr/>
              <a:t>24</a:t>
            </a:fld>
            <a:endParaRPr lang="en-GB"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4988"/>
            <a:ext cx="5029200" cy="4113212"/>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4B063B4-9CA9-4063-A252-B4980BD6C10D}" type="slidenum">
              <a:rPr lang="en-GB" smtClean="0"/>
              <a:pPr/>
              <a:t>26</a:t>
            </a:fld>
            <a:endParaRPr lang="en-GB" smtClean="0"/>
          </a:p>
        </p:txBody>
      </p:sp>
      <p:sp>
        <p:nvSpPr>
          <p:cNvPr id="1146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380" tIns="44690" rIns="89380" bIns="44690" anchor="b"/>
          <a:lstStyle/>
          <a:p>
            <a:pPr algn="r" defTabSz="893763"/>
            <a:fld id="{1BB7DE62-7EE8-4497-B4B7-D4D0A8C61DB9}" type="slidenum">
              <a:rPr lang="en-AU" sz="1200"/>
              <a:pPr algn="r" defTabSz="893763"/>
              <a:t>26</a:t>
            </a:fld>
            <a:endParaRPr lang="en-AU" sz="120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xfrm>
            <a:off x="914400" y="4344988"/>
            <a:ext cx="5029200" cy="4113212"/>
          </a:xfrm>
          <a:noFill/>
          <a:ln/>
        </p:spPr>
        <p:txBody>
          <a:bodyPr lIns="89380" tIns="44690" rIns="89380" bIns="44690"/>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2E81A50-0B9C-45F4-989E-ED752C27D1A7}" type="slidenum">
              <a:rPr lang="en-GB" smtClean="0"/>
              <a:pPr/>
              <a:t>27</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685800" y="4344988"/>
            <a:ext cx="5486400" cy="4113212"/>
          </a:xfrm>
          <a:noFill/>
          <a:ln/>
        </p:spPr>
        <p:txBody>
          <a:bodyPr/>
          <a:lstStyle/>
          <a:p>
            <a:pPr eaLnBrk="1" hangingPunct="1"/>
            <a:r>
              <a:rPr lang="en-AU" smtClean="0"/>
              <a:t>The Canadian AVOS system installed on the “Hudson”.</a:t>
            </a:r>
          </a:p>
          <a:p>
            <a:pPr eaLnBrk="1" hangingPunct="1"/>
            <a:endParaRPr lang="en-AU" smtClean="0"/>
          </a:p>
          <a:p>
            <a:pPr eaLnBrk="1" hangingPunct="1"/>
            <a:r>
              <a:rPr lang="en-AU" smtClean="0"/>
              <a:t>The touch screen on the Bridge displays the current conditions and allows for the manual input of visual parameters.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913" y="152400"/>
            <a:ext cx="1981200" cy="6137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152400"/>
            <a:ext cx="579120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607694"/>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2"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xmlns="" val="2377323842"/>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12768"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1</a:t>
            </a:r>
            <a:endParaRPr lang="en-US" dirty="0"/>
          </a:p>
        </p:txBody>
      </p:sp>
      <p:sp>
        <p:nvSpPr>
          <p:cNvPr id="9"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6" y="1963014"/>
            <a:ext cx="6912629"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xmlns="" val="1841968266"/>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840760"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2</a:t>
            </a:r>
            <a:endParaRPr lang="en-US" dirty="0"/>
          </a:p>
        </p:txBody>
      </p:sp>
      <p:sp>
        <p:nvSpPr>
          <p:cNvPr id="9" name="Rectangle 3"/>
          <p:cNvSpPr>
            <a:spLocks noGrp="1" noChangeArrowheads="1"/>
          </p:cNvSpPr>
          <p:nvPr>
            <p:ph type="subTitle" idx="1" hasCustomPrompt="1"/>
          </p:nvPr>
        </p:nvSpPr>
        <p:spPr>
          <a:xfrm>
            <a:off x="2123728" y="1541182"/>
            <a:ext cx="6840760"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xmlns="" val="4024876333"/>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657486476"/>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1150432184"/>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4005064"/>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Content divider</a:t>
            </a:r>
            <a:endParaRPr lang="en-US" dirty="0"/>
          </a:p>
        </p:txBody>
      </p:sp>
      <p:sp>
        <p:nvSpPr>
          <p:cNvPr id="6" name="Rectangle 3"/>
          <p:cNvSpPr>
            <a:spLocks noGrp="1" noChangeArrowheads="1"/>
          </p:cNvSpPr>
          <p:nvPr>
            <p:ph type="subTitle" idx="1" hasCustomPrompt="1"/>
          </p:nvPr>
        </p:nvSpPr>
        <p:spPr>
          <a:xfrm>
            <a:off x="251520" y="4967496"/>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918680558"/>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916832"/>
            <a:ext cx="4968552" cy="115212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a:t>
            </a:r>
            <a:br>
              <a:rPr lang="en-GB" dirty="0" smtClean="0"/>
            </a:br>
            <a:r>
              <a:rPr lang="en-GB" dirty="0" smtClean="0"/>
              <a:t>and answers</a:t>
            </a:r>
            <a:endParaRPr lang="en-US" dirty="0"/>
          </a:p>
        </p:txBody>
      </p:sp>
    </p:spTree>
    <p:extLst>
      <p:ext uri="{BB962C8B-B14F-4D97-AF65-F5344CB8AC3E}">
        <p14:creationId xmlns:p14="http://schemas.microsoft.com/office/powerpoint/2010/main" xmlns="" val="1303530305"/>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878347"/>
            <a:ext cx="4968552" cy="1656184"/>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 </a:t>
            </a:r>
            <a:br>
              <a:rPr lang="en-GB" dirty="0" smtClean="0"/>
            </a:br>
            <a:r>
              <a:rPr lang="en-GB" dirty="0" smtClean="0"/>
              <a:t>and answers (alternative)</a:t>
            </a:r>
            <a:endParaRPr lang="en-US" dirty="0"/>
          </a:p>
        </p:txBody>
      </p:sp>
    </p:spTree>
    <p:extLst>
      <p:ext uri="{BB962C8B-B14F-4D97-AF65-F5344CB8AC3E}">
        <p14:creationId xmlns:p14="http://schemas.microsoft.com/office/powerpoint/2010/main" xmlns="" val="53944252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152400"/>
            <a:ext cx="6624638" cy="1143000"/>
          </a:xfrm>
          <a:prstGeom prst="rect">
            <a:avLst/>
          </a:prstGeom>
        </p:spPr>
        <p:txBody>
          <a:bodyPr/>
          <a:lstStyle/>
          <a:p>
            <a:r>
              <a:rPr lang="en-US" smtClean="0"/>
              <a:t>Click to edit Master title style</a:t>
            </a:r>
            <a:endParaRPr lang="en-GB"/>
          </a:p>
        </p:txBody>
      </p:sp>
      <p:sp>
        <p:nvSpPr>
          <p:cNvPr id="3" name="Chart Placeholder 2"/>
          <p:cNvSpPr>
            <a:spLocks noGrp="1"/>
          </p:cNvSpPr>
          <p:nvPr>
            <p:ph type="chart" idx="1"/>
          </p:nvPr>
        </p:nvSpPr>
        <p:spPr>
          <a:xfrm>
            <a:off x="468313" y="1412875"/>
            <a:ext cx="7924800" cy="4876800"/>
          </a:xfrm>
          <a:prstGeom prst="rect">
            <a:avLst/>
          </a:prstGeom>
        </p:spPr>
        <p:txBody>
          <a:bodyPr/>
          <a:lstStyle/>
          <a:p>
            <a:endParaRPr lang="en-GB"/>
          </a:p>
        </p:txBody>
      </p:sp>
      <p:sp>
        <p:nvSpPr>
          <p:cNvPr id="4" name="Footer Placeholder 3"/>
          <p:cNvSpPr>
            <a:spLocks noGrp="1"/>
          </p:cNvSpPr>
          <p:nvPr>
            <p:ph type="ftr" sz="quarter" idx="10"/>
          </p:nvPr>
        </p:nvSpPr>
        <p:spPr>
          <a:xfrm>
            <a:off x="468313" y="6453188"/>
            <a:ext cx="8243887" cy="288925"/>
          </a:xfrm>
          <a:prstGeom prst="rect">
            <a:avLst/>
          </a:prstGeom>
        </p:spPr>
        <p:txBody>
          <a:bodyPr/>
          <a:lstStyle>
            <a:lvl1pPr>
              <a:defRPr smtClean="0"/>
            </a:lvl1pPr>
          </a:lstStyle>
          <a:p>
            <a:pPr>
              <a:lnSpc>
                <a:spcPct val="85000"/>
              </a:lnSpc>
              <a:defRPr/>
            </a:pPr>
            <a:r>
              <a:rPr lang="en-GB" sz="4400">
                <a:solidFill>
                  <a:srgbClr val="00ADD0"/>
                </a:solidFill>
                <a:latin typeface="Arial" charset="0"/>
                <a:ea typeface="ＭＳ Ｐゴシック" charset="0"/>
              </a:rPr>
              <a:t>Seventh Session of the JCOMM Ship Observations Team (SOT), Victoria, Canada, 22-26 April 2013</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152400"/>
            <a:ext cx="6624638"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68313" y="1412874"/>
            <a:ext cx="7924800" cy="5445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xfrm>
            <a:off x="468313" y="6453188"/>
            <a:ext cx="8243887" cy="288925"/>
          </a:xfrm>
          <a:prstGeom prst="rect">
            <a:avLst/>
          </a:prstGeom>
          <a:ln/>
        </p:spPr>
        <p:txBody>
          <a:bodyPr/>
          <a:lstStyle>
            <a:lvl1pPr>
              <a:defRPr/>
            </a:lvl1pPr>
          </a:lstStyle>
          <a:p>
            <a:pPr>
              <a:lnSpc>
                <a:spcPct val="85000"/>
              </a:lnSpc>
              <a:defRPr/>
            </a:pPr>
            <a:r>
              <a:rPr lang="en-GB" sz="4400">
                <a:solidFill>
                  <a:srgbClr val="00ADD0"/>
                </a:solidFill>
                <a:latin typeface="Arial" charset="0"/>
                <a:ea typeface="ＭＳ Ｐゴシック" charset="0"/>
              </a:rPr>
              <a:t>Seventh Session of the JCOMM Ship Observations Team (SOT), Victoria, Canada, 22-26 April 2013</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16113"/>
            <a:ext cx="8228013" cy="39909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itel 4"/>
          <p:cNvSpPr>
            <a:spLocks noGrp="1"/>
          </p:cNvSpPr>
          <p:nvPr>
            <p:ph type="title"/>
          </p:nvPr>
        </p:nvSpPr>
        <p:spPr>
          <a:xfrm>
            <a:off x="457200" y="876300"/>
            <a:ext cx="8228013" cy="1066800"/>
          </a:xfrm>
          <a:prstGeom prst="rect">
            <a:avLst/>
          </a:prstGeom>
        </p:spPr>
        <p:txBody>
          <a:bodyPr/>
          <a:lstStyle/>
          <a:p>
            <a:r>
              <a:rPr lang="de-DE" smtClean="0"/>
              <a:t>Titelmasterformat durch Klicken bearbeiten</a:t>
            </a:r>
            <a:endParaRPr lang="de-DE"/>
          </a:p>
        </p:txBody>
      </p:sp>
      <p:sp>
        <p:nvSpPr>
          <p:cNvPr id="4" name="Rectangle 6"/>
          <p:cNvSpPr>
            <a:spLocks noGrp="1" noChangeArrowheads="1"/>
          </p:cNvSpPr>
          <p:nvPr>
            <p:ph type="sldNum" idx="10"/>
          </p:nvPr>
        </p:nvSpPr>
        <p:spPr>
          <a:xfrm>
            <a:off x="7839075" y="6619875"/>
            <a:ext cx="1304925" cy="474663"/>
          </a:xfrm>
          <a:prstGeom prst="rect">
            <a:avLst/>
          </a:prstGeom>
          <a:ln/>
        </p:spPr>
        <p:txBody>
          <a:bodyPr/>
          <a:lstStyle>
            <a:lvl1pPr>
              <a:defRPr/>
            </a:lvl1pPr>
          </a:lstStyle>
          <a:p>
            <a:pPr>
              <a:lnSpc>
                <a:spcPct val="85000"/>
              </a:lnSpc>
              <a:defRPr/>
            </a:pPr>
            <a:fld id="{0EE4274C-6072-46E2-8B91-8049B78EC729}" type="slidenum">
              <a:rPr lang="de-DE" sz="4400">
                <a:solidFill>
                  <a:srgbClr val="00ADD0"/>
                </a:solidFill>
                <a:latin typeface="Arial" charset="0"/>
                <a:ea typeface="ＭＳ Ｐゴシック" charset="0"/>
              </a:rPr>
              <a:pPr>
                <a:lnSpc>
                  <a:spcPct val="85000"/>
                </a:lnSpc>
                <a:defRPr/>
              </a:pPr>
              <a:t>‹#›</a:t>
            </a:fld>
            <a:endParaRPr lang="de-DE" sz="4400">
              <a:solidFill>
                <a:srgbClr val="00ADD0"/>
              </a:solidFill>
              <a:latin typeface="Arial" charset="0"/>
              <a:ea typeface="ＭＳ Ｐゴシック"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xfrm>
            <a:off x="468313" y="6453188"/>
            <a:ext cx="8243887" cy="288925"/>
          </a:xfrm>
          <a:prstGeom prst="rect">
            <a:avLst/>
          </a:prstGeom>
          <a:ln/>
        </p:spPr>
        <p:txBody>
          <a:bodyPr/>
          <a:lstStyle>
            <a:lvl1pPr>
              <a:defRPr/>
            </a:lvl1pPr>
          </a:lstStyle>
          <a:p>
            <a:pPr>
              <a:lnSpc>
                <a:spcPct val="85000"/>
              </a:lnSpc>
              <a:defRPr/>
            </a:pPr>
            <a:r>
              <a:rPr lang="en-GB" sz="4400">
                <a:solidFill>
                  <a:srgbClr val="00ADD0"/>
                </a:solidFill>
                <a:latin typeface="Arial" charset="0"/>
                <a:ea typeface="ＭＳ Ｐゴシック" charset="0"/>
              </a:rPr>
              <a:t>Seventh Session of the JCOMM Ship Observations Team (SOT), Victoria, Canada, 22-26 April 2013</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607694"/>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2"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xmlns="" val="2377323842"/>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12768"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1</a:t>
            </a:r>
            <a:endParaRPr lang="en-US" dirty="0"/>
          </a:p>
        </p:txBody>
      </p:sp>
      <p:sp>
        <p:nvSpPr>
          <p:cNvPr id="9"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6" y="1963014"/>
            <a:ext cx="6912629"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xmlns="" val="1841968266"/>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840760"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2</a:t>
            </a:r>
            <a:endParaRPr lang="en-US" dirty="0"/>
          </a:p>
        </p:txBody>
      </p:sp>
      <p:sp>
        <p:nvSpPr>
          <p:cNvPr id="9" name="Rectangle 3"/>
          <p:cNvSpPr>
            <a:spLocks noGrp="1" noChangeArrowheads="1"/>
          </p:cNvSpPr>
          <p:nvPr>
            <p:ph type="subTitle" idx="1" hasCustomPrompt="1"/>
          </p:nvPr>
        </p:nvSpPr>
        <p:spPr>
          <a:xfrm>
            <a:off x="2123728" y="1541182"/>
            <a:ext cx="6840760"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xmlns="" val="4024876333"/>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657486476"/>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1150432184"/>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4005064"/>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Content divider</a:t>
            </a:r>
            <a:endParaRPr lang="en-US" dirty="0"/>
          </a:p>
        </p:txBody>
      </p:sp>
      <p:sp>
        <p:nvSpPr>
          <p:cNvPr id="6" name="Rectangle 3"/>
          <p:cNvSpPr>
            <a:spLocks noGrp="1" noChangeArrowheads="1"/>
          </p:cNvSpPr>
          <p:nvPr>
            <p:ph type="subTitle" idx="1" hasCustomPrompt="1"/>
          </p:nvPr>
        </p:nvSpPr>
        <p:spPr>
          <a:xfrm>
            <a:off x="251520" y="4967496"/>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918680558"/>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916832"/>
            <a:ext cx="4968552" cy="115212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a:t>
            </a:r>
            <a:br>
              <a:rPr lang="en-GB" dirty="0" smtClean="0"/>
            </a:br>
            <a:r>
              <a:rPr lang="en-GB" dirty="0" smtClean="0"/>
              <a:t>and answers</a:t>
            </a:r>
            <a:endParaRPr lang="en-US" dirty="0"/>
          </a:p>
        </p:txBody>
      </p:sp>
    </p:spTree>
    <p:extLst>
      <p:ext uri="{BB962C8B-B14F-4D97-AF65-F5344CB8AC3E}">
        <p14:creationId xmlns:p14="http://schemas.microsoft.com/office/powerpoint/2010/main" xmlns="" val="1303530305"/>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878347"/>
            <a:ext cx="4968552" cy="1656184"/>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 </a:t>
            </a:r>
            <a:br>
              <a:rPr lang="en-GB" dirty="0" smtClean="0"/>
            </a:br>
            <a:r>
              <a:rPr lang="en-GB" dirty="0" smtClean="0"/>
              <a:t>and answers (alternative)</a:t>
            </a:r>
            <a:endParaRPr lang="en-US" dirty="0"/>
          </a:p>
        </p:txBody>
      </p:sp>
    </p:spTree>
    <p:extLst>
      <p:ext uri="{BB962C8B-B14F-4D97-AF65-F5344CB8AC3E}">
        <p14:creationId xmlns:p14="http://schemas.microsoft.com/office/powerpoint/2010/main" xmlns="" val="53944252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412875"/>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412875"/>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xfrm>
            <a:off x="468313" y="6453188"/>
            <a:ext cx="8243887" cy="288925"/>
          </a:xfrm>
          <a:prstGeom prst="rect">
            <a:avLst/>
          </a:prstGeom>
        </p:spPr>
        <p:txBody>
          <a:bodyPr/>
          <a:lstStyle>
            <a:lvl1pPr>
              <a:defRPr smtClean="0"/>
            </a:lvl1pPr>
          </a:lstStyle>
          <a:p>
            <a:pPr>
              <a:defRPr/>
            </a:pPr>
            <a:r>
              <a:rPr lang="en-GB"/>
              <a:t>Seventh Session of the JCOMM Ship Observations Team (SOT), Victoria, Canada, 22-26 April 2013</a:t>
            </a:r>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image" Target="../media/image4.jpe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2" descr="ciel et mer-banner"/>
          <p:cNvPicPr>
            <a:picLocks noChangeAspect="1" noChangeArrowheads="1"/>
          </p:cNvPicPr>
          <p:nvPr/>
        </p:nvPicPr>
        <p:blipFill>
          <a:blip r:embed="rId13" cstate="print"/>
          <a:srcRect/>
          <a:stretch>
            <a:fillRect/>
          </a:stretch>
        </p:blipFill>
        <p:spPr bwMode="auto">
          <a:xfrm>
            <a:off x="0" y="5559425"/>
            <a:ext cx="9144000" cy="1298575"/>
          </a:xfrm>
          <a:prstGeom prst="rect">
            <a:avLst/>
          </a:prstGeom>
          <a:noFill/>
          <a:ln w="9525">
            <a:noFill/>
            <a:miter lim="800000"/>
            <a:headEnd/>
            <a:tailEnd/>
          </a:ln>
        </p:spPr>
      </p:pic>
      <p:sp>
        <p:nvSpPr>
          <p:cNvPr id="7171" name="Rectangle 3"/>
          <p:cNvSpPr>
            <a:spLocks noGrp="1" noChangeArrowheads="1"/>
          </p:cNvSpPr>
          <p:nvPr>
            <p:ph type="title"/>
          </p:nvPr>
        </p:nvSpPr>
        <p:spPr bwMode="auto">
          <a:xfrm>
            <a:off x="1692275" y="152400"/>
            <a:ext cx="66246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7172" name="Rectangle 4"/>
          <p:cNvSpPr>
            <a:spLocks noGrp="1" noChangeArrowheads="1"/>
          </p:cNvSpPr>
          <p:nvPr>
            <p:ph type="body" idx="1"/>
          </p:nvPr>
        </p:nvSpPr>
        <p:spPr bwMode="auto">
          <a:xfrm>
            <a:off x="468313" y="1412875"/>
            <a:ext cx="7924800" cy="544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12" name="Text Box 16"/>
          <p:cNvSpPr txBox="1">
            <a:spLocks noChangeArrowheads="1"/>
          </p:cNvSpPr>
          <p:nvPr/>
        </p:nvSpPr>
        <p:spPr bwMode="auto">
          <a:xfrm>
            <a:off x="0" y="6613525"/>
            <a:ext cx="612775" cy="244475"/>
          </a:xfrm>
          <a:prstGeom prst="rect">
            <a:avLst/>
          </a:prstGeom>
          <a:noFill/>
          <a:ln w="9525">
            <a:noFill/>
            <a:miter lim="800000"/>
            <a:headEnd/>
            <a:tailEnd/>
          </a:ln>
          <a:effectLst/>
        </p:spPr>
        <p:txBody>
          <a:bodyPr>
            <a:spAutoFit/>
          </a:bodyPr>
          <a:lstStyle/>
          <a:p>
            <a:pPr>
              <a:spcBef>
                <a:spcPct val="50000"/>
              </a:spcBef>
              <a:defRPr/>
            </a:pPr>
            <a:fld id="{3A700C85-AFD0-4E1C-87C8-2F5D4C110049}" type="slidenum">
              <a:rPr lang="en-GB" sz="1000">
                <a:solidFill>
                  <a:srgbClr val="FFFFFF"/>
                </a:solidFill>
                <a:latin typeface="Arial Unicode MS" pitchFamily="34" charset="-128"/>
              </a:rPr>
              <a:pPr>
                <a:spcBef>
                  <a:spcPct val="50000"/>
                </a:spcBef>
                <a:defRPr/>
              </a:pPr>
              <a:t>‹#›</a:t>
            </a:fld>
            <a:endParaRPr lang="en-GB" sz="1000">
              <a:solidFill>
                <a:srgbClr val="FFFFFF"/>
              </a:solidFill>
              <a:latin typeface="Arial Unicode MS" pitchFamily="34" charset="-128"/>
            </a:endParaRPr>
          </a:p>
        </p:txBody>
      </p:sp>
      <p:pic>
        <p:nvPicPr>
          <p:cNvPr id="7174" name="Picture 20" descr="jcommlogo"/>
          <p:cNvPicPr>
            <a:picLocks noChangeAspect="1" noChangeArrowheads="1"/>
          </p:cNvPicPr>
          <p:nvPr/>
        </p:nvPicPr>
        <p:blipFill>
          <a:blip r:embed="rId14" cstate="print"/>
          <a:srcRect/>
          <a:stretch>
            <a:fillRect/>
          </a:stretch>
        </p:blipFill>
        <p:spPr bwMode="auto">
          <a:xfrm>
            <a:off x="0" y="0"/>
            <a:ext cx="1547813" cy="1309688"/>
          </a:xfrm>
          <a:prstGeom prst="rect">
            <a:avLst/>
          </a:prstGeom>
          <a:noFill/>
          <a:ln w="9525">
            <a:noFill/>
            <a:miter lim="800000"/>
            <a:headEnd/>
            <a:tailEnd/>
          </a:ln>
        </p:spPr>
      </p:pic>
      <p:pic>
        <p:nvPicPr>
          <p:cNvPr id="7175" name="Picture 24" descr="sotlogo240"/>
          <p:cNvPicPr>
            <a:picLocks noChangeAspect="1" noChangeArrowheads="1"/>
          </p:cNvPicPr>
          <p:nvPr/>
        </p:nvPicPr>
        <p:blipFill>
          <a:blip r:embed="rId15" cstate="print"/>
          <a:srcRect/>
          <a:stretch>
            <a:fillRect/>
          </a:stretch>
        </p:blipFill>
        <p:spPr bwMode="auto">
          <a:xfrm>
            <a:off x="7667625" y="0"/>
            <a:ext cx="1476375" cy="1470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p:wipe/>
  </p:transition>
  <p:timing>
    <p:tnLst>
      <p:par>
        <p:cTn id="1" dur="indefinite" restart="never" nodeType="tmRoot"/>
      </p:par>
    </p:tnLst>
  </p:timing>
  <p:hf sldNum="0" hd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charset="0"/>
          <a:cs typeface="Times New Roman" pitchFamily="18" charset="0"/>
        </a:defRPr>
      </a:lvl2pPr>
      <a:lvl3pPr algn="ctr" rtl="0" fontAlgn="base">
        <a:spcBef>
          <a:spcPct val="0"/>
        </a:spcBef>
        <a:spcAft>
          <a:spcPct val="0"/>
        </a:spcAft>
        <a:defRPr sz="4000">
          <a:solidFill>
            <a:schemeClr val="tx2"/>
          </a:solidFill>
          <a:latin typeface="Arial" charset="0"/>
          <a:cs typeface="Times New Roman" pitchFamily="18" charset="0"/>
        </a:defRPr>
      </a:lvl3pPr>
      <a:lvl4pPr algn="ctr" rtl="0" fontAlgn="base">
        <a:spcBef>
          <a:spcPct val="0"/>
        </a:spcBef>
        <a:spcAft>
          <a:spcPct val="0"/>
        </a:spcAft>
        <a:defRPr sz="4000">
          <a:solidFill>
            <a:schemeClr val="tx2"/>
          </a:solidFill>
          <a:latin typeface="Arial" charset="0"/>
          <a:cs typeface="Times New Roman" pitchFamily="18" charset="0"/>
        </a:defRPr>
      </a:lvl4pPr>
      <a:lvl5pPr algn="ctr" rtl="0" fontAlgn="base">
        <a:spcBef>
          <a:spcPct val="0"/>
        </a:spcBef>
        <a:spcAft>
          <a:spcPct val="0"/>
        </a:spcAft>
        <a:defRPr sz="4000">
          <a:solidFill>
            <a:schemeClr val="tx2"/>
          </a:solidFill>
          <a:latin typeface="Arial" charset="0"/>
          <a:cs typeface="Times New Roman" pitchFamily="18" charset="0"/>
        </a:defRPr>
      </a:lvl5pPr>
      <a:lvl6pPr marL="457200" algn="ctr" rtl="0" eaLnBrk="1" fontAlgn="base" hangingPunct="1">
        <a:spcBef>
          <a:spcPct val="0"/>
        </a:spcBef>
        <a:spcAft>
          <a:spcPct val="0"/>
        </a:spcAft>
        <a:defRPr sz="4000">
          <a:solidFill>
            <a:schemeClr val="tx2"/>
          </a:solidFill>
          <a:latin typeface="Arial" charset="0"/>
          <a:cs typeface="Times New Roman" pitchFamily="18" charset="0"/>
        </a:defRPr>
      </a:lvl6pPr>
      <a:lvl7pPr marL="914400" algn="ctr" rtl="0" eaLnBrk="1" fontAlgn="base" hangingPunct="1">
        <a:spcBef>
          <a:spcPct val="0"/>
        </a:spcBef>
        <a:spcAft>
          <a:spcPct val="0"/>
        </a:spcAft>
        <a:defRPr sz="4000">
          <a:solidFill>
            <a:schemeClr val="tx2"/>
          </a:solidFill>
          <a:latin typeface="Arial" charset="0"/>
          <a:cs typeface="Times New Roman" pitchFamily="18" charset="0"/>
        </a:defRPr>
      </a:lvl7pPr>
      <a:lvl8pPr marL="1371600" algn="ctr" rtl="0" eaLnBrk="1" fontAlgn="base" hangingPunct="1">
        <a:spcBef>
          <a:spcPct val="0"/>
        </a:spcBef>
        <a:spcAft>
          <a:spcPct val="0"/>
        </a:spcAft>
        <a:defRPr sz="4000">
          <a:solidFill>
            <a:schemeClr val="tx2"/>
          </a:solidFill>
          <a:latin typeface="Arial" charset="0"/>
          <a:cs typeface="Times New Roman" pitchFamily="18" charset="0"/>
        </a:defRPr>
      </a:lvl8pPr>
      <a:lvl9pPr marL="1828800" algn="ctr" rtl="0" eaLnBrk="1" fontAlgn="base" hangingPunct="1">
        <a:spcBef>
          <a:spcPct val="0"/>
        </a:spcBef>
        <a:spcAft>
          <a:spcPct val="0"/>
        </a:spcAft>
        <a:defRPr sz="4000">
          <a:solidFill>
            <a:schemeClr val="tx2"/>
          </a:solidFill>
          <a:latin typeface="Arial"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nSpc>
                <a:spcPct val="85000"/>
              </a:lnSpc>
              <a:defRPr/>
            </a:pPr>
            <a:endParaRPr lang="en-US" sz="4400">
              <a:ln w="101600" cmpd="sng">
                <a:solidFill>
                  <a:srgbClr val="FFFFFF"/>
                </a:solidFill>
              </a:ln>
              <a:solidFill>
                <a:srgbClr val="00ADD0"/>
              </a:solidFill>
              <a:latin typeface="Arial" charset="0"/>
              <a:ea typeface="ＭＳ Ｐゴシック" charset="0"/>
            </a:endParaRPr>
          </a:p>
        </p:txBody>
      </p:sp>
      <p:pic>
        <p:nvPicPr>
          <p:cNvPr id="1027" name="Picture 2" descr="MO_RGB_transpbackg.pn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63513" y="138113"/>
            <a:ext cx="1574800"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ransition spd="med">
    <p:fade/>
  </p:transition>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4000">
          <a:solidFill>
            <a:srgbClr val="FFFFFF"/>
          </a:solidFill>
          <a:latin typeface="Arial" charset="0"/>
        </a:defRPr>
      </a:lvl6pPr>
      <a:lvl7pPr marL="914400" algn="l" rtl="0" eaLnBrk="1" fontAlgn="base" hangingPunct="1">
        <a:lnSpc>
          <a:spcPct val="85000"/>
        </a:lnSpc>
        <a:spcBef>
          <a:spcPct val="0"/>
        </a:spcBef>
        <a:spcAft>
          <a:spcPct val="0"/>
        </a:spcAft>
        <a:defRPr sz="4000">
          <a:solidFill>
            <a:srgbClr val="FFFFFF"/>
          </a:solidFill>
          <a:latin typeface="Arial" charset="0"/>
        </a:defRPr>
      </a:lvl7pPr>
      <a:lvl8pPr marL="1371600" algn="l" rtl="0" eaLnBrk="1" fontAlgn="base" hangingPunct="1">
        <a:lnSpc>
          <a:spcPct val="85000"/>
        </a:lnSpc>
        <a:spcBef>
          <a:spcPct val="0"/>
        </a:spcBef>
        <a:spcAft>
          <a:spcPct val="0"/>
        </a:spcAft>
        <a:defRPr sz="4000">
          <a:solidFill>
            <a:srgbClr val="FFFFFF"/>
          </a:solidFill>
          <a:latin typeface="Arial" charset="0"/>
        </a:defRPr>
      </a:lvl8pPr>
      <a:lvl9pPr marL="1828800" algn="l" rtl="0" eaLnBrk="1" fontAlgn="base" hangingPunct="1">
        <a:lnSpc>
          <a:spcPct val="85000"/>
        </a:lnSpc>
        <a:spcBef>
          <a:spcPct val="0"/>
        </a:spcBef>
        <a:spcAft>
          <a:spcPct val="0"/>
        </a:spcAft>
        <a:defRPr sz="4000">
          <a:solidFill>
            <a:srgbClr val="FFFFFF"/>
          </a:solidFill>
          <a:latin typeface="Arial" charset="0"/>
        </a:defRPr>
      </a:lvl9pPr>
    </p:titleStyle>
    <p:bodyStyle>
      <a:lvl1pPr marL="261938" indent="-261938" algn="l" rtl="0" eaLnBrk="1" fontAlgn="base" hangingPunct="1">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eaLnBrk="1" fontAlgn="base" hangingPunct="1">
        <a:lnSpc>
          <a:spcPct val="90000"/>
        </a:lnSpc>
        <a:spcBef>
          <a:spcPct val="35000"/>
        </a:spcBef>
        <a:spcAft>
          <a:spcPct val="35000"/>
        </a:spcAft>
        <a:buChar char="•"/>
        <a:defRPr sz="2000">
          <a:solidFill>
            <a:srgbClr val="FFFFFF"/>
          </a:solidFill>
          <a:latin typeface="+mn-lt"/>
        </a:defRPr>
      </a:lvl6pPr>
      <a:lvl7pPr marL="2613025" indent="-169863" algn="l" rtl="0" eaLnBrk="1" fontAlgn="base" hangingPunct="1">
        <a:lnSpc>
          <a:spcPct val="90000"/>
        </a:lnSpc>
        <a:spcBef>
          <a:spcPct val="35000"/>
        </a:spcBef>
        <a:spcAft>
          <a:spcPct val="35000"/>
        </a:spcAft>
        <a:buChar char="•"/>
        <a:defRPr sz="2000">
          <a:solidFill>
            <a:srgbClr val="FFFFFF"/>
          </a:solidFill>
          <a:latin typeface="+mn-lt"/>
        </a:defRPr>
      </a:lvl7pPr>
      <a:lvl8pPr marL="3070225" indent="-169863" algn="l" rtl="0" eaLnBrk="1" fontAlgn="base" hangingPunct="1">
        <a:lnSpc>
          <a:spcPct val="90000"/>
        </a:lnSpc>
        <a:spcBef>
          <a:spcPct val="35000"/>
        </a:spcBef>
        <a:spcAft>
          <a:spcPct val="35000"/>
        </a:spcAft>
        <a:buChar char="•"/>
        <a:defRPr sz="2000">
          <a:solidFill>
            <a:srgbClr val="FFFFFF"/>
          </a:solidFill>
          <a:latin typeface="+mn-lt"/>
        </a:defRPr>
      </a:lvl8pPr>
      <a:lvl9pPr marL="3527425" indent="-169863" algn="l" rtl="0" eaLnBrk="1" fontAlgn="base" hangingPunct="1">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nSpc>
                <a:spcPct val="85000"/>
              </a:lnSpc>
              <a:defRPr/>
            </a:pPr>
            <a:endParaRPr lang="en-US" sz="4400">
              <a:ln w="101600" cmpd="sng">
                <a:solidFill>
                  <a:srgbClr val="FFFFFF"/>
                </a:solidFill>
              </a:ln>
              <a:solidFill>
                <a:srgbClr val="00ADD0"/>
              </a:solidFill>
              <a:latin typeface="Arial" charset="0"/>
              <a:ea typeface="ＭＳ Ｐゴシック" charset="0"/>
            </a:endParaRPr>
          </a:p>
        </p:txBody>
      </p:sp>
      <p:pic>
        <p:nvPicPr>
          <p:cNvPr id="1027" name="Picture 2" descr="MO_RGB_transpbackg.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63513" y="138113"/>
            <a:ext cx="1574800"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ransition spd="med">
    <p:fade/>
  </p:transition>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4000">
          <a:solidFill>
            <a:srgbClr val="FFFFFF"/>
          </a:solidFill>
          <a:latin typeface="Arial" charset="0"/>
        </a:defRPr>
      </a:lvl6pPr>
      <a:lvl7pPr marL="914400" algn="l" rtl="0" eaLnBrk="1" fontAlgn="base" hangingPunct="1">
        <a:lnSpc>
          <a:spcPct val="85000"/>
        </a:lnSpc>
        <a:spcBef>
          <a:spcPct val="0"/>
        </a:spcBef>
        <a:spcAft>
          <a:spcPct val="0"/>
        </a:spcAft>
        <a:defRPr sz="4000">
          <a:solidFill>
            <a:srgbClr val="FFFFFF"/>
          </a:solidFill>
          <a:latin typeface="Arial" charset="0"/>
        </a:defRPr>
      </a:lvl7pPr>
      <a:lvl8pPr marL="1371600" algn="l" rtl="0" eaLnBrk="1" fontAlgn="base" hangingPunct="1">
        <a:lnSpc>
          <a:spcPct val="85000"/>
        </a:lnSpc>
        <a:spcBef>
          <a:spcPct val="0"/>
        </a:spcBef>
        <a:spcAft>
          <a:spcPct val="0"/>
        </a:spcAft>
        <a:defRPr sz="4000">
          <a:solidFill>
            <a:srgbClr val="FFFFFF"/>
          </a:solidFill>
          <a:latin typeface="Arial" charset="0"/>
        </a:defRPr>
      </a:lvl8pPr>
      <a:lvl9pPr marL="1828800" algn="l" rtl="0" eaLnBrk="1" fontAlgn="base" hangingPunct="1">
        <a:lnSpc>
          <a:spcPct val="85000"/>
        </a:lnSpc>
        <a:spcBef>
          <a:spcPct val="0"/>
        </a:spcBef>
        <a:spcAft>
          <a:spcPct val="0"/>
        </a:spcAft>
        <a:defRPr sz="4000">
          <a:solidFill>
            <a:srgbClr val="FFFFFF"/>
          </a:solidFill>
          <a:latin typeface="Arial" charset="0"/>
        </a:defRPr>
      </a:lvl9pPr>
    </p:titleStyle>
    <p:bodyStyle>
      <a:lvl1pPr marL="261938" indent="-261938" algn="l" rtl="0" eaLnBrk="1" fontAlgn="base" hangingPunct="1">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eaLnBrk="1" fontAlgn="base" hangingPunct="1">
        <a:lnSpc>
          <a:spcPct val="90000"/>
        </a:lnSpc>
        <a:spcBef>
          <a:spcPct val="35000"/>
        </a:spcBef>
        <a:spcAft>
          <a:spcPct val="35000"/>
        </a:spcAft>
        <a:buChar char="•"/>
        <a:defRPr sz="2000">
          <a:solidFill>
            <a:srgbClr val="FFFFFF"/>
          </a:solidFill>
          <a:latin typeface="+mn-lt"/>
        </a:defRPr>
      </a:lvl6pPr>
      <a:lvl7pPr marL="2613025" indent="-169863" algn="l" rtl="0" eaLnBrk="1" fontAlgn="base" hangingPunct="1">
        <a:lnSpc>
          <a:spcPct val="90000"/>
        </a:lnSpc>
        <a:spcBef>
          <a:spcPct val="35000"/>
        </a:spcBef>
        <a:spcAft>
          <a:spcPct val="35000"/>
        </a:spcAft>
        <a:buChar char="•"/>
        <a:defRPr sz="2000">
          <a:solidFill>
            <a:srgbClr val="FFFFFF"/>
          </a:solidFill>
          <a:latin typeface="+mn-lt"/>
        </a:defRPr>
      </a:lvl7pPr>
      <a:lvl8pPr marL="3070225" indent="-169863" algn="l" rtl="0" eaLnBrk="1" fontAlgn="base" hangingPunct="1">
        <a:lnSpc>
          <a:spcPct val="90000"/>
        </a:lnSpc>
        <a:spcBef>
          <a:spcPct val="35000"/>
        </a:spcBef>
        <a:spcAft>
          <a:spcPct val="35000"/>
        </a:spcAft>
        <a:buChar char="•"/>
        <a:defRPr sz="2000">
          <a:solidFill>
            <a:srgbClr val="FFFFFF"/>
          </a:solidFill>
          <a:latin typeface="+mn-lt"/>
        </a:defRPr>
      </a:lvl8pPr>
      <a:lvl9pPr marL="3527425" indent="-169863" algn="l" rtl="0" eaLnBrk="1" fontAlgn="base" hangingPunct="1">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www.wmo.int/pages/prog/www/ois/pub47/pub47-home.ht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esurfmar.meteo.fr/doc/vosmetadat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www.meteo.shom.fr/qctools/" TargetMode="External"/><Relationship Id="rId2" Type="http://schemas.openxmlformats.org/officeDocument/2006/relationships/hyperlink" Target="http://research.metoffice.gov.uk/research/nwp/observations/monitoring/marine/index.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13.png"/><Relationship Id="rId4" Type="http://schemas.openxmlformats.org/officeDocument/2006/relationships/image" Target="../media/image38.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om.gov.au/jcomm/vo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hyperlink" Target="http://weather.gmdss.org/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23728" y="1541182"/>
            <a:ext cx="7020272" cy="504056"/>
          </a:xfrm>
        </p:spPr>
        <p:txBody>
          <a:bodyPr/>
          <a:lstStyle/>
          <a:p>
            <a:r>
              <a:rPr lang="en-US" b="1" dirty="0" smtClean="0">
                <a:latin typeface="Arial" charset="0"/>
                <a:cs typeface="Arial" charset="0"/>
              </a:rPr>
              <a:t>Sarah North - </a:t>
            </a:r>
            <a:r>
              <a:rPr lang="en-US" b="1" dirty="0" smtClean="0">
                <a:latin typeface="Calibri" pitchFamily="34" charset="0"/>
                <a:cs typeface="Arial" charset="0"/>
              </a:rPr>
              <a:t>Chair  Ship Observations Team  (SOT) VOS Panel</a:t>
            </a:r>
          </a:p>
          <a:p>
            <a:endParaRPr lang="en-US" dirty="0"/>
          </a:p>
        </p:txBody>
      </p:sp>
      <p:sp>
        <p:nvSpPr>
          <p:cNvPr id="4" name="Text Placeholder 3"/>
          <p:cNvSpPr>
            <a:spLocks noGrp="1"/>
          </p:cNvSpPr>
          <p:nvPr>
            <p:ph type="body" sz="quarter" idx="10"/>
          </p:nvPr>
        </p:nvSpPr>
        <p:spPr/>
        <p:txBody>
          <a:bodyPr/>
          <a:lstStyle/>
          <a:p>
            <a:r>
              <a:rPr lang="en-US" b="1" dirty="0" smtClean="0">
                <a:latin typeface="Arial" charset="0"/>
                <a:cs typeface="Arial" charset="0"/>
              </a:rPr>
              <a:t>PMO 5 </a:t>
            </a:r>
            <a:r>
              <a:rPr lang="en-US" b="1" dirty="0" smtClean="0">
                <a:latin typeface="Arial" charset="0"/>
                <a:cs typeface="Arial" charset="0"/>
              </a:rPr>
              <a:t>– Chile – July 2015</a:t>
            </a:r>
            <a:endParaRPr lang="en-US" b="1" dirty="0" smtClean="0">
              <a:latin typeface="Arial" charset="0"/>
              <a:cs typeface="Arial" charset="0"/>
            </a:endParaRPr>
          </a:p>
          <a:p>
            <a:endParaRPr lang="en-US" dirty="0"/>
          </a:p>
        </p:txBody>
      </p:sp>
      <p:sp>
        <p:nvSpPr>
          <p:cNvPr id="5" name="Title 1"/>
          <p:cNvSpPr>
            <a:spLocks noGrp="1"/>
          </p:cNvSpPr>
          <p:nvPr>
            <p:ph type="ctrTitle"/>
          </p:nvPr>
        </p:nvSpPr>
        <p:spPr/>
        <p:txBody>
          <a:bodyPr/>
          <a:lstStyle/>
          <a:p>
            <a:r>
              <a:rPr lang="en-US" b="1" dirty="0" smtClean="0">
                <a:latin typeface="Arial" charset="0"/>
                <a:cs typeface="Arial" charset="0"/>
              </a:rPr>
              <a:t>VOS Scheme</a:t>
            </a:r>
          </a:p>
        </p:txBody>
      </p:sp>
    </p:spTree>
    <p:extLst>
      <p:ext uri="{BB962C8B-B14F-4D97-AF65-F5344CB8AC3E}">
        <p14:creationId xmlns:p14="http://schemas.microsoft.com/office/powerpoint/2010/main" xmlns="" val="31408335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875"/>
            <a:ext cx="8496944" cy="5445125"/>
          </a:xfrm>
        </p:spPr>
        <p:txBody>
          <a:bodyPr/>
          <a:lstStyle/>
          <a:p>
            <a:pPr marL="0" indent="0">
              <a:buNone/>
            </a:pPr>
            <a:r>
              <a:rPr lang="en-GB" sz="2000" dirty="0" smtClean="0"/>
              <a:t>Ships are recruited to various VOS Classes depending on the instruments supplied,  area of operation, and the parameters observed </a:t>
            </a:r>
          </a:p>
          <a:p>
            <a:pPr marL="0" indent="0">
              <a:buNone/>
            </a:pPr>
            <a:endParaRPr lang="en-GB" sz="800" dirty="0" smtClean="0"/>
          </a:p>
          <a:p>
            <a:pPr>
              <a:buNone/>
            </a:pPr>
            <a:r>
              <a:rPr lang="en-GB" sz="2000" dirty="0" smtClean="0"/>
              <a:t>The current eight VOS classes are ...</a:t>
            </a:r>
          </a:p>
          <a:p>
            <a:pPr marL="1698625" lvl="1" indent="725488"/>
            <a:r>
              <a:rPr lang="en-GB" sz="2400" b="1" dirty="0" smtClean="0"/>
              <a:t>Selected</a:t>
            </a:r>
          </a:p>
          <a:p>
            <a:pPr marL="1698625" lvl="1" indent="725488"/>
            <a:r>
              <a:rPr lang="en-GB" sz="2400" b="1" dirty="0" smtClean="0"/>
              <a:t>Selected AWS</a:t>
            </a:r>
          </a:p>
          <a:p>
            <a:pPr marL="1698625" lvl="1" indent="725488"/>
            <a:r>
              <a:rPr lang="en-GB" sz="2400" b="1" dirty="0" smtClean="0"/>
              <a:t>VOS Climate (VOSClim)</a:t>
            </a:r>
          </a:p>
          <a:p>
            <a:pPr marL="1698625" lvl="1" indent="725488"/>
            <a:r>
              <a:rPr lang="en-GB" sz="2400" b="1" dirty="0" smtClean="0"/>
              <a:t>VOSClim (AWS)</a:t>
            </a:r>
          </a:p>
          <a:p>
            <a:pPr marL="1698625" lvl="1" indent="725488"/>
            <a:r>
              <a:rPr lang="en-GB" sz="2400" b="1" dirty="0" smtClean="0"/>
              <a:t>Supplementary</a:t>
            </a:r>
          </a:p>
          <a:p>
            <a:pPr marL="1698625" lvl="1" indent="725488"/>
            <a:r>
              <a:rPr lang="en-GB" sz="2400" b="1" dirty="0" smtClean="0"/>
              <a:t>Supplementary (AWS)</a:t>
            </a:r>
          </a:p>
          <a:p>
            <a:pPr marL="1698625" lvl="1" indent="725488"/>
            <a:r>
              <a:rPr lang="en-GB" sz="2400" b="1" dirty="0" smtClean="0"/>
              <a:t>Auxiliary</a:t>
            </a:r>
          </a:p>
          <a:p>
            <a:pPr marL="1698625" lvl="1" indent="725488"/>
            <a:r>
              <a:rPr lang="en-GB" sz="2400" b="1" dirty="0" smtClean="0"/>
              <a:t>Auxiliary (AWS)</a:t>
            </a:r>
          </a:p>
          <a:p>
            <a:pPr lvl="1"/>
            <a:endParaRPr lang="en-GB" sz="2000" dirty="0" smtClean="0"/>
          </a:p>
          <a:p>
            <a:pPr lvl="1"/>
            <a:endParaRPr lang="en-GB" sz="1000" dirty="0" smtClean="0"/>
          </a:p>
          <a:p>
            <a:pPr lvl="1"/>
            <a:endParaRPr lang="en-GB" sz="1600" dirty="0" smtClean="0"/>
          </a:p>
          <a:p>
            <a:pPr lvl="1"/>
            <a:endParaRPr lang="en-GB" sz="1600" dirty="0" smtClean="0"/>
          </a:p>
          <a:p>
            <a:endParaRPr lang="en-GB" sz="2000" dirty="0"/>
          </a:p>
        </p:txBody>
      </p:sp>
      <p:pic>
        <p:nvPicPr>
          <p:cNvPr id="5" name="Picture 3" descr="jcomm-vos-30pc"/>
          <p:cNvPicPr>
            <a:picLocks noChangeAspect="1" noChangeArrowheads="1"/>
          </p:cNvPicPr>
          <p:nvPr/>
        </p:nvPicPr>
        <p:blipFill>
          <a:blip r:embed="rId2" cstate="print"/>
          <a:srcRect/>
          <a:stretch>
            <a:fillRect/>
          </a:stretch>
        </p:blipFill>
        <p:spPr bwMode="auto">
          <a:xfrm>
            <a:off x="2627313" y="0"/>
            <a:ext cx="3573462" cy="13604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875"/>
            <a:ext cx="8136904" cy="5445125"/>
          </a:xfrm>
        </p:spPr>
        <p:txBody>
          <a:bodyPr/>
          <a:lstStyle/>
          <a:p>
            <a:pPr marL="0" lvl="1" indent="0">
              <a:buNone/>
            </a:pPr>
            <a:r>
              <a:rPr lang="en-GB" sz="2000" i="1" dirty="0" smtClean="0">
                <a:solidFill>
                  <a:srgbClr val="990099"/>
                </a:solidFill>
              </a:rPr>
              <a:t>Some recent developments...</a:t>
            </a:r>
          </a:p>
          <a:p>
            <a:pPr marL="0" lvl="1" indent="0">
              <a:buNone/>
            </a:pPr>
            <a:endParaRPr lang="en-GB" sz="800" i="1" dirty="0" smtClean="0"/>
          </a:p>
          <a:p>
            <a:pPr marL="0" lvl="1" indent="0">
              <a:buNone/>
            </a:pPr>
            <a:r>
              <a:rPr lang="en-GB" sz="2000" dirty="0" smtClean="0"/>
              <a:t>The ‘Ancillary’ Pilot Project was discontinued this year (at SOT-8) and the decision was taken </a:t>
            </a:r>
            <a:r>
              <a:rPr lang="en-GB" sz="2000" u="sng" dirty="0" smtClean="0"/>
              <a:t>not</a:t>
            </a:r>
            <a:r>
              <a:rPr lang="en-GB" sz="2000" dirty="0" smtClean="0"/>
              <a:t> to introduce the proposed new Ancillary class</a:t>
            </a:r>
          </a:p>
          <a:p>
            <a:pPr marL="0" lvl="1" indent="0">
              <a:buNone/>
            </a:pPr>
            <a:endParaRPr lang="en-GB" sz="2000" dirty="0" smtClean="0"/>
          </a:p>
          <a:p>
            <a:pPr marL="0" lvl="1" indent="0">
              <a:buNone/>
            </a:pPr>
            <a:r>
              <a:rPr lang="en-GB" sz="2000" dirty="0" smtClean="0"/>
              <a:t>Instead SOT has decided to introduce  two VOS new classes</a:t>
            </a:r>
          </a:p>
          <a:p>
            <a:pPr lvl="1" indent="-742950">
              <a:buNone/>
            </a:pPr>
            <a:endParaRPr lang="en-GB" sz="1000" dirty="0" smtClean="0"/>
          </a:p>
          <a:p>
            <a:pPr lvl="1" indent="-293688"/>
            <a:r>
              <a:rPr lang="en-GB" sz="2000" b="1" dirty="0" smtClean="0"/>
              <a:t>Third Party Support</a:t>
            </a:r>
          </a:p>
          <a:p>
            <a:pPr lvl="1" indent="-293688"/>
            <a:r>
              <a:rPr lang="en-GB" sz="2000" b="1" dirty="0" smtClean="0"/>
              <a:t>Third Party Support (AWS)</a:t>
            </a:r>
          </a:p>
          <a:p>
            <a:pPr lvl="1" indent="-293688"/>
            <a:endParaRPr lang="en-GB" sz="2000" dirty="0" smtClean="0"/>
          </a:p>
          <a:p>
            <a:pPr marL="0" lvl="1" indent="0">
              <a:buNone/>
            </a:pPr>
            <a:r>
              <a:rPr lang="en-GB" sz="2000" dirty="0" smtClean="0"/>
              <a:t>A review will be undertaken into the need for so many VOS Classes and a report made to SOT9 in 2017</a:t>
            </a:r>
          </a:p>
          <a:p>
            <a:endParaRPr lang="en-GB" dirty="0"/>
          </a:p>
        </p:txBody>
      </p:sp>
      <p:pic>
        <p:nvPicPr>
          <p:cNvPr id="5" name="Picture 3" descr="jcomm-vos-30pc"/>
          <p:cNvPicPr>
            <a:picLocks noChangeAspect="1" noChangeArrowheads="1"/>
          </p:cNvPicPr>
          <p:nvPr/>
        </p:nvPicPr>
        <p:blipFill>
          <a:blip r:embed="rId2" cstate="print"/>
          <a:srcRect/>
          <a:stretch>
            <a:fillRect/>
          </a:stretch>
        </p:blipFill>
        <p:spPr bwMode="auto">
          <a:xfrm>
            <a:off x="2627313" y="0"/>
            <a:ext cx="3573462" cy="13604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idx="1"/>
          </p:nvPr>
        </p:nvPicPr>
        <p:blipFill>
          <a:blip r:embed="rId2" cstate="print"/>
          <a:srcRect/>
          <a:stretch>
            <a:fillRect/>
          </a:stretch>
        </p:blipFill>
        <p:spPr bwMode="auto">
          <a:xfrm>
            <a:off x="539552" y="1340768"/>
            <a:ext cx="4723666" cy="5256584"/>
          </a:xfrm>
          <a:prstGeom prst="rect">
            <a:avLst/>
          </a:prstGeom>
          <a:solidFill>
            <a:schemeClr val="accent1"/>
          </a:solidFill>
          <a:ln w="9525">
            <a:noFill/>
            <a:miter lim="800000"/>
            <a:headEnd/>
            <a:tailEnd/>
          </a:ln>
        </p:spPr>
      </p:pic>
      <p:pic>
        <p:nvPicPr>
          <p:cNvPr id="6" name="Picture 3" descr="jcomm-vos-30pc"/>
          <p:cNvPicPr>
            <a:picLocks noChangeAspect="1" noChangeArrowheads="1"/>
          </p:cNvPicPr>
          <p:nvPr/>
        </p:nvPicPr>
        <p:blipFill>
          <a:blip r:embed="rId3" cstate="print"/>
          <a:srcRect/>
          <a:stretch>
            <a:fillRect/>
          </a:stretch>
        </p:blipFill>
        <p:spPr bwMode="auto">
          <a:xfrm>
            <a:off x="2627313" y="0"/>
            <a:ext cx="3573462" cy="1360488"/>
          </a:xfrm>
          <a:prstGeom prst="rect">
            <a:avLst/>
          </a:prstGeom>
          <a:noFill/>
          <a:ln w="9525">
            <a:noFill/>
            <a:miter lim="800000"/>
            <a:headEnd/>
            <a:tailEnd/>
          </a:ln>
        </p:spPr>
      </p:pic>
      <p:sp>
        <p:nvSpPr>
          <p:cNvPr id="7" name="TextBox 6"/>
          <p:cNvSpPr txBox="1"/>
          <p:nvPr/>
        </p:nvSpPr>
        <p:spPr>
          <a:xfrm>
            <a:off x="5580112" y="1700808"/>
            <a:ext cx="2952328" cy="2369880"/>
          </a:xfrm>
          <a:prstGeom prst="rect">
            <a:avLst/>
          </a:prstGeom>
          <a:noFill/>
        </p:spPr>
        <p:txBody>
          <a:bodyPr wrap="square" rtlCol="0">
            <a:spAutoFit/>
          </a:bodyPr>
          <a:lstStyle/>
          <a:p>
            <a:r>
              <a:rPr lang="en-GB" sz="2000" dirty="0" smtClean="0">
                <a:latin typeface="+mn-lt"/>
              </a:rPr>
              <a:t>Definitions of the VOS Classes are given table 2202 (</a:t>
            </a:r>
            <a:r>
              <a:rPr lang="en-GB" sz="2000" dirty="0" err="1" smtClean="0">
                <a:latin typeface="+mn-lt"/>
              </a:rPr>
              <a:t>vsslM</a:t>
            </a:r>
            <a:r>
              <a:rPr lang="en-GB" sz="2000" dirty="0" smtClean="0">
                <a:latin typeface="+mn-lt"/>
              </a:rPr>
              <a:t>) in WMO Publication No 47 documentation  </a:t>
            </a:r>
          </a:p>
          <a:p>
            <a:r>
              <a:rPr lang="en-GB" sz="2000" dirty="0" smtClean="0">
                <a:latin typeface="+mn-lt"/>
              </a:rPr>
              <a:t>( soon to be updated )</a:t>
            </a:r>
          </a:p>
          <a:p>
            <a:endParaRPr lang="en-GB" dirty="0" smtClean="0"/>
          </a:p>
          <a:p>
            <a:endParaRPr lang="en-GB" dirty="0"/>
          </a:p>
        </p:txBody>
      </p:sp>
      <p:sp>
        <p:nvSpPr>
          <p:cNvPr id="8" name="Rectangle 7"/>
          <p:cNvSpPr/>
          <p:nvPr/>
        </p:nvSpPr>
        <p:spPr>
          <a:xfrm>
            <a:off x="5652120" y="4149080"/>
            <a:ext cx="2988840" cy="523220"/>
          </a:xfrm>
          <a:prstGeom prst="rect">
            <a:avLst/>
          </a:prstGeom>
        </p:spPr>
        <p:txBody>
          <a:bodyPr wrap="square">
            <a:spAutoFit/>
          </a:bodyPr>
          <a:lstStyle/>
          <a:p>
            <a:r>
              <a:rPr lang="en-GB" b="1" dirty="0" smtClean="0">
                <a:latin typeface="+mn-lt"/>
                <a:hlinkClick r:id="rId4"/>
              </a:rPr>
              <a:t>http://www.wmo.int/pages/prog/www/ois/pub47/pub47-home.htm</a:t>
            </a:r>
            <a:r>
              <a:rPr lang="en-GB" b="1" dirty="0" smtClean="0">
                <a:latin typeface="+mn-lt"/>
              </a:rPr>
              <a:t> </a:t>
            </a:r>
            <a:endParaRPr lang="en-GB" b="1" dirty="0">
              <a:latin typeface="+mn-lt"/>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27584" y="4941168"/>
            <a:ext cx="7128792" cy="1143000"/>
          </a:xfrm>
        </p:spPr>
        <p:txBody>
          <a:bodyPr/>
          <a:lstStyle/>
          <a:p>
            <a:r>
              <a:rPr lang="en-GB" sz="2000" dirty="0" smtClean="0"/>
              <a:t>9% reduction in VOS Participation over last two years</a:t>
            </a:r>
            <a:br>
              <a:rPr lang="en-GB" sz="2000" dirty="0" smtClean="0"/>
            </a:br>
            <a:r>
              <a:rPr lang="en-GB" sz="800" dirty="0" smtClean="0"/>
              <a:t/>
            </a:r>
            <a:br>
              <a:rPr lang="en-GB" sz="800" dirty="0" smtClean="0"/>
            </a:br>
            <a:r>
              <a:rPr lang="en-AU" sz="1600" i="1" dirty="0" smtClean="0"/>
              <a:t> ( compared to the global merchant fleet of ~30k  ships).</a:t>
            </a:r>
            <a:endParaRPr lang="en-GB" sz="1600" i="1" dirty="0" smtClean="0"/>
          </a:p>
        </p:txBody>
      </p:sp>
      <p:graphicFrame>
        <p:nvGraphicFramePr>
          <p:cNvPr id="5" name="Table 4"/>
          <p:cNvGraphicFramePr>
            <a:graphicFrameLocks noGrp="1"/>
          </p:cNvGraphicFramePr>
          <p:nvPr/>
        </p:nvGraphicFramePr>
        <p:xfrm>
          <a:off x="899592" y="1628800"/>
          <a:ext cx="6912767" cy="3384378"/>
        </p:xfrm>
        <a:graphic>
          <a:graphicData uri="http://schemas.openxmlformats.org/drawingml/2006/table">
            <a:tbl>
              <a:tblPr/>
              <a:tblGrid>
                <a:gridCol w="3134554"/>
                <a:gridCol w="1938159"/>
                <a:gridCol w="1840054"/>
              </a:tblGrid>
              <a:tr h="357963">
                <a:tc>
                  <a:txBody>
                    <a:bodyPr/>
                    <a:lstStyle/>
                    <a:p>
                      <a:pPr algn="ctr">
                        <a:spcAft>
                          <a:spcPts val="0"/>
                        </a:spcAft>
                      </a:pPr>
                      <a:r>
                        <a:rPr lang="en-GB" sz="1800" b="1" dirty="0">
                          <a:solidFill>
                            <a:srgbClr val="000000"/>
                          </a:solidFill>
                          <a:latin typeface="Calibri"/>
                          <a:ea typeface="Times New Roman"/>
                          <a:cs typeface="Times New Roman"/>
                        </a:rPr>
                        <a:t>VOS Class</a:t>
                      </a:r>
                      <a:endParaRPr lang="en-GB"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800" b="1" dirty="0" smtClean="0">
                          <a:latin typeface="Calibri"/>
                          <a:ea typeface="Times New Roman"/>
                          <a:cs typeface="Times New Roman"/>
                        </a:rPr>
                        <a:t>2013 (SOT 7)</a:t>
                      </a:r>
                      <a:endParaRPr lang="en-GB"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800" b="1" dirty="0" smtClean="0">
                          <a:solidFill>
                            <a:srgbClr val="000000"/>
                          </a:solidFill>
                          <a:latin typeface="Calibri"/>
                          <a:ea typeface="Times New Roman"/>
                          <a:cs typeface="Times New Roman"/>
                        </a:rPr>
                        <a:t>2015 (SOT 8)</a:t>
                      </a:r>
                      <a:endParaRPr lang="en-GB"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5421">
                <a:tc>
                  <a:txBody>
                    <a:bodyPr/>
                    <a:lstStyle/>
                    <a:p>
                      <a:pPr algn="just">
                        <a:spcAft>
                          <a:spcPts val="0"/>
                        </a:spcAft>
                      </a:pPr>
                      <a:r>
                        <a:rPr lang="en-US" sz="1800" b="1">
                          <a:solidFill>
                            <a:srgbClr val="000000"/>
                          </a:solidFill>
                          <a:latin typeface="Calibri"/>
                          <a:ea typeface="Times New Roman"/>
                          <a:cs typeface="Arial"/>
                        </a:rPr>
                        <a:t>Selected</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Calibri"/>
                          <a:ea typeface="Times New Roman"/>
                          <a:cs typeface="Arial"/>
                        </a:rPr>
                        <a:t>1,979</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solidFill>
                            <a:srgbClr val="000000"/>
                          </a:solidFill>
                          <a:latin typeface="Calibri"/>
                          <a:ea typeface="Times New Roman"/>
                          <a:cs typeface="Arial"/>
                        </a:rPr>
                        <a:t>1589</a:t>
                      </a:r>
                      <a:endParaRPr lang="en-GB" sz="18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21">
                <a:tc>
                  <a:txBody>
                    <a:bodyPr/>
                    <a:lstStyle/>
                    <a:p>
                      <a:pPr algn="just">
                        <a:spcAft>
                          <a:spcPts val="0"/>
                        </a:spcAft>
                      </a:pPr>
                      <a:r>
                        <a:rPr lang="en-US" sz="1800" b="1">
                          <a:solidFill>
                            <a:srgbClr val="000000"/>
                          </a:solidFill>
                          <a:latin typeface="Calibri"/>
                          <a:ea typeface="Times New Roman"/>
                          <a:cs typeface="Arial"/>
                        </a:rPr>
                        <a:t>Supplementary</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Calibri"/>
                          <a:ea typeface="Times New Roman"/>
                          <a:cs typeface="Arial"/>
                        </a:rPr>
                        <a:t>627</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solidFill>
                            <a:srgbClr val="000000"/>
                          </a:solidFill>
                          <a:latin typeface="Calibri"/>
                          <a:ea typeface="Times New Roman"/>
                          <a:cs typeface="Arial"/>
                        </a:rPr>
                        <a:t>552</a:t>
                      </a:r>
                      <a:endParaRPr lang="en-GB" sz="18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21">
                <a:tc>
                  <a:txBody>
                    <a:bodyPr/>
                    <a:lstStyle/>
                    <a:p>
                      <a:pPr algn="just">
                        <a:spcAft>
                          <a:spcPts val="0"/>
                        </a:spcAft>
                      </a:pPr>
                      <a:r>
                        <a:rPr lang="en-US" sz="1800" b="1">
                          <a:solidFill>
                            <a:srgbClr val="000000"/>
                          </a:solidFill>
                          <a:latin typeface="Calibri"/>
                          <a:ea typeface="Times New Roman"/>
                          <a:cs typeface="Arial"/>
                        </a:rPr>
                        <a:t>VOSClim</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Calibri"/>
                          <a:ea typeface="Times New Roman"/>
                          <a:cs typeface="Arial"/>
                        </a:rPr>
                        <a:t>305</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solidFill>
                            <a:srgbClr val="000000"/>
                          </a:solidFill>
                          <a:latin typeface="Calibri"/>
                          <a:ea typeface="Times New Roman"/>
                          <a:cs typeface="Arial"/>
                        </a:rPr>
                        <a:t>382</a:t>
                      </a:r>
                      <a:endParaRPr lang="en-GB" sz="18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21">
                <a:tc>
                  <a:txBody>
                    <a:bodyPr/>
                    <a:lstStyle/>
                    <a:p>
                      <a:pPr algn="just">
                        <a:spcAft>
                          <a:spcPts val="0"/>
                        </a:spcAft>
                      </a:pPr>
                      <a:r>
                        <a:rPr lang="en-US" sz="1800" b="1">
                          <a:solidFill>
                            <a:srgbClr val="000000"/>
                          </a:solidFill>
                          <a:latin typeface="Calibri"/>
                          <a:ea typeface="Times New Roman"/>
                          <a:cs typeface="Arial"/>
                        </a:rPr>
                        <a:t>Auxiliary</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Calibri"/>
                          <a:ea typeface="Times New Roman"/>
                          <a:cs typeface="Arial"/>
                        </a:rPr>
                        <a:t>191</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solidFill>
                            <a:srgbClr val="000000"/>
                          </a:solidFill>
                          <a:latin typeface="Calibri"/>
                          <a:ea typeface="Times New Roman"/>
                          <a:cs typeface="Arial"/>
                        </a:rPr>
                        <a:t>265</a:t>
                      </a:r>
                      <a:endParaRPr lang="en-GB" sz="18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21">
                <a:tc>
                  <a:txBody>
                    <a:bodyPr/>
                    <a:lstStyle/>
                    <a:p>
                      <a:pPr algn="just">
                        <a:spcAft>
                          <a:spcPts val="0"/>
                        </a:spcAft>
                      </a:pPr>
                      <a:r>
                        <a:rPr lang="en-US" sz="1800" b="1">
                          <a:solidFill>
                            <a:srgbClr val="000000"/>
                          </a:solidFill>
                          <a:latin typeface="Calibri"/>
                          <a:ea typeface="Times New Roman"/>
                          <a:cs typeface="Arial"/>
                        </a:rPr>
                        <a:t>VOSClim AWS</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Calibri"/>
                          <a:ea typeface="Times New Roman"/>
                          <a:cs typeface="Arial"/>
                        </a:rPr>
                        <a:t>109</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solidFill>
                            <a:srgbClr val="000000"/>
                          </a:solidFill>
                          <a:latin typeface="Calibri"/>
                          <a:ea typeface="Times New Roman"/>
                          <a:cs typeface="Arial"/>
                        </a:rPr>
                        <a:t>116</a:t>
                      </a:r>
                      <a:endParaRPr lang="en-GB" sz="18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21">
                <a:tc>
                  <a:txBody>
                    <a:bodyPr/>
                    <a:lstStyle/>
                    <a:p>
                      <a:pPr algn="just">
                        <a:spcAft>
                          <a:spcPts val="0"/>
                        </a:spcAft>
                      </a:pPr>
                      <a:r>
                        <a:rPr lang="en-US" sz="1800" b="1">
                          <a:solidFill>
                            <a:srgbClr val="000000"/>
                          </a:solidFill>
                          <a:latin typeface="Calibri"/>
                          <a:ea typeface="Times New Roman"/>
                          <a:cs typeface="Arial"/>
                        </a:rPr>
                        <a:t>Selected AWS</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Calibri"/>
                          <a:ea typeface="Times New Roman"/>
                          <a:cs typeface="Arial"/>
                        </a:rPr>
                        <a:t>68</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solidFill>
                            <a:srgbClr val="000000"/>
                          </a:solidFill>
                          <a:latin typeface="Calibri"/>
                          <a:ea typeface="Times New Roman"/>
                          <a:cs typeface="Arial"/>
                        </a:rPr>
                        <a:t>60</a:t>
                      </a:r>
                      <a:endParaRPr lang="en-GB" sz="18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21">
                <a:tc>
                  <a:txBody>
                    <a:bodyPr/>
                    <a:lstStyle/>
                    <a:p>
                      <a:pPr algn="just">
                        <a:spcAft>
                          <a:spcPts val="0"/>
                        </a:spcAft>
                      </a:pPr>
                      <a:r>
                        <a:rPr lang="en-US" sz="1800" b="1">
                          <a:solidFill>
                            <a:srgbClr val="000000"/>
                          </a:solidFill>
                          <a:latin typeface="Calibri"/>
                          <a:ea typeface="Times New Roman"/>
                          <a:cs typeface="Arial"/>
                        </a:rPr>
                        <a:t>Supplementary AWS </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Calibri"/>
                          <a:ea typeface="Times New Roman"/>
                          <a:cs typeface="Arial"/>
                        </a:rPr>
                        <a:t>57</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solidFill>
                            <a:srgbClr val="000000"/>
                          </a:solidFill>
                          <a:latin typeface="Calibri"/>
                          <a:ea typeface="Times New Roman"/>
                          <a:cs typeface="Arial"/>
                        </a:rPr>
                        <a:t>78</a:t>
                      </a:r>
                      <a:endParaRPr lang="en-GB" sz="18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21">
                <a:tc>
                  <a:txBody>
                    <a:bodyPr/>
                    <a:lstStyle/>
                    <a:p>
                      <a:pPr algn="just">
                        <a:spcAft>
                          <a:spcPts val="0"/>
                        </a:spcAft>
                      </a:pPr>
                      <a:r>
                        <a:rPr lang="en-US" sz="1800" b="1">
                          <a:solidFill>
                            <a:srgbClr val="000000"/>
                          </a:solidFill>
                          <a:latin typeface="Calibri"/>
                          <a:ea typeface="Times New Roman"/>
                          <a:cs typeface="Arial"/>
                        </a:rPr>
                        <a:t>Auxiliary AWS</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Calibri"/>
                          <a:ea typeface="Times New Roman"/>
                          <a:cs typeface="Times New Roman"/>
                        </a:rPr>
                        <a:t>0</a:t>
                      </a:r>
                      <a:endParaRPr lang="en-GB" sz="18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solidFill>
                            <a:srgbClr val="000000"/>
                          </a:solidFill>
                          <a:latin typeface="Calibri"/>
                          <a:ea typeface="Times New Roman"/>
                          <a:cs typeface="Arial"/>
                        </a:rPr>
                        <a:t>3</a:t>
                      </a:r>
                      <a:endParaRPr lang="en-GB" sz="18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047">
                <a:tc>
                  <a:txBody>
                    <a:bodyPr/>
                    <a:lstStyle/>
                    <a:p>
                      <a:pPr algn="l">
                        <a:spcAft>
                          <a:spcPts val="0"/>
                        </a:spcAft>
                      </a:pPr>
                      <a:r>
                        <a:rPr lang="en-GB" sz="2000" b="1">
                          <a:latin typeface="Calibri"/>
                          <a:ea typeface="Times New Roman"/>
                          <a:cs typeface="Times New Roman"/>
                        </a:rPr>
                        <a:t>TOTALS VOS Classes</a:t>
                      </a:r>
                      <a:endParaRPr lang="en-GB"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a:latin typeface="Calibri"/>
                          <a:ea typeface="Times New Roman"/>
                          <a:cs typeface="Times New Roman"/>
                        </a:rPr>
                        <a:t>3,336</a:t>
                      </a:r>
                      <a:endParaRPr lang="en-GB"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latin typeface="Calibri"/>
                          <a:ea typeface="Times New Roman"/>
                          <a:cs typeface="Times New Roman"/>
                        </a:rPr>
                        <a:t>3045</a:t>
                      </a:r>
                      <a:endParaRPr lang="en-GB"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descr="jcomm-vos-30pc"/>
          <p:cNvPicPr>
            <a:picLocks noChangeAspect="1" noChangeArrowheads="1"/>
          </p:cNvPicPr>
          <p:nvPr/>
        </p:nvPicPr>
        <p:blipFill>
          <a:blip r:embed="rId2" cstate="print"/>
          <a:srcRect/>
          <a:stretch>
            <a:fillRect/>
          </a:stretch>
        </p:blipFill>
        <p:spPr bwMode="auto">
          <a:xfrm>
            <a:off x="2627313" y="0"/>
            <a:ext cx="3573462" cy="13604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39552" y="1484784"/>
          <a:ext cx="7776864" cy="468052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jcomm-vos-30pc"/>
          <p:cNvPicPr>
            <a:picLocks noChangeAspect="1" noChangeArrowheads="1"/>
          </p:cNvPicPr>
          <p:nvPr/>
        </p:nvPicPr>
        <p:blipFill>
          <a:blip r:embed="rId3" cstate="print"/>
          <a:srcRect/>
          <a:stretch>
            <a:fillRect/>
          </a:stretch>
        </p:blipFill>
        <p:spPr bwMode="auto">
          <a:xfrm>
            <a:off x="2627313" y="0"/>
            <a:ext cx="3573462" cy="13604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331640" y="1556793"/>
          <a:ext cx="6150818"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9219" name="Title 1"/>
          <p:cNvSpPr>
            <a:spLocks noGrp="1"/>
          </p:cNvSpPr>
          <p:nvPr>
            <p:ph type="title"/>
          </p:nvPr>
        </p:nvSpPr>
        <p:spPr>
          <a:xfrm>
            <a:off x="611560" y="5229200"/>
            <a:ext cx="7920880" cy="360040"/>
          </a:xfrm>
        </p:spPr>
        <p:txBody>
          <a:bodyPr/>
          <a:lstStyle/>
          <a:p>
            <a:r>
              <a:rPr lang="en-GB" sz="2000" dirty="0" smtClean="0"/>
              <a:t> VOSClim </a:t>
            </a:r>
            <a:r>
              <a:rPr lang="en-GB" sz="2000" dirty="0" smtClean="0"/>
              <a:t>Growth – </a:t>
            </a:r>
            <a:r>
              <a:rPr lang="en-GB" sz="2000" dirty="0" smtClean="0">
                <a:latin typeface="+mn-lt"/>
              </a:rPr>
              <a:t>currently</a:t>
            </a:r>
            <a:r>
              <a:rPr lang="en-GB" sz="2000" dirty="0" smtClean="0"/>
              <a:t> 16% of </a:t>
            </a:r>
            <a:r>
              <a:rPr lang="en-GB" sz="2000" dirty="0" smtClean="0"/>
              <a:t>ships and 35% of observations</a:t>
            </a:r>
            <a:endParaRPr lang="en-GB" sz="2000" dirty="0" smtClean="0"/>
          </a:p>
        </p:txBody>
      </p:sp>
      <p:pic>
        <p:nvPicPr>
          <p:cNvPr id="6" name="Picture 3" descr="jcomm-vos-30pc"/>
          <p:cNvPicPr>
            <a:picLocks noChangeAspect="1" noChangeArrowheads="1"/>
          </p:cNvPicPr>
          <p:nvPr/>
        </p:nvPicPr>
        <p:blipFill>
          <a:blip r:embed="rId3" cstate="print"/>
          <a:srcRect/>
          <a:stretch>
            <a:fillRect/>
          </a:stretch>
        </p:blipFill>
        <p:spPr bwMode="auto">
          <a:xfrm>
            <a:off x="2627313" y="0"/>
            <a:ext cx="3573462" cy="13604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115616" y="1340768"/>
            <a:ext cx="6624638" cy="1143000"/>
          </a:xfrm>
        </p:spPr>
        <p:txBody>
          <a:bodyPr/>
          <a:lstStyle/>
          <a:p>
            <a:r>
              <a:rPr lang="en-GB" sz="2800" dirty="0" smtClean="0"/>
              <a:t>Key Performance Indicators</a:t>
            </a:r>
            <a:r>
              <a:rPr lang="en-GB" sz="3600" dirty="0" smtClean="0"/>
              <a:t/>
            </a:r>
            <a:br>
              <a:rPr lang="en-GB" sz="3600" dirty="0" smtClean="0"/>
            </a:br>
            <a:endParaRPr lang="en-GB" sz="3200" dirty="0" smtClean="0"/>
          </a:p>
        </p:txBody>
      </p:sp>
      <p:graphicFrame>
        <p:nvGraphicFramePr>
          <p:cNvPr id="16429" name="Group 45"/>
          <p:cNvGraphicFramePr>
            <a:graphicFrameLocks noGrp="1"/>
          </p:cNvGraphicFramePr>
          <p:nvPr/>
        </p:nvGraphicFramePr>
        <p:xfrm>
          <a:off x="395536" y="1988840"/>
          <a:ext cx="8568952" cy="3826722"/>
        </p:xfrm>
        <a:graphic>
          <a:graphicData uri="http://schemas.openxmlformats.org/drawingml/2006/table">
            <a:tbl>
              <a:tblPr/>
              <a:tblGrid>
                <a:gridCol w="8568952"/>
              </a:tblGrid>
              <a:tr h="6240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00"/>
                          </a:solidFill>
                          <a:effectLst/>
                          <a:latin typeface="Arial" charset="0"/>
                          <a:ea typeface="MS Mincho" pitchFamily="49" charset="-128"/>
                          <a:cs typeface="Times New Roman" pitchFamily="18" charset="0"/>
                        </a:rPr>
                        <a:t>25% of the global active VOS to be upgraded to VOSClim class (by SOT-8)   - </a:t>
                      </a:r>
                      <a:r>
                        <a:rPr lang="en-GB" sz="2000" b="1" dirty="0" smtClean="0">
                          <a:solidFill>
                            <a:srgbClr val="FF0000"/>
                          </a:solidFill>
                        </a:rPr>
                        <a:t> Just Met </a:t>
                      </a:r>
                      <a:endParaRPr kumimoji="0" lang="en-GB" sz="2000" b="1" i="0" u="none" strike="noStrike" cap="none" normalizeH="0" baseline="0" dirty="0" smtClean="0">
                        <a:ln>
                          <a:noFill/>
                        </a:ln>
                        <a:solidFill>
                          <a:srgbClr val="000000"/>
                        </a:solidFill>
                        <a:effectLst/>
                        <a:latin typeface="Arial" charset="0"/>
                        <a:ea typeface="MS Mincho"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209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00"/>
                          </a:solidFill>
                          <a:effectLst/>
                          <a:latin typeface="Arial" charset="0"/>
                          <a:ea typeface="MS Mincho" pitchFamily="49" charset="-128"/>
                          <a:cs typeface="Times New Roman" pitchFamily="18" charset="0"/>
                        </a:rPr>
                        <a:t>Less than 3% of VOSClim class ships to be flagged on the suspect list for air pressure  -  </a:t>
                      </a:r>
                      <a:r>
                        <a:rPr lang="en-GB" sz="2000" b="1" dirty="0" smtClean="0">
                          <a:solidFill>
                            <a:srgbClr val="FF0000"/>
                          </a:solidFill>
                        </a:rPr>
                        <a:t>Met </a:t>
                      </a:r>
                      <a:endParaRPr kumimoji="0" lang="en-GB" sz="2000" b="1" i="0" u="none" strike="noStrike" cap="none" normalizeH="0" baseline="0" dirty="0" smtClean="0">
                        <a:ln>
                          <a:noFill/>
                        </a:ln>
                        <a:solidFill>
                          <a:srgbClr val="000000"/>
                        </a:solidFill>
                        <a:effectLst/>
                        <a:latin typeface="Arial" charset="0"/>
                        <a:ea typeface="MS Mincho"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40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0000"/>
                          </a:solidFill>
                          <a:effectLst/>
                          <a:latin typeface="Arial" charset="0"/>
                          <a:cs typeface="Times New Roman" pitchFamily="18" charset="0"/>
                        </a:rPr>
                        <a:t>95% of VOSClim class observations to be received within 120 minutes  -  </a:t>
                      </a:r>
                      <a:r>
                        <a:rPr lang="en-US" altLang="zh-TW" sz="2000" b="1" dirty="0" smtClean="0">
                          <a:solidFill>
                            <a:srgbClr val="FF0000"/>
                          </a:solidFill>
                          <a:latin typeface="Arial" charset="0"/>
                          <a:ea typeface="Times New Roman" pitchFamily="18" charset="0"/>
                          <a:cs typeface="Arial" charset="0"/>
                        </a:rPr>
                        <a:t>Met </a:t>
                      </a:r>
                      <a:endParaRPr kumimoji="0" lang="en-GB" sz="20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2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0000"/>
                          </a:solidFill>
                          <a:effectLst/>
                          <a:latin typeface="Arial" charset="0"/>
                          <a:cs typeface="Times New Roman" pitchFamily="18" charset="0"/>
                        </a:rPr>
                        <a:t>At least 25% of the active international VOS Fleet registered on the E-SURFMAR metadata database to be VOSClim Class by SOT-8   -  </a:t>
                      </a:r>
                      <a:r>
                        <a:rPr lang="en-US" altLang="zh-TW" sz="2000" b="1" dirty="0" smtClean="0">
                          <a:solidFill>
                            <a:srgbClr val="FF0000"/>
                          </a:solidFill>
                          <a:latin typeface="Arial" charset="0"/>
                          <a:ea typeface="PMingLiU" pitchFamily="18" charset="-120"/>
                        </a:rPr>
                        <a:t>Not Met ~16.4% </a:t>
                      </a:r>
                      <a:endParaRPr kumimoji="0" lang="en-GB" sz="20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32092">
                <a:tc>
                  <a:txBody>
                    <a:bodyPr/>
                    <a:lstStyle/>
                    <a:p>
                      <a:pPr eaLnBrk="0" hangingPunct="0">
                        <a:tabLst>
                          <a:tab pos="630238" algn="l"/>
                        </a:tabLst>
                      </a:pPr>
                      <a:r>
                        <a:rPr lang="en-GB" altLang="zh-TW" sz="2000" b="1" dirty="0" smtClean="0">
                          <a:solidFill>
                            <a:schemeClr val="tx1"/>
                          </a:solidFill>
                          <a:latin typeface="Arial" charset="0"/>
                          <a:ea typeface="MS Mincho" pitchFamily="49" charset="-128"/>
                        </a:rPr>
                        <a:t>All VOS ships aim to meet the reporting criteria of an </a:t>
                      </a:r>
                      <a:r>
                        <a:rPr lang="en-GB" altLang="zh-TW" sz="2000" b="1" dirty="0" smtClean="0">
                          <a:solidFill>
                            <a:schemeClr val="tx1"/>
                          </a:solidFill>
                          <a:ea typeface="MS Mincho" pitchFamily="49" charset="-128"/>
                        </a:rPr>
                        <a:t>‘</a:t>
                      </a:r>
                      <a:r>
                        <a:rPr lang="en-GB" altLang="zh-TW" sz="2000" b="1" dirty="0" smtClean="0">
                          <a:solidFill>
                            <a:schemeClr val="tx1"/>
                          </a:solidFill>
                          <a:latin typeface="Arial" charset="0"/>
                          <a:ea typeface="MS Mincho" pitchFamily="49" charset="-128"/>
                        </a:rPr>
                        <a:t>Active ship</a:t>
                      </a:r>
                      <a:r>
                        <a:rPr lang="en-GB" altLang="zh-TW" sz="2000" b="1" dirty="0" smtClean="0">
                          <a:solidFill>
                            <a:schemeClr val="tx1"/>
                          </a:solidFill>
                          <a:ea typeface="MS Mincho" pitchFamily="49" charset="-128"/>
                        </a:rPr>
                        <a:t>’</a:t>
                      </a:r>
                      <a:r>
                        <a:rPr lang="en-GB" altLang="zh-TW" sz="2000" b="1" dirty="0" smtClean="0">
                          <a:solidFill>
                            <a:schemeClr val="tx1"/>
                          </a:solidFill>
                          <a:latin typeface="Arial" charset="0"/>
                          <a:ea typeface="MS Mincho" pitchFamily="49" charset="-128"/>
                        </a:rPr>
                        <a:t> by providing an average of 20 Observations per month  -  </a:t>
                      </a:r>
                      <a:r>
                        <a:rPr lang="en-US" altLang="zh-TW" sz="2000" b="1" dirty="0" smtClean="0">
                          <a:solidFill>
                            <a:srgbClr val="FF0000"/>
                          </a:solidFill>
                          <a:latin typeface="Arial" charset="0"/>
                          <a:ea typeface="PMingLiU" pitchFamily="18" charset="-120"/>
                        </a:rPr>
                        <a:t>Not Met  ~ 42% </a:t>
                      </a:r>
                      <a:endParaRPr lang="en-GB" altLang="zh-TW" sz="2000" b="1" dirty="0">
                        <a:solidFill>
                          <a:srgbClr val="FF0000"/>
                        </a:solidFill>
                        <a:latin typeface="Arial" charset="0"/>
                        <a:ea typeface="MS Mincho" pitchFamily="49"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4" name="Picture 3" descr="jcomm-vos-30pc"/>
          <p:cNvPicPr>
            <a:picLocks noChangeAspect="1" noChangeArrowheads="1"/>
          </p:cNvPicPr>
          <p:nvPr/>
        </p:nvPicPr>
        <p:blipFill>
          <a:blip r:embed="rId2" cstate="print"/>
          <a:srcRect/>
          <a:stretch>
            <a:fillRect/>
          </a:stretch>
        </p:blipFill>
        <p:spPr bwMode="auto">
          <a:xfrm>
            <a:off x="2627784" y="0"/>
            <a:ext cx="3573462" cy="1360488"/>
          </a:xfrm>
          <a:prstGeom prst="rect">
            <a:avLst/>
          </a:prstGeom>
          <a:noFill/>
          <a:ln w="9525">
            <a:noFill/>
            <a:miter lim="800000"/>
            <a:headEnd/>
            <a:tailEnd/>
          </a:ln>
        </p:spPr>
      </p:pic>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3568" y="1196752"/>
            <a:ext cx="7632848" cy="1143000"/>
          </a:xfrm>
        </p:spPr>
        <p:txBody>
          <a:bodyPr/>
          <a:lstStyle/>
          <a:p>
            <a:r>
              <a:rPr lang="en-GB" sz="2000" dirty="0" smtClean="0"/>
              <a:t>Data Coverage - January 2015</a:t>
            </a:r>
          </a:p>
        </p:txBody>
      </p:sp>
      <p:pic>
        <p:nvPicPr>
          <p:cNvPr id="23555" name="Content Placeholder 3"/>
          <p:cNvPicPr>
            <a:picLocks noGrp="1"/>
          </p:cNvPicPr>
          <p:nvPr>
            <p:ph idx="1"/>
          </p:nvPr>
        </p:nvPicPr>
        <p:blipFill>
          <a:blip r:embed="rId2" cstate="print"/>
          <a:srcRect/>
          <a:stretch>
            <a:fillRect/>
          </a:stretch>
        </p:blipFill>
        <p:spPr>
          <a:xfrm>
            <a:off x="611560" y="1988840"/>
            <a:ext cx="7848872" cy="4608512"/>
          </a:xfrm>
          <a:ln>
            <a:solidFill>
              <a:schemeClr val="accent1"/>
            </a:solidFill>
          </a:ln>
        </p:spPr>
      </p:pic>
      <p:pic>
        <p:nvPicPr>
          <p:cNvPr id="4" name="Picture 3" descr="jcomm-vos-30pc"/>
          <p:cNvPicPr>
            <a:picLocks noChangeAspect="1" noChangeArrowheads="1"/>
          </p:cNvPicPr>
          <p:nvPr/>
        </p:nvPicPr>
        <p:blipFill>
          <a:blip r:embed="rId3" cstate="print"/>
          <a:srcRect/>
          <a:stretch>
            <a:fillRect/>
          </a:stretch>
        </p:blipFill>
        <p:spPr bwMode="auto">
          <a:xfrm>
            <a:off x="2627313" y="0"/>
            <a:ext cx="3573462" cy="13604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comm-vos-30pc"/>
          <p:cNvPicPr>
            <a:picLocks noChangeAspect="1" noChangeArrowheads="1"/>
          </p:cNvPicPr>
          <p:nvPr/>
        </p:nvPicPr>
        <p:blipFill>
          <a:blip r:embed="rId2" cstate="print"/>
          <a:srcRect/>
          <a:stretch>
            <a:fillRect/>
          </a:stretch>
        </p:blipFill>
        <p:spPr bwMode="auto">
          <a:xfrm>
            <a:off x="2627313" y="0"/>
            <a:ext cx="3573462" cy="1360488"/>
          </a:xfrm>
          <a:prstGeom prst="rect">
            <a:avLst/>
          </a:prstGeom>
          <a:noFill/>
          <a:ln w="9525">
            <a:noFill/>
            <a:miter lim="800000"/>
            <a:headEnd/>
            <a:tailEnd/>
          </a:ln>
        </p:spPr>
      </p:pic>
      <p:pic>
        <p:nvPicPr>
          <p:cNvPr id="6" name="Picture 3"/>
          <p:cNvPicPr>
            <a:picLocks noGrp="1" noChangeAspect="1" noChangeArrowheads="1"/>
          </p:cNvPicPr>
          <p:nvPr>
            <p:ph idx="1"/>
          </p:nvPr>
        </p:nvPicPr>
        <p:blipFill>
          <a:blip r:embed="rId3" cstate="print"/>
          <a:srcRect/>
          <a:stretch>
            <a:fillRect/>
          </a:stretch>
        </p:blipFill>
        <p:spPr bwMode="auto">
          <a:xfrm>
            <a:off x="467544" y="1484784"/>
            <a:ext cx="7924800" cy="4612216"/>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5"/>
          <p:cNvSpPr>
            <a:spLocks noChangeArrowheads="1"/>
          </p:cNvSpPr>
          <p:nvPr/>
        </p:nvSpPr>
        <p:spPr bwMode="auto">
          <a:xfrm>
            <a:off x="1524000" y="533400"/>
            <a:ext cx="6934200" cy="1152525"/>
          </a:xfrm>
          <a:prstGeom prst="rect">
            <a:avLst/>
          </a:prstGeom>
          <a:noFill/>
          <a:ln w="9525">
            <a:noFill/>
            <a:miter lim="800000"/>
            <a:headEnd/>
            <a:tailEnd/>
          </a:ln>
        </p:spPr>
        <p:txBody>
          <a:bodyPr/>
          <a:lstStyle/>
          <a:p>
            <a:r>
              <a:rPr lang="en-GB" sz="3200" b="1" dirty="0">
                <a:solidFill>
                  <a:srgbClr val="FFFFFF"/>
                </a:solidFill>
              </a:rPr>
              <a:t>The E-SURFMAR Programme</a:t>
            </a:r>
            <a:endParaRPr lang="en-US" sz="3200" b="1" dirty="0">
              <a:solidFill>
                <a:srgbClr val="FFFFFF"/>
              </a:solidFill>
            </a:endParaRPr>
          </a:p>
        </p:txBody>
      </p:sp>
      <p:pic>
        <p:nvPicPr>
          <p:cNvPr id="74758" name="Picture 7"/>
          <p:cNvPicPr>
            <a:picLocks noChangeAspect="1" noChangeArrowheads="1"/>
          </p:cNvPicPr>
          <p:nvPr/>
        </p:nvPicPr>
        <p:blipFill>
          <a:blip r:embed="rId3" cstate="print"/>
          <a:srcRect/>
          <a:stretch>
            <a:fillRect/>
          </a:stretch>
        </p:blipFill>
        <p:spPr bwMode="auto">
          <a:xfrm>
            <a:off x="827088" y="1628775"/>
            <a:ext cx="7200900" cy="4733925"/>
          </a:xfrm>
          <a:prstGeom prst="rect">
            <a:avLst/>
          </a:prstGeom>
          <a:noFill/>
          <a:ln w="9525" algn="ctr">
            <a:solidFill>
              <a:schemeClr val="accent6"/>
            </a:solidFill>
            <a:miter lim="800000"/>
            <a:headEnd/>
            <a:tailEnd/>
          </a:ln>
        </p:spPr>
      </p:pic>
      <p:pic>
        <p:nvPicPr>
          <p:cNvPr id="7" name="Picture 6" descr="jcomm-vos-30pc"/>
          <p:cNvPicPr>
            <a:picLocks noChangeAspect="1" noChangeArrowheads="1"/>
          </p:cNvPicPr>
          <p:nvPr/>
        </p:nvPicPr>
        <p:blipFill>
          <a:blip r:embed="rId4" cstate="print"/>
          <a:srcRect/>
          <a:stretch>
            <a:fillRect/>
          </a:stretch>
        </p:blipFill>
        <p:spPr bwMode="auto">
          <a:xfrm>
            <a:off x="2627313" y="0"/>
            <a:ext cx="3573462" cy="13604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251520" y="1484784"/>
            <a:ext cx="6480720" cy="5157192"/>
          </a:xfrm>
        </p:spPr>
        <p:txBody>
          <a:bodyPr/>
          <a:lstStyle/>
          <a:p>
            <a:pPr algn="ctr">
              <a:buNone/>
            </a:pPr>
            <a:r>
              <a:rPr lang="en-GB" sz="1800" b="1" u="sng" dirty="0" smtClean="0"/>
              <a:t>BACKGROUND</a:t>
            </a:r>
          </a:p>
          <a:p>
            <a:pPr algn="ctr">
              <a:buNone/>
            </a:pPr>
            <a:endParaRPr lang="en-GB" sz="900" b="1" u="sng" dirty="0" smtClean="0"/>
          </a:p>
          <a:p>
            <a:pPr algn="just"/>
            <a:r>
              <a:rPr lang="en-GB" sz="1800" b="1" dirty="0" err="1" smtClean="0"/>
              <a:t>Maury</a:t>
            </a:r>
            <a:r>
              <a:rPr lang="en-GB" sz="1800" dirty="0" smtClean="0"/>
              <a:t>  was nicknamed "Father of Modern Oceanography and Naval Meteorology" and later, "Scientist of the Seas“.  His produced numerous publications including ”</a:t>
            </a:r>
            <a:r>
              <a:rPr lang="en-GB" sz="1800" i="1" dirty="0" smtClean="0"/>
              <a:t>The Physical Geography of the Sea”</a:t>
            </a:r>
            <a:r>
              <a:rPr lang="en-GB" sz="1800" dirty="0" smtClean="0"/>
              <a:t> (1855) and made many important new contributions to charting winds and ocean currents.</a:t>
            </a:r>
          </a:p>
          <a:p>
            <a:pPr algn="just"/>
            <a:endParaRPr lang="en-GB" sz="1000" dirty="0" smtClean="0"/>
          </a:p>
          <a:p>
            <a:pPr algn="just"/>
            <a:r>
              <a:rPr lang="en-GB" sz="1800" b="1" dirty="0" err="1" smtClean="0"/>
              <a:t>FitzRoy</a:t>
            </a:r>
            <a:r>
              <a:rPr lang="en-GB" sz="1800" b="1" dirty="0" smtClean="0"/>
              <a:t> </a:t>
            </a:r>
            <a:r>
              <a:rPr lang="en-GB" sz="1800" dirty="0" smtClean="0"/>
              <a:t>was the Captain and then later commander of the </a:t>
            </a:r>
            <a:r>
              <a:rPr lang="en-GB" sz="1800" i="1" dirty="0" smtClean="0"/>
              <a:t>Beagle, </a:t>
            </a:r>
            <a:r>
              <a:rPr lang="en-GB" sz="1800" dirty="0" smtClean="0"/>
              <a:t>made famous by the voyages of Charles Darwin</a:t>
            </a:r>
            <a:r>
              <a:rPr lang="en-GB" sz="1800" i="1" dirty="0" smtClean="0"/>
              <a:t>. </a:t>
            </a:r>
            <a:r>
              <a:rPr lang="en-GB" sz="1800" dirty="0" smtClean="0"/>
              <a:t>He was a pioneering </a:t>
            </a:r>
            <a:r>
              <a:rPr lang="en-GB" sz="1800" dirty="0" err="1" smtClean="0"/>
              <a:t>meteorolologist</a:t>
            </a:r>
            <a:r>
              <a:rPr lang="en-GB" sz="1800" dirty="0" smtClean="0"/>
              <a:t> who made accurate daily weather predictions, and coined the new name "forecasts". In 1854 he established what would later be called the Met Office and created systems to get weather information to sailors and fishermen for their safety</a:t>
            </a:r>
          </a:p>
          <a:p>
            <a:endParaRPr lang="en-GB" sz="1800" dirty="0" smtClean="0"/>
          </a:p>
        </p:txBody>
      </p:sp>
      <p:pic>
        <p:nvPicPr>
          <p:cNvPr id="43011" name="Picture 3" descr="jcomm-vos-30pc"/>
          <p:cNvPicPr>
            <a:picLocks noChangeAspect="1" noChangeArrowheads="1"/>
          </p:cNvPicPr>
          <p:nvPr/>
        </p:nvPicPr>
        <p:blipFill>
          <a:blip r:embed="rId2" cstate="print"/>
          <a:srcRect/>
          <a:stretch>
            <a:fillRect/>
          </a:stretch>
        </p:blipFill>
        <p:spPr bwMode="auto">
          <a:xfrm>
            <a:off x="2771775" y="0"/>
            <a:ext cx="3573463" cy="1360488"/>
          </a:xfrm>
          <a:prstGeom prst="rect">
            <a:avLst/>
          </a:prstGeom>
          <a:noFill/>
          <a:ln w="9525">
            <a:noFill/>
            <a:miter lim="800000"/>
            <a:headEnd/>
            <a:tailEnd/>
          </a:ln>
        </p:spPr>
      </p:pic>
      <p:pic>
        <p:nvPicPr>
          <p:cNvPr id="43012" name="Picture 4" descr="FitzRoy"/>
          <p:cNvPicPr>
            <a:picLocks noChangeAspect="1" noChangeArrowheads="1"/>
          </p:cNvPicPr>
          <p:nvPr/>
        </p:nvPicPr>
        <p:blipFill>
          <a:blip r:embed="rId3" cstate="print"/>
          <a:srcRect/>
          <a:stretch>
            <a:fillRect/>
          </a:stretch>
        </p:blipFill>
        <p:spPr bwMode="auto">
          <a:xfrm>
            <a:off x="6876256" y="3789040"/>
            <a:ext cx="1512887" cy="1890712"/>
          </a:xfrm>
          <a:prstGeom prst="rect">
            <a:avLst/>
          </a:prstGeom>
          <a:noFill/>
          <a:ln w="9525">
            <a:solidFill>
              <a:schemeClr val="tx2"/>
            </a:solidFill>
            <a:miter lim="800000"/>
            <a:headEnd/>
            <a:tailEnd/>
          </a:ln>
        </p:spPr>
      </p:pic>
      <p:pic>
        <p:nvPicPr>
          <p:cNvPr id="43013" name="Picture 2"/>
          <p:cNvPicPr>
            <a:picLocks noChangeAspect="1" noChangeArrowheads="1"/>
          </p:cNvPicPr>
          <p:nvPr/>
        </p:nvPicPr>
        <p:blipFill>
          <a:blip r:embed="rId4" cstate="print"/>
          <a:srcRect/>
          <a:stretch>
            <a:fillRect/>
          </a:stretch>
        </p:blipFill>
        <p:spPr bwMode="auto">
          <a:xfrm>
            <a:off x="6876256" y="1484784"/>
            <a:ext cx="1493837" cy="1800225"/>
          </a:xfrm>
          <a:prstGeom prst="rect">
            <a:avLst/>
          </a:prstGeom>
          <a:noFill/>
          <a:ln w="9525">
            <a:noFill/>
            <a:miter lim="800000"/>
            <a:headEnd/>
            <a:tailEnd/>
          </a:ln>
        </p:spPr>
      </p:pic>
      <p:sp>
        <p:nvSpPr>
          <p:cNvPr id="43014" name="Rectangle 7"/>
          <p:cNvSpPr>
            <a:spLocks noChangeArrowheads="1"/>
          </p:cNvSpPr>
          <p:nvPr/>
        </p:nvSpPr>
        <p:spPr bwMode="auto">
          <a:xfrm>
            <a:off x="6876256" y="5661248"/>
            <a:ext cx="1584325" cy="522287"/>
          </a:xfrm>
          <a:prstGeom prst="rect">
            <a:avLst/>
          </a:prstGeom>
          <a:noFill/>
          <a:ln w="9525">
            <a:noFill/>
            <a:miter lim="800000"/>
            <a:headEnd/>
            <a:tailEnd/>
          </a:ln>
        </p:spPr>
        <p:txBody>
          <a:bodyPr>
            <a:spAutoFit/>
          </a:bodyPr>
          <a:lstStyle/>
          <a:p>
            <a:r>
              <a:rPr lang="en-GB" b="1" dirty="0">
                <a:latin typeface="Tahoma" pitchFamily="34" charset="0"/>
                <a:cs typeface="Tahoma" pitchFamily="34" charset="0"/>
              </a:rPr>
              <a:t>Vice Admiral Robert </a:t>
            </a:r>
            <a:r>
              <a:rPr lang="en-GB" b="1" dirty="0" err="1">
                <a:latin typeface="Tahoma" pitchFamily="34" charset="0"/>
                <a:cs typeface="Tahoma" pitchFamily="34" charset="0"/>
              </a:rPr>
              <a:t>FitzRoy</a:t>
            </a:r>
            <a:endParaRPr lang="en-GB" dirty="0">
              <a:latin typeface="Tahoma" pitchFamily="34" charset="0"/>
              <a:cs typeface="Tahoma" pitchFamily="34" charset="0"/>
            </a:endParaRPr>
          </a:p>
        </p:txBody>
      </p:sp>
      <p:sp>
        <p:nvSpPr>
          <p:cNvPr id="43015" name="Rectangle 8"/>
          <p:cNvSpPr>
            <a:spLocks noChangeArrowheads="1"/>
          </p:cNvSpPr>
          <p:nvPr/>
        </p:nvSpPr>
        <p:spPr bwMode="auto">
          <a:xfrm>
            <a:off x="6804248" y="3284984"/>
            <a:ext cx="1584325" cy="522287"/>
          </a:xfrm>
          <a:prstGeom prst="rect">
            <a:avLst/>
          </a:prstGeom>
          <a:noFill/>
          <a:ln w="9525">
            <a:noFill/>
            <a:miter lim="800000"/>
            <a:headEnd/>
            <a:tailEnd/>
          </a:ln>
        </p:spPr>
        <p:txBody>
          <a:bodyPr>
            <a:spAutoFit/>
          </a:bodyPr>
          <a:lstStyle/>
          <a:p>
            <a:r>
              <a:rPr lang="en-GB" b="1" dirty="0" err="1">
                <a:latin typeface="Tahoma" pitchFamily="34" charset="0"/>
                <a:cs typeface="Tahoma" pitchFamily="34" charset="0"/>
              </a:rPr>
              <a:t>Lieut</a:t>
            </a:r>
            <a:r>
              <a:rPr lang="en-GB" b="1" dirty="0">
                <a:latin typeface="Tahoma" pitchFamily="34" charset="0"/>
                <a:cs typeface="Tahoma" pitchFamily="34" charset="0"/>
              </a:rPr>
              <a:t> Matthew Fontaine </a:t>
            </a:r>
            <a:r>
              <a:rPr lang="en-GB" b="1" dirty="0" err="1">
                <a:latin typeface="Tahoma" pitchFamily="34" charset="0"/>
                <a:cs typeface="Tahoma" pitchFamily="34" charset="0"/>
              </a:rPr>
              <a:t>Maury</a:t>
            </a:r>
            <a:endParaRPr lang="en-GB" dirty="0">
              <a:latin typeface="Tahoma" pitchFamily="34" charset="0"/>
              <a:cs typeface="Tahoma" pitchFamily="34"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79512" y="1412776"/>
          <a:ext cx="6192688"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Box 6"/>
          <p:cNvSpPr txBox="1">
            <a:spLocks noChangeArrowheads="1"/>
          </p:cNvSpPr>
          <p:nvPr/>
        </p:nvSpPr>
        <p:spPr bwMode="auto">
          <a:xfrm>
            <a:off x="6444208" y="1412776"/>
            <a:ext cx="2483768" cy="5262979"/>
          </a:xfrm>
          <a:prstGeom prst="rect">
            <a:avLst/>
          </a:prstGeom>
          <a:solidFill>
            <a:schemeClr val="bg1"/>
          </a:solidFill>
          <a:ln w="9525" cmpd="sng">
            <a:solidFill>
              <a:schemeClr val="tx1"/>
            </a:solidFill>
            <a:miter lim="800000"/>
            <a:headEnd/>
            <a:tailEnd/>
          </a:ln>
        </p:spPr>
        <p:txBody>
          <a:bodyPr wrap="square">
            <a:spAutoFit/>
          </a:bodyPr>
          <a:lstStyle/>
          <a:p>
            <a:pPr marL="174625" indent="-174625">
              <a:buFont typeface="Arial" pitchFamily="34" charset="0"/>
              <a:buChar char="•"/>
            </a:pPr>
            <a:r>
              <a:rPr lang="en-GB" sz="2000" b="1" dirty="0">
                <a:latin typeface="Calibri" pitchFamily="34" charset="0"/>
              </a:rPr>
              <a:t>90% of </a:t>
            </a:r>
            <a:r>
              <a:rPr lang="en-GB" sz="2000" b="1" dirty="0" smtClean="0">
                <a:latin typeface="Calibri" pitchFamily="34" charset="0"/>
              </a:rPr>
              <a:t>real time obs. from just 7 members</a:t>
            </a:r>
          </a:p>
          <a:p>
            <a:pPr marL="174625" indent="-174625">
              <a:buFont typeface="Arial" pitchFamily="34" charset="0"/>
              <a:buChar char="•"/>
            </a:pPr>
            <a:endParaRPr lang="en-GB" sz="2000" b="1" dirty="0" smtClean="0">
              <a:latin typeface="Calibri" pitchFamily="34" charset="0"/>
            </a:endParaRPr>
          </a:p>
          <a:p>
            <a:pPr marL="174625" indent="-174625">
              <a:buFont typeface="Arial" pitchFamily="34" charset="0"/>
              <a:buChar char="•"/>
            </a:pPr>
            <a:r>
              <a:rPr lang="en-GB" sz="2000" b="1" dirty="0" smtClean="0">
                <a:latin typeface="Calibri" pitchFamily="34" charset="0"/>
              </a:rPr>
              <a:t>29 countries involved in VOS Scheme</a:t>
            </a:r>
          </a:p>
          <a:p>
            <a:pPr marL="174625" indent="-174625">
              <a:buFont typeface="Arial" pitchFamily="34" charset="0"/>
              <a:buChar char="•"/>
            </a:pPr>
            <a:endParaRPr lang="en-GB" sz="2000" b="1" dirty="0">
              <a:latin typeface="Calibri" pitchFamily="34" charset="0"/>
            </a:endParaRPr>
          </a:p>
          <a:p>
            <a:pPr marL="174625" indent="-174625">
              <a:buFont typeface="Arial" pitchFamily="34" charset="0"/>
              <a:buChar char="•"/>
            </a:pPr>
            <a:r>
              <a:rPr lang="en-GB" sz="2000" b="1" dirty="0" smtClean="0">
                <a:latin typeface="Calibri" pitchFamily="34" charset="0"/>
              </a:rPr>
              <a:t>344k </a:t>
            </a:r>
            <a:r>
              <a:rPr lang="en-GB" sz="2000" b="1" dirty="0" err="1">
                <a:latin typeface="Calibri" pitchFamily="34" charset="0"/>
              </a:rPr>
              <a:t>obs</a:t>
            </a:r>
            <a:r>
              <a:rPr lang="en-GB" sz="2000" b="1" dirty="0">
                <a:latin typeface="Calibri" pitchFamily="34" charset="0"/>
              </a:rPr>
              <a:t> under call sign </a:t>
            </a:r>
            <a:r>
              <a:rPr lang="en-GB" sz="2000" b="1" dirty="0" smtClean="0">
                <a:latin typeface="Calibri" pitchFamily="34" charset="0"/>
              </a:rPr>
              <a:t>SHIP</a:t>
            </a:r>
          </a:p>
          <a:p>
            <a:pPr marL="174625" indent="-174625">
              <a:buFont typeface="Arial" pitchFamily="34" charset="0"/>
              <a:buChar char="•"/>
            </a:pPr>
            <a:endParaRPr lang="en-GB" sz="2000" b="1" dirty="0" smtClean="0">
              <a:latin typeface="Calibri" pitchFamily="34" charset="0"/>
            </a:endParaRPr>
          </a:p>
          <a:p>
            <a:pPr marL="174625" indent="-174625">
              <a:buFont typeface="Arial" pitchFamily="34" charset="0"/>
              <a:buChar char="•"/>
            </a:pPr>
            <a:r>
              <a:rPr lang="en-GB" sz="2000" b="1" dirty="0" smtClean="0">
                <a:latin typeface="Calibri" pitchFamily="34" charset="0"/>
              </a:rPr>
              <a:t>20k </a:t>
            </a:r>
            <a:r>
              <a:rPr lang="en-GB" sz="2000" b="1" dirty="0">
                <a:latin typeface="Calibri" pitchFamily="34" charset="0"/>
              </a:rPr>
              <a:t>from ships not assigned to a national VOS </a:t>
            </a:r>
            <a:r>
              <a:rPr lang="en-GB" sz="2000" b="1" dirty="0" smtClean="0">
                <a:latin typeface="Calibri" pitchFamily="34" charset="0"/>
              </a:rPr>
              <a:t>Operator</a:t>
            </a:r>
          </a:p>
          <a:p>
            <a:pPr marL="174625" indent="-174625">
              <a:buFont typeface="Arial" pitchFamily="34" charset="0"/>
              <a:buChar char="•"/>
            </a:pPr>
            <a:endParaRPr lang="en-GB" sz="2400" b="1" dirty="0">
              <a:latin typeface="Calibri" pitchFamily="34" charset="0"/>
            </a:endParaRPr>
          </a:p>
        </p:txBody>
      </p:sp>
      <p:pic>
        <p:nvPicPr>
          <p:cNvPr id="7" name="Picture 3" descr="jcomm-vos-30pc"/>
          <p:cNvPicPr>
            <a:picLocks noChangeAspect="1" noChangeArrowheads="1"/>
          </p:cNvPicPr>
          <p:nvPr/>
        </p:nvPicPr>
        <p:blipFill>
          <a:blip r:embed="rId3" cstate="print"/>
          <a:srcRect/>
          <a:stretch>
            <a:fillRect/>
          </a:stretch>
        </p:blipFill>
        <p:spPr bwMode="auto">
          <a:xfrm>
            <a:off x="2771800" y="0"/>
            <a:ext cx="3429000" cy="1304925"/>
          </a:xfrm>
          <a:prstGeom prst="rect">
            <a:avLst/>
          </a:prstGeom>
          <a:noFill/>
          <a:ln w="9525">
            <a:noFill/>
            <a:miter lim="800000"/>
            <a:headEnd/>
            <a:tailEnd/>
          </a:ln>
        </p:spPr>
      </p:pic>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a:t>© Crown copyright   Met Office</a:t>
            </a:r>
            <a:endParaRPr lang="en-GB">
              <a:latin typeface="Times" pitchFamily="18" charset="0"/>
            </a:endParaRPr>
          </a:p>
        </p:txBody>
      </p:sp>
      <p:grpSp>
        <p:nvGrpSpPr>
          <p:cNvPr id="33" name="Group 32"/>
          <p:cNvGrpSpPr/>
          <p:nvPr/>
        </p:nvGrpSpPr>
        <p:grpSpPr>
          <a:xfrm>
            <a:off x="1763688" y="2060848"/>
            <a:ext cx="4609604" cy="4544055"/>
            <a:chOff x="1763688" y="2060848"/>
            <a:chExt cx="4609604" cy="4544055"/>
          </a:xfrm>
        </p:grpSpPr>
        <p:sp>
          <p:nvSpPr>
            <p:cNvPr id="50185" name="Text Box 11"/>
            <p:cNvSpPr txBox="1">
              <a:spLocks noChangeArrowheads="1"/>
            </p:cNvSpPr>
            <p:nvPr/>
          </p:nvSpPr>
          <p:spPr bwMode="auto">
            <a:xfrm>
              <a:off x="2771800" y="4365104"/>
              <a:ext cx="2736304" cy="738664"/>
            </a:xfrm>
            <a:prstGeom prst="rect">
              <a:avLst/>
            </a:prstGeom>
            <a:noFill/>
            <a:ln w="9525">
              <a:solidFill>
                <a:schemeClr val="tx1"/>
              </a:solidFill>
              <a:miter lim="800000"/>
              <a:headEnd/>
              <a:tailEnd/>
            </a:ln>
          </p:spPr>
          <p:txBody>
            <a:bodyPr wrap="square">
              <a:spAutoFit/>
            </a:bodyPr>
            <a:lstStyle/>
            <a:p>
              <a:pPr algn="ctr"/>
              <a:r>
                <a:rPr lang="en-GB" sz="1800" b="1" dirty="0">
                  <a:latin typeface="+mn-lt"/>
                </a:rPr>
                <a:t>National Met </a:t>
              </a:r>
              <a:r>
                <a:rPr lang="en-GB" sz="1800" b="1" dirty="0" smtClean="0">
                  <a:latin typeface="+mn-lt"/>
                </a:rPr>
                <a:t>Services</a:t>
              </a:r>
              <a:endParaRPr lang="en-GB" sz="1800" b="1" dirty="0">
                <a:latin typeface="+mn-lt"/>
              </a:endParaRPr>
            </a:p>
            <a:p>
              <a:pPr algn="ctr"/>
              <a:endParaRPr lang="en-GB" sz="1200" i="1" dirty="0" smtClean="0">
                <a:latin typeface="+mn-lt"/>
              </a:endParaRPr>
            </a:p>
            <a:p>
              <a:pPr algn="ctr"/>
              <a:r>
                <a:rPr lang="en-GB" sz="1200" i="1" dirty="0" smtClean="0">
                  <a:latin typeface="+mn-lt"/>
                </a:rPr>
                <a:t>(which </a:t>
              </a:r>
              <a:r>
                <a:rPr lang="en-GB" sz="1200" i="1" dirty="0">
                  <a:latin typeface="+mn-lt"/>
                </a:rPr>
                <a:t>host </a:t>
              </a:r>
              <a:r>
                <a:rPr lang="en-GB" sz="1200" i="1" dirty="0" smtClean="0">
                  <a:latin typeface="+mn-lt"/>
                </a:rPr>
                <a:t>Inmarsat LES)</a:t>
              </a:r>
              <a:endParaRPr lang="en-GB" sz="800" dirty="0"/>
            </a:p>
          </p:txBody>
        </p:sp>
        <p:sp>
          <p:nvSpPr>
            <p:cNvPr id="50186" name="Text Box 12"/>
            <p:cNvSpPr txBox="1">
              <a:spLocks noChangeArrowheads="1"/>
            </p:cNvSpPr>
            <p:nvPr/>
          </p:nvSpPr>
          <p:spPr bwMode="auto">
            <a:xfrm>
              <a:off x="2843808" y="5589240"/>
              <a:ext cx="2736304" cy="1015663"/>
            </a:xfrm>
            <a:prstGeom prst="rect">
              <a:avLst/>
            </a:prstGeom>
            <a:solidFill>
              <a:schemeClr val="bg1"/>
            </a:solidFill>
            <a:ln w="9525">
              <a:solidFill>
                <a:schemeClr val="tx1"/>
              </a:solidFill>
              <a:miter lim="800000"/>
              <a:headEnd/>
              <a:tailEnd/>
            </a:ln>
          </p:spPr>
          <p:txBody>
            <a:bodyPr wrap="square">
              <a:spAutoFit/>
            </a:bodyPr>
            <a:lstStyle/>
            <a:p>
              <a:pPr algn="ctr">
                <a:spcBef>
                  <a:spcPct val="50000"/>
                </a:spcBef>
              </a:pPr>
              <a:r>
                <a:rPr lang="en-GB" sz="1800" b="1" dirty="0">
                  <a:latin typeface="+mn-lt"/>
                </a:rPr>
                <a:t>Other </a:t>
              </a:r>
              <a:r>
                <a:rPr lang="en-GB" sz="1600" b="1" dirty="0" smtClean="0">
                  <a:latin typeface="+mn-lt"/>
                </a:rPr>
                <a:t>NMS’s</a:t>
              </a:r>
            </a:p>
            <a:p>
              <a:pPr algn="ctr">
                <a:spcBef>
                  <a:spcPct val="50000"/>
                </a:spcBef>
              </a:pPr>
              <a:r>
                <a:rPr lang="en-AU" sz="1200" dirty="0" smtClean="0">
                  <a:latin typeface="+mj-lt"/>
                </a:rPr>
                <a:t>VOS reports are shared globally on the Global Telecommunication System (GTS)</a:t>
              </a:r>
              <a:endParaRPr lang="en-GB" sz="1200" b="1" dirty="0">
                <a:latin typeface="+mn-lt"/>
              </a:endParaRPr>
            </a:p>
          </p:txBody>
        </p:sp>
        <p:sp>
          <p:nvSpPr>
            <p:cNvPr id="50187" name="Line 13"/>
            <p:cNvSpPr>
              <a:spLocks noChangeShapeType="1"/>
            </p:cNvSpPr>
            <p:nvPr/>
          </p:nvSpPr>
          <p:spPr bwMode="auto">
            <a:xfrm>
              <a:off x="4139952" y="5157192"/>
              <a:ext cx="0" cy="358775"/>
            </a:xfrm>
            <a:prstGeom prst="line">
              <a:avLst/>
            </a:prstGeom>
            <a:noFill/>
            <a:ln w="38100">
              <a:solidFill>
                <a:srgbClr val="0066FF"/>
              </a:solidFill>
              <a:round/>
              <a:headEnd/>
              <a:tailEnd type="triangle" w="med" len="med"/>
            </a:ln>
          </p:spPr>
          <p:txBody>
            <a:bodyPr/>
            <a:lstStyle/>
            <a:p>
              <a:endParaRPr lang="en-GB"/>
            </a:p>
          </p:txBody>
        </p:sp>
        <p:sp>
          <p:nvSpPr>
            <p:cNvPr id="50189" name="Line 15"/>
            <p:cNvSpPr>
              <a:spLocks noChangeShapeType="1"/>
            </p:cNvSpPr>
            <p:nvPr/>
          </p:nvSpPr>
          <p:spPr bwMode="auto">
            <a:xfrm flipH="1" flipV="1">
              <a:off x="4139952" y="2060848"/>
              <a:ext cx="0" cy="2304256"/>
            </a:xfrm>
            <a:prstGeom prst="line">
              <a:avLst/>
            </a:prstGeom>
            <a:noFill/>
            <a:ln w="38100">
              <a:solidFill>
                <a:srgbClr val="CC00CC"/>
              </a:solidFill>
              <a:round/>
              <a:headEnd/>
              <a:tailEnd type="triangle" w="med" len="med"/>
            </a:ln>
          </p:spPr>
          <p:txBody>
            <a:bodyPr/>
            <a:lstStyle/>
            <a:p>
              <a:endParaRPr lang="en-GB"/>
            </a:p>
          </p:txBody>
        </p:sp>
        <p:sp>
          <p:nvSpPr>
            <p:cNvPr id="50190" name="Line 16"/>
            <p:cNvSpPr>
              <a:spLocks noChangeShapeType="1"/>
            </p:cNvSpPr>
            <p:nvPr/>
          </p:nvSpPr>
          <p:spPr bwMode="auto">
            <a:xfrm flipH="1">
              <a:off x="1763688" y="2204864"/>
              <a:ext cx="2232248" cy="1728192"/>
            </a:xfrm>
            <a:prstGeom prst="line">
              <a:avLst/>
            </a:prstGeom>
            <a:noFill/>
            <a:ln w="38100">
              <a:solidFill>
                <a:srgbClr val="CC00CC"/>
              </a:solidFill>
              <a:round/>
              <a:headEnd/>
              <a:tailEnd type="triangle" w="med" len="med"/>
            </a:ln>
          </p:spPr>
          <p:txBody>
            <a:bodyPr/>
            <a:lstStyle/>
            <a:p>
              <a:endParaRPr lang="en-GB"/>
            </a:p>
          </p:txBody>
        </p:sp>
        <p:sp>
          <p:nvSpPr>
            <p:cNvPr id="50191" name="Line 19"/>
            <p:cNvSpPr>
              <a:spLocks noChangeShapeType="1"/>
            </p:cNvSpPr>
            <p:nvPr/>
          </p:nvSpPr>
          <p:spPr bwMode="auto">
            <a:xfrm flipH="1">
              <a:off x="5508104" y="4725144"/>
              <a:ext cx="865188" cy="0"/>
            </a:xfrm>
            <a:prstGeom prst="line">
              <a:avLst/>
            </a:prstGeom>
            <a:noFill/>
            <a:ln w="38100">
              <a:solidFill>
                <a:schemeClr val="accent1">
                  <a:lumMod val="75000"/>
                </a:schemeClr>
              </a:solidFill>
              <a:round/>
              <a:headEnd/>
              <a:tailEnd type="triangle" w="med" len="med"/>
            </a:ln>
          </p:spPr>
          <p:txBody>
            <a:bodyPr/>
            <a:lstStyle/>
            <a:p>
              <a:endParaRPr lang="en-GB"/>
            </a:p>
          </p:txBody>
        </p:sp>
        <p:sp>
          <p:nvSpPr>
            <p:cNvPr id="50193" name="Text Box 21"/>
            <p:cNvSpPr txBox="1">
              <a:spLocks noChangeArrowheads="1"/>
            </p:cNvSpPr>
            <p:nvPr/>
          </p:nvSpPr>
          <p:spPr bwMode="auto">
            <a:xfrm>
              <a:off x="4283968" y="2996952"/>
              <a:ext cx="1295400" cy="738664"/>
            </a:xfrm>
            <a:prstGeom prst="rect">
              <a:avLst/>
            </a:prstGeom>
            <a:noFill/>
            <a:ln w="9525" algn="ctr">
              <a:noFill/>
              <a:miter lim="800000"/>
              <a:headEnd/>
              <a:tailEnd/>
            </a:ln>
          </p:spPr>
          <p:txBody>
            <a:bodyPr>
              <a:spAutoFit/>
            </a:bodyPr>
            <a:lstStyle/>
            <a:p>
              <a:r>
                <a:rPr lang="en-GB" b="1" i="1" dirty="0" err="1">
                  <a:solidFill>
                    <a:srgbClr val="990099"/>
                  </a:solidFill>
                  <a:latin typeface="+mn-lt"/>
                </a:rPr>
                <a:t>SafetyNet</a:t>
              </a:r>
              <a:r>
                <a:rPr lang="en-GB" b="1" i="1" dirty="0">
                  <a:solidFill>
                    <a:srgbClr val="990099"/>
                  </a:solidFill>
                  <a:latin typeface="+mn-lt"/>
                </a:rPr>
                <a:t> High Seas Forecasts</a:t>
              </a:r>
            </a:p>
          </p:txBody>
        </p:sp>
        <p:sp>
          <p:nvSpPr>
            <p:cNvPr id="50194" name="Text Box 22"/>
            <p:cNvSpPr txBox="1">
              <a:spLocks noChangeArrowheads="1"/>
            </p:cNvSpPr>
            <p:nvPr/>
          </p:nvSpPr>
          <p:spPr bwMode="auto">
            <a:xfrm>
              <a:off x="4283968" y="5229200"/>
              <a:ext cx="1944216" cy="307777"/>
            </a:xfrm>
            <a:prstGeom prst="rect">
              <a:avLst/>
            </a:prstGeom>
            <a:solidFill>
              <a:schemeClr val="bg1"/>
            </a:solidFill>
            <a:ln w="9525" algn="ctr">
              <a:noFill/>
              <a:miter lim="800000"/>
              <a:headEnd/>
              <a:tailEnd/>
            </a:ln>
          </p:spPr>
          <p:txBody>
            <a:bodyPr wrap="square">
              <a:spAutoFit/>
            </a:bodyPr>
            <a:lstStyle/>
            <a:p>
              <a:pPr>
                <a:spcBef>
                  <a:spcPct val="50000"/>
                </a:spcBef>
              </a:pPr>
              <a:r>
                <a:rPr lang="en-GB" b="1" i="1" dirty="0" smtClean="0">
                  <a:solidFill>
                    <a:srgbClr val="002060"/>
                  </a:solidFill>
                  <a:latin typeface="+mn-lt"/>
                </a:rPr>
                <a:t>GTS – Now BUFR !!</a:t>
              </a:r>
              <a:endParaRPr lang="en-GB" b="1" i="1" dirty="0">
                <a:solidFill>
                  <a:srgbClr val="002060"/>
                </a:solidFill>
                <a:latin typeface="+mn-lt"/>
              </a:endParaRPr>
            </a:p>
          </p:txBody>
        </p:sp>
      </p:grpSp>
      <p:sp>
        <p:nvSpPr>
          <p:cNvPr id="50195" name="Rectangle 23"/>
          <p:cNvSpPr>
            <a:spLocks noChangeArrowheads="1"/>
          </p:cNvSpPr>
          <p:nvPr/>
        </p:nvSpPr>
        <p:spPr bwMode="auto">
          <a:xfrm>
            <a:off x="1763713" y="333375"/>
            <a:ext cx="7380287" cy="692150"/>
          </a:xfrm>
          <a:prstGeom prst="rect">
            <a:avLst/>
          </a:prstGeom>
          <a:noFill/>
          <a:ln w="9525">
            <a:noFill/>
            <a:miter lim="800000"/>
            <a:headEnd/>
            <a:tailEnd/>
          </a:ln>
        </p:spPr>
        <p:txBody>
          <a:bodyPr/>
          <a:lstStyle/>
          <a:p>
            <a:r>
              <a:rPr lang="en-GB" sz="4000" b="1" dirty="0">
                <a:solidFill>
                  <a:srgbClr val="FFFFFF"/>
                </a:solidFill>
              </a:rPr>
              <a:t>Typical VOS Data Flow</a:t>
            </a:r>
            <a:r>
              <a:rPr lang="en-GB" sz="3600" b="1" i="1" dirty="0">
                <a:solidFill>
                  <a:srgbClr val="FFFFFF"/>
                </a:solidFill>
              </a:rPr>
              <a:t> </a:t>
            </a:r>
            <a:r>
              <a:rPr lang="en-GB" sz="4000" b="1" dirty="0">
                <a:solidFill>
                  <a:srgbClr val="FFFFFF"/>
                </a:solidFill>
              </a:rPr>
              <a:t/>
            </a:r>
            <a:br>
              <a:rPr lang="en-GB" sz="4000" b="1" dirty="0">
                <a:solidFill>
                  <a:srgbClr val="FFFFFF"/>
                </a:solidFill>
              </a:rPr>
            </a:br>
            <a:endParaRPr lang="en-GB" sz="4000" dirty="0">
              <a:solidFill>
                <a:srgbClr val="FFFFFF"/>
              </a:solidFill>
            </a:endParaRPr>
          </a:p>
        </p:txBody>
      </p:sp>
      <p:pic>
        <p:nvPicPr>
          <p:cNvPr id="25" name="Picture 24" descr="jcomm-vos-30pc"/>
          <p:cNvPicPr>
            <a:picLocks noChangeAspect="1" noChangeArrowheads="1"/>
          </p:cNvPicPr>
          <p:nvPr/>
        </p:nvPicPr>
        <p:blipFill>
          <a:blip r:embed="rId3" cstate="print"/>
          <a:srcRect/>
          <a:stretch>
            <a:fillRect/>
          </a:stretch>
        </p:blipFill>
        <p:spPr bwMode="auto">
          <a:xfrm>
            <a:off x="2771800" y="0"/>
            <a:ext cx="3573462" cy="1360488"/>
          </a:xfrm>
          <a:prstGeom prst="rect">
            <a:avLst/>
          </a:prstGeom>
          <a:noFill/>
          <a:ln w="9525">
            <a:noFill/>
            <a:miter lim="800000"/>
            <a:headEnd/>
            <a:tailEnd/>
          </a:ln>
        </p:spPr>
      </p:pic>
      <p:grpSp>
        <p:nvGrpSpPr>
          <p:cNvPr id="31" name="Group 30"/>
          <p:cNvGrpSpPr/>
          <p:nvPr/>
        </p:nvGrpSpPr>
        <p:grpSpPr>
          <a:xfrm>
            <a:off x="179512" y="1340768"/>
            <a:ext cx="6623546" cy="3701444"/>
            <a:chOff x="179512" y="1340768"/>
            <a:chExt cx="6623546" cy="3701444"/>
          </a:xfrm>
        </p:grpSpPr>
        <p:pic>
          <p:nvPicPr>
            <p:cNvPr id="50179" name="Picture 2"/>
            <p:cNvPicPr>
              <a:picLocks noChangeAspect="1" noChangeArrowheads="1"/>
            </p:cNvPicPr>
            <p:nvPr/>
          </p:nvPicPr>
          <p:blipFill>
            <a:blip r:embed="rId4" cstate="print"/>
            <a:srcRect/>
            <a:stretch>
              <a:fillRect/>
            </a:stretch>
          </p:blipFill>
          <p:spPr bwMode="auto">
            <a:xfrm>
              <a:off x="539552" y="3284984"/>
              <a:ext cx="1295400" cy="1092200"/>
            </a:xfrm>
            <a:prstGeom prst="rect">
              <a:avLst/>
            </a:prstGeom>
            <a:noFill/>
            <a:ln w="9525">
              <a:noFill/>
              <a:miter lim="800000"/>
              <a:headEnd/>
              <a:tailEnd/>
            </a:ln>
          </p:spPr>
        </p:pic>
        <p:sp>
          <p:nvSpPr>
            <p:cNvPr id="50180" name="Line 3"/>
            <p:cNvSpPr>
              <a:spLocks noChangeShapeType="1"/>
            </p:cNvSpPr>
            <p:nvPr/>
          </p:nvSpPr>
          <p:spPr bwMode="auto">
            <a:xfrm flipV="1">
              <a:off x="1547664" y="2060848"/>
              <a:ext cx="1728192" cy="1368152"/>
            </a:xfrm>
            <a:prstGeom prst="line">
              <a:avLst/>
            </a:prstGeom>
            <a:noFill/>
            <a:ln w="38100">
              <a:solidFill>
                <a:schemeClr val="tx1"/>
              </a:solidFill>
              <a:round/>
              <a:headEnd/>
              <a:tailEnd type="triangle" w="med" len="med"/>
            </a:ln>
          </p:spPr>
          <p:txBody>
            <a:bodyPr/>
            <a:lstStyle/>
            <a:p>
              <a:endParaRPr lang="en-GB"/>
            </a:p>
          </p:txBody>
        </p:sp>
        <p:pic>
          <p:nvPicPr>
            <p:cNvPr id="50181" name="Picture 4"/>
            <p:cNvPicPr>
              <a:picLocks noChangeAspect="1" noChangeArrowheads="1"/>
            </p:cNvPicPr>
            <p:nvPr/>
          </p:nvPicPr>
          <p:blipFill>
            <a:blip r:embed="rId5" cstate="print"/>
            <a:srcRect/>
            <a:stretch>
              <a:fillRect/>
            </a:stretch>
          </p:blipFill>
          <p:spPr bwMode="auto">
            <a:xfrm>
              <a:off x="3131840" y="1412776"/>
              <a:ext cx="1150938" cy="627062"/>
            </a:xfrm>
            <a:prstGeom prst="rect">
              <a:avLst/>
            </a:prstGeom>
            <a:noFill/>
            <a:ln w="9525">
              <a:noFill/>
              <a:miter lim="800000"/>
              <a:headEnd/>
              <a:tailEnd/>
            </a:ln>
          </p:spPr>
        </p:pic>
        <p:sp>
          <p:nvSpPr>
            <p:cNvPr id="50184" name="Text Box 10"/>
            <p:cNvSpPr txBox="1">
              <a:spLocks noChangeArrowheads="1"/>
            </p:cNvSpPr>
            <p:nvPr/>
          </p:nvSpPr>
          <p:spPr bwMode="auto">
            <a:xfrm>
              <a:off x="5652120" y="1412776"/>
              <a:ext cx="1150938" cy="369332"/>
            </a:xfrm>
            <a:prstGeom prst="rect">
              <a:avLst/>
            </a:prstGeom>
            <a:noFill/>
            <a:ln w="9525">
              <a:noFill/>
              <a:miter lim="800000"/>
              <a:headEnd/>
              <a:tailEnd/>
            </a:ln>
          </p:spPr>
          <p:txBody>
            <a:bodyPr>
              <a:spAutoFit/>
            </a:bodyPr>
            <a:lstStyle/>
            <a:p>
              <a:pPr algn="ctr">
                <a:spcBef>
                  <a:spcPts val="600"/>
                </a:spcBef>
              </a:pPr>
              <a:r>
                <a:rPr lang="en-GB" sz="1800" b="1" dirty="0" smtClean="0">
                  <a:latin typeface="+mn-lt"/>
                </a:rPr>
                <a:t>Inmarsat</a:t>
              </a:r>
              <a:endParaRPr lang="en-GB" sz="1800" b="1" dirty="0">
                <a:latin typeface="+mn-lt"/>
              </a:endParaRPr>
            </a:p>
          </p:txBody>
        </p:sp>
        <p:sp>
          <p:nvSpPr>
            <p:cNvPr id="50192" name="Text Box 20"/>
            <p:cNvSpPr txBox="1">
              <a:spLocks noChangeArrowheads="1"/>
            </p:cNvSpPr>
            <p:nvPr/>
          </p:nvSpPr>
          <p:spPr bwMode="auto">
            <a:xfrm>
              <a:off x="539552" y="2276872"/>
              <a:ext cx="1728192" cy="738664"/>
            </a:xfrm>
            <a:prstGeom prst="rect">
              <a:avLst/>
            </a:prstGeom>
            <a:noFill/>
            <a:ln w="9525" algn="ctr">
              <a:noFill/>
              <a:miter lim="800000"/>
              <a:headEnd/>
              <a:tailEnd/>
            </a:ln>
          </p:spPr>
          <p:txBody>
            <a:bodyPr wrap="square">
              <a:spAutoFit/>
            </a:bodyPr>
            <a:lstStyle/>
            <a:p>
              <a:r>
                <a:rPr lang="en-GB" b="1" i="1" dirty="0" smtClean="0">
                  <a:latin typeface="+mj-lt"/>
                </a:rPr>
                <a:t>Code 41,or email or compressed formats</a:t>
              </a:r>
              <a:endParaRPr lang="en-GB" b="1" i="1" dirty="0">
                <a:latin typeface="+mj-lt"/>
              </a:endParaRPr>
            </a:p>
          </p:txBody>
        </p:sp>
        <p:sp>
          <p:nvSpPr>
            <p:cNvPr id="50197" name="Text Box 25"/>
            <p:cNvSpPr txBox="1">
              <a:spLocks noChangeArrowheads="1"/>
            </p:cNvSpPr>
            <p:nvPr/>
          </p:nvSpPr>
          <p:spPr bwMode="auto">
            <a:xfrm>
              <a:off x="179512" y="4365104"/>
              <a:ext cx="2016224" cy="677108"/>
            </a:xfrm>
            <a:prstGeom prst="rect">
              <a:avLst/>
            </a:prstGeom>
            <a:noFill/>
            <a:ln w="9525" algn="ctr">
              <a:solidFill>
                <a:schemeClr val="tx1"/>
              </a:solidFill>
              <a:miter lim="800000"/>
              <a:headEnd/>
              <a:tailEnd/>
            </a:ln>
          </p:spPr>
          <p:txBody>
            <a:bodyPr wrap="square">
              <a:spAutoFit/>
            </a:bodyPr>
            <a:lstStyle/>
            <a:p>
              <a:pPr algn="ctr">
                <a:spcBef>
                  <a:spcPct val="50000"/>
                </a:spcBef>
              </a:pPr>
              <a:r>
                <a:rPr lang="en-GB" sz="2000" b="1" dirty="0" smtClean="0">
                  <a:latin typeface="+mj-lt"/>
                </a:rPr>
                <a:t>VOS</a:t>
              </a:r>
            </a:p>
            <a:p>
              <a:pPr algn="ctr">
                <a:spcBef>
                  <a:spcPct val="50000"/>
                </a:spcBef>
              </a:pPr>
              <a:r>
                <a:rPr lang="en-GB" sz="1200" dirty="0" smtClean="0">
                  <a:latin typeface="+mj-lt"/>
                </a:rPr>
                <a:t>Manual or Ship AWS</a:t>
              </a:r>
              <a:endParaRPr lang="en-GB" sz="1200" dirty="0">
                <a:latin typeface="+mj-lt"/>
              </a:endParaRPr>
            </a:p>
          </p:txBody>
        </p:sp>
        <p:pic>
          <p:nvPicPr>
            <p:cNvPr id="26" name="Picture 4"/>
            <p:cNvPicPr>
              <a:picLocks noChangeAspect="1" noChangeArrowheads="1"/>
            </p:cNvPicPr>
            <p:nvPr/>
          </p:nvPicPr>
          <p:blipFill>
            <a:blip r:embed="rId5" cstate="print"/>
            <a:srcRect/>
            <a:stretch>
              <a:fillRect/>
            </a:stretch>
          </p:blipFill>
          <p:spPr bwMode="auto">
            <a:xfrm>
              <a:off x="4355976" y="1340768"/>
              <a:ext cx="1150938" cy="627062"/>
            </a:xfrm>
            <a:prstGeom prst="rect">
              <a:avLst/>
            </a:prstGeom>
            <a:noFill/>
            <a:ln w="9525">
              <a:noFill/>
              <a:miter lim="800000"/>
              <a:headEnd/>
              <a:tailEnd/>
            </a:ln>
          </p:spPr>
        </p:pic>
        <p:sp>
          <p:nvSpPr>
            <p:cNvPr id="27" name="Text Box 10"/>
            <p:cNvSpPr txBox="1">
              <a:spLocks noChangeArrowheads="1"/>
            </p:cNvSpPr>
            <p:nvPr/>
          </p:nvSpPr>
          <p:spPr bwMode="auto">
            <a:xfrm>
              <a:off x="1907704" y="1484784"/>
              <a:ext cx="1150938" cy="369332"/>
            </a:xfrm>
            <a:prstGeom prst="rect">
              <a:avLst/>
            </a:prstGeom>
            <a:noFill/>
            <a:ln w="9525">
              <a:noFill/>
              <a:miter lim="800000"/>
              <a:headEnd/>
              <a:tailEnd/>
            </a:ln>
          </p:spPr>
          <p:txBody>
            <a:bodyPr wrap="square">
              <a:spAutoFit/>
            </a:bodyPr>
            <a:lstStyle/>
            <a:p>
              <a:pPr algn="ctr">
                <a:spcBef>
                  <a:spcPts val="600"/>
                </a:spcBef>
              </a:pPr>
              <a:r>
                <a:rPr lang="en-GB" sz="1800" b="1" dirty="0" smtClean="0">
                  <a:latin typeface="+mj-lt"/>
                </a:rPr>
                <a:t>Iridium</a:t>
              </a:r>
              <a:endParaRPr lang="en-GB" sz="1800" b="1" dirty="0">
                <a:latin typeface="+mj-lt"/>
              </a:endParaRPr>
            </a:p>
          </p:txBody>
        </p:sp>
        <p:sp>
          <p:nvSpPr>
            <p:cNvPr id="28" name="Line 3"/>
            <p:cNvSpPr>
              <a:spLocks noChangeShapeType="1"/>
            </p:cNvSpPr>
            <p:nvPr/>
          </p:nvSpPr>
          <p:spPr bwMode="auto">
            <a:xfrm flipV="1">
              <a:off x="1619672" y="1988840"/>
              <a:ext cx="2088232" cy="1584176"/>
            </a:xfrm>
            <a:prstGeom prst="line">
              <a:avLst/>
            </a:prstGeom>
            <a:noFill/>
            <a:ln w="38100">
              <a:solidFill>
                <a:schemeClr val="tx1"/>
              </a:solidFill>
              <a:round/>
              <a:headEnd/>
              <a:tailEnd type="triangle" w="med" len="med"/>
            </a:ln>
          </p:spPr>
          <p:txBody>
            <a:bodyPr/>
            <a:lstStyle/>
            <a:p>
              <a:endParaRPr lang="en-GB"/>
            </a:p>
          </p:txBody>
        </p:sp>
      </p:grpSp>
      <p:grpSp>
        <p:nvGrpSpPr>
          <p:cNvPr id="32" name="Group 31"/>
          <p:cNvGrpSpPr/>
          <p:nvPr/>
        </p:nvGrpSpPr>
        <p:grpSpPr>
          <a:xfrm>
            <a:off x="5076056" y="1844824"/>
            <a:ext cx="3888432" cy="3212777"/>
            <a:chOff x="5076056" y="1844824"/>
            <a:chExt cx="3888432" cy="3212777"/>
          </a:xfrm>
        </p:grpSpPr>
        <p:sp>
          <p:nvSpPr>
            <p:cNvPr id="50182" name="Text Box 5"/>
            <p:cNvSpPr txBox="1">
              <a:spLocks noChangeArrowheads="1"/>
            </p:cNvSpPr>
            <p:nvPr/>
          </p:nvSpPr>
          <p:spPr bwMode="auto">
            <a:xfrm>
              <a:off x="6444208" y="4365104"/>
              <a:ext cx="2520280" cy="692497"/>
            </a:xfrm>
            <a:prstGeom prst="rect">
              <a:avLst/>
            </a:prstGeom>
            <a:noFill/>
            <a:ln w="9525">
              <a:solidFill>
                <a:schemeClr val="tx1"/>
              </a:solidFill>
              <a:miter lim="800000"/>
              <a:headEnd/>
              <a:tailEnd/>
            </a:ln>
          </p:spPr>
          <p:txBody>
            <a:bodyPr wrap="square">
              <a:spAutoFit/>
            </a:bodyPr>
            <a:lstStyle/>
            <a:p>
              <a:pPr algn="ctr">
                <a:spcBef>
                  <a:spcPct val="50000"/>
                </a:spcBef>
              </a:pPr>
              <a:r>
                <a:rPr lang="en-GB" sz="1800" b="1" dirty="0">
                  <a:latin typeface="+mn-lt"/>
                </a:rPr>
                <a:t>Land Earth </a:t>
              </a:r>
              <a:r>
                <a:rPr lang="en-GB" sz="1800" b="1" dirty="0" smtClean="0">
                  <a:latin typeface="+mn-lt"/>
                </a:rPr>
                <a:t>Stations</a:t>
              </a:r>
            </a:p>
            <a:p>
              <a:pPr algn="ctr">
                <a:spcBef>
                  <a:spcPts val="0"/>
                </a:spcBef>
              </a:pPr>
              <a:r>
                <a:rPr lang="en-GB" sz="900" b="1" dirty="0" smtClean="0">
                  <a:latin typeface="+mn-lt"/>
                </a:rPr>
                <a:t> </a:t>
              </a:r>
              <a:endParaRPr lang="en-GB" sz="900" b="1" dirty="0">
                <a:latin typeface="+mn-lt"/>
              </a:endParaRPr>
            </a:p>
            <a:p>
              <a:pPr algn="ctr">
                <a:spcBef>
                  <a:spcPts val="0"/>
                </a:spcBef>
              </a:pPr>
              <a:r>
                <a:rPr lang="en-GB" sz="1200" dirty="0">
                  <a:latin typeface="+mn-lt"/>
                </a:rPr>
                <a:t>(</a:t>
              </a:r>
              <a:r>
                <a:rPr lang="en-GB" sz="1200" dirty="0" err="1">
                  <a:latin typeface="+mn-lt"/>
                </a:rPr>
                <a:t>Goonhilly</a:t>
              </a:r>
              <a:r>
                <a:rPr lang="en-GB" sz="1200" dirty="0">
                  <a:latin typeface="+mn-lt"/>
                </a:rPr>
                <a:t>, Southbury, Perth etc.)</a:t>
              </a:r>
            </a:p>
          </p:txBody>
        </p:sp>
        <p:grpSp>
          <p:nvGrpSpPr>
            <p:cNvPr id="29" name="Group 28"/>
            <p:cNvGrpSpPr/>
            <p:nvPr/>
          </p:nvGrpSpPr>
          <p:grpSpPr>
            <a:xfrm>
              <a:off x="6732240" y="3429000"/>
              <a:ext cx="1817363" cy="733425"/>
              <a:chOff x="6156325" y="4365625"/>
              <a:chExt cx="1817363" cy="733425"/>
            </a:xfrm>
          </p:grpSpPr>
          <p:pic>
            <p:nvPicPr>
              <p:cNvPr id="50198" name="Picture 7"/>
              <p:cNvPicPr>
                <a:picLocks noChangeAspect="1" noChangeArrowheads="1"/>
              </p:cNvPicPr>
              <p:nvPr/>
            </p:nvPicPr>
            <p:blipFill>
              <a:blip r:embed="rId6" cstate="print"/>
              <a:srcRect/>
              <a:stretch>
                <a:fillRect/>
              </a:stretch>
            </p:blipFill>
            <p:spPr bwMode="auto">
              <a:xfrm>
                <a:off x="7139311" y="4365625"/>
                <a:ext cx="834377" cy="733425"/>
              </a:xfrm>
              <a:prstGeom prst="rect">
                <a:avLst/>
              </a:prstGeom>
              <a:noFill/>
              <a:ln w="9525">
                <a:noFill/>
                <a:miter lim="800000"/>
                <a:headEnd/>
                <a:tailEnd/>
              </a:ln>
            </p:spPr>
          </p:pic>
          <p:pic>
            <p:nvPicPr>
              <p:cNvPr id="50200" name="Picture 9"/>
              <p:cNvPicPr>
                <a:picLocks noChangeAspect="1" noChangeArrowheads="1"/>
              </p:cNvPicPr>
              <p:nvPr/>
            </p:nvPicPr>
            <p:blipFill>
              <a:blip r:embed="rId6" cstate="print"/>
              <a:srcRect/>
              <a:stretch>
                <a:fillRect/>
              </a:stretch>
            </p:blipFill>
            <p:spPr bwMode="auto">
              <a:xfrm>
                <a:off x="6156325" y="4365625"/>
                <a:ext cx="834377" cy="733425"/>
              </a:xfrm>
              <a:prstGeom prst="rect">
                <a:avLst/>
              </a:prstGeom>
              <a:noFill/>
              <a:ln w="9525">
                <a:noFill/>
                <a:miter lim="800000"/>
                <a:headEnd/>
                <a:tailEnd/>
              </a:ln>
            </p:spPr>
          </p:pic>
        </p:grpSp>
        <p:sp>
          <p:nvSpPr>
            <p:cNvPr id="50196" name="Line 24"/>
            <p:cNvSpPr>
              <a:spLocks noChangeShapeType="1"/>
            </p:cNvSpPr>
            <p:nvPr/>
          </p:nvSpPr>
          <p:spPr bwMode="auto">
            <a:xfrm>
              <a:off x="5148064" y="1844824"/>
              <a:ext cx="1512168" cy="1512168"/>
            </a:xfrm>
            <a:prstGeom prst="line">
              <a:avLst/>
            </a:prstGeom>
            <a:noFill/>
            <a:ln w="38100">
              <a:solidFill>
                <a:schemeClr val="tx1"/>
              </a:solidFill>
              <a:round/>
              <a:headEnd/>
              <a:tailEnd type="triangle" w="med" len="med"/>
            </a:ln>
          </p:spPr>
          <p:txBody>
            <a:bodyPr/>
            <a:lstStyle/>
            <a:p>
              <a:endParaRPr lang="en-GB"/>
            </a:p>
          </p:txBody>
        </p:sp>
        <p:sp>
          <p:nvSpPr>
            <p:cNvPr id="30" name="Line 3"/>
            <p:cNvSpPr>
              <a:spLocks noChangeShapeType="1"/>
            </p:cNvSpPr>
            <p:nvPr/>
          </p:nvSpPr>
          <p:spPr bwMode="auto">
            <a:xfrm>
              <a:off x="5076056" y="1988840"/>
              <a:ext cx="1512168" cy="1512168"/>
            </a:xfrm>
            <a:prstGeom prst="line">
              <a:avLst/>
            </a:prstGeom>
            <a:noFill/>
            <a:ln w="38100">
              <a:solidFill>
                <a:schemeClr val="tx1"/>
              </a:solidFill>
              <a:round/>
              <a:headEnd/>
              <a:tailEnd type="triangle" w="med" len="med"/>
            </a:ln>
          </p:spPr>
          <p:txBody>
            <a:bodyPr/>
            <a:lstStyle/>
            <a:p>
              <a:endParaRPr lang="en-GB"/>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331640" y="980728"/>
            <a:ext cx="6624638" cy="1143000"/>
          </a:xfrm>
        </p:spPr>
        <p:txBody>
          <a:bodyPr/>
          <a:lstStyle/>
          <a:p>
            <a:r>
              <a:rPr lang="en-GB" sz="2000" b="1" u="sng" dirty="0" smtClean="0">
                <a:solidFill>
                  <a:srgbClr val="7030A0"/>
                </a:solidFill>
              </a:rPr>
              <a:t>Electronic Logbooks</a:t>
            </a:r>
          </a:p>
        </p:txBody>
      </p:sp>
      <p:graphicFrame>
        <p:nvGraphicFramePr>
          <p:cNvPr id="76800" name="Content Placeholder 2"/>
          <p:cNvGraphicFramePr>
            <a:graphicFrameLocks noGrp="1"/>
          </p:cNvGraphicFramePr>
          <p:nvPr>
            <p:ph idx="1"/>
          </p:nvPr>
        </p:nvGraphicFramePr>
        <p:xfrm>
          <a:off x="1462088" y="3662363"/>
          <a:ext cx="5937250" cy="377825"/>
        </p:xfrm>
        <a:graphic>
          <a:graphicData uri="http://schemas.openxmlformats.org/presentationml/2006/ole">
            <p:oleObj spid="_x0000_s1026" name="Wordpad Document" r:id="rId3" imgW="5272920" imgH="334800" progId="WordPad.Document.1">
              <p:embed/>
            </p:oleObj>
          </a:graphicData>
        </a:graphic>
      </p:graphicFrame>
      <p:sp>
        <p:nvSpPr>
          <p:cNvPr id="2052" name="Text Box 4"/>
          <p:cNvSpPr txBox="1">
            <a:spLocks noChangeArrowheads="1"/>
          </p:cNvSpPr>
          <p:nvPr/>
        </p:nvSpPr>
        <p:spPr bwMode="auto">
          <a:xfrm>
            <a:off x="251520" y="1700808"/>
            <a:ext cx="8610600" cy="1477328"/>
          </a:xfrm>
          <a:prstGeom prst="rect">
            <a:avLst/>
          </a:prstGeom>
          <a:noFill/>
          <a:ln w="9525">
            <a:noFill/>
            <a:miter lim="800000"/>
            <a:headEnd/>
            <a:tailEnd/>
          </a:ln>
          <a:effectLst/>
        </p:spPr>
        <p:txBody>
          <a:bodyPr>
            <a:spAutoFit/>
          </a:bodyPr>
          <a:lstStyle/>
          <a:p>
            <a:pPr marL="577850" indent="-577850">
              <a:spcBef>
                <a:spcPct val="50000"/>
              </a:spcBef>
              <a:buFontTx/>
              <a:buChar char="•"/>
            </a:pPr>
            <a:r>
              <a:rPr lang="en-US" sz="2000" b="1" dirty="0" smtClean="0">
                <a:latin typeface="Calibri" pitchFamily="34" charset="0"/>
              </a:rPr>
              <a:t>Electronic log books such as </a:t>
            </a:r>
            <a:r>
              <a:rPr lang="en-US" sz="2000" b="1" dirty="0" err="1" smtClean="0">
                <a:latin typeface="Calibri" pitchFamily="34" charset="0"/>
              </a:rPr>
              <a:t>TurboWin</a:t>
            </a:r>
            <a:r>
              <a:rPr lang="en-US" sz="2000" b="1" dirty="0" smtClean="0">
                <a:latin typeface="Calibri" pitchFamily="34" charset="0"/>
              </a:rPr>
              <a:t> are </a:t>
            </a:r>
            <a:r>
              <a:rPr lang="en-US" sz="2000" b="1" dirty="0" err="1" smtClean="0">
                <a:latin typeface="Calibri" pitchFamily="34" charset="0"/>
              </a:rPr>
              <a:t>cnetral</a:t>
            </a:r>
            <a:r>
              <a:rPr lang="en-US" sz="2000" b="1" dirty="0" smtClean="0">
                <a:latin typeface="Calibri" pitchFamily="34" charset="0"/>
              </a:rPr>
              <a:t> to the success of the  VOS Scheme</a:t>
            </a:r>
          </a:p>
          <a:p>
            <a:pPr marL="577850" indent="-577850">
              <a:spcBef>
                <a:spcPct val="50000"/>
              </a:spcBef>
              <a:buFontTx/>
              <a:buChar char="•"/>
            </a:pPr>
            <a:r>
              <a:rPr lang="en-US" sz="2000" b="1" dirty="0" smtClean="0">
                <a:latin typeface="Calibri" pitchFamily="34" charset="0"/>
              </a:rPr>
              <a:t>Gradual </a:t>
            </a:r>
            <a:r>
              <a:rPr lang="en-US" sz="2000" b="1" dirty="0">
                <a:latin typeface="Calibri" pitchFamily="34" charset="0"/>
              </a:rPr>
              <a:t>rise in the provision of e-logbook software on observing ships over the last </a:t>
            </a:r>
            <a:r>
              <a:rPr lang="en-US" sz="2000" b="1" dirty="0" smtClean="0">
                <a:latin typeface="Calibri" pitchFamily="34" charset="0"/>
              </a:rPr>
              <a:t>decade -   but a </a:t>
            </a:r>
            <a:r>
              <a:rPr lang="en-US" sz="2000" b="1" dirty="0">
                <a:latin typeface="Calibri" pitchFamily="34" charset="0"/>
              </a:rPr>
              <a:t>disappointing fall in numbers </a:t>
            </a:r>
            <a:r>
              <a:rPr lang="en-US" sz="2000" b="1" dirty="0" smtClean="0">
                <a:latin typeface="Calibri" pitchFamily="34" charset="0"/>
              </a:rPr>
              <a:t>in 2014</a:t>
            </a:r>
            <a:endParaRPr lang="en-GB" sz="2000" b="1" dirty="0">
              <a:latin typeface="Calibri" pitchFamily="34" charset="0"/>
            </a:endParaRPr>
          </a:p>
        </p:txBody>
      </p:sp>
      <p:graphicFrame>
        <p:nvGraphicFramePr>
          <p:cNvPr id="76801" name="Object 1"/>
          <p:cNvGraphicFramePr>
            <a:graphicFrameLocks noChangeAspect="1"/>
          </p:cNvGraphicFramePr>
          <p:nvPr/>
        </p:nvGraphicFramePr>
        <p:xfrm>
          <a:off x="866967" y="3284984"/>
          <a:ext cx="7354842" cy="3303265"/>
        </p:xfrm>
        <a:graphic>
          <a:graphicData uri="http://schemas.openxmlformats.org/presentationml/2006/ole">
            <p:oleObj spid="_x0000_s1027" name="Bitmap Image" r:id="rId4" imgW="5285714" imgH="3476190" progId="Paint.Picture">
              <p:embed/>
            </p:oleObj>
          </a:graphicData>
        </a:graphic>
      </p:graphicFrame>
      <p:pic>
        <p:nvPicPr>
          <p:cNvPr id="6" name="Picture 5" descr="jcomm-vos-30pc"/>
          <p:cNvPicPr>
            <a:picLocks noChangeAspect="1" noChangeArrowheads="1"/>
          </p:cNvPicPr>
          <p:nvPr/>
        </p:nvPicPr>
        <p:blipFill>
          <a:blip r:embed="rId5" cstate="print"/>
          <a:srcRect/>
          <a:stretch>
            <a:fillRect/>
          </a:stretch>
        </p:blipFill>
        <p:spPr bwMode="auto">
          <a:xfrm>
            <a:off x="2771800" y="0"/>
            <a:ext cx="3573462" cy="1360488"/>
          </a:xfrm>
          <a:prstGeom prst="rect">
            <a:avLst/>
          </a:prstGeom>
          <a:noFill/>
          <a:ln w="9525">
            <a:noFill/>
            <a:miter lim="800000"/>
            <a:headEnd/>
            <a:tailEnd/>
          </a:ln>
        </p:spPr>
      </p:pic>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7"/>
          <p:cNvSpPr>
            <a:spLocks noChangeArrowheads="1"/>
          </p:cNvSpPr>
          <p:nvPr/>
        </p:nvSpPr>
        <p:spPr bwMode="auto">
          <a:xfrm>
            <a:off x="1763713" y="381000"/>
            <a:ext cx="7380287" cy="1371600"/>
          </a:xfrm>
          <a:prstGeom prst="rect">
            <a:avLst/>
          </a:prstGeom>
          <a:noFill/>
          <a:ln w="9525">
            <a:noFill/>
            <a:miter lim="800000"/>
            <a:headEnd/>
            <a:tailEnd/>
          </a:ln>
        </p:spPr>
        <p:txBody>
          <a:bodyPr/>
          <a:lstStyle/>
          <a:p>
            <a:r>
              <a:rPr lang="en-GB" sz="4000" b="1" dirty="0">
                <a:solidFill>
                  <a:srgbClr val="FFFFFF"/>
                </a:solidFill>
              </a:rPr>
              <a:t>The VOS Scheme - data</a:t>
            </a:r>
            <a:r>
              <a:rPr lang="en-GB" sz="3600" b="1" i="1" dirty="0">
                <a:solidFill>
                  <a:srgbClr val="FFFFFF"/>
                </a:solidFill>
              </a:rPr>
              <a:t> </a:t>
            </a:r>
            <a:r>
              <a:rPr lang="en-GB" sz="4000" b="1" dirty="0">
                <a:solidFill>
                  <a:srgbClr val="FFFFFF"/>
                </a:solidFill>
              </a:rPr>
              <a:t/>
            </a:r>
            <a:br>
              <a:rPr lang="en-GB" sz="4000" b="1" dirty="0">
                <a:solidFill>
                  <a:srgbClr val="FFFFFF"/>
                </a:solidFill>
              </a:rPr>
            </a:br>
            <a:endParaRPr lang="en-GB" sz="4000" dirty="0">
              <a:solidFill>
                <a:srgbClr val="FFFFFF"/>
              </a:solidFill>
            </a:endParaRPr>
          </a:p>
        </p:txBody>
      </p:sp>
      <p:sp>
        <p:nvSpPr>
          <p:cNvPr id="49158" name="Rectangle 9"/>
          <p:cNvSpPr>
            <a:spLocks noChangeArrowheads="1"/>
          </p:cNvSpPr>
          <p:nvPr/>
        </p:nvSpPr>
        <p:spPr bwMode="auto">
          <a:xfrm>
            <a:off x="323528" y="1412776"/>
            <a:ext cx="8245424" cy="4859022"/>
          </a:xfrm>
          <a:prstGeom prst="rect">
            <a:avLst/>
          </a:prstGeom>
          <a:solidFill>
            <a:schemeClr val="bg1"/>
          </a:solidFill>
          <a:ln w="9525">
            <a:noFill/>
            <a:miter lim="800000"/>
            <a:headEnd/>
            <a:tailEnd/>
          </a:ln>
        </p:spPr>
        <p:txBody>
          <a:bodyPr wrap="square">
            <a:spAutoFit/>
          </a:bodyPr>
          <a:lstStyle/>
          <a:p>
            <a:pPr marL="187325" indent="-187325" algn="ctr">
              <a:spcAft>
                <a:spcPct val="15000"/>
              </a:spcAft>
            </a:pPr>
            <a:r>
              <a:rPr lang="en-US" sz="2000" b="1" u="sng" dirty="0" smtClean="0">
                <a:solidFill>
                  <a:srgbClr val="7030A0"/>
                </a:solidFill>
                <a:latin typeface="+mj-lt"/>
              </a:rPr>
              <a:t>Real Time Data</a:t>
            </a:r>
          </a:p>
          <a:p>
            <a:pPr marL="187325" indent="-187325" algn="just">
              <a:spcAft>
                <a:spcPct val="15000"/>
              </a:spcAft>
            </a:pPr>
            <a:endParaRPr lang="en-US" sz="800" b="1" u="sng" dirty="0" smtClean="0">
              <a:latin typeface="+mj-lt"/>
            </a:endParaRPr>
          </a:p>
          <a:p>
            <a:pPr marL="187325" indent="-187325" algn="just">
              <a:spcAft>
                <a:spcPct val="15000"/>
              </a:spcAft>
              <a:buFontTx/>
              <a:buChar char="•"/>
            </a:pPr>
            <a:r>
              <a:rPr lang="en-US" sz="2000" dirty="0" smtClean="0">
                <a:latin typeface="+mj-lt"/>
              </a:rPr>
              <a:t>Manually </a:t>
            </a:r>
            <a:r>
              <a:rPr lang="en-US" sz="2000" dirty="0">
                <a:latin typeface="+mj-lt"/>
              </a:rPr>
              <a:t>coded </a:t>
            </a:r>
            <a:r>
              <a:rPr lang="en-AU" sz="2000" dirty="0">
                <a:latin typeface="+mj-lt"/>
              </a:rPr>
              <a:t>observations </a:t>
            </a:r>
            <a:r>
              <a:rPr lang="en-AU" sz="2000" dirty="0" smtClean="0">
                <a:latin typeface="+mj-lt"/>
              </a:rPr>
              <a:t>can be sent </a:t>
            </a:r>
            <a:r>
              <a:rPr lang="en-AU" sz="2000" dirty="0">
                <a:latin typeface="+mj-lt"/>
              </a:rPr>
              <a:t>free-of-charge </a:t>
            </a:r>
            <a:r>
              <a:rPr lang="en-AU" sz="2000" dirty="0" smtClean="0">
                <a:latin typeface="+mj-lt"/>
              </a:rPr>
              <a:t>using </a:t>
            </a:r>
            <a:r>
              <a:rPr lang="en-AU" sz="2000" dirty="0" err="1" smtClean="0">
                <a:latin typeface="+mj-lt"/>
              </a:rPr>
              <a:t>Inmarsat</a:t>
            </a:r>
            <a:r>
              <a:rPr lang="en-AU" sz="2000" dirty="0" smtClean="0">
                <a:latin typeface="+mj-lt"/>
              </a:rPr>
              <a:t> Special Access Code 41</a:t>
            </a:r>
          </a:p>
          <a:p>
            <a:pPr marL="187325" indent="-187325" algn="just">
              <a:spcAft>
                <a:spcPct val="15000"/>
              </a:spcAft>
              <a:buFontTx/>
              <a:buChar char="•"/>
            </a:pPr>
            <a:r>
              <a:rPr lang="en-AU" sz="2000" dirty="0" smtClean="0">
                <a:latin typeface="+mj-lt"/>
              </a:rPr>
              <a:t>Email, compressed formats and Web increasingly being used now</a:t>
            </a:r>
          </a:p>
          <a:p>
            <a:pPr marL="187325" indent="-187325" algn="just">
              <a:spcAft>
                <a:spcPct val="15000"/>
              </a:spcAft>
              <a:buFontTx/>
              <a:buChar char="•"/>
            </a:pPr>
            <a:r>
              <a:rPr lang="en-AU" sz="2000" dirty="0" smtClean="0">
                <a:latin typeface="+mj-lt"/>
              </a:rPr>
              <a:t>Traditionally observations were sent 6 hourly at the main synoptic hours - but observations can now be accepted at all hours</a:t>
            </a:r>
            <a:endParaRPr lang="en-AU" sz="2000" dirty="0">
              <a:latin typeface="+mj-lt"/>
            </a:endParaRPr>
          </a:p>
          <a:p>
            <a:pPr marL="187325" indent="-187325" algn="just">
              <a:spcAft>
                <a:spcPct val="15000"/>
              </a:spcAft>
              <a:buFontTx/>
              <a:buChar char="•"/>
            </a:pPr>
            <a:r>
              <a:rPr lang="en-US" sz="2000" dirty="0">
                <a:latin typeface="+mj-lt"/>
              </a:rPr>
              <a:t>Automatic coded observations are usually sent every hour via satellite (</a:t>
            </a:r>
            <a:r>
              <a:rPr lang="en-US" sz="2000" dirty="0" err="1">
                <a:latin typeface="+mj-lt"/>
              </a:rPr>
              <a:t>Inmarsat</a:t>
            </a:r>
            <a:r>
              <a:rPr lang="en-US" sz="2000" dirty="0">
                <a:latin typeface="+mj-lt"/>
              </a:rPr>
              <a:t>, Iridium, Argos etc</a:t>
            </a:r>
            <a:r>
              <a:rPr lang="en-US" sz="2000" dirty="0" smtClean="0">
                <a:latin typeface="+mj-lt"/>
              </a:rPr>
              <a:t>)</a:t>
            </a:r>
          </a:p>
          <a:p>
            <a:pPr marL="187325" indent="-187325" algn="ctr">
              <a:spcAft>
                <a:spcPct val="15000"/>
              </a:spcAft>
              <a:buFontTx/>
              <a:buChar char="•"/>
            </a:pPr>
            <a:endParaRPr lang="en-US" sz="800" b="1" dirty="0" smtClean="0">
              <a:latin typeface="+mj-lt"/>
            </a:endParaRPr>
          </a:p>
          <a:p>
            <a:pPr marL="187325" indent="-187325" algn="ctr">
              <a:spcAft>
                <a:spcPct val="15000"/>
              </a:spcAft>
            </a:pPr>
            <a:r>
              <a:rPr lang="en-US" sz="2000" b="1" u="sng" dirty="0" smtClean="0">
                <a:solidFill>
                  <a:srgbClr val="7030A0"/>
                </a:solidFill>
                <a:latin typeface="+mj-lt"/>
              </a:rPr>
              <a:t>Delayed Mode Data</a:t>
            </a:r>
          </a:p>
          <a:p>
            <a:pPr marL="187325" indent="-187325" algn="just">
              <a:spcAft>
                <a:spcPct val="15000"/>
              </a:spcAft>
            </a:pPr>
            <a:endParaRPr lang="en-US" sz="900" b="1" u="sng" dirty="0" smtClean="0">
              <a:latin typeface="+mj-lt"/>
            </a:endParaRPr>
          </a:p>
          <a:p>
            <a:pPr marL="187325" indent="-187325" algn="just">
              <a:spcAft>
                <a:spcPct val="15000"/>
              </a:spcAft>
              <a:buFont typeface="Arial" pitchFamily="34" charset="0"/>
              <a:buChar char="•"/>
            </a:pPr>
            <a:r>
              <a:rPr lang="en-GB" sz="2000" dirty="0" smtClean="0">
                <a:latin typeface="+mj-lt"/>
              </a:rPr>
              <a:t>Messages also stored on board in delayed mode for subsequent collection by Port Met Officers. </a:t>
            </a:r>
          </a:p>
          <a:p>
            <a:pPr marL="187325" indent="-187325" algn="just">
              <a:spcAft>
                <a:spcPct val="15000"/>
              </a:spcAft>
              <a:buFont typeface="Arial" pitchFamily="34" charset="0"/>
              <a:buChar char="•"/>
            </a:pPr>
            <a:r>
              <a:rPr lang="en-GB" sz="2000" dirty="0" smtClean="0">
                <a:latin typeface="+mj-lt"/>
              </a:rPr>
              <a:t>After quality control data are sent to the Global Collecting Centres (GCC’s) and ingested into climate databases (ICOADS)</a:t>
            </a:r>
          </a:p>
        </p:txBody>
      </p:sp>
      <p:pic>
        <p:nvPicPr>
          <p:cNvPr id="10" name="Picture 9" descr="jcomm-vos-30pc"/>
          <p:cNvPicPr>
            <a:picLocks noChangeAspect="1" noChangeArrowheads="1"/>
          </p:cNvPicPr>
          <p:nvPr/>
        </p:nvPicPr>
        <p:blipFill>
          <a:blip r:embed="rId3" cstate="print"/>
          <a:srcRect/>
          <a:stretch>
            <a:fillRect/>
          </a:stretch>
        </p:blipFill>
        <p:spPr bwMode="auto">
          <a:xfrm>
            <a:off x="2771800" y="0"/>
            <a:ext cx="3573462" cy="13604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1776413" y="476250"/>
            <a:ext cx="7367587" cy="1152525"/>
          </a:xfrm>
          <a:prstGeom prst="rect">
            <a:avLst/>
          </a:prstGeom>
          <a:noFill/>
          <a:ln w="9525">
            <a:noFill/>
            <a:miter lim="800000"/>
            <a:headEnd/>
            <a:tailEnd/>
          </a:ln>
        </p:spPr>
        <p:txBody>
          <a:bodyPr/>
          <a:lstStyle/>
          <a:p>
            <a:r>
              <a:rPr lang="en-GB" sz="3200" b="1" dirty="0">
                <a:solidFill>
                  <a:srgbClr val="FFFFFF"/>
                </a:solidFill>
              </a:rPr>
              <a:t>VOS Metadata</a:t>
            </a:r>
            <a:br>
              <a:rPr lang="en-GB" sz="3200" b="1" dirty="0">
                <a:solidFill>
                  <a:srgbClr val="FFFFFF"/>
                </a:solidFill>
              </a:rPr>
            </a:br>
            <a:endParaRPr lang="en-US" sz="3200" i="1" dirty="0">
              <a:solidFill>
                <a:srgbClr val="FFFFFF"/>
              </a:solidFill>
            </a:endParaRPr>
          </a:p>
        </p:txBody>
      </p:sp>
      <p:sp>
        <p:nvSpPr>
          <p:cNvPr id="78852" name="Text Box 4"/>
          <p:cNvSpPr txBox="1">
            <a:spLocks noChangeArrowheads="1"/>
          </p:cNvSpPr>
          <p:nvPr/>
        </p:nvSpPr>
        <p:spPr bwMode="auto">
          <a:xfrm>
            <a:off x="251520" y="1340768"/>
            <a:ext cx="8568952" cy="4524315"/>
          </a:xfrm>
          <a:prstGeom prst="rect">
            <a:avLst/>
          </a:prstGeom>
          <a:noFill/>
          <a:ln w="9525">
            <a:noFill/>
            <a:miter lim="800000"/>
            <a:headEnd/>
            <a:tailEnd/>
          </a:ln>
        </p:spPr>
        <p:txBody>
          <a:bodyPr wrap="square">
            <a:spAutoFit/>
          </a:bodyPr>
          <a:lstStyle/>
          <a:p>
            <a:pPr marL="476250" indent="-476250" algn="ctr">
              <a:spcBef>
                <a:spcPct val="50000"/>
              </a:spcBef>
            </a:pPr>
            <a:r>
              <a:rPr lang="en-US" sz="2400" b="1" u="sng" dirty="0" smtClean="0">
                <a:latin typeface="+mj-lt"/>
              </a:rPr>
              <a:t>Metadata</a:t>
            </a:r>
          </a:p>
          <a:p>
            <a:pPr marL="363538" indent="-363538" algn="just">
              <a:spcBef>
                <a:spcPct val="50000"/>
              </a:spcBef>
              <a:buFontTx/>
              <a:buChar char="•"/>
            </a:pPr>
            <a:r>
              <a:rPr lang="en-US" sz="2000" dirty="0" smtClean="0">
                <a:latin typeface="+mj-lt"/>
              </a:rPr>
              <a:t>To </a:t>
            </a:r>
            <a:r>
              <a:rPr lang="en-US" sz="2000" dirty="0">
                <a:latin typeface="+mj-lt"/>
              </a:rPr>
              <a:t>support the real time and delayed mode observations </a:t>
            </a:r>
            <a:r>
              <a:rPr lang="en-US" sz="2000" dirty="0" smtClean="0">
                <a:latin typeface="+mj-lt"/>
              </a:rPr>
              <a:t>VOS Operators </a:t>
            </a:r>
            <a:r>
              <a:rPr lang="en-US" sz="2000" dirty="0">
                <a:latin typeface="+mj-lt"/>
              </a:rPr>
              <a:t>are also required to collect comprehensive metadata for </a:t>
            </a:r>
            <a:r>
              <a:rPr lang="en-US" sz="2000" dirty="0" smtClean="0">
                <a:latin typeface="+mj-lt"/>
              </a:rPr>
              <a:t>WMO (Pub 47) and for the web based E-SURFMAR metadata database     ( </a:t>
            </a:r>
            <a:r>
              <a:rPr lang="en-US" sz="2000" dirty="0" smtClean="0">
                <a:latin typeface="+mj-lt"/>
                <a:hlinkClick r:id="rId3"/>
              </a:rPr>
              <a:t>http://esurfmar.meteo.fr/doc/vosmetadata/</a:t>
            </a:r>
            <a:r>
              <a:rPr lang="en-US" sz="2000" dirty="0" smtClean="0">
                <a:latin typeface="+mj-lt"/>
              </a:rPr>
              <a:t> )</a:t>
            </a:r>
          </a:p>
          <a:p>
            <a:pPr marL="363538" indent="-363538" algn="just">
              <a:buFontTx/>
              <a:buChar char="•"/>
            </a:pPr>
            <a:endParaRPr lang="en-GB" sz="2400" dirty="0" smtClean="0">
              <a:latin typeface="+mj-lt"/>
            </a:endParaRPr>
          </a:p>
          <a:p>
            <a:pPr marL="476250" indent="-476250" algn="just">
              <a:spcBef>
                <a:spcPct val="50000"/>
              </a:spcBef>
              <a:buFont typeface="Arial" pitchFamily="34" charset="0"/>
              <a:buChar char="•"/>
            </a:pPr>
            <a:endParaRPr lang="en-US" sz="2400" u="sng" dirty="0" smtClean="0">
              <a:latin typeface="+mj-lt"/>
            </a:endParaRPr>
          </a:p>
          <a:p>
            <a:pPr marL="476250" indent="-476250" algn="just">
              <a:spcBef>
                <a:spcPct val="50000"/>
              </a:spcBef>
            </a:pPr>
            <a:endParaRPr lang="en-US" sz="2400" u="sng" dirty="0" smtClean="0">
              <a:latin typeface="+mj-lt"/>
            </a:endParaRPr>
          </a:p>
          <a:p>
            <a:pPr marL="476250" indent="-476250" algn="just">
              <a:spcBef>
                <a:spcPct val="50000"/>
              </a:spcBef>
            </a:pPr>
            <a:endParaRPr lang="en-US" sz="2400" u="sng" dirty="0">
              <a:latin typeface="+mj-lt"/>
            </a:endParaRPr>
          </a:p>
          <a:p>
            <a:pPr marL="476250" indent="-476250">
              <a:spcBef>
                <a:spcPct val="50000"/>
              </a:spcBef>
            </a:pPr>
            <a:r>
              <a:rPr lang="en-US" sz="2800" dirty="0">
                <a:latin typeface="+mj-lt"/>
              </a:rPr>
              <a:t>	</a:t>
            </a:r>
            <a:endParaRPr lang="en-US" sz="2400" dirty="0">
              <a:latin typeface="+mj-lt"/>
            </a:endParaRPr>
          </a:p>
        </p:txBody>
      </p:sp>
      <p:pic>
        <p:nvPicPr>
          <p:cNvPr id="6" name="Picture 3" descr="jcomm-vos-30pc"/>
          <p:cNvPicPr>
            <a:picLocks noChangeAspect="1" noChangeArrowheads="1"/>
          </p:cNvPicPr>
          <p:nvPr/>
        </p:nvPicPr>
        <p:blipFill>
          <a:blip r:embed="rId4" cstate="print"/>
          <a:srcRect/>
          <a:stretch>
            <a:fillRect/>
          </a:stretch>
        </p:blipFill>
        <p:spPr bwMode="auto">
          <a:xfrm>
            <a:off x="2771800" y="0"/>
            <a:ext cx="3429000" cy="1304925"/>
          </a:xfrm>
          <a:prstGeom prst="rect">
            <a:avLst/>
          </a:prstGeom>
          <a:noFill/>
          <a:ln w="9525">
            <a:noFill/>
            <a:miter lim="800000"/>
            <a:headEnd/>
            <a:tailEnd/>
          </a:ln>
        </p:spPr>
      </p:pic>
      <p:pic>
        <p:nvPicPr>
          <p:cNvPr id="84994" name="Picture 2"/>
          <p:cNvPicPr>
            <a:picLocks noChangeAspect="1" noChangeArrowheads="1"/>
          </p:cNvPicPr>
          <p:nvPr/>
        </p:nvPicPr>
        <p:blipFill>
          <a:blip r:embed="rId5" cstate="print"/>
          <a:srcRect/>
          <a:stretch>
            <a:fillRect/>
          </a:stretch>
        </p:blipFill>
        <p:spPr bwMode="auto">
          <a:xfrm>
            <a:off x="251520" y="3284985"/>
            <a:ext cx="4752528" cy="2232248"/>
          </a:xfrm>
          <a:prstGeom prst="rect">
            <a:avLst/>
          </a:prstGeom>
          <a:noFill/>
          <a:ln w="9525">
            <a:solidFill>
              <a:schemeClr val="accent6">
                <a:lumMod val="75000"/>
              </a:schemeClr>
            </a:solidFill>
            <a:miter lim="800000"/>
            <a:headEnd/>
            <a:tailEnd/>
          </a:ln>
        </p:spPr>
      </p:pic>
      <p:pic>
        <p:nvPicPr>
          <p:cNvPr id="84995" name="Picture 3"/>
          <p:cNvPicPr>
            <a:picLocks noChangeAspect="1" noChangeArrowheads="1"/>
          </p:cNvPicPr>
          <p:nvPr/>
        </p:nvPicPr>
        <p:blipFill>
          <a:blip r:embed="rId6" cstate="print"/>
          <a:srcRect/>
          <a:stretch>
            <a:fillRect/>
          </a:stretch>
        </p:blipFill>
        <p:spPr bwMode="auto">
          <a:xfrm>
            <a:off x="5107501" y="3140968"/>
            <a:ext cx="4036499" cy="252028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76250" indent="-476250" algn="ctr">
              <a:spcBef>
                <a:spcPct val="50000"/>
              </a:spcBef>
              <a:buNone/>
            </a:pPr>
            <a:r>
              <a:rPr lang="en-US" sz="2400" b="1" u="sng" dirty="0" smtClean="0"/>
              <a:t>Data Quality</a:t>
            </a:r>
          </a:p>
          <a:p>
            <a:pPr marL="476250" indent="-476250" algn="just">
              <a:spcBef>
                <a:spcPct val="50000"/>
              </a:spcBef>
            </a:pPr>
            <a:endParaRPr lang="en-US" sz="800" u="sng" dirty="0" smtClean="0"/>
          </a:p>
          <a:p>
            <a:pPr marL="363538" indent="-363538" algn="just"/>
            <a:r>
              <a:rPr lang="en-US" sz="2000" dirty="0" smtClean="0"/>
              <a:t>Met Office is the WMO designated lead centre for monitoring marine data and produces m</a:t>
            </a:r>
            <a:r>
              <a:rPr lang="en-GB" sz="2000" dirty="0" err="1" smtClean="0"/>
              <a:t>onthly</a:t>
            </a:r>
            <a:r>
              <a:rPr lang="en-GB" sz="2000" dirty="0" smtClean="0"/>
              <a:t> statistics for ships, buoys, and other marine platforms</a:t>
            </a:r>
          </a:p>
          <a:p>
            <a:pPr marL="363538" indent="-363538" algn="just"/>
            <a:endParaRPr lang="en-GB" sz="800" dirty="0" smtClean="0"/>
          </a:p>
          <a:p>
            <a:pPr marL="363538" indent="0" algn="ctr">
              <a:buNone/>
            </a:pPr>
            <a:r>
              <a:rPr lang="en-GB" sz="2000" dirty="0" smtClean="0">
                <a:hlinkClick r:id="rId2"/>
              </a:rPr>
              <a:t>(http://research.metoffice.gov.uk/research/nwp/observations/monitoring/marine/index.html</a:t>
            </a:r>
            <a:r>
              <a:rPr lang="en-GB" sz="2000" dirty="0" smtClean="0"/>
              <a:t>  )</a:t>
            </a:r>
          </a:p>
          <a:p>
            <a:pPr marL="363538" algn="just"/>
            <a:endParaRPr lang="en-GB" sz="2000" dirty="0" smtClean="0"/>
          </a:p>
          <a:p>
            <a:pPr marL="363538" algn="just"/>
            <a:r>
              <a:rPr lang="en-US" sz="2000" dirty="0" smtClean="0"/>
              <a:t>Comprehensive data monitoring QC tools have also been developed for the E-SURFMAR </a:t>
            </a:r>
            <a:r>
              <a:rPr lang="en-US" sz="2000" dirty="0" err="1" smtClean="0"/>
              <a:t>Programme</a:t>
            </a:r>
            <a:r>
              <a:rPr lang="en-US" sz="2000" dirty="0" smtClean="0"/>
              <a:t> and for global VOS use </a:t>
            </a:r>
          </a:p>
          <a:p>
            <a:pPr marL="363538" indent="0" algn="ctr">
              <a:buNone/>
            </a:pPr>
            <a:r>
              <a:rPr lang="en-GB" sz="2000" dirty="0" smtClean="0">
                <a:hlinkClick r:id="rId3"/>
              </a:rPr>
              <a:t>http://www.meteo.shom.fr/qctools</a:t>
            </a:r>
            <a:r>
              <a:rPr lang="en-US" sz="2000" dirty="0" smtClean="0"/>
              <a:t> </a:t>
            </a:r>
          </a:p>
          <a:p>
            <a:pPr marL="363538" algn="just"/>
            <a:endParaRPr lang="en-GB" sz="2000" dirty="0" smtClean="0"/>
          </a:p>
          <a:p>
            <a:endParaRPr lang="en-GB" dirty="0"/>
          </a:p>
        </p:txBody>
      </p:sp>
      <p:pic>
        <p:nvPicPr>
          <p:cNvPr id="5" name="Picture 3" descr="jcomm-vos-30pc"/>
          <p:cNvPicPr>
            <a:picLocks noChangeAspect="1" noChangeArrowheads="1"/>
          </p:cNvPicPr>
          <p:nvPr/>
        </p:nvPicPr>
        <p:blipFill>
          <a:blip r:embed="rId4" cstate="print"/>
          <a:srcRect/>
          <a:stretch>
            <a:fillRect/>
          </a:stretch>
        </p:blipFill>
        <p:spPr bwMode="auto">
          <a:xfrm>
            <a:off x="2771800" y="0"/>
            <a:ext cx="3429000" cy="1304925"/>
          </a:xfrm>
          <a:prstGeom prst="rect">
            <a:avLst/>
          </a:prstGeom>
          <a:noFill/>
          <a:ln w="9525">
            <a:noFill/>
            <a:miter lim="800000"/>
            <a:headEnd/>
            <a:tailEnd/>
          </a:ln>
        </p:spPr>
      </p:pic>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1"/>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a:t>© Crown copyright   Met Office</a:t>
            </a:r>
            <a:endParaRPr lang="en-GB">
              <a:latin typeface="Times" pitchFamily="18" charset="0"/>
            </a:endParaRPr>
          </a:p>
        </p:txBody>
      </p:sp>
      <p:sp>
        <p:nvSpPr>
          <p:cNvPr id="48131" name="Rectangle 3"/>
          <p:cNvSpPr>
            <a:spLocks noGrp="1" noChangeArrowheads="1"/>
          </p:cNvSpPr>
          <p:nvPr>
            <p:ph type="body" idx="4294967295"/>
          </p:nvPr>
        </p:nvSpPr>
        <p:spPr>
          <a:xfrm>
            <a:off x="179512" y="1412776"/>
            <a:ext cx="8568952" cy="4536504"/>
          </a:xfrm>
          <a:solidFill>
            <a:schemeClr val="bg1"/>
          </a:solidFill>
        </p:spPr>
        <p:txBody>
          <a:bodyPr/>
          <a:lstStyle/>
          <a:p>
            <a:pPr algn="just"/>
            <a:r>
              <a:rPr lang="en-AU" sz="2000" dirty="0" smtClean="0"/>
              <a:t>Weather observations are undertaken </a:t>
            </a:r>
            <a:r>
              <a:rPr lang="en-GB" sz="2000" dirty="0" smtClean="0"/>
              <a:t>on a </a:t>
            </a:r>
            <a:r>
              <a:rPr lang="en-GB" sz="2000" b="1" dirty="0" smtClean="0"/>
              <a:t>‘</a:t>
            </a:r>
            <a:r>
              <a:rPr lang="en-GB" sz="2000" b="1" u="sng" dirty="0" smtClean="0"/>
              <a:t>Voluntary</a:t>
            </a:r>
            <a:r>
              <a:rPr lang="en-GB" sz="2000" b="1" dirty="0" smtClean="0"/>
              <a:t>’ </a:t>
            </a:r>
            <a:r>
              <a:rPr lang="en-GB" sz="2000" dirty="0" smtClean="0"/>
              <a:t>basis </a:t>
            </a:r>
            <a:r>
              <a:rPr lang="en-AU" sz="2000" dirty="0" smtClean="0"/>
              <a:t>in all oceans and coastal areas and typically :</a:t>
            </a:r>
          </a:p>
          <a:p>
            <a:pPr algn="just"/>
            <a:endParaRPr lang="en-AU" sz="1000" dirty="0" smtClean="0"/>
          </a:p>
          <a:p>
            <a:pPr lvl="1" algn="just">
              <a:spcAft>
                <a:spcPct val="5000"/>
              </a:spcAft>
            </a:pPr>
            <a:r>
              <a:rPr lang="en-AU" sz="2000" b="1" dirty="0" smtClean="0"/>
              <a:t>Atmospheric pressure.</a:t>
            </a:r>
          </a:p>
          <a:p>
            <a:pPr lvl="1" algn="just">
              <a:spcAft>
                <a:spcPct val="5000"/>
              </a:spcAft>
            </a:pPr>
            <a:r>
              <a:rPr lang="en-AU" sz="2000" b="1" dirty="0" smtClean="0"/>
              <a:t>Air temperature &amp; Humidity.</a:t>
            </a:r>
          </a:p>
          <a:p>
            <a:pPr lvl="1" algn="just">
              <a:spcAft>
                <a:spcPct val="5000"/>
              </a:spcAft>
            </a:pPr>
            <a:r>
              <a:rPr lang="en-AU" sz="2000" b="1" dirty="0" smtClean="0"/>
              <a:t>Sea Surface Temperature.</a:t>
            </a:r>
          </a:p>
          <a:p>
            <a:pPr lvl="1" algn="just">
              <a:spcAft>
                <a:spcPct val="5000"/>
              </a:spcAft>
            </a:pPr>
            <a:r>
              <a:rPr lang="en-AU" sz="2000" b="1" dirty="0" smtClean="0"/>
              <a:t>Wind Speed &amp; Direction.</a:t>
            </a:r>
          </a:p>
          <a:p>
            <a:pPr lvl="1" algn="just">
              <a:spcAft>
                <a:spcPct val="5000"/>
              </a:spcAft>
            </a:pPr>
            <a:r>
              <a:rPr lang="en-AU" sz="2000" b="1" dirty="0" smtClean="0"/>
              <a:t>Visibility, </a:t>
            </a:r>
            <a:r>
              <a:rPr lang="en-US" sz="2000" b="1" dirty="0" smtClean="0"/>
              <a:t>Present &amp; Past Weather.</a:t>
            </a:r>
            <a:endParaRPr lang="en-AU" sz="2000" b="1" dirty="0" smtClean="0"/>
          </a:p>
          <a:p>
            <a:pPr lvl="1" algn="just">
              <a:spcAft>
                <a:spcPct val="5000"/>
              </a:spcAft>
            </a:pPr>
            <a:r>
              <a:rPr lang="en-AU" sz="2000" b="1" dirty="0" smtClean="0"/>
              <a:t>Cloud Type, Height &amp; Amount.</a:t>
            </a:r>
          </a:p>
          <a:p>
            <a:pPr lvl="1" algn="just">
              <a:spcAft>
                <a:spcPct val="5000"/>
              </a:spcAft>
            </a:pPr>
            <a:r>
              <a:rPr lang="en-US" sz="2000" b="1" dirty="0" smtClean="0"/>
              <a:t>Sea &amp; Swell.</a:t>
            </a:r>
          </a:p>
          <a:p>
            <a:pPr lvl="1" algn="just">
              <a:spcAft>
                <a:spcPct val="5000"/>
              </a:spcAft>
            </a:pPr>
            <a:endParaRPr lang="en-US" sz="1000" dirty="0" smtClean="0"/>
          </a:p>
          <a:p>
            <a:pPr lvl="1" algn="just">
              <a:spcAft>
                <a:spcPct val="5000"/>
              </a:spcAft>
            </a:pPr>
            <a:endParaRPr lang="en-US" sz="1000" dirty="0" smtClean="0"/>
          </a:p>
          <a:p>
            <a:pPr algn="just"/>
            <a:r>
              <a:rPr lang="en-AU" sz="2000" dirty="0" smtClean="0"/>
              <a:t>A weather observation, including message preparation &amp; transmission, should take no more than 10 - 15 minutes to complete.</a:t>
            </a:r>
          </a:p>
          <a:p>
            <a:pPr algn="just"/>
            <a:endParaRPr lang="en-AU" sz="1600" dirty="0" smtClean="0"/>
          </a:p>
          <a:p>
            <a:pPr lvl="1" algn="just">
              <a:lnSpc>
                <a:spcPct val="70000"/>
              </a:lnSpc>
            </a:pPr>
            <a:endParaRPr lang="en-AU" sz="1600" dirty="0" smtClean="0"/>
          </a:p>
        </p:txBody>
      </p:sp>
      <p:sp>
        <p:nvSpPr>
          <p:cNvPr id="48133" name="Rectangle 5"/>
          <p:cNvSpPr>
            <a:spLocks noChangeArrowheads="1"/>
          </p:cNvSpPr>
          <p:nvPr/>
        </p:nvSpPr>
        <p:spPr bwMode="auto">
          <a:xfrm>
            <a:off x="2051050" y="260350"/>
            <a:ext cx="3268663" cy="1371600"/>
          </a:xfrm>
          <a:prstGeom prst="rect">
            <a:avLst/>
          </a:prstGeom>
          <a:noFill/>
          <a:ln w="9525">
            <a:noFill/>
            <a:miter lim="800000"/>
            <a:headEnd/>
            <a:tailEnd/>
          </a:ln>
        </p:spPr>
        <p:txBody>
          <a:bodyPr/>
          <a:lstStyle/>
          <a:p>
            <a:r>
              <a:rPr lang="en-GB" sz="2800" b="1">
                <a:solidFill>
                  <a:srgbClr val="FFFFFF"/>
                </a:solidFill>
              </a:rPr>
              <a:t>The Voluntary Observing Ship (VOS) Scheme</a:t>
            </a:r>
            <a:r>
              <a:rPr lang="en-GB" sz="2800">
                <a:solidFill>
                  <a:srgbClr val="FFFFFF"/>
                </a:solidFill>
              </a:rPr>
              <a:t> </a:t>
            </a:r>
            <a:br>
              <a:rPr lang="en-GB" sz="2800">
                <a:solidFill>
                  <a:srgbClr val="FFFFFF"/>
                </a:solidFill>
              </a:rPr>
            </a:br>
            <a:endParaRPr lang="en-GB" sz="2800">
              <a:solidFill>
                <a:srgbClr val="FFFFFF"/>
              </a:solidFill>
            </a:endParaRPr>
          </a:p>
        </p:txBody>
      </p:sp>
      <p:pic>
        <p:nvPicPr>
          <p:cNvPr id="6" name="Picture 3" descr="jcomm-vos-30pc"/>
          <p:cNvPicPr>
            <a:picLocks noChangeAspect="1" noChangeArrowheads="1"/>
          </p:cNvPicPr>
          <p:nvPr/>
        </p:nvPicPr>
        <p:blipFill>
          <a:blip r:embed="rId3" cstate="print"/>
          <a:srcRect/>
          <a:stretch>
            <a:fillRect/>
          </a:stretch>
        </p:blipFill>
        <p:spPr bwMode="auto">
          <a:xfrm>
            <a:off x="2771800" y="0"/>
            <a:ext cx="3429000" cy="1304925"/>
          </a:xfrm>
          <a:prstGeom prst="rect">
            <a:avLst/>
          </a:prstGeom>
          <a:noFill/>
          <a:ln w="9525">
            <a:noFill/>
            <a:miter lim="800000"/>
            <a:headEnd/>
            <a:tailEnd/>
          </a:ln>
        </p:spPr>
      </p:pic>
      <p:pic>
        <p:nvPicPr>
          <p:cNvPr id="15361" name="Picture 1"/>
          <p:cNvPicPr>
            <a:picLocks noChangeAspect="1" noChangeArrowheads="1"/>
          </p:cNvPicPr>
          <p:nvPr/>
        </p:nvPicPr>
        <p:blipFill>
          <a:blip r:embed="rId4" cstate="print"/>
          <a:srcRect/>
          <a:stretch>
            <a:fillRect/>
          </a:stretch>
        </p:blipFill>
        <p:spPr bwMode="auto">
          <a:xfrm>
            <a:off x="4716016" y="2348880"/>
            <a:ext cx="1008112" cy="937118"/>
          </a:xfrm>
          <a:prstGeom prst="rect">
            <a:avLst/>
          </a:prstGeom>
          <a:noFill/>
          <a:ln w="9525">
            <a:solidFill>
              <a:schemeClr val="accent6">
                <a:lumMod val="50000"/>
              </a:schemeClr>
            </a:solidFill>
            <a:miter lim="800000"/>
            <a:headEnd/>
            <a:tailEnd/>
          </a:ln>
        </p:spPr>
      </p:pic>
      <p:pic>
        <p:nvPicPr>
          <p:cNvPr id="15362" name="Picture 2"/>
          <p:cNvPicPr>
            <a:picLocks noChangeAspect="1" noChangeArrowheads="1"/>
          </p:cNvPicPr>
          <p:nvPr/>
        </p:nvPicPr>
        <p:blipFill>
          <a:blip r:embed="rId5" cstate="print"/>
          <a:srcRect/>
          <a:stretch>
            <a:fillRect/>
          </a:stretch>
        </p:blipFill>
        <p:spPr bwMode="auto">
          <a:xfrm>
            <a:off x="5796136" y="2348880"/>
            <a:ext cx="1104505" cy="906785"/>
          </a:xfrm>
          <a:prstGeom prst="rect">
            <a:avLst/>
          </a:prstGeom>
          <a:noFill/>
          <a:ln w="9525">
            <a:solidFill>
              <a:schemeClr val="accent6">
                <a:lumMod val="50000"/>
              </a:schemeClr>
            </a:solidFill>
            <a:miter lim="800000"/>
            <a:headEnd/>
            <a:tailEnd/>
          </a:ln>
        </p:spPr>
      </p:pic>
      <p:pic>
        <p:nvPicPr>
          <p:cNvPr id="15363" name="Picture 3"/>
          <p:cNvPicPr>
            <a:picLocks noChangeAspect="1" noChangeArrowheads="1"/>
          </p:cNvPicPr>
          <p:nvPr/>
        </p:nvPicPr>
        <p:blipFill>
          <a:blip r:embed="rId6" cstate="print"/>
          <a:srcRect/>
          <a:stretch>
            <a:fillRect/>
          </a:stretch>
        </p:blipFill>
        <p:spPr bwMode="auto">
          <a:xfrm>
            <a:off x="5436096" y="3429000"/>
            <a:ext cx="1419019" cy="974601"/>
          </a:xfrm>
          <a:prstGeom prst="rect">
            <a:avLst/>
          </a:prstGeom>
          <a:noFill/>
          <a:ln w="9525">
            <a:solidFill>
              <a:schemeClr val="accent6">
                <a:lumMod val="75000"/>
              </a:schemeClr>
            </a:solidFill>
            <a:miter lim="800000"/>
            <a:headEnd/>
            <a:tailEnd/>
          </a:ln>
        </p:spPr>
      </p:pic>
      <p:pic>
        <p:nvPicPr>
          <p:cNvPr id="15364" name="Picture 4"/>
          <p:cNvPicPr>
            <a:picLocks noChangeAspect="1" noChangeArrowheads="1"/>
          </p:cNvPicPr>
          <p:nvPr/>
        </p:nvPicPr>
        <p:blipFill>
          <a:blip r:embed="rId7" cstate="print"/>
          <a:srcRect/>
          <a:stretch>
            <a:fillRect/>
          </a:stretch>
        </p:blipFill>
        <p:spPr bwMode="auto">
          <a:xfrm>
            <a:off x="7020272" y="2348880"/>
            <a:ext cx="781050" cy="1296144"/>
          </a:xfrm>
          <a:prstGeom prst="rect">
            <a:avLst/>
          </a:prstGeom>
          <a:noFill/>
          <a:ln w="9525">
            <a:solidFill>
              <a:schemeClr val="accent6">
                <a:lumMod val="75000"/>
              </a:schemeClr>
            </a:solidFill>
            <a:miter lim="800000"/>
            <a:headEnd/>
            <a:tailEnd/>
          </a:ln>
        </p:spPr>
      </p:pic>
      <p:pic>
        <p:nvPicPr>
          <p:cNvPr id="15365" name="Picture 5"/>
          <p:cNvPicPr>
            <a:picLocks noChangeAspect="1" noChangeArrowheads="1"/>
          </p:cNvPicPr>
          <p:nvPr/>
        </p:nvPicPr>
        <p:blipFill>
          <a:blip r:embed="rId8" cstate="print"/>
          <a:srcRect/>
          <a:stretch>
            <a:fillRect/>
          </a:stretch>
        </p:blipFill>
        <p:spPr bwMode="auto">
          <a:xfrm>
            <a:off x="7956376" y="2348880"/>
            <a:ext cx="910522" cy="1322834"/>
          </a:xfrm>
          <a:prstGeom prst="rect">
            <a:avLst/>
          </a:prstGeom>
          <a:noFill/>
          <a:ln w="9525">
            <a:solidFill>
              <a:schemeClr val="accent6">
                <a:lumMod val="75000"/>
              </a:schemeClr>
            </a:solidFill>
            <a:miter lim="800000"/>
            <a:headEnd/>
            <a:tailEnd/>
          </a:ln>
        </p:spPr>
      </p:pic>
      <p:pic>
        <p:nvPicPr>
          <p:cNvPr id="15366" name="Picture 6"/>
          <p:cNvPicPr>
            <a:picLocks noChangeAspect="1" noChangeArrowheads="1"/>
          </p:cNvPicPr>
          <p:nvPr/>
        </p:nvPicPr>
        <p:blipFill>
          <a:blip r:embed="rId9" cstate="print"/>
          <a:srcRect/>
          <a:stretch>
            <a:fillRect/>
          </a:stretch>
        </p:blipFill>
        <p:spPr bwMode="auto">
          <a:xfrm>
            <a:off x="5436096" y="4437112"/>
            <a:ext cx="1420172" cy="973832"/>
          </a:xfrm>
          <a:prstGeom prst="rect">
            <a:avLst/>
          </a:prstGeom>
          <a:noFill/>
          <a:ln w="9525">
            <a:solidFill>
              <a:schemeClr val="accent6">
                <a:lumMod val="75000"/>
              </a:schemeClr>
            </a:solidFill>
            <a:miter lim="800000"/>
            <a:headEnd/>
            <a:tailEnd/>
          </a:ln>
        </p:spPr>
      </p:pic>
      <p:pic>
        <p:nvPicPr>
          <p:cNvPr id="15367" name="Picture 7"/>
          <p:cNvPicPr>
            <a:picLocks noChangeAspect="1" noChangeArrowheads="1"/>
          </p:cNvPicPr>
          <p:nvPr/>
        </p:nvPicPr>
        <p:blipFill>
          <a:blip r:embed="rId10" cstate="print"/>
          <a:srcRect/>
          <a:stretch>
            <a:fillRect/>
          </a:stretch>
        </p:blipFill>
        <p:spPr bwMode="auto">
          <a:xfrm>
            <a:off x="7092280" y="3789040"/>
            <a:ext cx="1104900" cy="1343025"/>
          </a:xfrm>
          <a:prstGeom prst="rect">
            <a:avLst/>
          </a:prstGeom>
          <a:noFill/>
          <a:ln w="9525">
            <a:solidFill>
              <a:schemeClr val="accent6">
                <a:lumMod val="75000"/>
              </a:schemeClr>
            </a:solidFill>
            <a:miter lim="800000"/>
            <a:headEnd/>
            <a:tailEnd/>
          </a:ln>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836712"/>
            <a:ext cx="9144991" cy="1371600"/>
          </a:xfrm>
        </p:spPr>
        <p:txBody>
          <a:bodyPr/>
          <a:lstStyle/>
          <a:p>
            <a:r>
              <a:rPr lang="en-AU" sz="2000" b="1" dirty="0" smtClean="0"/>
              <a:t>Shipboard Automatic Weather Stations</a:t>
            </a:r>
            <a:endParaRPr lang="en-AU" sz="2000" dirty="0" smtClean="0"/>
          </a:p>
        </p:txBody>
      </p:sp>
      <p:sp>
        <p:nvSpPr>
          <p:cNvPr id="80899" name="Footer Placeholder 3"/>
          <p:cNvSpPr>
            <a:spLocks noGrp="1"/>
          </p:cNvSpPr>
          <p:nvPr>
            <p:ph type="ftr" sz="quarter" idx="10"/>
          </p:nvPr>
        </p:nvSpPr>
        <p:spPr bwMode="auto">
          <a:xfrm>
            <a:off x="323528" y="6569075"/>
            <a:ext cx="8243887" cy="288925"/>
          </a:xfrm>
          <a:noFill/>
          <a:ln>
            <a:miter lim="800000"/>
            <a:headEnd/>
            <a:tailEnd/>
          </a:ln>
        </p:spPr>
        <p:txBody>
          <a:bodyPr vert="horz" wrap="square" lIns="91440" tIns="45720" rIns="91440" bIns="45720" numCol="1" anchor="t" anchorCtr="0" compatLnSpc="1">
            <a:prstTxWarp prst="textNoShape">
              <a:avLst/>
            </a:prstTxWarp>
          </a:bodyPr>
          <a:lstStyle/>
          <a:p>
            <a:r>
              <a:rPr lang="en-GB" dirty="0"/>
              <a:t>© Crown copyright   Met Office</a:t>
            </a:r>
            <a:endParaRPr lang="en-GB" dirty="0">
              <a:latin typeface="Times" pitchFamily="18" charset="0"/>
            </a:endParaRPr>
          </a:p>
        </p:txBody>
      </p:sp>
      <p:pic>
        <p:nvPicPr>
          <p:cNvPr id="80900" name="Picture 4"/>
          <p:cNvPicPr>
            <a:picLocks noChangeAspect="1" noChangeArrowheads="1"/>
          </p:cNvPicPr>
          <p:nvPr/>
        </p:nvPicPr>
        <p:blipFill>
          <a:blip r:embed="rId3" cstate="print"/>
          <a:srcRect/>
          <a:stretch>
            <a:fillRect/>
          </a:stretch>
        </p:blipFill>
        <p:spPr bwMode="auto">
          <a:xfrm>
            <a:off x="4120313" y="3429000"/>
            <a:ext cx="1099759" cy="864096"/>
          </a:xfrm>
          <a:prstGeom prst="rect">
            <a:avLst/>
          </a:prstGeom>
          <a:noFill/>
          <a:ln w="9525">
            <a:solidFill>
              <a:schemeClr val="tx1"/>
            </a:solidFill>
            <a:miter lim="800000"/>
            <a:headEnd/>
            <a:tailEnd/>
          </a:ln>
        </p:spPr>
      </p:pic>
      <p:pic>
        <p:nvPicPr>
          <p:cNvPr id="80901" name="Picture 5"/>
          <p:cNvPicPr>
            <a:picLocks noChangeAspect="1" noChangeArrowheads="1"/>
          </p:cNvPicPr>
          <p:nvPr/>
        </p:nvPicPr>
        <p:blipFill>
          <a:blip r:embed="rId4" cstate="print"/>
          <a:srcRect/>
          <a:stretch>
            <a:fillRect/>
          </a:stretch>
        </p:blipFill>
        <p:spPr bwMode="auto">
          <a:xfrm>
            <a:off x="3635897" y="4509120"/>
            <a:ext cx="1584176" cy="1512168"/>
          </a:xfrm>
          <a:prstGeom prst="rect">
            <a:avLst/>
          </a:prstGeom>
          <a:solidFill>
            <a:srgbClr val="A50021"/>
          </a:solidFill>
          <a:ln w="9525">
            <a:solidFill>
              <a:schemeClr val="accent6">
                <a:lumMod val="75000"/>
              </a:schemeClr>
            </a:solidFill>
            <a:miter lim="800000"/>
            <a:headEnd/>
            <a:tailEnd/>
          </a:ln>
        </p:spPr>
      </p:pic>
      <p:pic>
        <p:nvPicPr>
          <p:cNvPr id="80902" name="Picture 6"/>
          <p:cNvPicPr>
            <a:picLocks noChangeAspect="1" noChangeArrowheads="1"/>
          </p:cNvPicPr>
          <p:nvPr/>
        </p:nvPicPr>
        <p:blipFill>
          <a:blip r:embed="rId5" cstate="print"/>
          <a:srcRect/>
          <a:stretch>
            <a:fillRect/>
          </a:stretch>
        </p:blipFill>
        <p:spPr bwMode="auto">
          <a:xfrm>
            <a:off x="179512" y="1772816"/>
            <a:ext cx="1512168" cy="4278711"/>
          </a:xfrm>
          <a:prstGeom prst="rect">
            <a:avLst/>
          </a:prstGeom>
          <a:noFill/>
          <a:ln w="9525">
            <a:solidFill>
              <a:schemeClr val="accent6">
                <a:lumMod val="75000"/>
              </a:schemeClr>
            </a:solidFill>
            <a:miter lim="800000"/>
            <a:headEnd/>
            <a:tailEnd/>
          </a:ln>
        </p:spPr>
      </p:pic>
      <p:pic>
        <p:nvPicPr>
          <p:cNvPr id="80903" name="Picture 7"/>
          <p:cNvPicPr>
            <a:picLocks noChangeAspect="1" noChangeArrowheads="1"/>
          </p:cNvPicPr>
          <p:nvPr/>
        </p:nvPicPr>
        <p:blipFill>
          <a:blip r:embed="rId6" cstate="print"/>
          <a:srcRect/>
          <a:stretch>
            <a:fillRect/>
          </a:stretch>
        </p:blipFill>
        <p:spPr bwMode="auto">
          <a:xfrm>
            <a:off x="5364088" y="1772816"/>
            <a:ext cx="1512292" cy="4248472"/>
          </a:xfrm>
          <a:prstGeom prst="rect">
            <a:avLst/>
          </a:prstGeom>
          <a:noFill/>
          <a:ln w="9525">
            <a:solidFill>
              <a:schemeClr val="tx2"/>
            </a:solidFill>
            <a:miter lim="800000"/>
            <a:headEnd/>
            <a:tailEnd/>
          </a:ln>
        </p:spPr>
      </p:pic>
      <p:pic>
        <p:nvPicPr>
          <p:cNvPr id="80904" name="Picture 8"/>
          <p:cNvPicPr>
            <a:picLocks noChangeAspect="1" noChangeArrowheads="1"/>
          </p:cNvPicPr>
          <p:nvPr/>
        </p:nvPicPr>
        <p:blipFill>
          <a:blip r:embed="rId7" cstate="print"/>
          <a:srcRect/>
          <a:stretch>
            <a:fillRect/>
          </a:stretch>
        </p:blipFill>
        <p:spPr bwMode="auto">
          <a:xfrm>
            <a:off x="1835696" y="4509120"/>
            <a:ext cx="1656184" cy="1512169"/>
          </a:xfrm>
          <a:prstGeom prst="rect">
            <a:avLst/>
          </a:prstGeom>
          <a:noFill/>
          <a:ln w="9525">
            <a:solidFill>
              <a:schemeClr val="tx1"/>
            </a:solidFill>
            <a:miter lim="800000"/>
            <a:headEnd/>
            <a:tailEnd/>
          </a:ln>
        </p:spPr>
      </p:pic>
      <p:pic>
        <p:nvPicPr>
          <p:cNvPr id="80905" name="Picture 9"/>
          <p:cNvPicPr>
            <a:picLocks noChangeAspect="1" noChangeArrowheads="1"/>
          </p:cNvPicPr>
          <p:nvPr/>
        </p:nvPicPr>
        <p:blipFill>
          <a:blip r:embed="rId8" cstate="print"/>
          <a:srcRect/>
          <a:stretch>
            <a:fillRect/>
          </a:stretch>
        </p:blipFill>
        <p:spPr bwMode="auto">
          <a:xfrm>
            <a:off x="4067944" y="1772816"/>
            <a:ext cx="1152128" cy="1440160"/>
          </a:xfrm>
          <a:prstGeom prst="rect">
            <a:avLst/>
          </a:prstGeom>
          <a:noFill/>
          <a:ln w="9525">
            <a:solidFill>
              <a:schemeClr val="tx1"/>
            </a:solidFill>
            <a:miter lim="800000"/>
            <a:headEnd/>
            <a:tailEnd/>
          </a:ln>
        </p:spPr>
      </p:pic>
      <p:pic>
        <p:nvPicPr>
          <p:cNvPr id="80906" name="Picture 11"/>
          <p:cNvPicPr>
            <a:picLocks noChangeAspect="1" noChangeArrowheads="1"/>
          </p:cNvPicPr>
          <p:nvPr/>
        </p:nvPicPr>
        <p:blipFill>
          <a:blip r:embed="rId9" cstate="print"/>
          <a:srcRect/>
          <a:stretch>
            <a:fillRect/>
          </a:stretch>
        </p:blipFill>
        <p:spPr bwMode="auto">
          <a:xfrm>
            <a:off x="1835696" y="1772817"/>
            <a:ext cx="2137161" cy="2592288"/>
          </a:xfrm>
          <a:prstGeom prst="rect">
            <a:avLst/>
          </a:prstGeom>
          <a:noFill/>
          <a:ln w="9525">
            <a:solidFill>
              <a:schemeClr val="tx1"/>
            </a:solidFill>
            <a:miter lim="800000"/>
            <a:headEnd/>
            <a:tailEnd/>
          </a:ln>
        </p:spPr>
      </p:pic>
      <p:pic>
        <p:nvPicPr>
          <p:cNvPr id="11" name="Picture 3" descr="jcomm-vos-30pc"/>
          <p:cNvPicPr>
            <a:picLocks noChangeAspect="1" noChangeArrowheads="1"/>
          </p:cNvPicPr>
          <p:nvPr/>
        </p:nvPicPr>
        <p:blipFill>
          <a:blip r:embed="rId10" cstate="print"/>
          <a:srcRect/>
          <a:stretch>
            <a:fillRect/>
          </a:stretch>
        </p:blipFill>
        <p:spPr bwMode="auto">
          <a:xfrm>
            <a:off x="2771800" y="0"/>
            <a:ext cx="3429000" cy="1304925"/>
          </a:xfrm>
          <a:prstGeom prst="rect">
            <a:avLst/>
          </a:prstGeom>
          <a:noFill/>
          <a:ln w="9525">
            <a:noFill/>
            <a:miter lim="800000"/>
            <a:headEnd/>
            <a:tailEnd/>
          </a:ln>
        </p:spPr>
      </p:pic>
      <p:pic>
        <p:nvPicPr>
          <p:cNvPr id="83970" name="Picture 2"/>
          <p:cNvPicPr>
            <a:picLocks noChangeAspect="1" noChangeArrowheads="1"/>
          </p:cNvPicPr>
          <p:nvPr/>
        </p:nvPicPr>
        <p:blipFill>
          <a:blip r:embed="rId11" cstate="print"/>
          <a:srcRect/>
          <a:stretch>
            <a:fillRect/>
          </a:stretch>
        </p:blipFill>
        <p:spPr bwMode="auto">
          <a:xfrm>
            <a:off x="7020272" y="1772816"/>
            <a:ext cx="1974868" cy="2952328"/>
          </a:xfrm>
          <a:prstGeom prst="rect">
            <a:avLst/>
          </a:prstGeom>
          <a:noFill/>
          <a:ln w="9525">
            <a:noFill/>
            <a:miter lim="800000"/>
            <a:headEnd/>
            <a:tailEnd/>
          </a:ln>
        </p:spPr>
      </p:pic>
      <p:pic>
        <p:nvPicPr>
          <p:cNvPr id="83971" name="Picture 3"/>
          <p:cNvPicPr>
            <a:picLocks noChangeAspect="1" noChangeArrowheads="1"/>
          </p:cNvPicPr>
          <p:nvPr/>
        </p:nvPicPr>
        <p:blipFill>
          <a:blip r:embed="rId12" cstate="print"/>
          <a:srcRect/>
          <a:stretch>
            <a:fillRect/>
          </a:stretch>
        </p:blipFill>
        <p:spPr bwMode="auto">
          <a:xfrm>
            <a:off x="7020272" y="4797153"/>
            <a:ext cx="1944216" cy="1224135"/>
          </a:xfrm>
          <a:prstGeom prst="rect">
            <a:avLst/>
          </a:prstGeom>
          <a:noFill/>
          <a:ln w="9525">
            <a:solidFill>
              <a:schemeClr val="accent6">
                <a:lumMod val="75000"/>
              </a:schemeClr>
            </a:solidFill>
            <a:miter lim="800000"/>
            <a:headEnd/>
            <a:tailEnd/>
          </a:ln>
        </p:spPr>
      </p:pic>
      <p:sp>
        <p:nvSpPr>
          <p:cNvPr id="15" name="Rectangle 14"/>
          <p:cNvSpPr/>
          <p:nvPr/>
        </p:nvSpPr>
        <p:spPr>
          <a:xfrm>
            <a:off x="827584" y="6165304"/>
            <a:ext cx="7687169" cy="400110"/>
          </a:xfrm>
          <a:prstGeom prst="rect">
            <a:avLst/>
          </a:prstGeom>
          <a:solidFill>
            <a:schemeClr val="bg1"/>
          </a:solidFill>
          <a:ln>
            <a:solidFill>
              <a:schemeClr val="accent6"/>
            </a:solidFill>
          </a:ln>
        </p:spPr>
        <p:txBody>
          <a:bodyPr wrap="square">
            <a:spAutoFit/>
          </a:bodyPr>
          <a:lstStyle/>
          <a:p>
            <a:r>
              <a:rPr lang="en-AU" sz="2000" dirty="0" smtClean="0">
                <a:latin typeface="+mj-lt"/>
              </a:rPr>
              <a:t>~10% of VOS are currently fitted with Automatic Weather Stations </a:t>
            </a:r>
            <a:endParaRPr lang="en-GB" sz="2000" dirty="0">
              <a:latin typeface="+mj-lt"/>
            </a:endParaRPr>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875"/>
            <a:ext cx="8208143" cy="5445125"/>
          </a:xfrm>
        </p:spPr>
        <p:txBody>
          <a:bodyPr/>
          <a:lstStyle/>
          <a:p>
            <a:pPr marL="536575" indent="-536575">
              <a:buNone/>
            </a:pPr>
            <a:r>
              <a:rPr lang="en-GB" sz="2000" i="1" dirty="0" smtClean="0">
                <a:solidFill>
                  <a:srgbClr val="7030A0"/>
                </a:solidFill>
              </a:rPr>
              <a:t>Some recent developments</a:t>
            </a:r>
          </a:p>
          <a:p>
            <a:pPr marL="536575" indent="-536575"/>
            <a:r>
              <a:rPr lang="en-GB" sz="2000" dirty="0" smtClean="0"/>
              <a:t>Comprehensive </a:t>
            </a:r>
            <a:r>
              <a:rPr lang="en-GB" sz="2000" dirty="0" smtClean="0"/>
              <a:t>information on the VOS Scheme is on the VOS Website </a:t>
            </a:r>
            <a:endParaRPr lang="en-GB" sz="2000" dirty="0" smtClean="0"/>
          </a:p>
          <a:p>
            <a:pPr marL="536575" indent="-536575">
              <a:buNone/>
            </a:pPr>
            <a:r>
              <a:rPr lang="en-GB" sz="2000" dirty="0" smtClean="0"/>
              <a:t>	(</a:t>
            </a:r>
            <a:r>
              <a:rPr lang="en-GB" sz="2000" dirty="0" smtClean="0">
                <a:hlinkClick r:id="rId2"/>
              </a:rPr>
              <a:t>http://www.bom.gov.au/jcomm/vos/</a:t>
            </a:r>
            <a:r>
              <a:rPr lang="en-GB" sz="2000" dirty="0" smtClean="0"/>
              <a:t> </a:t>
            </a:r>
            <a:r>
              <a:rPr lang="en-GB" sz="2000" dirty="0" smtClean="0"/>
              <a:t>)</a:t>
            </a:r>
            <a:endParaRPr lang="en-GB" sz="2000" dirty="0" smtClean="0"/>
          </a:p>
          <a:p>
            <a:pPr marL="536575" indent="-536575"/>
            <a:r>
              <a:rPr lang="en-GB" sz="2000" dirty="0" smtClean="0"/>
              <a:t>VOS Website will in future be </a:t>
            </a:r>
            <a:r>
              <a:rPr lang="en-GB" sz="2000" dirty="0" smtClean="0"/>
              <a:t>hosted </a:t>
            </a:r>
            <a:r>
              <a:rPr lang="en-GB" sz="2000" dirty="0" smtClean="0"/>
              <a:t>at </a:t>
            </a:r>
            <a:r>
              <a:rPr lang="en-GB" sz="2000" dirty="0" smtClean="0"/>
              <a:t>JCOMMOPS </a:t>
            </a:r>
            <a:endParaRPr lang="en-GB" sz="2000" dirty="0" smtClean="0"/>
          </a:p>
          <a:p>
            <a:pPr marL="536575" indent="-536575">
              <a:buNone/>
            </a:pPr>
            <a:r>
              <a:rPr lang="en-GB" sz="2000" dirty="0" smtClean="0"/>
              <a:t> </a:t>
            </a:r>
            <a:r>
              <a:rPr lang="en-GB" sz="2000" dirty="0" smtClean="0"/>
              <a:t>  	( </a:t>
            </a:r>
            <a:r>
              <a:rPr lang="en-GB" sz="2000" u="sng" dirty="0" smtClean="0"/>
              <a:t>sot.jcommops.org/vos</a:t>
            </a:r>
            <a:r>
              <a:rPr lang="en-GB" sz="2000" dirty="0" smtClean="0"/>
              <a:t> )</a:t>
            </a:r>
            <a:endParaRPr lang="en-GB" sz="2000" dirty="0" smtClean="0"/>
          </a:p>
          <a:p>
            <a:pPr marL="536575" indent="-536575">
              <a:buNone/>
            </a:pPr>
            <a:endParaRPr lang="en-GB" sz="2000" dirty="0" smtClean="0"/>
          </a:p>
          <a:p>
            <a:pPr marL="536575" indent="-536575"/>
            <a:r>
              <a:rPr lang="en-GB" sz="2000" dirty="0" smtClean="0"/>
              <a:t>A new VOS Questionnaire has just been drafted agreed by SOT </a:t>
            </a:r>
            <a:r>
              <a:rPr lang="en-GB" sz="2000" dirty="0" smtClean="0"/>
              <a:t> to </a:t>
            </a:r>
            <a:r>
              <a:rPr lang="en-GB" sz="2000" dirty="0" smtClean="0"/>
              <a:t>assess how the VOS Scheme is </a:t>
            </a:r>
            <a:r>
              <a:rPr lang="en-GB" sz="2000" dirty="0" smtClean="0"/>
              <a:t>performing</a:t>
            </a:r>
          </a:p>
          <a:p>
            <a:pPr marL="536575" indent="-536575"/>
            <a:endParaRPr lang="en-GB" sz="2000" dirty="0" smtClean="0"/>
          </a:p>
          <a:p>
            <a:pPr marL="536575" indent="-536575"/>
            <a:r>
              <a:rPr lang="en-GB" sz="2000" dirty="0" smtClean="0"/>
              <a:t>A new VOS Brochure and VOS Poster have been developed</a:t>
            </a:r>
            <a:endParaRPr lang="en-GB" sz="2000" dirty="0" smtClean="0"/>
          </a:p>
          <a:p>
            <a:pPr marL="0" indent="0">
              <a:buNone/>
            </a:pPr>
            <a:endParaRPr lang="en-GB" sz="2000" dirty="0" smtClean="0"/>
          </a:p>
        </p:txBody>
      </p:sp>
      <p:pic>
        <p:nvPicPr>
          <p:cNvPr id="4" name="Picture 3" descr="jcomm-vos-30pc"/>
          <p:cNvPicPr>
            <a:picLocks noChangeAspect="1" noChangeArrowheads="1"/>
          </p:cNvPicPr>
          <p:nvPr/>
        </p:nvPicPr>
        <p:blipFill>
          <a:blip r:embed="rId3" cstate="print"/>
          <a:srcRect/>
          <a:stretch>
            <a:fillRect/>
          </a:stretch>
        </p:blipFill>
        <p:spPr bwMode="auto">
          <a:xfrm>
            <a:off x="2771800" y="0"/>
            <a:ext cx="3429000" cy="13049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1691680" y="1628800"/>
            <a:ext cx="5580112" cy="1143000"/>
          </a:xfrm>
        </p:spPr>
        <p:txBody>
          <a:bodyPr/>
          <a:lstStyle/>
          <a:p>
            <a:r>
              <a:rPr lang="en-GB" sz="2000" dirty="0" smtClean="0"/>
              <a:t>Maritime </a:t>
            </a:r>
            <a:r>
              <a:rPr lang="en-GB" sz="2000" dirty="0" smtClean="0"/>
              <a:t>Safety Information (MSI) services</a:t>
            </a:r>
            <a:br>
              <a:rPr lang="en-GB" sz="2000" dirty="0" smtClean="0"/>
            </a:br>
            <a:r>
              <a:rPr lang="en-GB" dirty="0" smtClean="0"/>
              <a:t/>
            </a:r>
            <a:br>
              <a:rPr lang="en-GB" dirty="0" smtClean="0"/>
            </a:br>
            <a:endParaRPr lang="en-GB" i="1" dirty="0" smtClean="0"/>
          </a:p>
        </p:txBody>
      </p:sp>
      <p:pic>
        <p:nvPicPr>
          <p:cNvPr id="72709" name="Picture 8"/>
          <p:cNvPicPr>
            <a:picLocks noChangeAspect="1" noChangeArrowheads="1"/>
          </p:cNvPicPr>
          <p:nvPr/>
        </p:nvPicPr>
        <p:blipFill>
          <a:blip r:embed="rId2" cstate="print"/>
          <a:srcRect/>
          <a:stretch>
            <a:fillRect/>
          </a:stretch>
        </p:blipFill>
        <p:spPr bwMode="auto">
          <a:xfrm>
            <a:off x="323528" y="1916832"/>
            <a:ext cx="5831879" cy="4079866"/>
          </a:xfrm>
          <a:prstGeom prst="rect">
            <a:avLst/>
          </a:prstGeom>
          <a:noFill/>
          <a:ln w="9525">
            <a:solidFill>
              <a:schemeClr val="accent6"/>
            </a:solidFill>
            <a:miter lim="800000"/>
            <a:headEnd/>
            <a:tailEnd/>
          </a:ln>
        </p:spPr>
      </p:pic>
      <p:pic>
        <p:nvPicPr>
          <p:cNvPr id="7" name="Picture 6" descr="jcomm-vos-30pc"/>
          <p:cNvPicPr>
            <a:picLocks noChangeAspect="1" noChangeArrowheads="1"/>
          </p:cNvPicPr>
          <p:nvPr/>
        </p:nvPicPr>
        <p:blipFill>
          <a:blip r:embed="rId3" cstate="print"/>
          <a:srcRect/>
          <a:stretch>
            <a:fillRect/>
          </a:stretch>
        </p:blipFill>
        <p:spPr bwMode="auto">
          <a:xfrm>
            <a:off x="2771800" y="0"/>
            <a:ext cx="3429000" cy="1304925"/>
          </a:xfrm>
          <a:prstGeom prst="rect">
            <a:avLst/>
          </a:prstGeom>
          <a:noFill/>
          <a:ln w="9525">
            <a:noFill/>
            <a:miter lim="800000"/>
            <a:headEnd/>
            <a:tailEnd/>
          </a:ln>
        </p:spPr>
      </p:pic>
      <p:sp>
        <p:nvSpPr>
          <p:cNvPr id="8" name="Rectangle 7"/>
          <p:cNvSpPr/>
          <p:nvPr/>
        </p:nvSpPr>
        <p:spPr>
          <a:xfrm>
            <a:off x="6300192" y="1988840"/>
            <a:ext cx="2664296" cy="4124206"/>
          </a:xfrm>
          <a:prstGeom prst="rect">
            <a:avLst/>
          </a:prstGeom>
        </p:spPr>
        <p:txBody>
          <a:bodyPr wrap="square">
            <a:spAutoFit/>
          </a:bodyPr>
          <a:lstStyle/>
          <a:p>
            <a:pPr marL="174625" indent="-174625">
              <a:buFont typeface="Arial" pitchFamily="34" charset="0"/>
              <a:buChar char="•"/>
            </a:pPr>
            <a:r>
              <a:rPr lang="en-GB" sz="2000" dirty="0" smtClean="0">
                <a:latin typeface="+mj-lt"/>
              </a:rPr>
              <a:t>VOS data is essential for the provision of </a:t>
            </a:r>
            <a:r>
              <a:rPr lang="en-GB" sz="2000" dirty="0" smtClean="0">
                <a:latin typeface="+mj-lt"/>
              </a:rPr>
              <a:t> MSI</a:t>
            </a:r>
          </a:p>
          <a:p>
            <a:pPr marL="174625" indent="-174625">
              <a:buFont typeface="Arial" pitchFamily="34" charset="0"/>
              <a:buChar char="•"/>
            </a:pPr>
            <a:endParaRPr lang="en-GB" sz="800" dirty="0" smtClean="0">
              <a:latin typeface="+mj-lt"/>
            </a:endParaRPr>
          </a:p>
          <a:p>
            <a:pPr marL="174625" indent="-174625">
              <a:buFont typeface="Arial" pitchFamily="34" charset="0"/>
              <a:buChar char="•"/>
            </a:pPr>
            <a:r>
              <a:rPr lang="en-GB" sz="2000" kern="0" dirty="0" smtClean="0">
                <a:solidFill>
                  <a:srgbClr val="000000"/>
                </a:solidFill>
                <a:latin typeface="+mj-lt"/>
                <a:ea typeface="+mj-ea"/>
                <a:cs typeface="Times New Roman"/>
              </a:rPr>
              <a:t>Information </a:t>
            </a:r>
            <a:r>
              <a:rPr lang="en-GB" sz="2000" kern="0" dirty="0" smtClean="0">
                <a:solidFill>
                  <a:srgbClr val="000000"/>
                </a:solidFill>
                <a:latin typeface="+mj-lt"/>
                <a:ea typeface="+mj-ea"/>
                <a:cs typeface="Times New Roman"/>
              </a:rPr>
              <a:t>on MSI broadcasts by Inmarsat </a:t>
            </a:r>
            <a:r>
              <a:rPr lang="en-GB" sz="2000" kern="0" dirty="0" err="1" smtClean="0">
                <a:solidFill>
                  <a:srgbClr val="000000"/>
                </a:solidFill>
                <a:latin typeface="+mj-lt"/>
                <a:ea typeface="+mj-ea"/>
                <a:cs typeface="Times New Roman"/>
              </a:rPr>
              <a:t>SafetyNet</a:t>
            </a:r>
            <a:r>
              <a:rPr lang="en-GB" sz="2000" kern="0" dirty="0" smtClean="0">
                <a:solidFill>
                  <a:srgbClr val="000000"/>
                </a:solidFill>
                <a:latin typeface="+mj-lt"/>
                <a:ea typeface="+mj-ea"/>
                <a:cs typeface="Times New Roman"/>
              </a:rPr>
              <a:t> and </a:t>
            </a:r>
            <a:r>
              <a:rPr lang="en-GB" sz="2000" kern="0" dirty="0" err="1" smtClean="0">
                <a:solidFill>
                  <a:srgbClr val="000000"/>
                </a:solidFill>
                <a:latin typeface="+mj-lt"/>
                <a:ea typeface="+mj-ea"/>
                <a:cs typeface="Times New Roman"/>
              </a:rPr>
              <a:t>Navtex</a:t>
            </a:r>
            <a:r>
              <a:rPr lang="en-GB" sz="2000" kern="0" dirty="0" smtClean="0">
                <a:solidFill>
                  <a:srgbClr val="000000"/>
                </a:solidFill>
                <a:latin typeface="+mj-lt"/>
                <a:ea typeface="+mj-ea"/>
                <a:cs typeface="Times New Roman"/>
              </a:rPr>
              <a:t> for each METAREA is available at </a:t>
            </a:r>
          </a:p>
          <a:p>
            <a:r>
              <a:rPr lang="en-GB" sz="2000" kern="0" dirty="0" smtClean="0">
                <a:solidFill>
                  <a:srgbClr val="000000"/>
                </a:solidFill>
                <a:latin typeface="+mn-lt"/>
                <a:ea typeface="+mj-ea"/>
                <a:cs typeface="Times New Roman"/>
              </a:rPr>
              <a:t> </a:t>
            </a:r>
            <a:r>
              <a:rPr lang="en-GB" sz="2000" dirty="0" smtClean="0">
                <a:latin typeface="+mn-lt"/>
                <a:hlinkClick r:id="rId4"/>
              </a:rPr>
              <a:t>http://weather.gmdss.org/index.html</a:t>
            </a:r>
            <a:r>
              <a:rPr lang="en-GB" sz="2000" dirty="0" smtClean="0">
                <a:latin typeface="+mn-lt"/>
              </a:rPr>
              <a:t> </a:t>
            </a:r>
          </a:p>
          <a:p>
            <a:endParaRPr lang="en-GB"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250825" y="1484313"/>
            <a:ext cx="7416800" cy="4752975"/>
          </a:xfrm>
        </p:spPr>
        <p:txBody>
          <a:bodyPr/>
          <a:lstStyle/>
          <a:p>
            <a:pPr algn="just">
              <a:spcBef>
                <a:spcPct val="30000"/>
              </a:spcBef>
              <a:spcAft>
                <a:spcPct val="30000"/>
              </a:spcAft>
            </a:pPr>
            <a:r>
              <a:rPr lang="en-GB" sz="2000" dirty="0" err="1" smtClean="0"/>
              <a:t>Maury</a:t>
            </a:r>
            <a:r>
              <a:rPr lang="en-GB" sz="2000" dirty="0" smtClean="0"/>
              <a:t> proposed that the US should convene an international conference to establish a “universal system” of meteorology.  The conference was held in Brussels in 1853 </a:t>
            </a:r>
          </a:p>
          <a:p>
            <a:pPr algn="just">
              <a:spcBef>
                <a:spcPct val="30000"/>
              </a:spcBef>
              <a:spcAft>
                <a:spcPct val="30000"/>
              </a:spcAft>
            </a:pPr>
            <a:r>
              <a:rPr lang="en-GB" sz="2000" dirty="0" smtClean="0"/>
              <a:t>Within a few years, nations owning three quarters of the world’s shipping were sending their observations to </a:t>
            </a:r>
            <a:r>
              <a:rPr lang="en-GB" sz="2000" dirty="0" err="1" smtClean="0"/>
              <a:t>Maury</a:t>
            </a:r>
            <a:r>
              <a:rPr lang="en-GB" sz="2000" dirty="0" smtClean="0"/>
              <a:t> at the Naval Observatory, where the information was evaluated and the results given worldwide distribution.</a:t>
            </a:r>
            <a:r>
              <a:rPr lang="en-GB" sz="2000" baseline="30000" dirty="0" smtClean="0"/>
              <a:t>[</a:t>
            </a:r>
          </a:p>
          <a:p>
            <a:pPr algn="just">
              <a:spcBef>
                <a:spcPct val="30000"/>
              </a:spcBef>
              <a:spcAft>
                <a:spcPct val="30000"/>
              </a:spcAft>
            </a:pPr>
            <a:r>
              <a:rPr lang="en-GB" sz="2000" dirty="0" smtClean="0"/>
              <a:t>Meanwhile </a:t>
            </a:r>
            <a:r>
              <a:rPr lang="en-GB" sz="2000" dirty="0" err="1" smtClean="0"/>
              <a:t>FitzRoy</a:t>
            </a:r>
            <a:r>
              <a:rPr lang="en-GB" sz="2000" dirty="0" smtClean="0"/>
              <a:t> was also working on strategies to make weather information more widely available for the safety of shipping and fishermen, and directed the design of a type of barometer to be fixed at every port.  He laid down rules for the use of barometers at sea also introduced a system of hoisting storm warning cones at the principal ports when a gale was expected </a:t>
            </a:r>
          </a:p>
          <a:p>
            <a:pPr algn="just">
              <a:spcBef>
                <a:spcPct val="30000"/>
              </a:spcBef>
              <a:spcAft>
                <a:spcPct val="30000"/>
              </a:spcAft>
            </a:pPr>
            <a:endParaRPr lang="en-GB" sz="2000" b="1" dirty="0" smtClean="0"/>
          </a:p>
        </p:txBody>
      </p:sp>
      <p:pic>
        <p:nvPicPr>
          <p:cNvPr id="44035" name="Picture 3" descr="jcomm-vos-30pc"/>
          <p:cNvPicPr>
            <a:picLocks noChangeAspect="1" noChangeArrowheads="1"/>
          </p:cNvPicPr>
          <p:nvPr/>
        </p:nvPicPr>
        <p:blipFill>
          <a:blip r:embed="rId2" cstate="print"/>
          <a:srcRect/>
          <a:stretch>
            <a:fillRect/>
          </a:stretch>
        </p:blipFill>
        <p:spPr bwMode="auto">
          <a:xfrm>
            <a:off x="2771775" y="0"/>
            <a:ext cx="3573463" cy="1360488"/>
          </a:xfrm>
          <a:prstGeom prst="rect">
            <a:avLst/>
          </a:prstGeom>
          <a:noFill/>
          <a:ln w="9525">
            <a:noFill/>
            <a:miter lim="800000"/>
            <a:headEnd/>
            <a:tailEnd/>
          </a:ln>
        </p:spPr>
      </p:pic>
      <p:pic>
        <p:nvPicPr>
          <p:cNvPr id="44036" name="Picture 3"/>
          <p:cNvPicPr>
            <a:picLocks noChangeAspect="1" noChangeArrowheads="1"/>
          </p:cNvPicPr>
          <p:nvPr/>
        </p:nvPicPr>
        <p:blipFill>
          <a:blip r:embed="rId3" cstate="print"/>
          <a:srcRect/>
          <a:stretch>
            <a:fillRect/>
          </a:stretch>
        </p:blipFill>
        <p:spPr bwMode="auto">
          <a:xfrm>
            <a:off x="7815263" y="1628775"/>
            <a:ext cx="1328737" cy="43815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84168" y="3789040"/>
            <a:ext cx="2808312" cy="2778563"/>
          </a:xfrm>
          <a:prstGeom prst="rect">
            <a:avLst/>
          </a:prstGeom>
          <a:noFill/>
          <a:ln w="9525">
            <a:noFill/>
            <a:miter lim="800000"/>
            <a:headEnd/>
            <a:tailEnd/>
          </a:ln>
        </p:spPr>
      </p:pic>
      <p:sp>
        <p:nvSpPr>
          <p:cNvPr id="4" name="Title 1"/>
          <p:cNvSpPr>
            <a:spLocks noGrp="1"/>
          </p:cNvSpPr>
          <p:nvPr>
            <p:ph type="ctrTitle"/>
          </p:nvPr>
        </p:nvSpPr>
        <p:spPr>
          <a:xfrm>
            <a:off x="611560" y="5013176"/>
            <a:ext cx="6984776" cy="934656"/>
          </a:xfrm>
        </p:spPr>
        <p:txBody>
          <a:bodyPr/>
          <a:lstStyle/>
          <a:p>
            <a:r>
              <a:rPr lang="en-US" dirty="0" smtClean="0">
                <a:solidFill>
                  <a:schemeClr val="bg1"/>
                </a:solidFill>
                <a:latin typeface="Arial" charset="0"/>
                <a:cs typeface="Arial" charset="0"/>
              </a:rPr>
              <a:t>Any questions ???</a:t>
            </a:r>
          </a:p>
        </p:txBody>
      </p:sp>
    </p:spTree>
    <p:extLst>
      <p:ext uri="{BB962C8B-B14F-4D97-AF65-F5344CB8AC3E}">
        <p14:creationId xmlns:p14="http://schemas.microsoft.com/office/powerpoint/2010/main" xmlns="" val="210719314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0" y="1628800"/>
            <a:ext cx="4644009" cy="5445125"/>
          </a:xfrm>
        </p:spPr>
        <p:txBody>
          <a:bodyPr/>
          <a:lstStyle/>
          <a:p>
            <a:pPr marL="261938" indent="-261938" algn="just">
              <a:spcBef>
                <a:spcPct val="40000"/>
              </a:spcBef>
              <a:spcAft>
                <a:spcPct val="15000"/>
              </a:spcAft>
            </a:pPr>
            <a:r>
              <a:rPr lang="en-GB" sz="2000" dirty="0" smtClean="0"/>
              <a:t>Following the 1853 conference instruments were increasingly loaned to carefully selected observing ships</a:t>
            </a:r>
          </a:p>
          <a:p>
            <a:pPr algn="just">
              <a:spcBef>
                <a:spcPct val="40000"/>
              </a:spcBef>
              <a:spcAft>
                <a:spcPct val="15000"/>
              </a:spcAft>
            </a:pPr>
            <a:r>
              <a:rPr lang="en-GB" sz="2000" dirty="0" smtClean="0"/>
              <a:t>In 1909 a scheme for weather reports by wireless telegraphy from trans-Atlantic ships was inaugurated </a:t>
            </a:r>
          </a:p>
          <a:p>
            <a:pPr algn="just">
              <a:spcBef>
                <a:spcPct val="40000"/>
              </a:spcBef>
              <a:spcAft>
                <a:spcPct val="15000"/>
              </a:spcAft>
            </a:pPr>
            <a:r>
              <a:rPr lang="en-GB" sz="2000" dirty="0" smtClean="0"/>
              <a:t>The loss of the  "TITANIC“ in  1912resulted in the establishment of the Ice Patrol and in the first version of the SOLAS Convention in 1914</a:t>
            </a:r>
          </a:p>
          <a:p>
            <a:endParaRPr lang="en-GB" dirty="0" smtClean="0"/>
          </a:p>
        </p:txBody>
      </p:sp>
      <p:pic>
        <p:nvPicPr>
          <p:cNvPr id="45059" name="Picture 3" descr="jcomm-vos-30pc"/>
          <p:cNvPicPr>
            <a:picLocks noChangeAspect="1" noChangeArrowheads="1"/>
          </p:cNvPicPr>
          <p:nvPr/>
        </p:nvPicPr>
        <p:blipFill>
          <a:blip r:embed="rId2" cstate="print"/>
          <a:srcRect/>
          <a:stretch>
            <a:fillRect/>
          </a:stretch>
        </p:blipFill>
        <p:spPr bwMode="auto">
          <a:xfrm>
            <a:off x="2771775" y="0"/>
            <a:ext cx="3573463" cy="1360488"/>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4716016" y="1700808"/>
            <a:ext cx="4133648" cy="3600400"/>
          </a:xfrm>
          <a:prstGeom prst="rect">
            <a:avLst/>
          </a:prstGeom>
          <a:noFill/>
          <a:ln w="9525">
            <a:solidFill>
              <a:schemeClr val="accent6"/>
            </a:solidFill>
            <a:miter lim="800000"/>
            <a:headEnd/>
            <a:tailEnd/>
          </a:ln>
        </p:spPr>
      </p:pic>
      <p:sp>
        <p:nvSpPr>
          <p:cNvPr id="7" name="Rectangle 6"/>
          <p:cNvSpPr/>
          <p:nvPr/>
        </p:nvSpPr>
        <p:spPr>
          <a:xfrm>
            <a:off x="6012160" y="5301208"/>
            <a:ext cx="1710725" cy="400110"/>
          </a:xfrm>
          <a:prstGeom prst="rect">
            <a:avLst/>
          </a:prstGeom>
        </p:spPr>
        <p:txBody>
          <a:bodyPr wrap="none">
            <a:spAutoFit/>
          </a:bodyPr>
          <a:lstStyle/>
          <a:p>
            <a:r>
              <a:rPr lang="en-GB" sz="2000" b="1" dirty="0" smtClean="0">
                <a:latin typeface="+mn-lt"/>
              </a:rPr>
              <a:t>SOLAS 1914</a:t>
            </a:r>
            <a:endParaRPr lang="en-GB" sz="2000" dirty="0">
              <a:latin typeface="+mn-lt"/>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1259632" y="188640"/>
            <a:ext cx="7380287" cy="1371600"/>
          </a:xfrm>
        </p:spPr>
        <p:txBody>
          <a:bodyPr/>
          <a:lstStyle/>
          <a:p>
            <a:r>
              <a:rPr lang="en-GB" b="1" dirty="0" smtClean="0"/>
              <a:t>SOLAS </a:t>
            </a:r>
            <a:r>
              <a:rPr lang="en-GB" dirty="0" smtClean="0"/>
              <a:t/>
            </a:r>
            <a:br>
              <a:rPr lang="en-GB" dirty="0" smtClean="0"/>
            </a:br>
            <a:endParaRPr lang="en-GB" dirty="0" smtClean="0"/>
          </a:p>
        </p:txBody>
      </p:sp>
      <p:sp>
        <p:nvSpPr>
          <p:cNvPr id="52227" name="Rectangle 2"/>
          <p:cNvSpPr>
            <a:spLocks noGrp="1" noChangeArrowheads="1"/>
          </p:cNvSpPr>
          <p:nvPr>
            <p:ph idx="1"/>
          </p:nvPr>
        </p:nvSpPr>
        <p:spPr>
          <a:xfrm>
            <a:off x="179512" y="1412776"/>
            <a:ext cx="8713788" cy="5300662"/>
          </a:xfrm>
        </p:spPr>
        <p:txBody>
          <a:bodyPr/>
          <a:lstStyle/>
          <a:p>
            <a:pPr marL="0" indent="0" algn="just">
              <a:buFontTx/>
              <a:buNone/>
            </a:pPr>
            <a:r>
              <a:rPr lang="en-GB" sz="1800" b="1" dirty="0" smtClean="0"/>
              <a:t>Participation in the VOS Scheme was further encouraged in regulations made by the International Maritime Organisation’s (IMO) Safety of Life at Sea Conventions (SOLAS) between 1929 to 1974</a:t>
            </a:r>
          </a:p>
          <a:p>
            <a:pPr marL="0" indent="0" algn="just">
              <a:buFontTx/>
              <a:buNone/>
            </a:pPr>
            <a:endParaRPr lang="en-GB" sz="800" b="1" u="sng" dirty="0" smtClean="0"/>
          </a:p>
          <a:p>
            <a:pPr marL="363538" lvl="1" indent="-363538" algn="just"/>
            <a:r>
              <a:rPr lang="en-GB" sz="1600" b="1" dirty="0" smtClean="0"/>
              <a:t>Contracting Governments </a:t>
            </a:r>
            <a:r>
              <a:rPr lang="en-GB" sz="1600" b="1" dirty="0" smtClean="0">
                <a:solidFill>
                  <a:srgbClr val="FF0000"/>
                </a:solidFill>
              </a:rPr>
              <a:t>undertake to encourage the collection of meteorological data by ships at sea </a:t>
            </a:r>
            <a:r>
              <a:rPr lang="en-GB" sz="1600" b="1" dirty="0" smtClean="0"/>
              <a:t>and to arrange for their examination, dissemination and exchange in the manner most suitable for the purpose of aiding navigation. </a:t>
            </a:r>
          </a:p>
          <a:p>
            <a:pPr marL="363538" lvl="1" indent="-363538" algn="just"/>
            <a:r>
              <a:rPr lang="en-GB" sz="1600" b="1" dirty="0" smtClean="0"/>
              <a:t>Administrations shall </a:t>
            </a:r>
            <a:r>
              <a:rPr lang="en-GB" sz="1600" b="1" dirty="0" smtClean="0">
                <a:solidFill>
                  <a:srgbClr val="FF0000"/>
                </a:solidFill>
              </a:rPr>
              <a:t>encourage the use of meteorological instruments of a high degree of accurac</a:t>
            </a:r>
            <a:r>
              <a:rPr lang="en-GB" sz="1600" b="1" dirty="0" smtClean="0">
                <a:solidFill>
                  <a:schemeClr val="folHlink"/>
                </a:solidFill>
              </a:rPr>
              <a:t>y</a:t>
            </a:r>
            <a:r>
              <a:rPr lang="en-GB" sz="1600" b="1" dirty="0" smtClean="0"/>
              <a:t>, and shall facilitate the checking of such instruments upon request. </a:t>
            </a:r>
          </a:p>
          <a:p>
            <a:pPr marL="363538" lvl="1" indent="-363538" algn="just"/>
            <a:r>
              <a:rPr lang="en-GB" sz="1600" b="1" dirty="0" smtClean="0"/>
              <a:t>to arrange for a selection of ships to be </a:t>
            </a:r>
            <a:r>
              <a:rPr lang="en-GB" sz="1600" b="1" dirty="0" smtClean="0">
                <a:solidFill>
                  <a:srgbClr val="FF0000"/>
                </a:solidFill>
              </a:rPr>
              <a:t>equipped with tested marine meteorological instruments</a:t>
            </a:r>
          </a:p>
          <a:p>
            <a:pPr marL="363538" lvl="1" indent="-363538" algn="just"/>
            <a:r>
              <a:rPr lang="en-GB" sz="1600" b="1" dirty="0" smtClean="0"/>
              <a:t>to endeavour to obtain a uniform procedure in regard to the international meteorological services already specified, and as far as practicable, </a:t>
            </a:r>
            <a:r>
              <a:rPr lang="en-GB" sz="1600" b="1" dirty="0" smtClean="0">
                <a:solidFill>
                  <a:srgbClr val="FF0000"/>
                </a:solidFill>
              </a:rPr>
              <a:t>to conform to the technical regulations and recommendations made by the World Meteorological Organization,</a:t>
            </a:r>
          </a:p>
        </p:txBody>
      </p:sp>
      <p:sp>
        <p:nvSpPr>
          <p:cNvPr id="52228" name="Footer Placeholder 3"/>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a:t>© Crown copyright   Met Office</a:t>
            </a:r>
            <a:endParaRPr lang="en-GB">
              <a:latin typeface="Times" pitchFamily="18" charset="0"/>
            </a:endParaRPr>
          </a:p>
        </p:txBody>
      </p:sp>
      <p:pic>
        <p:nvPicPr>
          <p:cNvPr id="5" name="Picture 3" descr="jcomm-vos-30pc"/>
          <p:cNvPicPr>
            <a:picLocks noChangeAspect="1" noChangeArrowheads="1"/>
          </p:cNvPicPr>
          <p:nvPr/>
        </p:nvPicPr>
        <p:blipFill>
          <a:blip r:embed="rId3" cstate="print"/>
          <a:srcRect/>
          <a:stretch>
            <a:fillRect/>
          </a:stretch>
        </p:blipFill>
        <p:spPr bwMode="auto">
          <a:xfrm>
            <a:off x="2771775" y="0"/>
            <a:ext cx="3573463" cy="13604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0" y="1268760"/>
            <a:ext cx="8964488" cy="5445125"/>
          </a:xfrm>
        </p:spPr>
        <p:txBody>
          <a:bodyPr/>
          <a:lstStyle/>
          <a:p>
            <a:pPr algn="just">
              <a:spcAft>
                <a:spcPct val="15000"/>
              </a:spcAft>
            </a:pPr>
            <a:r>
              <a:rPr lang="en-GB" sz="2000" dirty="0" smtClean="0"/>
              <a:t>In the 1970’s new styles of ships and ship management were taking hold and an increasing number of ships transferred to flags of convenience</a:t>
            </a:r>
          </a:p>
          <a:p>
            <a:pPr algn="just">
              <a:spcAft>
                <a:spcPct val="15000"/>
              </a:spcAft>
            </a:pPr>
            <a:r>
              <a:rPr lang="en-GB" sz="2000" dirty="0" smtClean="0"/>
              <a:t>Shipowners started to reduce their manning levels - which had an impact on the time that observers could allocate to preparing  weather reports</a:t>
            </a:r>
          </a:p>
          <a:p>
            <a:pPr algn="just">
              <a:spcAft>
                <a:spcPct val="15000"/>
              </a:spcAft>
            </a:pPr>
            <a:r>
              <a:rPr lang="en-GB" sz="2000" dirty="0" smtClean="0"/>
              <a:t>Over the last two decades there has been a continual decline in the number of ships recruited to participate in the VOS Scheme</a:t>
            </a:r>
          </a:p>
          <a:p>
            <a:pPr algn="just">
              <a:spcBef>
                <a:spcPct val="30000"/>
              </a:spcBef>
              <a:spcAft>
                <a:spcPct val="30000"/>
              </a:spcAft>
            </a:pPr>
            <a:endParaRPr lang="en-GB" b="1" dirty="0" smtClean="0"/>
          </a:p>
          <a:p>
            <a:endParaRPr lang="en-GB" dirty="0" smtClean="0"/>
          </a:p>
        </p:txBody>
      </p:sp>
      <p:pic>
        <p:nvPicPr>
          <p:cNvPr id="45059" name="Picture 3" descr="jcomm-vos-30pc"/>
          <p:cNvPicPr>
            <a:picLocks noChangeAspect="1" noChangeArrowheads="1"/>
          </p:cNvPicPr>
          <p:nvPr/>
        </p:nvPicPr>
        <p:blipFill>
          <a:blip r:embed="rId2" cstate="print"/>
          <a:srcRect/>
          <a:stretch>
            <a:fillRect/>
          </a:stretch>
        </p:blipFill>
        <p:spPr bwMode="auto">
          <a:xfrm>
            <a:off x="2771775" y="0"/>
            <a:ext cx="3573463" cy="1360488"/>
          </a:xfrm>
          <a:prstGeom prst="rect">
            <a:avLst/>
          </a:prstGeom>
          <a:noFill/>
          <a:ln w="9525">
            <a:noFill/>
            <a:miter lim="800000"/>
            <a:headEnd/>
            <a:tailEnd/>
          </a:ln>
        </p:spPr>
      </p:pic>
      <p:graphicFrame>
        <p:nvGraphicFramePr>
          <p:cNvPr id="5" name="Chart 4"/>
          <p:cNvGraphicFramePr/>
          <p:nvPr/>
        </p:nvGraphicFramePr>
        <p:xfrm>
          <a:off x="323528" y="3573016"/>
          <a:ext cx="8496944" cy="2592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jcomm-vos-30pc"/>
          <p:cNvPicPr>
            <a:picLocks noChangeAspect="1" noChangeArrowheads="1"/>
          </p:cNvPicPr>
          <p:nvPr/>
        </p:nvPicPr>
        <p:blipFill>
          <a:blip r:embed="rId2" cstate="print"/>
          <a:srcRect/>
          <a:stretch>
            <a:fillRect/>
          </a:stretch>
        </p:blipFill>
        <p:spPr bwMode="auto">
          <a:xfrm>
            <a:off x="2771775" y="0"/>
            <a:ext cx="3573463" cy="1360488"/>
          </a:xfrm>
          <a:prstGeom prst="rect">
            <a:avLst/>
          </a:prstGeom>
          <a:noFill/>
          <a:ln w="9525">
            <a:noFill/>
            <a:miter lim="800000"/>
            <a:headEnd/>
            <a:tailEnd/>
          </a:ln>
        </p:spPr>
      </p:pic>
      <p:pic>
        <p:nvPicPr>
          <p:cNvPr id="78851" name="Picture 3"/>
          <p:cNvPicPr>
            <a:picLocks noChangeAspect="1" noChangeArrowheads="1"/>
          </p:cNvPicPr>
          <p:nvPr/>
        </p:nvPicPr>
        <p:blipFill>
          <a:blip r:embed="rId3" cstate="print"/>
          <a:srcRect/>
          <a:stretch>
            <a:fillRect/>
          </a:stretch>
        </p:blipFill>
        <p:spPr bwMode="auto">
          <a:xfrm>
            <a:off x="971600" y="2348880"/>
            <a:ext cx="6984776" cy="3928099"/>
          </a:xfrm>
          <a:prstGeom prst="rect">
            <a:avLst/>
          </a:prstGeom>
          <a:solidFill>
            <a:schemeClr val="accent5">
              <a:lumMod val="60000"/>
              <a:lumOff val="40000"/>
            </a:schemeClr>
          </a:solidFill>
          <a:ln w="9525">
            <a:solidFill>
              <a:schemeClr val="accent1">
                <a:lumMod val="75000"/>
              </a:schemeClr>
            </a:solidFill>
            <a:miter lim="800000"/>
            <a:headEnd/>
            <a:tailEnd/>
          </a:ln>
        </p:spPr>
      </p:pic>
      <p:sp>
        <p:nvSpPr>
          <p:cNvPr id="8" name="TextBox 7"/>
          <p:cNvSpPr txBox="1"/>
          <p:nvPr/>
        </p:nvSpPr>
        <p:spPr>
          <a:xfrm>
            <a:off x="0" y="1484784"/>
            <a:ext cx="9324528" cy="769441"/>
          </a:xfrm>
          <a:prstGeom prst="rect">
            <a:avLst/>
          </a:prstGeom>
          <a:noFill/>
        </p:spPr>
        <p:txBody>
          <a:bodyPr wrap="square" rtlCol="0">
            <a:spAutoFit/>
          </a:bodyPr>
          <a:lstStyle/>
          <a:p>
            <a:pPr marL="261938" indent="-261938">
              <a:buFont typeface="Arial" pitchFamily="34" charset="0"/>
              <a:buChar char="•"/>
            </a:pPr>
            <a:r>
              <a:rPr lang="en-GB" sz="2400" b="1" u="sng" dirty="0" smtClean="0">
                <a:latin typeface="+mn-lt"/>
              </a:rPr>
              <a:t>However</a:t>
            </a:r>
            <a:r>
              <a:rPr lang="en-GB" sz="2000" dirty="0" smtClean="0">
                <a:latin typeface="+mn-lt"/>
              </a:rPr>
              <a:t> – the number of observations from the VOS has risen over the last    two decades due, in large part, to the increased use of Ship AWS systems.</a:t>
            </a:r>
            <a:endParaRPr lang="en-GB" sz="2000" dirty="0">
              <a:latin typeface="+mn-lt"/>
            </a:endParaRPr>
          </a:p>
        </p:txBody>
      </p:sp>
      <p:sp>
        <p:nvSpPr>
          <p:cNvPr id="9" name="TextBox 8"/>
          <p:cNvSpPr txBox="1"/>
          <p:nvPr/>
        </p:nvSpPr>
        <p:spPr>
          <a:xfrm>
            <a:off x="1835696" y="2492896"/>
            <a:ext cx="4032448" cy="861774"/>
          </a:xfrm>
          <a:prstGeom prst="rect">
            <a:avLst/>
          </a:prstGeom>
          <a:solidFill>
            <a:schemeClr val="bg1"/>
          </a:solidFill>
        </p:spPr>
        <p:txBody>
          <a:bodyPr wrap="square" rtlCol="0">
            <a:spAutoFit/>
          </a:bodyPr>
          <a:lstStyle/>
          <a:p>
            <a:pPr algn="ctr"/>
            <a:r>
              <a:rPr lang="en-GB" sz="1800" b="1" dirty="0" smtClean="0">
                <a:latin typeface="Arial" pitchFamily="34" charset="0"/>
                <a:cs typeface="Arial" pitchFamily="34" charset="0"/>
              </a:rPr>
              <a:t>Number of pressure observations on GTS from 1989 to 2014</a:t>
            </a:r>
          </a:p>
          <a:p>
            <a:pPr algn="ctr"/>
            <a:r>
              <a:rPr lang="en-GB" sz="1100" i="1" dirty="0" smtClean="0">
                <a:latin typeface="Arial" pitchFamily="34" charset="0"/>
                <a:cs typeface="Arial" pitchFamily="34" charset="0"/>
              </a:rPr>
              <a:t>(extract from Met Office Biennial report</a:t>
            </a:r>
            <a:r>
              <a:rPr lang="en-GB" dirty="0" smtClean="0">
                <a:latin typeface="Arial" pitchFamily="34" charset="0"/>
                <a:cs typeface="Arial" pitchFamily="34" charset="0"/>
              </a:rPr>
              <a:t>)</a:t>
            </a:r>
            <a:endParaRPr lang="en-GB" dirty="0">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idx="1"/>
          </p:nvPr>
        </p:nvSpPr>
        <p:spPr>
          <a:xfrm>
            <a:off x="0" y="1484784"/>
            <a:ext cx="8712968" cy="4537075"/>
          </a:xfrm>
        </p:spPr>
        <p:txBody>
          <a:bodyPr/>
          <a:lstStyle/>
          <a:p>
            <a:pPr algn="just">
              <a:spcBef>
                <a:spcPct val="30000"/>
              </a:spcBef>
              <a:spcAft>
                <a:spcPct val="30000"/>
              </a:spcAft>
            </a:pPr>
            <a:r>
              <a:rPr lang="en-GB" sz="2000" dirty="0" smtClean="0"/>
              <a:t>The VOS Scheme is a vital component of the WMO’s World Weather Watch - which also draws on observations from data buoys, oil rigs, orbiting satellites and land sites. </a:t>
            </a:r>
          </a:p>
          <a:p>
            <a:pPr algn="just">
              <a:spcBef>
                <a:spcPct val="30000"/>
              </a:spcBef>
              <a:spcAft>
                <a:spcPct val="30000"/>
              </a:spcAft>
            </a:pPr>
            <a:r>
              <a:rPr lang="en-GB" sz="2000" dirty="0" smtClean="0"/>
              <a:t>It is coordinated by the  Ship Observations Team (SOT) which is established under the Joint WMO/IOC Technical Commission for Oceanography and Marine Meteorology (JCOMM). </a:t>
            </a:r>
          </a:p>
          <a:p>
            <a:pPr algn="just">
              <a:spcBef>
                <a:spcPct val="30000"/>
              </a:spcBef>
              <a:spcAft>
                <a:spcPct val="30000"/>
              </a:spcAft>
            </a:pPr>
            <a:r>
              <a:rPr lang="en-GB" sz="2000" dirty="0" smtClean="0"/>
              <a:t>Under the Scheme WMO member countries recruit ships to take, record and transmit weather observations whilst at sea.</a:t>
            </a:r>
          </a:p>
          <a:p>
            <a:pPr algn="just">
              <a:spcBef>
                <a:spcPct val="30000"/>
              </a:spcBef>
              <a:spcAft>
                <a:spcPct val="30000"/>
              </a:spcAft>
            </a:pPr>
            <a:r>
              <a:rPr lang="en-GB" sz="2000" dirty="0" smtClean="0"/>
              <a:t>VOS data is essential for the provision of Maritime Safety Information (MSI) forecasts and warnings and is also used for climate research.</a:t>
            </a:r>
          </a:p>
          <a:p>
            <a:pPr algn="just">
              <a:spcBef>
                <a:spcPct val="30000"/>
              </a:spcBef>
              <a:spcAft>
                <a:spcPct val="30000"/>
              </a:spcAft>
            </a:pPr>
            <a:r>
              <a:rPr lang="en-GB" sz="2000" dirty="0" smtClean="0"/>
              <a:t>The Scheme is also recognised by the IMO who issued a circular (MSC/Circ </a:t>
            </a:r>
            <a:r>
              <a:rPr lang="en-GB" sz="2000" dirty="0" smtClean="0"/>
              <a:t>1293) </a:t>
            </a:r>
            <a:r>
              <a:rPr lang="en-GB" sz="2000" dirty="0" smtClean="0"/>
              <a:t>encouraging </a:t>
            </a:r>
            <a:r>
              <a:rPr lang="en-GB" sz="2000" dirty="0" err="1" smtClean="0"/>
              <a:t>shipowner’s</a:t>
            </a:r>
            <a:r>
              <a:rPr lang="en-GB" sz="2000" dirty="0" smtClean="0"/>
              <a:t> to participate.</a:t>
            </a:r>
          </a:p>
          <a:p>
            <a:pPr algn="just">
              <a:spcBef>
                <a:spcPct val="30000"/>
              </a:spcBef>
              <a:spcAft>
                <a:spcPct val="30000"/>
              </a:spcAft>
            </a:pPr>
            <a:endParaRPr lang="en-GB" sz="2000" dirty="0" smtClean="0"/>
          </a:p>
        </p:txBody>
      </p:sp>
      <p:pic>
        <p:nvPicPr>
          <p:cNvPr id="46084" name="Picture 3" descr="jcomm-vos-30pc"/>
          <p:cNvPicPr>
            <a:picLocks noChangeAspect="1" noChangeArrowheads="1"/>
          </p:cNvPicPr>
          <p:nvPr/>
        </p:nvPicPr>
        <p:blipFill>
          <a:blip r:embed="rId2" cstate="print"/>
          <a:srcRect/>
          <a:stretch>
            <a:fillRect/>
          </a:stretch>
        </p:blipFill>
        <p:spPr bwMode="auto">
          <a:xfrm>
            <a:off x="2627313" y="0"/>
            <a:ext cx="3573462" cy="13604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60"/>
            <a:ext cx="8820472" cy="5445125"/>
          </a:xfrm>
        </p:spPr>
        <p:txBody>
          <a:bodyPr/>
          <a:lstStyle/>
          <a:p>
            <a:pPr algn="ctr">
              <a:buNone/>
            </a:pPr>
            <a:r>
              <a:rPr lang="en-US" sz="2400" b="1" u="sng" dirty="0" smtClean="0"/>
              <a:t>Port Meteorological Officers</a:t>
            </a:r>
          </a:p>
          <a:p>
            <a:pPr algn="ctr">
              <a:buNone/>
            </a:pPr>
            <a:endParaRPr lang="en-US" sz="800" b="1" u="sng" dirty="0" smtClean="0"/>
          </a:p>
          <a:p>
            <a:pPr algn="ctr">
              <a:buNone/>
            </a:pPr>
            <a:r>
              <a:rPr lang="en-US" sz="2000" b="1" u="sng" dirty="0" smtClean="0"/>
              <a:t>PMO’s are a  vital component of the VOS Scheme</a:t>
            </a:r>
          </a:p>
          <a:p>
            <a:pPr>
              <a:buNone/>
            </a:pPr>
            <a:endParaRPr lang="en-GB" sz="800" i="1" dirty="0" smtClean="0"/>
          </a:p>
          <a:p>
            <a:pPr marL="982663">
              <a:buNone/>
            </a:pPr>
            <a:r>
              <a:rPr lang="en-GB" sz="2000" i="1" dirty="0" smtClean="0">
                <a:solidFill>
                  <a:srgbClr val="990099"/>
                </a:solidFill>
              </a:rPr>
              <a:t>PMOs are essential for ...</a:t>
            </a:r>
          </a:p>
          <a:p>
            <a:pPr marL="982663"/>
            <a:r>
              <a:rPr lang="en-GB" sz="2000" dirty="0" smtClean="0"/>
              <a:t>Ensuring data quality meets user requirements</a:t>
            </a:r>
          </a:p>
          <a:p>
            <a:pPr marL="982663"/>
            <a:r>
              <a:rPr lang="en-GB" sz="2000" dirty="0" smtClean="0"/>
              <a:t>Ensuring the frequency of ship’s weather reports.</a:t>
            </a:r>
          </a:p>
          <a:p>
            <a:pPr marL="982663"/>
            <a:r>
              <a:rPr lang="en-GB" sz="2000" dirty="0" smtClean="0"/>
              <a:t>Training observers in correct methods to code and transmit obs.</a:t>
            </a:r>
          </a:p>
          <a:p>
            <a:pPr marL="982663"/>
            <a:r>
              <a:rPr lang="en-GB" sz="2000" dirty="0" smtClean="0"/>
              <a:t>Liaising with shipping companies and promoting the VOS Scheme</a:t>
            </a:r>
          </a:p>
          <a:p>
            <a:pPr marL="982663"/>
            <a:r>
              <a:rPr lang="en-GB" sz="2000" dirty="0" smtClean="0"/>
              <a:t>Collecting and checking metadata</a:t>
            </a:r>
          </a:p>
          <a:p>
            <a:pPr marL="982663"/>
            <a:r>
              <a:rPr lang="en-GB" sz="2000" dirty="0" smtClean="0"/>
              <a:t>Inspecting meteorological instruments and ensuring they remain within calibration </a:t>
            </a:r>
          </a:p>
          <a:p>
            <a:pPr marL="982663"/>
            <a:r>
              <a:rPr lang="en-GB" sz="2000" dirty="0" smtClean="0"/>
              <a:t>Inspecting and maintaining ship AWS systems</a:t>
            </a:r>
          </a:p>
          <a:p>
            <a:pPr marL="982663"/>
            <a:r>
              <a:rPr lang="en-GB" sz="2000" dirty="0" smtClean="0"/>
              <a:t>etc</a:t>
            </a:r>
          </a:p>
          <a:p>
            <a:endParaRPr lang="en-GB" sz="2000" dirty="0" smtClean="0"/>
          </a:p>
          <a:p>
            <a:endParaRPr lang="en-GB" dirty="0"/>
          </a:p>
        </p:txBody>
      </p:sp>
      <p:pic>
        <p:nvPicPr>
          <p:cNvPr id="5" name="Picture 3" descr="jcomm-vos-30pc"/>
          <p:cNvPicPr>
            <a:picLocks noChangeAspect="1" noChangeArrowheads="1"/>
          </p:cNvPicPr>
          <p:nvPr/>
        </p:nvPicPr>
        <p:blipFill>
          <a:blip r:embed="rId2" cstate="print"/>
          <a:srcRect/>
          <a:stretch>
            <a:fillRect/>
          </a:stretch>
        </p:blipFill>
        <p:spPr bwMode="auto">
          <a:xfrm>
            <a:off x="2627313" y="0"/>
            <a:ext cx="3573462" cy="1360488"/>
          </a:xfrm>
          <a:prstGeom prst="rect">
            <a:avLst/>
          </a:prstGeom>
          <a:noFill/>
          <a:ln w="9525">
            <a:noFill/>
            <a:miter lim="800000"/>
            <a:headEnd/>
            <a:tailEnd/>
          </a:ln>
        </p:spPr>
      </p:pic>
    </p:spTree>
  </p:cSld>
  <p:clrMapOvr>
    <a:masterClrMapping/>
  </p:clrMapOvr>
  <p:transition>
    <p:wipe/>
  </p:transition>
</p:sld>
</file>

<file path=ppt/theme/theme1.xml><?xml version="1.0" encoding="utf-8"?>
<a:theme xmlns:a="http://schemas.openxmlformats.org/drawingml/2006/main" name="SOT">
  <a:themeElements>
    <a:clrScheme name="DBCP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DBCP">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BC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C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C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C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CP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_standard_template_14_0085">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_standard_template_14_0085">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BCP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DBCP">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BCP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DBCP">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BCP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DBCP">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BCP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DBCP">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2486</TotalTime>
  <Words>1743</Words>
  <Application>Microsoft Office PowerPoint</Application>
  <PresentationFormat>On-screen Show (4:3)</PresentationFormat>
  <Paragraphs>252</Paragraphs>
  <Slides>30</Slides>
  <Notes>7</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30</vt:i4>
      </vt:variant>
    </vt:vector>
  </HeadingPairs>
  <TitlesOfParts>
    <vt:vector size="35" baseType="lpstr">
      <vt:lpstr>SOT</vt:lpstr>
      <vt:lpstr>MO_standard_template_14_0085</vt:lpstr>
      <vt:lpstr>1_MO_standard_template_14_0085</vt:lpstr>
      <vt:lpstr>Wordpad Document</vt:lpstr>
      <vt:lpstr>Paintbrush Picture</vt:lpstr>
      <vt:lpstr>VOS Scheme</vt:lpstr>
      <vt:lpstr>Slide 2</vt:lpstr>
      <vt:lpstr>Slide 3</vt:lpstr>
      <vt:lpstr>Slide 4</vt:lpstr>
      <vt:lpstr>SOLAS  </vt:lpstr>
      <vt:lpstr>Slide 6</vt:lpstr>
      <vt:lpstr>Slide 7</vt:lpstr>
      <vt:lpstr>Slide 8</vt:lpstr>
      <vt:lpstr>Slide 9</vt:lpstr>
      <vt:lpstr>Slide 10</vt:lpstr>
      <vt:lpstr>Slide 11</vt:lpstr>
      <vt:lpstr>Slide 12</vt:lpstr>
      <vt:lpstr>9% reduction in VOS Participation over last two years   ( compared to the global merchant fleet of ~30k  ships).</vt:lpstr>
      <vt:lpstr>Slide 14</vt:lpstr>
      <vt:lpstr> VOSClim Growth – currently 16% of ships and 35% of observations</vt:lpstr>
      <vt:lpstr>Key Performance Indicators </vt:lpstr>
      <vt:lpstr>Data Coverage - January 2015</vt:lpstr>
      <vt:lpstr>Slide 18</vt:lpstr>
      <vt:lpstr>Slide 19</vt:lpstr>
      <vt:lpstr>Slide 20</vt:lpstr>
      <vt:lpstr>Slide 21</vt:lpstr>
      <vt:lpstr>Electronic Logbooks</vt:lpstr>
      <vt:lpstr>Slide 23</vt:lpstr>
      <vt:lpstr>Slide 24</vt:lpstr>
      <vt:lpstr>Slide 25</vt:lpstr>
      <vt:lpstr>Slide 26</vt:lpstr>
      <vt:lpstr>Shipboard Automatic Weather Stations</vt:lpstr>
      <vt:lpstr>Slide 28</vt:lpstr>
      <vt:lpstr>Maritime Safety Information (MSI) services  </vt:lpstr>
      <vt:lpstr>Any questions ???</vt:lpstr>
    </vt:vector>
  </TitlesOfParts>
  <Company>Met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sarah.north</dc:creator>
  <cp:lastModifiedBy>sarah.north</cp:lastModifiedBy>
  <cp:revision>228</cp:revision>
  <dcterms:created xsi:type="dcterms:W3CDTF">2013-04-10T12:44:31Z</dcterms:created>
  <dcterms:modified xsi:type="dcterms:W3CDTF">2015-07-09T19:11:52Z</dcterms:modified>
</cp:coreProperties>
</file>