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B055-CBDF-4826-A74C-B8DB7E403A23}" type="datetimeFigureOut">
              <a:rPr lang="en-GB" smtClean="0"/>
              <a:t>2015-07-16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3A97B-3F0F-4E07-A4DB-EF79D5E47F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ja-JP" sz="2000" smtClean="0">
                <a:latin typeface="Times"/>
              </a:rPr>
              <a:t>The change management process can allow stakeholders to buy into WIGOS concept and its implementation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endParaRPr lang="en-US" sz="20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688B98-7F36-4CD2-A9E8-E05042F2215D}" type="slidenum">
              <a:rPr lang="en-GB" altLang="zh-CN"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en-GB" altLang="zh-CN"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4AE233-E714-4610-9927-D8FF4D6D4193}" type="slidenum">
              <a:rPr lang="en-GB" altLang="zh-CN"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en-GB" altLang="zh-CN" sz="12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</p:spPr>
        <p:txBody>
          <a:bodyPr/>
          <a:lstStyle/>
          <a:p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i="1" smtClean="0">
                <a:solidFill>
                  <a:srgbClr val="FF0000"/>
                </a:solidFill>
                <a:latin typeface="Times"/>
              </a:rPr>
              <a:t>Reliable</a:t>
            </a:r>
            <a:r>
              <a:rPr lang="en-GB" smtClean="0">
                <a:latin typeface="Times"/>
              </a:rPr>
              <a:t> &amp; </a:t>
            </a:r>
            <a:r>
              <a:rPr lang="en-GB" b="1" i="1" smtClean="0">
                <a:solidFill>
                  <a:srgbClr val="FF0000"/>
                </a:solidFill>
                <a:latin typeface="Times"/>
              </a:rPr>
              <a:t>trusted</a:t>
            </a:r>
            <a:r>
              <a:rPr lang="en-GB" smtClean="0">
                <a:latin typeface="Times"/>
              </a:rPr>
              <a:t> </a:t>
            </a:r>
            <a:r>
              <a:rPr lang="en-AU" b="1" smtClean="0">
                <a:solidFill>
                  <a:schemeClr val="accent2"/>
                </a:solidFill>
                <a:latin typeface="Times"/>
              </a:rPr>
              <a:t>Observations: </a:t>
            </a:r>
            <a:r>
              <a:rPr lang="en-GB" smtClean="0">
                <a:latin typeface="Times"/>
              </a:rPr>
              <a:t>Timely, Quality assured, Quality controlled, Well documented, Compatible </a:t>
            </a:r>
            <a:endParaRPr lang="en-AU" smtClean="0">
              <a:latin typeface="Times"/>
            </a:endParaRPr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A89735-E3FD-49D1-ACAC-5C9111D68F6E}" type="slidenum">
              <a:rPr lang="en-US" sz="1200" b="0">
                <a:solidFill>
                  <a:schemeClr val="tx1"/>
                </a:solidFill>
                <a:latin typeface="Times"/>
              </a:rPr>
              <a:pPr algn="r" eaLnBrk="0" hangingPunct="0"/>
              <a:t>9</a:t>
            </a:fld>
            <a:endParaRPr lang="en-US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725D38C-9493-44DF-8A67-240793A6E124}" type="slidenum">
              <a:rPr lang="en-GB" sz="1200" b="0">
                <a:solidFill>
                  <a:schemeClr val="tx1"/>
                </a:solidFill>
                <a:latin typeface="Times"/>
              </a:rPr>
              <a:pPr algn="r" eaLnBrk="0" hangingPunct="0"/>
              <a:t>10</a:t>
            </a:fld>
            <a:endParaRPr lang="en-GB" sz="1200" b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smtClean="0">
              <a:latin typeface="Arial Unicode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1600" b="1" i="1" smtClean="0">
                <a:solidFill>
                  <a:schemeClr val="accent2"/>
                </a:solidFill>
                <a:latin typeface="Times"/>
                <a:cs typeface="Arial" charset="0"/>
              </a:rPr>
              <a:t>Framework</a:t>
            </a:r>
            <a:r>
              <a:rPr lang="en-US" sz="1600" smtClean="0">
                <a:solidFill>
                  <a:srgbClr val="080808"/>
                </a:solidFill>
                <a:latin typeface="Times"/>
                <a:cs typeface="Arial" charset="0"/>
              </a:rPr>
              <a:t> that describes </a:t>
            </a:r>
            <a:r>
              <a:rPr lang="en-US" sz="1600" b="1" i="1" smtClean="0">
                <a:solidFill>
                  <a:srgbClr val="CC3300"/>
                </a:solidFill>
                <a:latin typeface="Times"/>
                <a:cs typeface="Arial" charset="0"/>
              </a:rPr>
              <a:t>processes, principles, procedures and practices</a:t>
            </a:r>
            <a:r>
              <a:rPr lang="en-US" sz="1600" smtClean="0">
                <a:solidFill>
                  <a:srgbClr val="080808"/>
                </a:solidFill>
                <a:latin typeface="Times"/>
                <a:cs typeface="Arial" charset="0"/>
              </a:rPr>
              <a:t> to be included in the WMO Technical Regulations (WMO-No. 49) &amp; Guides on WIGOS and other relevant documentation;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smtClean="0">
                <a:latin typeface="Times"/>
              </a:rPr>
              <a:t>2) </a:t>
            </a:r>
            <a:r>
              <a:rPr lang="en-US" smtClean="0">
                <a:latin typeface="Times"/>
              </a:rPr>
              <a:t>Collaboration with the WMO co-sponsored observing systems and international partner organizations and programmes; </a:t>
            </a:r>
          </a:p>
          <a:p>
            <a:endParaRPr lang="en-US" smtClean="0">
              <a:latin typeface="Times"/>
            </a:endParaRPr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7CE3CB6-7289-4171-ADC9-4499389ACF17}" type="slidenum">
              <a:rPr lang="en-US" sz="1200" b="0">
                <a:solidFill>
                  <a:srgbClr val="000000"/>
                </a:solidFill>
              </a:rPr>
              <a:pPr algn="r" eaLnBrk="0" hangingPunct="0"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AA3B-27CE-4519-A1DB-5F7EE7E2A8B2}" type="datetime1">
              <a:rPr lang="en-GB" smtClean="0"/>
              <a:t>2015-07-16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PMO-5, Viña del Mar, Chile, 20-24 </a:t>
            </a:r>
            <a:r>
              <a:rPr lang="es-ES" dirty="0" err="1" smtClean="0"/>
              <a:t>July</a:t>
            </a:r>
            <a:r>
              <a:rPr lang="es-ES" dirty="0" smtClean="0"/>
              <a:t>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38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104A-84BE-4507-A94D-064CB1FCEDC3}" type="datetime1">
              <a:rPr lang="en-GB" smtClean="0"/>
              <a:t>2015-07-16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191A-A322-42B2-9898-A2815C2FE2B5}" type="datetime1">
              <a:rPr lang="en-GB" smtClean="0"/>
              <a:t>2015-07-16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C-CE31-4259-B97A-6F4B96FA5C17}" type="datetime1">
              <a:rPr lang="en-GB" smtClean="0"/>
              <a:t>2015-07-16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pPr/>
              <a:t>‹#›</a:t>
            </a:fld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7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5F8F-84EA-44B9-B1D9-CE18334B99A7}" type="datetime1">
              <a:rPr lang="en-GB" smtClean="0"/>
              <a:t>2015-07-16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A2AC-81E8-46CF-B41A-D1E75F6C721E}" type="datetime1">
              <a:rPr lang="en-GB" smtClean="0"/>
              <a:t>2015-07-16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5639-555E-4225-BC42-6093E1E98D26}" type="datetime1">
              <a:rPr lang="en-GB" smtClean="0"/>
              <a:t>2015-07-16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EB6B-25BD-4068-B4CC-0CF89CF3C77F}" type="datetime1">
              <a:rPr lang="en-GB" smtClean="0"/>
              <a:t>2015-07-16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4A83-17E8-4339-8434-234BD7BCEBBD}" type="datetime1">
              <a:rPr lang="en-GB" smtClean="0"/>
              <a:t>2015-07-16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4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6DAE-8537-4B49-82FA-B01F7C9B6E5F}" type="datetime1">
              <a:rPr lang="en-GB" smtClean="0"/>
              <a:t>2015-07-16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0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20E-2306-43C4-A1AF-70FD84E1802C}" type="datetime1">
              <a:rPr lang="en-GB" smtClean="0"/>
              <a:t>2015-07-16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iel et mer-ban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9425"/>
            <a:ext cx="9144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0CCDB6FC-4F95-4606-8F16-2306208803BE}" type="datetime1">
              <a:rPr lang="en-GB" smtClean="0"/>
              <a:pPr/>
              <a:t>2015-07-16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GB" dirty="0" smtClean="0"/>
              <a:t>PMO-5, </a:t>
            </a:r>
            <a:r>
              <a:rPr lang="en-GB" dirty="0" err="1" smtClean="0"/>
              <a:t>Viña</a:t>
            </a:r>
            <a:r>
              <a:rPr lang="en-GB" dirty="0" smtClean="0"/>
              <a:t> del Mar, Chile, 20-24 July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1940CC50-E966-4237-ACA6-1D8737A4DA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Documents\work\Images\logos\JCOMM\jcomm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475656" cy="12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\work\Images\logos\SOT\sotlogo18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757"/>
            <a:ext cx="1403648" cy="13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mo.int/pages/prog/www/wigos/wir/qm.html" TargetMode="External"/><Relationship Id="rId13" Type="http://schemas.openxmlformats.org/officeDocument/2006/relationships/hyperlink" Target="http://www.wmo.int/pages/prog/www/wigos/wir/discovery.html" TargetMode="External"/><Relationship Id="rId3" Type="http://schemas.openxmlformats.org/officeDocument/2006/relationships/hyperlink" Target="http://www.wmo.int/pages/prog/www/wigos/index_en.html" TargetMode="External"/><Relationship Id="rId7" Type="http://schemas.openxmlformats.org/officeDocument/2006/relationships/hyperlink" Target="http://www.wmo.int/pages/prog/www/wigos/wir/outreach.html" TargetMode="External"/><Relationship Id="rId12" Type="http://schemas.openxmlformats.org/officeDocument/2006/relationships/hyperlink" Target="http://www.wmo.int/pages/prog/www/wigos/wir/osd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mo.int/pages/prog/www/wigos/wir/co-sponsored.html" TargetMode="External"/><Relationship Id="rId11" Type="http://schemas.openxmlformats.org/officeDocument/2006/relationships/hyperlink" Target="http://www.wmo.int/pages/prog/www/wigos/wir/cb.html" TargetMode="External"/><Relationship Id="rId5" Type="http://schemas.openxmlformats.org/officeDocument/2006/relationships/hyperlink" Target="http://www.wmo.int/pages/prog/www/wigos/wir/manage.html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://www.wmo.int/pages/prog/www/wigos/wir/index_en.html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://www.wmo.int/pages/prog/www/wigos/wir/standards.html" TargetMode="External"/><Relationship Id="rId14" Type="http://schemas.openxmlformats.org/officeDocument/2006/relationships/hyperlink" Target="http://www.wmo.int/pages/prog/www/wigos/wir/operation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WMO Integrated Global Observing System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(WIGOS)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50296"/>
            <a:ext cx="8784976" cy="766936"/>
          </a:xfrm>
        </p:spPr>
        <p:txBody>
          <a:bodyPr>
            <a:normAutofit/>
          </a:bodyPr>
          <a:lstStyle/>
          <a:p>
            <a:r>
              <a:rPr lang="en-GB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(Etienne Charpentier, WMO Observing Systems Division)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1545432" y="26064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 smtClean="0">
                <a:solidFill>
                  <a:schemeClr val="accent3">
                    <a:lumMod val="50000"/>
                  </a:schemeClr>
                </a:solidFill>
              </a:rPr>
              <a:t>Fifth International Workshop of Port Meteorological Officers (PMO-5)</a:t>
            </a:r>
          </a:p>
          <a:p>
            <a:r>
              <a:rPr lang="en-GB" sz="2400" b="1" i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Viña</a:t>
            </a:r>
            <a:r>
              <a:rPr lang="en-GB" sz="2400" b="1" i="1" dirty="0" smtClean="0">
                <a:solidFill>
                  <a:schemeClr val="accent3">
                    <a:lumMod val="50000"/>
                  </a:schemeClr>
                </a:solidFill>
              </a:rPr>
              <a:t> del Mar, Chile, 20-24 July 2015)</a:t>
            </a:r>
            <a:endParaRPr lang="en-GB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7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Key Com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7370" t="26199" r="24561" b="18594"/>
          <a:stretch>
            <a:fillRect/>
          </a:stretch>
        </p:blipFill>
        <p:spPr bwMode="auto">
          <a:xfrm>
            <a:off x="3021013" y="2133600"/>
            <a:ext cx="31242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2484438" y="1700213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oversee, guide and coordinate WIGOS </a:t>
            </a:r>
          </a:p>
        </p:txBody>
      </p:sp>
      <p:sp>
        <p:nvSpPr>
          <p:cNvPr id="57347" name="TextBox 9"/>
          <p:cNvSpPr txBox="1">
            <a:spLocks noChangeArrowheads="1"/>
          </p:cNvSpPr>
          <p:nvPr/>
        </p:nvSpPr>
        <p:spPr bwMode="auto">
          <a:xfrm>
            <a:off x="2051050" y="4868863"/>
            <a:ext cx="491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facilitate and support the operation of WIGOS 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 rot="5400000">
            <a:off x="4860926" y="3140075"/>
            <a:ext cx="3460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plan, implement and evolve WIGOS component systems  </a:t>
            </a:r>
          </a:p>
        </p:txBody>
      </p:sp>
      <p:sp>
        <p:nvSpPr>
          <p:cNvPr id="57349" name="TextBox 11"/>
          <p:cNvSpPr txBox="1">
            <a:spLocks noChangeArrowheads="1"/>
          </p:cNvSpPr>
          <p:nvPr/>
        </p:nvSpPr>
        <p:spPr bwMode="auto">
          <a:xfrm rot="-5400000">
            <a:off x="563563" y="3040062"/>
            <a:ext cx="383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 i="1">
                <a:solidFill>
                  <a:schemeClr val="tx1"/>
                </a:solidFill>
              </a:rPr>
              <a:t>To ensure supply of and access to WIGOS  observations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835150" y="836613"/>
            <a:ext cx="2665413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5"/>
              </a:rPr>
              <a:t>Management of WIGOS Implementation / operation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1" name="Rectangle 13"/>
          <p:cNvSpPr>
            <a:spLocks noChangeArrowheads="1"/>
          </p:cNvSpPr>
          <p:nvPr/>
        </p:nvSpPr>
        <p:spPr bwMode="auto">
          <a:xfrm>
            <a:off x="4773613" y="836613"/>
            <a:ext cx="2390775" cy="825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6"/>
              </a:rPr>
              <a:t>Collaboration with co-sponsors and partners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2" name="Rectangle 14"/>
          <p:cNvSpPr>
            <a:spLocks noChangeArrowheads="1"/>
          </p:cNvSpPr>
          <p:nvPr/>
        </p:nvSpPr>
        <p:spPr bwMode="auto">
          <a:xfrm>
            <a:off x="107950" y="5230813"/>
            <a:ext cx="2160588" cy="71913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800">
                <a:solidFill>
                  <a:schemeClr val="tx1"/>
                </a:solidFill>
                <a:hlinkClick r:id="rId7"/>
              </a:rPr>
              <a:t>Communications and outreach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7353" name="Rectangle 15"/>
          <p:cNvSpPr>
            <a:spLocks noChangeArrowheads="1"/>
          </p:cNvSpPr>
          <p:nvPr/>
        </p:nvSpPr>
        <p:spPr bwMode="auto">
          <a:xfrm>
            <a:off x="7169150" y="3827463"/>
            <a:ext cx="14351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8"/>
              </a:rPr>
              <a:t>Quality Management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4" name="Rectangle 16"/>
          <p:cNvSpPr>
            <a:spLocks noChangeArrowheads="1"/>
          </p:cNvSpPr>
          <p:nvPr/>
        </p:nvSpPr>
        <p:spPr bwMode="auto">
          <a:xfrm>
            <a:off x="4675188" y="5300663"/>
            <a:ext cx="1722437" cy="919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9"/>
              </a:rPr>
              <a:t>Standardization, interoperability &amp; compatibility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5" name="Rectangle 17"/>
          <p:cNvSpPr>
            <a:spLocks noChangeArrowheads="1"/>
          </p:cNvSpPr>
          <p:nvPr/>
        </p:nvSpPr>
        <p:spPr bwMode="auto">
          <a:xfrm>
            <a:off x="2817813" y="5300663"/>
            <a:ext cx="1600200" cy="919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0"/>
              </a:rPr>
              <a:t>Operational Information Resource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6" name="Rectangle 18"/>
          <p:cNvSpPr>
            <a:spLocks noChangeArrowheads="1"/>
          </p:cNvSpPr>
          <p:nvPr/>
        </p:nvSpPr>
        <p:spPr bwMode="auto">
          <a:xfrm>
            <a:off x="7092950" y="5157788"/>
            <a:ext cx="1655763" cy="7921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800">
                <a:solidFill>
                  <a:schemeClr val="tx1"/>
                </a:solidFill>
                <a:hlinkClick r:id="rId11"/>
              </a:rPr>
              <a:t>Capacity Development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57357" name="Rectangle 19"/>
          <p:cNvSpPr>
            <a:spLocks noChangeArrowheads="1"/>
          </p:cNvSpPr>
          <p:nvPr/>
        </p:nvSpPr>
        <p:spPr bwMode="auto">
          <a:xfrm>
            <a:off x="7164388" y="2093913"/>
            <a:ext cx="1223962" cy="1406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2"/>
              </a:rPr>
              <a:t>Design, planning and optimised evolution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595313" y="1844675"/>
            <a:ext cx="1384300" cy="12207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3"/>
              </a:rPr>
              <a:t>Data discovery, delivery &amp; archival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590550" y="3573463"/>
            <a:ext cx="1389063" cy="1158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AU" sz="1600" b="0">
                <a:solidFill>
                  <a:schemeClr val="tx1"/>
                </a:solidFill>
                <a:hlinkClick r:id="rId14"/>
              </a:rPr>
              <a:t>Observing system operation &amp; maintenance</a:t>
            </a:r>
            <a:endParaRPr lang="en-AU" sz="1600" b="0">
              <a:solidFill>
                <a:schemeClr val="tx1"/>
              </a:solidFill>
            </a:endParaRPr>
          </a:p>
        </p:txBody>
      </p:sp>
      <p:sp>
        <p:nvSpPr>
          <p:cNvPr id="57360" name="TextBox 7"/>
          <p:cNvSpPr txBox="1">
            <a:spLocks noChangeArrowheads="1"/>
          </p:cNvSpPr>
          <p:nvPr/>
        </p:nvSpPr>
        <p:spPr bwMode="auto">
          <a:xfrm>
            <a:off x="228600" y="115888"/>
            <a:ext cx="8736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3000">
                <a:solidFill>
                  <a:schemeClr val="accent2"/>
                </a:solidFill>
              </a:rPr>
              <a:t>WIGOS </a:t>
            </a:r>
            <a:r>
              <a:rPr lang="en-AU" sz="3000">
                <a:solidFill>
                  <a:schemeClr val="accent2"/>
                </a:solidFill>
              </a:rPr>
              <a:t>Key areas </a:t>
            </a:r>
          </a:p>
        </p:txBody>
      </p:sp>
      <p:pic>
        <p:nvPicPr>
          <p:cNvPr id="57361" name="Picture 5" descr="WIGOS_Logo-V5">
            <a:hlinkClick r:id="rId3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89313" y="3306763"/>
            <a:ext cx="22336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14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 descr="WIGOS chartA3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394668"/>
            <a:ext cx="481171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136904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kern="1200" dirty="0" smtClean="0">
                <a:solidFill>
                  <a:schemeClr val="accent2"/>
                </a:solidFill>
              </a:rPr>
              <a:t>What do we mean by “integration” ?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593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46638" y="1105619"/>
            <a:ext cx="4297362" cy="541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Composite systems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'Network of networks’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ea typeface="MS PGothic" pitchFamily="34" charset="-128"/>
              </a:rPr>
              <a:t>Integration through: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ea typeface="MS PGothic" pitchFamily="34" charset="-128"/>
              </a:rPr>
              <a:t>Supporting diverse user needs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ea typeface="MS PGothic" pitchFamily="34" charset="-128"/>
              </a:rPr>
              <a:t>Systems designed for efficiency &amp;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NWP data assimilation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Partnership &amp; collaboration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End-to-end service model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Data policy, access and exchange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Coordinated network operation &amp; maintenance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MS PGothic" pitchFamily="34" charset="-128"/>
              </a:rPr>
              <a:t>Practices and procedures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ea typeface="MS PGothic" pitchFamily="34" charset="-128"/>
              </a:rPr>
              <a:t>NOT one-size-fits-all</a:t>
            </a:r>
          </a:p>
          <a:p>
            <a:pPr>
              <a:lnSpc>
                <a:spcPct val="90000"/>
              </a:lnSpc>
            </a:pPr>
            <a:endParaRPr lang="en-AU" sz="20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6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04867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b="1" dirty="0">
                <a:solidFill>
                  <a:schemeClr val="accent2"/>
                </a:solidFill>
              </a:rPr>
              <a:t>Example of integration: </a:t>
            </a:r>
            <a:br>
              <a:rPr lang="en-GB" sz="3600" b="1" dirty="0">
                <a:solidFill>
                  <a:schemeClr val="accent2"/>
                </a:solidFill>
              </a:rPr>
            </a:br>
            <a:r>
              <a:rPr lang="en-GB" sz="3600" b="1" dirty="0">
                <a:solidFill>
                  <a:schemeClr val="accent2"/>
                </a:solidFill>
              </a:rPr>
              <a:t>OSCAR – oscar.wmo.int 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2871" lvl="0" indent="-352871" defTabSz="850391">
              <a:spcBef>
                <a:spcPts val="1100"/>
              </a:spcBef>
              <a:buFontTx/>
              <a:buChar char="•"/>
              <a:defRPr sz="1800"/>
            </a:pPr>
            <a:r>
              <a:rPr lang="en-US" sz="2200" i="1" u="sng" dirty="0" smtClean="0"/>
              <a:t>Observation </a:t>
            </a:r>
            <a:r>
              <a:rPr lang="en-US" sz="2200" i="1" u="sng" dirty="0"/>
              <a:t>Systems Capabilities and Review</a:t>
            </a:r>
            <a:r>
              <a:rPr lang="en-US" sz="2200" dirty="0"/>
              <a:t> tool </a:t>
            </a:r>
            <a:r>
              <a:rPr lang="en-US" sz="2200" dirty="0" smtClean="0"/>
              <a:t>(OSCAR) includes</a:t>
            </a:r>
            <a:endParaRPr lang="en-US" sz="2200" dirty="0"/>
          </a:p>
          <a:p>
            <a:pPr marL="688628" lvl="1" indent="-334298" defTabSz="850391">
              <a:spcBef>
                <a:spcPts val="1100"/>
              </a:spcBef>
              <a:buClrTx/>
              <a:buFont typeface="Arial Bold"/>
              <a:buChar char="•"/>
              <a:defRPr sz="1800"/>
            </a:pPr>
            <a:r>
              <a:rPr lang="en-US" sz="2200" dirty="0">
                <a:latin typeface="Arial Bold"/>
                <a:ea typeface="Arial Bold"/>
                <a:cs typeface="Arial Bold"/>
                <a:sym typeface="Arial Bold"/>
              </a:rPr>
              <a:t>OSCAR/Requirements</a:t>
            </a:r>
            <a:r>
              <a:rPr lang="en-US" sz="2200" dirty="0"/>
              <a:t>, in which “technology free” requirements are provided for each application area, expressed in units of geophysical variables (260 in total currently), not </a:t>
            </a:r>
            <a:r>
              <a:rPr lang="en-US" sz="2200" dirty="0" err="1"/>
              <a:t>measurands</a:t>
            </a:r>
            <a:r>
              <a:rPr lang="en-US" sz="2200" dirty="0"/>
              <a:t>; not just atmosphere, also terrestrial, ocean, </a:t>
            </a:r>
            <a:r>
              <a:rPr lang="en-US" sz="2200" dirty="0" err="1"/>
              <a:t>cryosphere</a:t>
            </a:r>
            <a:r>
              <a:rPr lang="en-US" sz="2200" dirty="0"/>
              <a:t>, …</a:t>
            </a:r>
          </a:p>
          <a:p>
            <a:pPr marL="688628" lvl="1" indent="-334298" defTabSz="850391">
              <a:spcBef>
                <a:spcPts val="1100"/>
              </a:spcBef>
              <a:buClrTx/>
              <a:buFont typeface="Arial Bold"/>
              <a:buChar char="•"/>
              <a:defRPr sz="1800"/>
            </a:pPr>
            <a:r>
              <a:rPr lang="en-US" sz="2200" dirty="0">
                <a:latin typeface="Arial Bold"/>
                <a:ea typeface="Arial Bold"/>
                <a:cs typeface="Arial Bold"/>
                <a:sym typeface="Arial Bold"/>
              </a:rPr>
              <a:t>OSCAR/Space, </a:t>
            </a:r>
            <a:r>
              <a:rPr lang="en-US" sz="2200" dirty="0"/>
              <a:t>listing the capabilities of all satellite sensors, whether historical, operational or planned</a:t>
            </a:r>
          </a:p>
          <a:p>
            <a:pPr marL="688628" lvl="1" indent="-334298" defTabSz="850391">
              <a:spcBef>
                <a:spcPts val="1100"/>
              </a:spcBef>
              <a:buClrTx/>
              <a:buFont typeface="Arial Bold"/>
              <a:buChar char="•"/>
              <a:defRPr sz="1800"/>
            </a:pPr>
            <a:r>
              <a:rPr lang="en-US" sz="2200" dirty="0">
                <a:latin typeface="Arial Bold"/>
                <a:ea typeface="Arial Bold"/>
                <a:cs typeface="Arial Bold"/>
                <a:sym typeface="Arial Bold"/>
              </a:rPr>
              <a:t>OSCAR/Surface, </a:t>
            </a:r>
            <a:r>
              <a:rPr lang="en-US" sz="2200" dirty="0"/>
              <a:t>list surface-based capabilities; developed by </a:t>
            </a:r>
            <a:r>
              <a:rPr lang="en-US" sz="2200" dirty="0" err="1"/>
              <a:t>MeteoSwiss</a:t>
            </a:r>
            <a:r>
              <a:rPr lang="en-US" sz="2200" dirty="0"/>
              <a:t> for WMO, in </a:t>
            </a:r>
            <a:r>
              <a:rPr lang="en-US" sz="2200" dirty="0" smtClean="0"/>
              <a:t>beta-testing</a:t>
            </a:r>
          </a:p>
          <a:p>
            <a:pPr marL="688628" lvl="1" indent="-334298" defTabSz="850391">
              <a:spcBef>
                <a:spcPts val="1100"/>
              </a:spcBef>
              <a:buClrTx/>
              <a:buFont typeface="Arial Bold"/>
              <a:buChar char="•"/>
              <a:defRPr sz="1800"/>
            </a:pPr>
            <a:r>
              <a:rPr lang="en-US" sz="2200" dirty="0" smtClean="0"/>
              <a:t>OSCAR is meant to become to official WMO repository of the WIGOS metadata that are required for international exchange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0ADC-CE31-4259-B97A-6F4B96FA5C17}" type="datetime1">
              <a:rPr lang="en-GB" smtClean="0"/>
              <a:t>2015-07-16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pPr/>
              <a:t>12</a:t>
            </a:fld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7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1547664" y="44624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What do we mean by interoperability?</a:t>
            </a:r>
            <a:endParaRPr lang="en-AU" dirty="0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Ability to access, combine or compare observations from one source or system with those from another</a:t>
            </a:r>
          </a:p>
          <a:p>
            <a:pPr lvl="1"/>
            <a:r>
              <a:rPr lang="en-AU" dirty="0" smtClean="0"/>
              <a:t>To achieve this, the need:</a:t>
            </a:r>
          </a:p>
          <a:p>
            <a:pPr lvl="2"/>
            <a:r>
              <a:rPr lang="en-AU" sz="2800" dirty="0" smtClean="0"/>
              <a:t>Metadata </a:t>
            </a:r>
          </a:p>
          <a:p>
            <a:pPr lvl="2"/>
            <a:r>
              <a:rPr lang="en-AU" sz="2800" dirty="0" smtClean="0"/>
              <a:t>Standards </a:t>
            </a:r>
          </a:p>
          <a:p>
            <a:pPr lvl="2"/>
            <a:r>
              <a:rPr lang="en-AU" sz="2800" dirty="0" smtClean="0"/>
              <a:t>Regulatory material</a:t>
            </a:r>
            <a:r>
              <a:rPr lang="en-AU" dirty="0" smtClean="0"/>
              <a:t>  </a:t>
            </a:r>
          </a:p>
          <a:p>
            <a:r>
              <a:rPr lang="en-AU" dirty="0" smtClean="0"/>
              <a:t>Interoperability is key to </a:t>
            </a:r>
            <a:r>
              <a:rPr lang="en-AU" b="1" i="1" dirty="0" smtClean="0">
                <a:solidFill>
                  <a:srgbClr val="000099"/>
                </a:solidFill>
              </a:rPr>
              <a:t>turning observations into effective data, products and services</a:t>
            </a:r>
            <a:r>
              <a:rPr lang="en-AU" dirty="0" smtClean="0"/>
              <a:t> that meet real user needs </a:t>
            </a:r>
          </a:p>
        </p:txBody>
      </p:sp>
      <p:sp>
        <p:nvSpPr>
          <p:cNvPr id="60419" name="Footer Placeholder 3"/>
          <p:cNvSpPr txBox="1">
            <a:spLocks noGrp="1"/>
          </p:cNvSpPr>
          <p:nvPr/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0">
              <a:solidFill>
                <a:schemeClr val="tx1"/>
              </a:solidFill>
            </a:endParaRPr>
          </a:p>
        </p:txBody>
      </p:sp>
      <p:pic>
        <p:nvPicPr>
          <p:cNvPr id="60420" name="Picture 4" descr="http://1.bp.blogspot.com/-fMBlWffwVng/URjUv_YiSDI/AAAAAAAABt4/EKcVqI7YGsA/s1600/interoperability.jpg"/>
          <p:cNvPicPr>
            <a:picLocks noChangeAspect="1" noChangeArrowheads="1"/>
          </p:cNvPicPr>
          <p:nvPr/>
        </p:nvPicPr>
        <p:blipFill>
          <a:blip r:embed="rId2"/>
          <a:srcRect t="16762" b="15309"/>
          <a:stretch>
            <a:fillRect/>
          </a:stretch>
        </p:blipFill>
        <p:spPr bwMode="auto">
          <a:xfrm>
            <a:off x="5508625" y="2628056"/>
            <a:ext cx="399573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7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619672" y="116632"/>
            <a:ext cx="6048672" cy="796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kern="1200" dirty="0" smtClean="0">
                <a:solidFill>
                  <a:schemeClr val="accent2"/>
                </a:solidFill>
              </a:rPr>
              <a:t>Who is involved in WIGOS?</a:t>
            </a:r>
            <a:endParaRPr lang="en-AU" b="1" kern="1200" dirty="0">
              <a:solidFill>
                <a:schemeClr val="accent2"/>
              </a:solidFill>
            </a:endParaRPr>
          </a:p>
        </p:txBody>
      </p:sp>
      <p:sp>
        <p:nvSpPr>
          <p:cNvPr id="62466" name="Footer Placeholder 3"/>
          <p:cNvSpPr txBox="1">
            <a:spLocks noGrp="1"/>
          </p:cNvSpPr>
          <p:nvPr/>
        </p:nvSpPr>
        <p:spPr bwMode="auto">
          <a:xfrm>
            <a:off x="755650" y="6091238"/>
            <a:ext cx="44656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0">
                <a:solidFill>
                  <a:schemeClr val="tx1"/>
                </a:solidFill>
              </a:rPr>
              <a:t>test footer</a:t>
            </a:r>
          </a:p>
        </p:txBody>
      </p:sp>
      <p:sp>
        <p:nvSpPr>
          <p:cNvPr id="62467" name="Slide Number Placeholder 4"/>
          <p:cNvSpPr txBox="1">
            <a:spLocks noGrp="1"/>
          </p:cNvSpPr>
          <p:nvPr/>
        </p:nvSpPr>
        <p:spPr bwMode="auto">
          <a:xfrm>
            <a:off x="5580063" y="611663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6CF5278-702E-4EC6-9FA4-DE09FE0605F8}" type="slidenum">
              <a:rPr lang="en-US" sz="1200" b="0">
                <a:solidFill>
                  <a:schemeClr val="tx1"/>
                </a:solidFill>
              </a:rPr>
              <a:pPr algn="r" eaLnBrk="0" hangingPunct="0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1052513"/>
            <a:ext cx="8135938" cy="5327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3138" y="2708275"/>
            <a:ext cx="7272337" cy="2952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3500" y="3068638"/>
            <a:ext cx="4537075" cy="2447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>
            <a:off x="14049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S1: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2" name="Oval 6"/>
          <p:cNvSpPr>
            <a:spLocks noChangeArrowheads="1"/>
          </p:cNvSpPr>
          <p:nvPr/>
        </p:nvSpPr>
        <p:spPr bwMode="auto">
          <a:xfrm>
            <a:off x="2916238" y="3429000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S2: NMHS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3" name="Oval 7"/>
          <p:cNvSpPr>
            <a:spLocks noChangeArrowheads="1"/>
          </p:cNvSpPr>
          <p:nvPr/>
        </p:nvSpPr>
        <p:spPr bwMode="auto">
          <a:xfrm>
            <a:off x="14049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P1: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4" name="Oval 8"/>
          <p:cNvSpPr>
            <a:spLocks noChangeArrowheads="1"/>
          </p:cNvSpPr>
          <p:nvPr/>
        </p:nvSpPr>
        <p:spPr bwMode="auto">
          <a:xfrm>
            <a:off x="2916238" y="4437063"/>
            <a:ext cx="1366837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P2: Partner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Observing</a:t>
            </a:r>
          </a:p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5" name="Oval 9"/>
          <p:cNvSpPr>
            <a:spLocks noChangeArrowheads="1"/>
          </p:cNvSpPr>
          <p:nvPr/>
        </p:nvSpPr>
        <p:spPr bwMode="auto">
          <a:xfrm>
            <a:off x="4429125" y="3429000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6" name="Oval 10"/>
          <p:cNvSpPr>
            <a:spLocks noChangeArrowheads="1"/>
          </p:cNvSpPr>
          <p:nvPr/>
        </p:nvSpPr>
        <p:spPr bwMode="auto">
          <a:xfrm>
            <a:off x="4429125" y="4437063"/>
            <a:ext cx="1368425" cy="8636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sz="1200" b="0">
                <a:solidFill>
                  <a:schemeClr val="tx1"/>
                </a:solidFill>
              </a:rPr>
              <a:t>etc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62477" name="Text Box 11"/>
          <p:cNvSpPr txBox="1">
            <a:spLocks noChangeArrowheads="1"/>
          </p:cNvSpPr>
          <p:nvPr/>
        </p:nvSpPr>
        <p:spPr bwMode="auto">
          <a:xfrm>
            <a:off x="1333500" y="3067050"/>
            <a:ext cx="129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Member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86475" y="3067050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6086475" y="3067050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Member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086475" y="4437063"/>
            <a:ext cx="1728788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endParaRPr lang="en-US" sz="18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6086475" y="4437063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400" b="0">
                <a:solidFill>
                  <a:schemeClr val="tx1"/>
                </a:solidFill>
              </a:rPr>
              <a:t>Other Members</a:t>
            </a:r>
            <a:endParaRPr lang="en-AU" sz="1400" b="0">
              <a:solidFill>
                <a:schemeClr val="tx1"/>
              </a:solidFill>
            </a:endParaRPr>
          </a:p>
        </p:txBody>
      </p:sp>
      <p:sp>
        <p:nvSpPr>
          <p:cNvPr id="62482" name="Text Box 16"/>
          <p:cNvSpPr txBox="1">
            <a:spLocks noChangeArrowheads="1"/>
          </p:cNvSpPr>
          <p:nvPr/>
        </p:nvSpPr>
        <p:spPr bwMode="auto">
          <a:xfrm>
            <a:off x="973138" y="27082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Region</a:t>
            </a:r>
            <a:endParaRPr lang="en-AU" sz="1800">
              <a:solidFill>
                <a:schemeClr val="tx1"/>
              </a:solidFill>
            </a:endParaRPr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684213" y="10525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Global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484" name="Oval 18"/>
          <p:cNvSpPr>
            <a:spLocks noChangeArrowheads="1"/>
          </p:cNvSpPr>
          <p:nvPr/>
        </p:nvSpPr>
        <p:spPr bwMode="auto">
          <a:xfrm>
            <a:off x="62293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5" name="Oval 19"/>
          <p:cNvSpPr>
            <a:spLocks noChangeArrowheads="1"/>
          </p:cNvSpPr>
          <p:nvPr/>
        </p:nvSpPr>
        <p:spPr bwMode="auto">
          <a:xfrm>
            <a:off x="62293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6" name="Oval 20"/>
          <p:cNvSpPr>
            <a:spLocks noChangeArrowheads="1"/>
          </p:cNvSpPr>
          <p:nvPr/>
        </p:nvSpPr>
        <p:spPr bwMode="auto">
          <a:xfrm>
            <a:off x="6765925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7" name="Oval 21"/>
          <p:cNvSpPr>
            <a:spLocks noChangeArrowheads="1"/>
          </p:cNvSpPr>
          <p:nvPr/>
        </p:nvSpPr>
        <p:spPr bwMode="auto">
          <a:xfrm>
            <a:off x="6765925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8" name="Oval 22"/>
          <p:cNvSpPr>
            <a:spLocks noChangeArrowheads="1"/>
          </p:cNvSpPr>
          <p:nvPr/>
        </p:nvSpPr>
        <p:spPr bwMode="auto">
          <a:xfrm>
            <a:off x="7308850" y="3355975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62489" name="Oval 23"/>
          <p:cNvSpPr>
            <a:spLocks noChangeArrowheads="1"/>
          </p:cNvSpPr>
          <p:nvPr/>
        </p:nvSpPr>
        <p:spPr bwMode="auto">
          <a:xfrm>
            <a:off x="7308850" y="3716338"/>
            <a:ext cx="431800" cy="288925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AU" sz="2400" b="0">
              <a:solidFill>
                <a:schemeClr val="tx1"/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387725" y="1412875"/>
            <a:ext cx="24479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chemeClr val="bg1"/>
                </a:solidFill>
                <a:cs typeface="+mn-cs"/>
              </a:rPr>
              <a:t>WMO and Secretariat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5849938" y="1628775"/>
            <a:ext cx="25574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73138" y="2060575"/>
            <a:ext cx="7272337" cy="503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>
              <a:solidFill>
                <a:schemeClr val="tx1"/>
              </a:solidFill>
              <a:cs typeface="+mn-cs"/>
            </a:endParaRPr>
          </a:p>
        </p:txBody>
      </p:sp>
      <p:sp>
        <p:nvSpPr>
          <p:cNvPr id="62493" name="Text Box 28"/>
          <p:cNvSpPr txBox="1">
            <a:spLocks noChangeArrowheads="1"/>
          </p:cNvSpPr>
          <p:nvPr/>
        </p:nvSpPr>
        <p:spPr bwMode="auto">
          <a:xfrm>
            <a:off x="973138" y="2073275"/>
            <a:ext cx="238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>
                <a:solidFill>
                  <a:schemeClr val="tx1"/>
                </a:solidFill>
              </a:rPr>
              <a:t>Other Regions</a:t>
            </a:r>
            <a:endParaRPr lang="en-AU" sz="1800" b="0">
              <a:solidFill>
                <a:schemeClr val="tx1"/>
              </a:solidFill>
            </a:endParaRPr>
          </a:p>
        </p:txBody>
      </p:sp>
      <p:sp>
        <p:nvSpPr>
          <p:cNvPr id="62494" name="Line 29"/>
          <p:cNvSpPr>
            <a:spLocks noChangeShapeType="1"/>
          </p:cNvSpPr>
          <p:nvPr/>
        </p:nvSpPr>
        <p:spPr bwMode="auto">
          <a:xfrm>
            <a:off x="828675" y="1628775"/>
            <a:ext cx="25257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5" name="Line 30"/>
          <p:cNvSpPr>
            <a:spLocks noChangeShapeType="1"/>
          </p:cNvSpPr>
          <p:nvPr/>
        </p:nvSpPr>
        <p:spPr bwMode="auto">
          <a:xfrm>
            <a:off x="8435975" y="1619250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6" name="Line 31"/>
          <p:cNvSpPr>
            <a:spLocks noChangeShapeType="1"/>
          </p:cNvSpPr>
          <p:nvPr/>
        </p:nvSpPr>
        <p:spPr bwMode="auto">
          <a:xfrm>
            <a:off x="765175" y="1628775"/>
            <a:ext cx="0" cy="43195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7" name="Line 32"/>
          <p:cNvSpPr>
            <a:spLocks noChangeShapeType="1"/>
          </p:cNvSpPr>
          <p:nvPr/>
        </p:nvSpPr>
        <p:spPr bwMode="auto">
          <a:xfrm>
            <a:off x="809625" y="59293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8" name="Line 33"/>
          <p:cNvSpPr>
            <a:spLocks noChangeShapeType="1"/>
          </p:cNvSpPr>
          <p:nvPr/>
        </p:nvSpPr>
        <p:spPr bwMode="auto">
          <a:xfrm>
            <a:off x="3479800" y="5929313"/>
            <a:ext cx="4953000" cy="19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9" name="Text Box 17"/>
          <p:cNvSpPr txBox="1">
            <a:spLocks noChangeArrowheads="1"/>
          </p:cNvSpPr>
          <p:nvPr/>
        </p:nvSpPr>
        <p:spPr bwMode="auto">
          <a:xfrm>
            <a:off x="7688263" y="1125538"/>
            <a:ext cx="882650" cy="334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500" name="Text Box 17"/>
          <p:cNvSpPr txBox="1">
            <a:spLocks noChangeArrowheads="1"/>
          </p:cNvSpPr>
          <p:nvPr/>
        </p:nvSpPr>
        <p:spPr bwMode="auto">
          <a:xfrm>
            <a:off x="7289800" y="2743200"/>
            <a:ext cx="882650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62501" name="Text Box 17"/>
          <p:cNvSpPr txBox="1">
            <a:spLocks noChangeArrowheads="1"/>
          </p:cNvSpPr>
          <p:nvPr/>
        </p:nvSpPr>
        <p:spPr bwMode="auto">
          <a:xfrm>
            <a:off x="4918075" y="3108325"/>
            <a:ext cx="882650" cy="334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solidFill>
                  <a:schemeClr val="bg1"/>
                </a:solidFill>
              </a:rPr>
              <a:t>Users</a:t>
            </a:r>
            <a:endParaRPr lang="en-AU" sz="1800">
              <a:solidFill>
                <a:schemeClr val="bg1"/>
              </a:solidFill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971550" y="5732463"/>
            <a:ext cx="3616325" cy="431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US" sz="1800" b="0" dirty="0">
                <a:solidFill>
                  <a:schemeClr val="bg1"/>
                </a:solidFill>
                <a:cs typeface="+mn-cs"/>
              </a:rPr>
              <a:t>Global Co-sponsors and Partners</a:t>
            </a:r>
            <a:endParaRPr lang="en-AU" sz="18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2"/>
                </a:solidFill>
              </a:rPr>
              <a:t>WIGOS Framework Implementation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To achieve the WIGOS</a:t>
            </a:r>
            <a:r>
              <a:rPr lang="en-AU" b="1" dirty="0" smtClean="0">
                <a:solidFill>
                  <a:schemeClr val="accent2"/>
                </a:solidFill>
              </a:rPr>
              <a:t> </a:t>
            </a:r>
            <a:r>
              <a:rPr lang="en-AU" dirty="0" smtClean="0"/>
              <a:t>Vision, the </a:t>
            </a:r>
            <a:r>
              <a:rPr lang="en-GB" dirty="0" smtClean="0"/>
              <a:t>WIGOS framework shall be implemented to enable the </a:t>
            </a:r>
            <a:r>
              <a:rPr lang="en-GB" b="1" i="1" dirty="0" smtClean="0">
                <a:solidFill>
                  <a:srgbClr val="CC3300"/>
                </a:solidFill>
              </a:rPr>
              <a:t>integration</a:t>
            </a:r>
            <a:r>
              <a:rPr lang="en-GB" dirty="0" smtClean="0"/>
              <a:t>, </a:t>
            </a:r>
            <a:r>
              <a:rPr lang="en-GB" b="1" i="1" dirty="0" smtClean="0">
                <a:solidFill>
                  <a:srgbClr val="CC3300"/>
                </a:solidFill>
              </a:rPr>
              <a:t>interoperability</a:t>
            </a:r>
            <a:r>
              <a:rPr lang="en-GB" dirty="0" smtClean="0"/>
              <a:t>, </a:t>
            </a:r>
            <a:r>
              <a:rPr lang="en-GB" b="1" i="1" dirty="0" smtClean="0">
                <a:solidFill>
                  <a:srgbClr val="008000"/>
                </a:solidFill>
              </a:rPr>
              <a:t>optimized evolution and best-practice operation</a:t>
            </a:r>
            <a:r>
              <a:rPr lang="en-GB" dirty="0" smtClean="0"/>
              <a:t> for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WMO observing systems,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WMO’s contribution to co-sponsored systems. </a:t>
            </a:r>
          </a:p>
          <a:p>
            <a:r>
              <a:rPr lang="en-GB" dirty="0" smtClean="0"/>
              <a:t>WIGOS will use and exploit the WMO Information System (WIS) to allow </a:t>
            </a:r>
            <a:r>
              <a:rPr lang="en-GB" b="1" i="1" dirty="0" smtClean="0">
                <a:solidFill>
                  <a:srgbClr val="CC3300"/>
                </a:solidFill>
              </a:rPr>
              <a:t>continuous and reliable access</a:t>
            </a:r>
            <a:r>
              <a:rPr lang="en-GB" dirty="0" smtClean="0"/>
              <a:t> to an expanded set of environmental data and products, and associated metadata.</a:t>
            </a:r>
          </a:p>
        </p:txBody>
      </p:sp>
    </p:spTree>
    <p:extLst>
      <p:ext uri="{BB962C8B-B14F-4D97-AF65-F5344CB8AC3E}">
        <p14:creationId xmlns:p14="http://schemas.microsoft.com/office/powerpoint/2010/main" val="23681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856662" cy="649287"/>
          </a:xfrm>
        </p:spPr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</a:rPr>
              <a:t>WIGOS Framework Implementation Plan (WIP)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17030"/>
            <a:ext cx="4040187" cy="639762"/>
          </a:xfrm>
        </p:spPr>
        <p:txBody>
          <a:bodyPr anchor="b"/>
          <a:lstStyle/>
          <a:p>
            <a:pPr marL="609600" indent="-609600">
              <a:buFont typeface="Wingdings" pitchFamily="2" charset="2"/>
              <a:buNone/>
            </a:pPr>
            <a:r>
              <a:rPr lang="en-US" sz="2200" b="1" dirty="0" smtClean="0"/>
              <a:t>CONTENTS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sz="half" idx="4294967295"/>
          </p:nvPr>
        </p:nvSpPr>
        <p:spPr>
          <a:xfrm>
            <a:off x="179388" y="1700931"/>
            <a:ext cx="4105275" cy="48244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b="1" smtClean="0"/>
              <a:t>Introduction and Background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>
                <a:solidFill>
                  <a:srgbClr val="FF0000"/>
                </a:solidFill>
              </a:rPr>
              <a:t>Key Activity Areas for WIGOS Implementation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Project Management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Implementation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Resources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Risk Assessment / Management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Outlook</a:t>
            </a:r>
          </a:p>
          <a:p>
            <a:pPr marL="609600" indent="-609600">
              <a:buFontTx/>
              <a:buNone/>
            </a:pPr>
            <a:r>
              <a:rPr lang="fr-CH" sz="2000" b="1" smtClean="0"/>
              <a:t>Annexes</a:t>
            </a:r>
            <a:endParaRPr lang="en-US" sz="2000" b="1" smtClean="0"/>
          </a:p>
        </p:txBody>
      </p:sp>
      <p:sp>
        <p:nvSpPr>
          <p:cNvPr id="6554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0" y="917029"/>
            <a:ext cx="4041775" cy="639763"/>
          </a:xfrm>
        </p:spPr>
        <p:txBody>
          <a:bodyPr anchor="b"/>
          <a:lstStyle/>
          <a:p>
            <a:pPr marL="0" indent="0">
              <a:buFont typeface="Wingdings" pitchFamily="2" charset="2"/>
              <a:buNone/>
            </a:pPr>
            <a:r>
              <a:rPr lang="en-GB" altLang="zh-CN" sz="2200" b="1" dirty="0" smtClean="0">
                <a:ea typeface="SimSun" pitchFamily="2" charset="-122"/>
              </a:rPr>
              <a:t>KEY ACTIVITY AREAS</a:t>
            </a:r>
            <a:r>
              <a:rPr lang="en-GB" altLang="zh-CN" sz="2400" b="1" dirty="0" smtClean="0">
                <a:ea typeface="SimSun" pitchFamily="2" charset="-122"/>
              </a:rPr>
              <a:t> </a:t>
            </a:r>
            <a:endParaRPr lang="en-US" sz="2400" b="1" dirty="0" smtClean="0"/>
          </a:p>
        </p:txBody>
      </p:sp>
      <p:sp>
        <p:nvSpPr>
          <p:cNvPr id="6554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067175" y="1701179"/>
            <a:ext cx="5041900" cy="52562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Management of WIGOS implementation 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Collaboration with WMO co-sponsored observing systems &amp; </a:t>
            </a:r>
            <a:r>
              <a:rPr lang="en-US" altLang="zh-CN" sz="1900" b="1" dirty="0" smtClean="0">
                <a:solidFill>
                  <a:srgbClr val="000099"/>
                </a:solidFill>
                <a:ea typeface="SimSun" pitchFamily="2" charset="-122"/>
              </a:rPr>
              <a:t>international partners</a:t>
            </a:r>
            <a:endParaRPr lang="en-GB" altLang="zh-CN" sz="1900" b="1" dirty="0" smtClean="0">
              <a:solidFill>
                <a:srgbClr val="000099"/>
              </a:solidFill>
              <a:ea typeface="SimSun" pitchFamily="2" charset="-122"/>
            </a:endParaRP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Design, planning and optimized evolution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Observing System operation and maintenance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Quality Management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Standardization, system interoperability and data compatibility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The WIGOS Operational Information Resource 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Data and metadata management, delivery and archival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Capacity development</a:t>
            </a:r>
          </a:p>
          <a:p>
            <a:pPr lvl="1">
              <a:lnSpc>
                <a:spcPct val="80000"/>
              </a:lnSpc>
              <a:buFontTx/>
              <a:buAutoNum type="arabicParenR"/>
            </a:pPr>
            <a:r>
              <a:rPr lang="en-GB" altLang="zh-CN" sz="1900" b="1" dirty="0" smtClean="0">
                <a:solidFill>
                  <a:srgbClr val="000099"/>
                </a:solidFill>
                <a:ea typeface="SimSun" pitchFamily="2" charset="-122"/>
              </a:rPr>
              <a:t>Communications and outreach</a:t>
            </a:r>
            <a:endParaRPr lang="en-US" sz="1900" b="1" dirty="0" smtClean="0">
              <a:solidFill>
                <a:srgbClr val="000099"/>
              </a:solidFill>
              <a:ea typeface="SimSun" pitchFamily="2" charset="-122"/>
            </a:endParaRPr>
          </a:p>
        </p:txBody>
      </p:sp>
      <p:sp>
        <p:nvSpPr>
          <p:cNvPr id="65542" name="Left Brace 7"/>
          <p:cNvSpPr>
            <a:spLocks/>
          </p:cNvSpPr>
          <p:nvPr/>
        </p:nvSpPr>
        <p:spPr bwMode="auto">
          <a:xfrm>
            <a:off x="3708400" y="1556469"/>
            <a:ext cx="792163" cy="4968875"/>
          </a:xfrm>
          <a:prstGeom prst="leftBrace">
            <a:avLst>
              <a:gd name="adj1" fmla="val 7028"/>
              <a:gd name="adj2" fmla="val 288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sz="2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>
          <a:xfrm>
            <a:off x="1547664" y="116632"/>
            <a:ext cx="6048672" cy="92211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What does WIGOS mean at the National level? </a:t>
            </a:r>
            <a:endParaRPr lang="en-AU" sz="3600" b="1" dirty="0" smtClean="0">
              <a:solidFill>
                <a:schemeClr val="accent2"/>
              </a:solidFill>
            </a:endParaRP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48234"/>
            <a:ext cx="8362950" cy="5137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i="1" dirty="0" smtClean="0">
                <a:solidFill>
                  <a:srgbClr val="FF0000"/>
                </a:solidFill>
                <a:cs typeface="Arial" charset="0"/>
              </a:rPr>
              <a:t>Demonstrating national leadership</a:t>
            </a:r>
            <a:r>
              <a:rPr lang="en-US" sz="2400" b="1" i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in observations: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charset="0"/>
              </a:rPr>
              <a:t>Best practices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charset="0"/>
              </a:rPr>
              <a:t>Plan &amp; design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charset="0"/>
              </a:rPr>
              <a:t>Sustainability, maintenance &amp; operation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cs typeface="Arial" charset="0"/>
              </a:rPr>
              <a:t>Integration and interoperability</a:t>
            </a:r>
            <a:r>
              <a:rPr lang="en-GB" sz="240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i="1" dirty="0" smtClean="0">
                <a:solidFill>
                  <a:srgbClr val="CC3300"/>
                </a:solidFill>
                <a:cs typeface="Arial" charset="0"/>
              </a:rPr>
              <a:t>Compliance with</a:t>
            </a:r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 WMO TR (WMO-No. 49) - standard and recommended practices and procedures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b="1" i="1" dirty="0" smtClean="0">
                <a:solidFill>
                  <a:srgbClr val="006600"/>
                </a:solidFill>
                <a:cs typeface="Arial" charset="0"/>
              </a:rPr>
              <a:t>Culture change &amp; change management;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Supported by collaboration at Regional/Sub-regional level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cs typeface="Arial" charset="0"/>
              </a:rPr>
              <a:t>WIGOS benefits will </a:t>
            </a:r>
            <a:r>
              <a:rPr lang="en-GB" sz="2800" b="1" i="1" dirty="0" smtClean="0">
                <a:solidFill>
                  <a:srgbClr val="FF0000"/>
                </a:solidFill>
                <a:cs typeface="Arial" charset="0"/>
              </a:rPr>
              <a:t>only</a:t>
            </a:r>
            <a:r>
              <a:rPr lang="en-GB" sz="2800" dirty="0" smtClean="0">
                <a:cs typeface="Arial" charset="0"/>
              </a:rPr>
              <a:t> be delivered through commitment at a national level</a:t>
            </a:r>
            <a:endParaRPr lang="en-GB" sz="1800" dirty="0" smtClean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>
          <a:xfrm>
            <a:off x="1547664" y="116632"/>
            <a:ext cx="604867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National leadership 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through WIGOS</a:t>
            </a:r>
            <a:endParaRPr lang="en-AU" sz="3600" b="1" dirty="0" smtClean="0">
              <a:solidFill>
                <a:schemeClr val="accent2"/>
              </a:solidFill>
            </a:endParaRP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988641"/>
            <a:ext cx="8713788" cy="51847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WIGOS and WIS </a:t>
            </a:r>
            <a:r>
              <a:rPr lang="en-US" sz="2800" dirty="0" smtClean="0">
                <a:solidFill>
                  <a:srgbClr val="080808"/>
                </a:solidFill>
                <a:cs typeface="Arial" charset="0"/>
              </a:rPr>
              <a:t>provide </a:t>
            </a: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means &amp; opportunities</a:t>
            </a:r>
            <a:r>
              <a:rPr lang="en-US" sz="2800" dirty="0" smtClean="0">
                <a:solidFill>
                  <a:srgbClr val="080808"/>
                </a:solidFill>
                <a:cs typeface="Arial" charset="0"/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To enhance national observing networks for benefit of all users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To enhance sharing and accessibility of observations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charset="0"/>
              </a:rPr>
              <a:t>To reinforce central role of NMHS through partnerships &amp; a network of networks</a:t>
            </a:r>
            <a:endParaRPr lang="en-US" sz="2400" dirty="0" smtClean="0">
              <a:solidFill>
                <a:srgbClr val="080808"/>
              </a:solidFill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To strengthen national mandate and authority</a:t>
            </a:r>
          </a:p>
          <a:p>
            <a:pPr eaLnBrk="1" hangingPunct="1"/>
            <a:r>
              <a:rPr lang="en-GB" sz="2800" b="1" i="1" dirty="0" smtClean="0">
                <a:solidFill>
                  <a:srgbClr val="0033CC"/>
                </a:solidFill>
                <a:cs typeface="Arial" charset="0"/>
              </a:rPr>
              <a:t>Strong national</a:t>
            </a:r>
            <a:r>
              <a:rPr lang="en-GB" sz="2800" dirty="0" smtClean="0">
                <a:solidFill>
                  <a:srgbClr val="080808"/>
                </a:solidFill>
                <a:cs typeface="Arial" charset="0"/>
              </a:rPr>
              <a:t> coordination &amp; cooperation will assist in building </a:t>
            </a:r>
            <a:r>
              <a:rPr lang="en-GB" sz="2800" b="1" i="1" dirty="0" smtClean="0">
                <a:solidFill>
                  <a:srgbClr val="000099"/>
                </a:solidFill>
                <a:cs typeface="Arial" charset="0"/>
              </a:rPr>
              <a:t>strong regional</a:t>
            </a:r>
            <a:r>
              <a:rPr lang="en-GB" sz="2800" dirty="0" smtClean="0">
                <a:solidFill>
                  <a:srgbClr val="080808"/>
                </a:solidFill>
                <a:cs typeface="Arial" charset="0"/>
              </a:rPr>
              <a:t> coordination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80808"/>
                </a:solidFill>
                <a:cs typeface="Arial" charset="0"/>
              </a:rPr>
              <a:t>&amp; cooperation</a:t>
            </a:r>
            <a:endParaRPr lang="en-AU" sz="2800" dirty="0" smtClean="0">
              <a:solidFill>
                <a:srgbClr val="08080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50825" y="76200"/>
            <a:ext cx="8713788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4000" b="1" kern="1200" dirty="0">
                <a:solidFill>
                  <a:schemeClr val="accent2"/>
                </a:solidFill>
              </a:rPr>
              <a:t>Sustain, Maintain &amp; Operate</a:t>
            </a:r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xfrm>
            <a:off x="394716" y="1483891"/>
            <a:ext cx="8713788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Most observations are sourced nationally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Via NMHS, other agencies, space agencies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They are basic building blocks for WIGOS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WIGOS framework for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  <a:sym typeface="Wingdings" pitchFamily="2" charset="2"/>
              </a:rPr>
              <a:t> integrated 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planning &amp; operating processes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Tools for improved design &amp; planning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Get greater value from observations, building on potential synergies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Develop improved support, training and maintenance practices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Mechanisms for improved coordination with national observations providers  </a:t>
            </a:r>
          </a:p>
          <a:p>
            <a:pPr lvl="1" eaLnBrk="1" hangingPunct="1">
              <a:lnSpc>
                <a:spcPct val="90000"/>
              </a:lnSpc>
              <a:buFont typeface="Symbol"/>
              <a:buChar char="Þ"/>
            </a:pPr>
            <a:r>
              <a:rPr lang="en-US" sz="2400" dirty="0" smtClean="0">
                <a:solidFill>
                  <a:srgbClr val="080808"/>
                </a:solidFill>
                <a:cs typeface="Arial" charset="0"/>
                <a:sym typeface="Wingdings" pitchFamily="2" charset="2"/>
              </a:rPr>
              <a:t>Improve access, usability &amp; benefits for users</a:t>
            </a:r>
            <a:endParaRPr lang="en-US" sz="2400" dirty="0" smtClean="0">
              <a:solidFill>
                <a:srgbClr val="080808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rgbClr val="080808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AU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288" y="1052513"/>
            <a:ext cx="2160587" cy="4968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800" b="0" dirty="0"/>
              <a:t>World Weather Watch</a:t>
            </a: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800" b="0" dirty="0"/>
          </a:p>
        </p:txBody>
      </p:sp>
      <p:sp>
        <p:nvSpPr>
          <p:cNvPr id="7" name="Rectangle 6"/>
          <p:cNvSpPr/>
          <p:nvPr/>
        </p:nvSpPr>
        <p:spPr>
          <a:xfrm>
            <a:off x="755650" y="2546350"/>
            <a:ext cx="1439863" cy="842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GOS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814763"/>
            <a:ext cx="1439863" cy="766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GDPFS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5006975"/>
            <a:ext cx="1439863" cy="766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0763" y="1901825"/>
            <a:ext cx="2298700" cy="21574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prstDash val="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600" dirty="0"/>
              <a:t>WIGOS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288" y="1955800"/>
            <a:ext cx="1439862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0288" y="1547813"/>
            <a:ext cx="1439862" cy="366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GAW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0288" y="2389188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Hydro OS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9338" y="4860925"/>
            <a:ext cx="5230812" cy="107950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3200" dirty="0"/>
              <a:t>WIS</a:t>
            </a:r>
          </a:p>
        </p:txBody>
      </p:sp>
      <p:sp>
        <p:nvSpPr>
          <p:cNvPr id="34" name="Trapezoid 33"/>
          <p:cNvSpPr/>
          <p:nvPr/>
        </p:nvSpPr>
        <p:spPr>
          <a:xfrm rot="16200000">
            <a:off x="1807369" y="2274094"/>
            <a:ext cx="2112963" cy="1368425"/>
          </a:xfrm>
          <a:prstGeom prst="trapezoid">
            <a:avLst>
              <a:gd name="adj" fmla="val 46910"/>
            </a:avLst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0" name="Trapezoid 39"/>
          <p:cNvSpPr/>
          <p:nvPr/>
        </p:nvSpPr>
        <p:spPr>
          <a:xfrm rot="16200000">
            <a:off x="5198270" y="2199481"/>
            <a:ext cx="2843212" cy="1520825"/>
          </a:xfrm>
          <a:prstGeom prst="trapezoid">
            <a:avLst>
              <a:gd name="adj" fmla="val 23746"/>
            </a:avLst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1" name="Rectangle 40"/>
          <p:cNvSpPr/>
          <p:nvPr/>
        </p:nvSpPr>
        <p:spPr>
          <a:xfrm>
            <a:off x="7380312" y="3206268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GCOS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80312" y="3622550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400" b="0" dirty="0"/>
              <a:t>Partners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80312" y="4029774"/>
            <a:ext cx="1440160" cy="36004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sz="2000" b="0" dirty="0"/>
              <a:t>Co-sponsors</a:t>
            </a:r>
          </a:p>
        </p:txBody>
      </p:sp>
      <p:sp>
        <p:nvSpPr>
          <p:cNvPr id="44" name="Trapezoid 43"/>
          <p:cNvSpPr/>
          <p:nvPr/>
        </p:nvSpPr>
        <p:spPr>
          <a:xfrm rot="16200000">
            <a:off x="2360613" y="4687888"/>
            <a:ext cx="1047750" cy="1409700"/>
          </a:xfrm>
          <a:prstGeom prst="trapezoid">
            <a:avLst>
              <a:gd name="adj" fmla="val 13502"/>
            </a:avLst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6" name="Up Arrow 45"/>
          <p:cNvSpPr/>
          <p:nvPr/>
        </p:nvSpPr>
        <p:spPr>
          <a:xfrm>
            <a:off x="4500563" y="4197350"/>
            <a:ext cx="449262" cy="52705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47" name="TextBox 46"/>
          <p:cNvSpPr txBox="1"/>
          <p:nvPr/>
        </p:nvSpPr>
        <p:spPr>
          <a:xfrm>
            <a:off x="179388" y="76200"/>
            <a:ext cx="8736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n-AU" dirty="0">
                <a:solidFill>
                  <a:schemeClr val="accent2"/>
                </a:solidFill>
                <a:ea typeface="+mj-ea"/>
                <a:cs typeface="+mj-cs"/>
              </a:rPr>
              <a:t>WIGOS: </a:t>
            </a:r>
            <a:r>
              <a:rPr lang="en-US" dirty="0" smtClean="0">
                <a:solidFill>
                  <a:schemeClr val="accent2"/>
                </a:solidFill>
                <a:ea typeface="+mj-ea"/>
                <a:cs typeface="+mj-cs"/>
              </a:rPr>
              <a:t>The </a:t>
            </a: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future observing framework </a:t>
            </a:r>
            <a:r>
              <a:rPr lang="en-US" dirty="0" smtClean="0">
                <a:solidFill>
                  <a:schemeClr val="accent2"/>
                </a:solidFill>
                <a:ea typeface="+mj-ea"/>
                <a:cs typeface="+mj-cs"/>
              </a:rPr>
              <a:t>for WMO in </a:t>
            </a: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support of weather, climate, water and relevant environment services</a:t>
            </a:r>
            <a:endParaRPr lang="en-AU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80288" y="2805113"/>
            <a:ext cx="1439862" cy="3603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 dirty="0"/>
          </a:p>
        </p:txBody>
      </p:sp>
      <p:sp>
        <p:nvSpPr>
          <p:cNvPr id="2" name="Right Arrow 1"/>
          <p:cNvSpPr/>
          <p:nvPr/>
        </p:nvSpPr>
        <p:spPr>
          <a:xfrm>
            <a:off x="3348038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  <p:sp>
        <p:nvSpPr>
          <p:cNvPr id="24" name="Right Arrow 23"/>
          <p:cNvSpPr/>
          <p:nvPr/>
        </p:nvSpPr>
        <p:spPr>
          <a:xfrm rot="10800000">
            <a:off x="5580063" y="2805113"/>
            <a:ext cx="452437" cy="3603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endParaRPr lang="en-AU" sz="2400" b="0"/>
          </a:p>
        </p:txBody>
      </p:sp>
    </p:spTree>
    <p:extLst>
      <p:ext uri="{BB962C8B-B14F-4D97-AF65-F5344CB8AC3E}">
        <p14:creationId xmlns:p14="http://schemas.microsoft.com/office/powerpoint/2010/main" val="17012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>
          <a:xfrm>
            <a:off x="1594985" y="116632"/>
            <a:ext cx="604867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2"/>
                </a:solidFill>
              </a:rPr>
              <a:t>Observing Practices &amp; Procedures</a:t>
            </a:r>
            <a:endParaRPr lang="en-AU" sz="3600" b="1" dirty="0" smtClean="0">
              <a:solidFill>
                <a:schemeClr val="accent2"/>
              </a:solidFill>
            </a:endParaRPr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484015"/>
            <a:ext cx="8497888" cy="5113337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solidFill>
                  <a:srgbClr val="CC3300"/>
                </a:solidFill>
                <a:cs typeface="Arial" charset="0"/>
              </a:rPr>
              <a:t>Standards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</a:rPr>
              <a:t>and </a:t>
            </a:r>
            <a:r>
              <a:rPr lang="en-US" sz="2400" b="1" i="1" dirty="0" smtClean="0">
                <a:solidFill>
                  <a:srgbClr val="F52913"/>
                </a:solidFill>
              </a:rPr>
              <a:t>recommendations</a:t>
            </a:r>
            <a:r>
              <a:rPr lang="en-US" sz="2600" dirty="0" smtClean="0">
                <a:solidFill>
                  <a:srgbClr val="080808"/>
                </a:solidFill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for instruments and methods of observation</a:t>
            </a:r>
          </a:p>
          <a:p>
            <a:pPr eaLnBrk="1" hangingPunct="1"/>
            <a:r>
              <a:rPr lang="en-US" sz="2400" dirty="0" smtClean="0">
                <a:solidFill>
                  <a:srgbClr val="080808"/>
                </a:solidFill>
                <a:cs typeface="Arial" charset="0"/>
              </a:rPr>
              <a:t>All aspects of observations and observing systems:</a:t>
            </a:r>
          </a:p>
          <a:p>
            <a:pPr lvl="1"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establishment &amp; installation</a:t>
            </a:r>
          </a:p>
          <a:p>
            <a:pPr lvl="1"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management &amp; operation </a:t>
            </a:r>
          </a:p>
          <a:p>
            <a:pPr lvl="1"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maintenance, inspection &amp; supervision </a:t>
            </a:r>
          </a:p>
          <a:p>
            <a:pPr lvl="1"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delivery &amp; sharing of observations </a:t>
            </a:r>
          </a:p>
          <a:p>
            <a:pPr lvl="1"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data and metadata management</a:t>
            </a:r>
            <a:r>
              <a:rPr lang="en-GB" sz="2400" dirty="0" smtClean="0">
                <a:cs typeface="Arial" charset="0"/>
              </a:rPr>
              <a:t> (pre-processing &amp; processing, QC, monitoring, remedial actions, …)</a:t>
            </a:r>
          </a:p>
          <a:p>
            <a:pPr eaLnBrk="1" hangingPunct="1"/>
            <a:r>
              <a:rPr lang="en-GB" sz="2400" dirty="0" smtClean="0">
                <a:solidFill>
                  <a:srgbClr val="080808"/>
                </a:solidFill>
                <a:cs typeface="Arial" charset="0"/>
              </a:rPr>
              <a:t>Data Quality: 'fit-for-purpose' ideal</a:t>
            </a:r>
          </a:p>
          <a:p>
            <a:pPr eaLnBrk="1" hangingPunct="1"/>
            <a:r>
              <a:rPr lang="en-GB" sz="2400" b="1" i="1" dirty="0" smtClean="0">
                <a:solidFill>
                  <a:srgbClr val="CC3300"/>
                </a:solidFill>
                <a:cs typeface="Arial" charset="0"/>
              </a:rPr>
              <a:t>Documenting known quality is key</a:t>
            </a:r>
            <a:endParaRPr lang="en-AU" sz="2400" b="1" i="1" dirty="0" smtClean="0">
              <a:solidFill>
                <a:srgbClr val="CC3300"/>
              </a:solidFill>
              <a:cs typeface="Arial" charset="0"/>
            </a:endParaRPr>
          </a:p>
        </p:txBody>
      </p:sp>
      <p:pic>
        <p:nvPicPr>
          <p:cNvPr id="77827" name="Picture 4" descr="Balloon Man"/>
          <p:cNvPicPr>
            <a:picLocks noChangeAspect="1" noChangeArrowheads="1"/>
          </p:cNvPicPr>
          <p:nvPr/>
        </p:nvPicPr>
        <p:blipFill>
          <a:blip r:embed="rId2"/>
          <a:srcRect l="10735" t="18710" r="12244" b="3253"/>
          <a:stretch>
            <a:fillRect/>
          </a:stretch>
        </p:blipFill>
        <p:spPr bwMode="auto">
          <a:xfrm>
            <a:off x="7524328" y="2087612"/>
            <a:ext cx="1636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1_21_aso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5301208"/>
            <a:ext cx="2184922" cy="1639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36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576"/>
            <a:ext cx="8713788" cy="792162"/>
          </a:xfrm>
        </p:spPr>
        <p:txBody>
          <a:bodyPr/>
          <a:lstStyle/>
          <a:p>
            <a:pPr marL="571500" indent="-571500" eaLnBrk="1" hangingPunct="1"/>
            <a:r>
              <a:rPr lang="en-US" altLang="en-US" b="1" dirty="0">
                <a:solidFill>
                  <a:schemeClr val="accent2"/>
                </a:solidFill>
              </a:rPr>
              <a:t>Capacity development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5899"/>
            <a:ext cx="8713788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" pitchFamily="34" charset="0"/>
              </a:rPr>
              <a:t>JCOMM Capacity Building Strategy has included WIGOS implementation needs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" pitchFamily="34" charset="0"/>
              </a:rPr>
              <a:t>Capacity Building &amp; Partnerships / PANGEA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Developed countries providing training on data use as well as ocean instruments deployed in the region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Developing countries contributing to the implementation of the ocean observing system on their region (e.g. ship time)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DBCP-WIO, NPOMS &amp; PI series of workshop are excellent examples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" pitchFamily="34" charset="0"/>
              </a:rPr>
              <a:t>WMO-IOC Regional Marine Instrument </a:t>
            </a:r>
            <a:r>
              <a:rPr lang="en-US" altLang="en-US" sz="2000" dirty="0" err="1" smtClean="0">
                <a:latin typeface="Arial" pitchFamily="34" charset="0"/>
              </a:rPr>
              <a:t>Centres</a:t>
            </a:r>
            <a:r>
              <a:rPr lang="en-US" altLang="en-US" sz="2000" dirty="0" smtClean="0">
                <a:latin typeface="Arial" pitchFamily="34" charset="0"/>
              </a:rPr>
              <a:t> (RMICs) playing a key role in Capacity Development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Training workshops (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en-US" sz="2000" baseline="30000" dirty="0" smtClean="0">
                <a:solidFill>
                  <a:srgbClr val="FF0000"/>
                </a:solidFill>
                <a:latin typeface="Arial" pitchFamily="34" charset="0"/>
              </a:rPr>
              <a:t>th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 workshop for Asia Pacific was organized in </a:t>
            </a:r>
            <a:r>
              <a:rPr lang="en-US" altLang="en-US" sz="2000" dirty="0" err="1" smtClean="0">
                <a:solidFill>
                  <a:srgbClr val="FF0000"/>
                </a:solidFill>
                <a:latin typeface="Arial" pitchFamily="34" charset="0"/>
              </a:rPr>
              <a:t>Weihai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, China, 21-23 Oct. 2014</a:t>
            </a:r>
            <a:r>
              <a:rPr lang="en-US" altLang="en-US" sz="2000" dirty="0" smtClean="0">
                <a:latin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Liaison groups in the regions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Cost-effective calibration service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000" dirty="0" smtClean="0">
                <a:latin typeface="Arial" pitchFamily="34" charset="0"/>
              </a:rPr>
              <a:t>Leading </a:t>
            </a:r>
            <a:r>
              <a:rPr lang="en-US" altLang="en-US" sz="2000" dirty="0" err="1" smtClean="0">
                <a:latin typeface="Arial" pitchFamily="34" charset="0"/>
              </a:rPr>
              <a:t>intercomparison</a:t>
            </a:r>
            <a:r>
              <a:rPr lang="en-US" altLang="en-US" sz="2000" dirty="0" smtClean="0">
                <a:latin typeface="Arial" pitchFamily="34" charset="0"/>
              </a:rPr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27083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 footer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89BFF5-3B41-4981-9FFC-916DAB550BD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22708" y="116632"/>
            <a:ext cx="8713788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ClrTx/>
              <a:buFontTx/>
              <a:defRPr/>
            </a:pPr>
            <a:r>
              <a:rPr lang="en-AU" sz="2800" b="1" kern="1200" dirty="0" smtClean="0">
                <a:solidFill>
                  <a:schemeClr val="accent2"/>
                </a:solidFill>
              </a:rPr>
              <a:t>WMO Executive Bodies decisions </a:t>
            </a:r>
          </a:p>
          <a:p>
            <a:pPr algn="ctr" eaLnBrk="1" hangingPunct="1">
              <a:buClrTx/>
              <a:buFontTx/>
              <a:defRPr/>
            </a:pPr>
            <a:r>
              <a:rPr lang="en-AU" sz="2800" b="1" kern="1200" dirty="0" smtClean="0">
                <a:solidFill>
                  <a:schemeClr val="accent2"/>
                </a:solidFill>
              </a:rPr>
              <a:t>with regard to WIGOS</a:t>
            </a:r>
            <a:endParaRPr lang="en-AU" sz="2800" b="1" kern="1200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8600" y="1627907"/>
            <a:ext cx="8713788" cy="4897437"/>
          </a:xfrm>
          <a:prstGeom prst="rect">
            <a:avLst/>
          </a:prstGeom>
        </p:spPr>
        <p:txBody>
          <a:bodyPr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AU" kern="0" dirty="0" smtClean="0">
                <a:cs typeface="Arial" charset="0"/>
              </a:rPr>
              <a:t>Cg-17 (Geneva, 25 May – 12 June 2015) decisions: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kern="0" dirty="0" smtClean="0">
                <a:cs typeface="Arial" charset="0"/>
              </a:rPr>
              <a:t>Adopted WIGOS Technical Regulations and WIGOS Manual to come into force in July 2016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kern="0" dirty="0" smtClean="0">
                <a:cs typeface="Arial" charset="0"/>
              </a:rPr>
              <a:t>WIGOS a key priority as part of WMO Strategic Planning for the next financial period 2016 to 2019</a:t>
            </a:r>
          </a:p>
          <a:p>
            <a:pPr lvl="1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AU" sz="2400" kern="0" dirty="0" smtClean="0">
                <a:cs typeface="Arial" charset="0"/>
              </a:rPr>
              <a:t>Approved CBS Recommendation the support of Members to the Implementation plan of the marine meteorological and oceanographic observing system in support of NWP (incl. barometer drifters &amp; tropical moored buoy array)</a:t>
            </a:r>
          </a:p>
        </p:txBody>
      </p:sp>
    </p:spTree>
    <p:extLst>
      <p:ext uri="{BB962C8B-B14F-4D97-AF65-F5344CB8AC3E}">
        <p14:creationId xmlns:p14="http://schemas.microsoft.com/office/powerpoint/2010/main" val="36370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 footer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89BFF5-3B41-4981-9FFC-916DAB550BD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4716" y="44550"/>
            <a:ext cx="8713788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ClrTx/>
              <a:buFontTx/>
              <a:defRPr/>
            </a:pPr>
            <a:r>
              <a:rPr lang="en-AU" sz="2800" b="1" dirty="0">
                <a:solidFill>
                  <a:schemeClr val="accent2"/>
                </a:solidFill>
              </a:rPr>
              <a:t>WMO Executive Bodies decisions </a:t>
            </a:r>
          </a:p>
          <a:p>
            <a:pPr algn="ctr" eaLnBrk="1" hangingPunct="1">
              <a:buClrTx/>
              <a:buFontTx/>
              <a:defRPr/>
            </a:pPr>
            <a:r>
              <a:rPr lang="en-AU" sz="2800" b="1" dirty="0">
                <a:solidFill>
                  <a:schemeClr val="accent2"/>
                </a:solidFill>
              </a:rPr>
              <a:t>with regard to WIGOS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5496" y="1699915"/>
            <a:ext cx="8906892" cy="4897437"/>
          </a:xfrm>
          <a:prstGeom prst="rect">
            <a:avLst/>
          </a:prstGeom>
        </p:spPr>
        <p:txBody>
          <a:bodyPr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AU" kern="0" dirty="0">
                <a:cs typeface="Arial" charset="0"/>
              </a:rPr>
              <a:t>Cg-17 (Geneva, 25 May – 12 June 2015) decisions</a:t>
            </a:r>
            <a:r>
              <a:rPr lang="en-AU" kern="0" dirty="0" smtClean="0"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AU" sz="2400" kern="0" dirty="0" smtClean="0">
                <a:cs typeface="Arial" charset="0"/>
              </a:rPr>
              <a:t>Adopted Resolution on pre-operational phase of WIGOS for 2016 to 2019 with aim that Members will benefit from a fully operational WIGOS from 2020 onward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AU" sz="2400" kern="0" dirty="0" smtClean="0">
                <a:cs typeface="Arial" charset="0"/>
              </a:rPr>
              <a:t>Future WIGOS priorities: 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kern="0" dirty="0" smtClean="0">
                <a:solidFill>
                  <a:srgbClr val="FF0000"/>
                </a:solidFill>
                <a:cs typeface="Arial" charset="0"/>
              </a:rPr>
              <a:t>Develop WIGOS guidance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kern="0" dirty="0" smtClean="0">
                <a:solidFill>
                  <a:srgbClr val="FF0000"/>
                </a:solidFill>
                <a:cs typeface="Arial" charset="0"/>
              </a:rPr>
              <a:t>Further develop WIGOS Information Resource (WIR) and OSCAR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kern="0" dirty="0" smtClean="0">
                <a:solidFill>
                  <a:srgbClr val="FF0000"/>
                </a:solidFill>
                <a:cs typeface="Arial" charset="0"/>
              </a:rPr>
              <a:t>Develop &amp; implement a WIGOS Data Quality Monitoring System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kern="0" dirty="0" smtClean="0">
                <a:solidFill>
                  <a:srgbClr val="FF0000"/>
                </a:solidFill>
                <a:cs typeface="Arial" charset="0"/>
              </a:rPr>
              <a:t>Develop concept and establishment of WIGOS Regional Centres (WRCs)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1" kern="0" dirty="0" smtClean="0">
                <a:solidFill>
                  <a:srgbClr val="FF0000"/>
                </a:solidFill>
                <a:cs typeface="Arial" charset="0"/>
              </a:rPr>
              <a:t>Undertake national implementation of WIGOS</a:t>
            </a:r>
            <a:endParaRPr lang="en-AU" sz="2800" b="1" kern="0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test footer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89BFF5-3B41-4981-9FFC-916DAB550BD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94716" y="44550"/>
            <a:ext cx="8713788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ClrTx/>
              <a:buFontTx/>
              <a:defRPr/>
            </a:pPr>
            <a:r>
              <a:rPr lang="en-AU" sz="2800" b="1" dirty="0">
                <a:solidFill>
                  <a:schemeClr val="accent2"/>
                </a:solidFill>
              </a:rPr>
              <a:t>WMO Executive Bodies decisions </a:t>
            </a:r>
          </a:p>
          <a:p>
            <a:pPr algn="ctr" eaLnBrk="1" hangingPunct="1">
              <a:buClrTx/>
              <a:buFontTx/>
              <a:defRPr/>
            </a:pPr>
            <a:r>
              <a:rPr lang="en-AU" sz="2800" b="1" dirty="0">
                <a:solidFill>
                  <a:schemeClr val="accent2"/>
                </a:solidFill>
              </a:rPr>
              <a:t>with regard to WIGOS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28600" y="1555899"/>
            <a:ext cx="8713788" cy="4897437"/>
          </a:xfrm>
          <a:prstGeom prst="rect">
            <a:avLst/>
          </a:prstGeom>
        </p:spPr>
        <p:txBody>
          <a:bodyPr/>
          <a:lstStyle>
            <a:lvl1pPr marL="5334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400" kern="0" dirty="0" smtClean="0">
                <a:cs typeface="Arial" charset="0"/>
              </a:rPr>
              <a:t>EC-67 (Geneva, 15-17 June 2015)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400" kern="0" dirty="0" smtClean="0">
                <a:cs typeface="Arial" charset="0"/>
              </a:rPr>
              <a:t>ICG-WIGOS re-established by the Executive Council (EC-67, June 2015)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ICG-WIGOS is tasked to develop a </a:t>
            </a:r>
            <a:r>
              <a:rPr lang="en-US" sz="2400" dirty="0"/>
              <a:t>complete Plan for the WIGOS Pre-Operational Phase (PWPP) </a:t>
            </a:r>
            <a:r>
              <a:rPr lang="en-US" sz="2400" dirty="0" smtClean="0"/>
              <a:t>for approval by EC-68 in June 2016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2400" kern="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4A83-17E8-4339-8434-234BD7BCEBBD}" type="datetime1">
              <a:rPr lang="en-GB" smtClean="0"/>
              <a:t>2015-07-16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PMO-5, Viña del Mar, Chile, 20-24 July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CC50-E966-4237-ACA6-1D8737A4DA0D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8262664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implementation of the global WIGOS framework (2012-2015) has made substantial progress</a:t>
            </a:r>
          </a:p>
          <a:p>
            <a:pPr marL="285750" indent="-28575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Work remains to be done, especially on</a:t>
            </a: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Guidance material</a:t>
            </a: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Electronic repository of all station/platform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metatata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(OSCAR/Surface)</a:t>
            </a: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WIGOS Data Quality Monitoring System</a:t>
            </a:r>
          </a:p>
          <a:p>
            <a:pPr marL="285750" indent="-28575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the Pre-Operational Phase, work will shift toward Regional and national activities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Regional WIGOS Centers</a:t>
            </a: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Regional/Sub-Regional Workshops and training events to support OSCAR/Surface and Regional priorities for WIGOS</a:t>
            </a:r>
          </a:p>
          <a:p>
            <a:pPr marL="601578" lvl="1" indent="-220578" defTabSz="832832">
              <a:lnSpc>
                <a:spcPct val="9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Support for national WIGOS implementation efforts, in particular regarding national partnerships, data guidance, and network design and operation and maintenance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394716" y="188566"/>
            <a:ext cx="8713788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ClrTx/>
              <a:buFontTx/>
              <a:defRPr/>
            </a:pPr>
            <a:r>
              <a:rPr lang="en-AU" sz="2800" b="1" dirty="0" smtClean="0">
                <a:solidFill>
                  <a:schemeClr val="accent2"/>
                </a:solidFill>
              </a:rPr>
              <a:t>Summary and conclusion</a:t>
            </a:r>
            <a:endParaRPr lang="en-A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9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547664" y="-27384"/>
            <a:ext cx="6048672" cy="1143000"/>
          </a:xfrm>
        </p:spPr>
        <p:txBody>
          <a:bodyPr/>
          <a:lstStyle/>
          <a:p>
            <a:pPr>
              <a:defRPr/>
            </a:pPr>
            <a:r>
              <a:rPr lang="en-AU" b="1" kern="1200" dirty="0">
                <a:solidFill>
                  <a:schemeClr val="accent2"/>
                </a:solidFill>
              </a:rPr>
              <a:t>What is WIGOS?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713788" cy="489743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cs typeface="Arial" charset="0"/>
              </a:rPr>
              <a:t>An over-arching </a:t>
            </a:r>
            <a:r>
              <a:rPr lang="en-GB" sz="2400" b="1" i="1" dirty="0" smtClean="0">
                <a:solidFill>
                  <a:srgbClr val="CC3300"/>
                </a:solidFill>
                <a:cs typeface="Arial" charset="0"/>
              </a:rPr>
              <a:t>framework</a:t>
            </a:r>
            <a:r>
              <a:rPr lang="en-GB" sz="2400" dirty="0" smtClean="0">
                <a:cs typeface="Arial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charset="0"/>
              </a:rPr>
              <a:t>For the </a:t>
            </a:r>
            <a:r>
              <a:rPr lang="en-GB" sz="2400" b="1" i="1" dirty="0" smtClean="0">
                <a:solidFill>
                  <a:srgbClr val="0033CC"/>
                </a:solidFill>
                <a:cs typeface="Arial" charset="0"/>
              </a:rPr>
              <a:t>coordination and evolution</a:t>
            </a:r>
            <a:r>
              <a:rPr lang="en-GB" sz="2400" dirty="0" smtClean="0">
                <a:cs typeface="Arial" charset="0"/>
              </a:rPr>
              <a:t> of WMO observing systems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charset="0"/>
              </a:rPr>
              <a:t>For contributions of WMO to co-sponsored observing systems</a:t>
            </a:r>
          </a:p>
          <a:p>
            <a:r>
              <a:rPr lang="en-GB" sz="2400" dirty="0" smtClean="0">
                <a:cs typeface="Arial" charset="0"/>
              </a:rPr>
              <a:t>A WMO priority &amp; a key contribution to </a:t>
            </a:r>
            <a:r>
              <a:rPr lang="en-GB" sz="2400" b="1" i="1" dirty="0" smtClean="0">
                <a:solidFill>
                  <a:srgbClr val="800000"/>
                </a:solidFill>
                <a:cs typeface="Arial" charset="0"/>
              </a:rPr>
              <a:t>GFCS</a:t>
            </a:r>
          </a:p>
          <a:p>
            <a:r>
              <a:rPr lang="en-GB" sz="2400" dirty="0" smtClean="0">
                <a:cs typeface="Arial" charset="0"/>
              </a:rPr>
              <a:t>A WMO contribution to </a:t>
            </a:r>
            <a:r>
              <a:rPr lang="en-GB" sz="2400" b="1" i="1" dirty="0" smtClean="0">
                <a:solidFill>
                  <a:srgbClr val="800000"/>
                </a:solidFill>
                <a:cs typeface="Arial" charset="0"/>
              </a:rPr>
              <a:t>GEOSS</a:t>
            </a:r>
            <a:r>
              <a:rPr lang="en-GB" sz="2400" dirty="0" smtClean="0">
                <a:cs typeface="Arial" charset="0"/>
              </a:rPr>
              <a:t> (with WIS)</a:t>
            </a:r>
          </a:p>
          <a:p>
            <a:pPr>
              <a:spcBef>
                <a:spcPts val="1000"/>
              </a:spcBef>
            </a:pPr>
            <a:r>
              <a:rPr lang="en-US" sz="2400" dirty="0" smtClean="0">
                <a:cs typeface="Arial" charset="0"/>
              </a:rPr>
              <a:t>Doing more &amp; better with what we have now </a:t>
            </a:r>
          </a:p>
          <a:p>
            <a:pPr>
              <a:spcBef>
                <a:spcPts val="1000"/>
              </a:spcBef>
              <a:buFont typeface="Symbol"/>
              <a:buChar char="Þ"/>
            </a:pPr>
            <a:r>
              <a:rPr lang="en-US" sz="2400" dirty="0" smtClean="0">
                <a:cs typeface="Arial" charset="0"/>
              </a:rPr>
              <a:t>For more efficient and effective service delivery</a:t>
            </a:r>
          </a:p>
          <a:p>
            <a:pPr>
              <a:spcBef>
                <a:spcPts val="1000"/>
              </a:spcBef>
            </a:pPr>
            <a:r>
              <a:rPr lang="en-GB" sz="2400" dirty="0" smtClean="0">
                <a:cs typeface="Arial" charset="0"/>
              </a:rPr>
              <a:t>It is about </a:t>
            </a:r>
            <a:r>
              <a:rPr lang="en-GB" sz="2400" b="1" dirty="0" smtClean="0">
                <a:solidFill>
                  <a:srgbClr val="008000"/>
                </a:solidFill>
                <a:cs typeface="Arial" charset="0"/>
              </a:rPr>
              <a:t>changing the way </a:t>
            </a:r>
            <a:r>
              <a:rPr lang="en-GB" sz="2400" dirty="0" smtClean="0">
                <a:cs typeface="Arial" charset="0"/>
              </a:rPr>
              <a:t>WMO plans, operates and delivers observations to meet user </a:t>
            </a:r>
            <a:r>
              <a:rPr lang="en-GB" sz="2400" dirty="0" smtClean="0">
                <a:cs typeface="Arial" charset="0"/>
              </a:rPr>
              <a:t>needs</a:t>
            </a:r>
          </a:p>
          <a:p>
            <a:pPr marL="424687" lvl="0" indent="-424687" defTabSz="905255">
              <a:spcBef>
                <a:spcPts val="900"/>
              </a:spcBef>
              <a:buSzPct val="100000"/>
              <a:buFont typeface="Arial Bold"/>
              <a:buChar char="•"/>
              <a:defRPr sz="1800"/>
            </a:pPr>
            <a:r>
              <a:rPr lang="en-US" sz="2376" dirty="0">
                <a:ea typeface="Arial"/>
                <a:cs typeface="Arial"/>
                <a:sym typeface="Arial"/>
              </a:rPr>
              <a:t>WIGOS is </a:t>
            </a:r>
            <a:r>
              <a:rPr lang="en-US" sz="2376" u="sng" dirty="0">
                <a:ea typeface="Arial"/>
                <a:cs typeface="Arial"/>
                <a:sym typeface="Arial"/>
              </a:rPr>
              <a:t>not</a:t>
            </a:r>
            <a:r>
              <a:rPr lang="en-US" sz="2376" dirty="0">
                <a:ea typeface="Arial"/>
                <a:cs typeface="Arial"/>
                <a:sym typeface="Arial"/>
              </a:rPr>
              <a:t>:</a:t>
            </a:r>
          </a:p>
          <a:p>
            <a:pPr marL="447675" lvl="1" indent="0" defTabSz="905255">
              <a:spcBef>
                <a:spcPts val="300"/>
              </a:spcBef>
              <a:buSzPct val="100000"/>
              <a:buNone/>
              <a:defRPr sz="1800"/>
            </a:pPr>
            <a:r>
              <a:rPr lang="en-US" sz="2376" dirty="0">
                <a:ea typeface="Arial"/>
                <a:cs typeface="Arial"/>
                <a:sym typeface="Arial"/>
              </a:rPr>
              <a:t>Replacing or taking over existing observing systems, which will continue to be owned and operated by a diverse array of organizations and </a:t>
            </a:r>
            <a:r>
              <a:rPr lang="en-US" sz="2376" dirty="0" err="1">
                <a:ea typeface="Arial"/>
                <a:cs typeface="Arial"/>
                <a:sym typeface="Arial"/>
              </a:rPr>
              <a:t>programmes</a:t>
            </a:r>
            <a:r>
              <a:rPr lang="en-US" sz="2376" dirty="0">
                <a:ea typeface="Arial"/>
                <a:cs typeface="Arial"/>
                <a:sym typeface="Arial"/>
              </a:rPr>
              <a:t>, national as well as international</a:t>
            </a:r>
            <a:endParaRPr lang="en-GB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 idx="4294967295"/>
          </p:nvPr>
        </p:nvSpPr>
        <p:spPr>
          <a:xfrm>
            <a:off x="1547664" y="-27384"/>
            <a:ext cx="6048672" cy="1143000"/>
          </a:xfrm>
        </p:spPr>
        <p:txBody>
          <a:bodyPr/>
          <a:lstStyle/>
          <a:p>
            <a:pPr eaLnBrk="1" hangingPunct="1"/>
            <a:r>
              <a:rPr lang="en-AU" b="1" dirty="0" smtClean="0">
                <a:solidFill>
                  <a:schemeClr val="accent2"/>
                </a:solidFill>
              </a:rPr>
              <a:t>The WIGOS Framework</a:t>
            </a:r>
          </a:p>
        </p:txBody>
      </p:sp>
      <p:sp>
        <p:nvSpPr>
          <p:cNvPr id="48130" name="Content Placeholder 5"/>
          <p:cNvSpPr>
            <a:spLocks noGrp="1"/>
          </p:cNvSpPr>
          <p:nvPr>
            <p:ph idx="4294967295"/>
          </p:nvPr>
        </p:nvSpPr>
        <p:spPr>
          <a:xfrm>
            <a:off x="152400" y="1411883"/>
            <a:ext cx="8785225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WIGOS framework is essentially about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0099"/>
                </a:solidFill>
              </a:rPr>
              <a:t>Documenting and implementing</a:t>
            </a:r>
            <a:r>
              <a:rPr lang="en-US" dirty="0" smtClean="0"/>
              <a:t> standard and recommended practices and procedures for making &amp; sharing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Coordination &amp; collaboration</a:t>
            </a:r>
            <a:r>
              <a:rPr lang="en-US" dirty="0" smtClean="0"/>
              <a:t> for efficiency and effectiveness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Integration and interoperability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0099"/>
                </a:solidFill>
              </a:rPr>
              <a:t>Timely delivering observations</a:t>
            </a:r>
            <a:r>
              <a:rPr lang="en-US" dirty="0" smtClean="0"/>
              <a:t> that meet user needs in a way they can use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006600"/>
                </a:solidFill>
              </a:rPr>
              <a:t>Empowering</a:t>
            </a:r>
            <a:r>
              <a:rPr lang="en-US" dirty="0" smtClean="0"/>
              <a:t> NMHSs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438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内容占位符 5"/>
          <p:cNvSpPr>
            <a:spLocks noGrp="1"/>
          </p:cNvSpPr>
          <p:nvPr>
            <p:ph sz="half" idx="4294967295"/>
          </p:nvPr>
        </p:nvSpPr>
        <p:spPr>
          <a:xfrm>
            <a:off x="76200" y="762000"/>
            <a:ext cx="4773612" cy="52562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altLang="zh-CN" sz="2400" dirty="0" smtClean="0">
                <a:ea typeface="SimSun" pitchFamily="2" charset="-122"/>
              </a:rPr>
              <a:t>Global Observing System </a:t>
            </a:r>
          </a:p>
          <a:p>
            <a:pPr>
              <a:buFont typeface="Wingdings" pitchFamily="2" charset="2"/>
              <a:buNone/>
            </a:pPr>
            <a:r>
              <a:rPr lang="en-GB" altLang="zh-CN" sz="2400" dirty="0" smtClean="0">
                <a:ea typeface="SimSun" pitchFamily="2" charset="-122"/>
              </a:rPr>
              <a:t>      (WWW/</a:t>
            </a:r>
            <a:r>
              <a:rPr lang="en-GB" altLang="zh-CN" sz="2400" b="1" dirty="0" smtClean="0">
                <a:ea typeface="SimSun" pitchFamily="2" charset="-122"/>
              </a:rPr>
              <a:t>GOS</a:t>
            </a:r>
            <a:r>
              <a:rPr lang="en-GB" altLang="zh-CN" sz="2400" dirty="0" smtClean="0">
                <a:ea typeface="SimSun" pitchFamily="2" charset="-122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GB" altLang="zh-CN" sz="24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GB" altLang="zh-CN" sz="2400" dirty="0" smtClean="0">
                <a:ea typeface="SimSun" pitchFamily="2" charset="-122"/>
              </a:rPr>
              <a:t>Observing component of Global Atmospheric Watch (</a:t>
            </a:r>
            <a:r>
              <a:rPr lang="en-GB" altLang="zh-CN" sz="2400" b="1" dirty="0" smtClean="0">
                <a:ea typeface="SimSun" pitchFamily="2" charset="-122"/>
              </a:rPr>
              <a:t>GAW</a:t>
            </a:r>
            <a:r>
              <a:rPr lang="en-GB" altLang="zh-CN" sz="2400" dirty="0" smtClean="0">
                <a:ea typeface="SimSun" pitchFamily="2" charset="-122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GB" altLang="zh-CN" sz="24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ea typeface="SimSun" pitchFamily="2" charset="-122"/>
              </a:rPr>
              <a:t>WMO Hydrological Observing System (</a:t>
            </a:r>
            <a:r>
              <a:rPr lang="en-US" altLang="zh-CN" sz="2400" b="1" dirty="0" smtClean="0">
                <a:ea typeface="SimSun" pitchFamily="2" charset="-122"/>
              </a:rPr>
              <a:t>WHOS</a:t>
            </a:r>
            <a:r>
              <a:rPr lang="en-US" altLang="zh-CN" sz="2400" dirty="0" smtClean="0">
                <a:ea typeface="SimSun" pitchFamily="2" charset="-122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ea typeface="SimSun" pitchFamily="2" charset="-122"/>
              </a:rPr>
              <a:t>Observing component of Global </a:t>
            </a:r>
            <a:r>
              <a:rPr lang="en-US" altLang="zh-CN" sz="2400" dirty="0" err="1" smtClean="0">
                <a:ea typeface="SimSun" pitchFamily="2" charset="-122"/>
              </a:rPr>
              <a:t>Cryosphere</a:t>
            </a:r>
            <a:r>
              <a:rPr lang="en-US" altLang="zh-CN" sz="2400" dirty="0" smtClean="0">
                <a:ea typeface="SimSun" pitchFamily="2" charset="-122"/>
              </a:rPr>
              <a:t> Watch (</a:t>
            </a:r>
            <a:r>
              <a:rPr lang="en-US" altLang="zh-CN" sz="2400" b="1" dirty="0" smtClean="0">
                <a:ea typeface="SimSun" pitchFamily="2" charset="-122"/>
              </a:rPr>
              <a:t>GCW</a:t>
            </a:r>
            <a:r>
              <a:rPr lang="en-US" altLang="zh-CN" sz="2400" dirty="0" smtClean="0">
                <a:ea typeface="SimSun" pitchFamily="2" charset="-122"/>
              </a:rPr>
              <a:t>)</a:t>
            </a:r>
            <a:endParaRPr lang="zh-CN" altLang="en-US" sz="2400" dirty="0" smtClean="0">
              <a:ea typeface="SimSun" pitchFamily="2" charset="-122"/>
            </a:endParaRPr>
          </a:p>
        </p:txBody>
      </p:sp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250825" y="1"/>
            <a:ext cx="8713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AU" sz="3000" dirty="0">
                <a:solidFill>
                  <a:schemeClr val="accent2"/>
                </a:solidFill>
              </a:rPr>
              <a:t>WIGOS Observing Systems</a:t>
            </a:r>
            <a:endParaRPr lang="en-US" sz="3400" dirty="0">
              <a:solidFill>
                <a:schemeClr val="accent2"/>
              </a:solidFill>
            </a:endParaRPr>
          </a:p>
        </p:txBody>
      </p:sp>
      <p:pic>
        <p:nvPicPr>
          <p:cNvPr id="49155" name="Picture 15" descr="atmos_observat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26025"/>
            <a:ext cx="24844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6" descr="WaterSenso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573463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4" descr="1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209800"/>
            <a:ext cx="24844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3" descr="GOS-fullsi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60350"/>
            <a:ext cx="33242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2" descr="46807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075" y="3889375"/>
            <a:ext cx="20478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18" descr="GPM_Constell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-119063"/>
            <a:ext cx="424497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5" descr="Stevenson_screen_exterior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459163"/>
            <a:ext cx="9556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2" descr="taylor_met_station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5130800"/>
            <a:ext cx="262731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1" descr="gos_wm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1482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2" descr="pla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2852738"/>
            <a:ext cx="20208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0" descr="uamet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060950"/>
            <a:ext cx="30956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4" descr="imag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27200" y="3132138"/>
            <a:ext cx="27003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13" descr="DWD-Lida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403600"/>
            <a:ext cx="233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23" descr="NOAA-NDBC-discus-buo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4724400"/>
            <a:ext cx="19954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1547664" y="44624"/>
            <a:ext cx="6048672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Why WIGOS?</a:t>
            </a:r>
          </a:p>
        </p:txBody>
      </p:sp>
      <p:sp>
        <p:nvSpPr>
          <p:cNvPr id="53250" name="Content Placeholder 4"/>
          <p:cNvSpPr>
            <a:spLocks noGrp="1"/>
          </p:cNvSpPr>
          <p:nvPr>
            <p:ph idx="4294967295"/>
          </p:nvPr>
        </p:nvSpPr>
        <p:spPr>
          <a:xfrm>
            <a:off x="250825" y="1350963"/>
            <a:ext cx="8713788" cy="4897437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smtClean="0">
                <a:solidFill>
                  <a:srgbClr val="011993"/>
                </a:solidFill>
                <a:ea typeface="Arial"/>
                <a:cs typeface="Arial"/>
                <a:sym typeface="Arial"/>
              </a:rPr>
              <a:t>The </a:t>
            </a:r>
            <a:r>
              <a:rPr lang="en-US" b="1" i="1" dirty="0">
                <a:solidFill>
                  <a:srgbClr val="011993"/>
                </a:solidFill>
                <a:ea typeface="Arial"/>
                <a:cs typeface="Arial"/>
                <a:sym typeface="Arial"/>
              </a:rPr>
              <a:t>mandate of modern NMHSs (Met Services) is much broader now than it was when the World Weather Watch and the GOS were created, often </a:t>
            </a:r>
            <a:r>
              <a:rPr lang="en-US" b="1" i="1" dirty="0" smtClean="0">
                <a:solidFill>
                  <a:srgbClr val="011993"/>
                </a:solidFill>
                <a:ea typeface="Arial"/>
                <a:cs typeface="Arial"/>
                <a:sym typeface="Arial"/>
              </a:rPr>
              <a:t>including </a:t>
            </a:r>
            <a:r>
              <a:rPr lang="en-US" b="1" i="1" dirty="0">
                <a:solidFill>
                  <a:srgbClr val="011993"/>
                </a:solidFill>
                <a:ea typeface="Arial"/>
                <a:cs typeface="Arial"/>
                <a:sym typeface="Arial"/>
              </a:rPr>
              <a:t>e.g</a:t>
            </a:r>
            <a:r>
              <a:rPr lang="en-US" b="1" i="1" dirty="0" smtClean="0">
                <a:solidFill>
                  <a:srgbClr val="011993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US" sz="2100" dirty="0">
                <a:ea typeface="Arial"/>
                <a:cs typeface="Arial"/>
                <a:sym typeface="Arial"/>
              </a:rPr>
              <a:t>Climate monitoring, climate change, mitigation </a:t>
            </a: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US" sz="2100" dirty="0">
                <a:ea typeface="Arial"/>
                <a:cs typeface="Arial"/>
                <a:sym typeface="Arial"/>
              </a:rPr>
              <a:t>Air quality, atmospheric composition from urban to planetary scales</a:t>
            </a: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US" sz="2100" dirty="0">
                <a:ea typeface="Arial"/>
                <a:cs typeface="Arial"/>
                <a:sym typeface="Arial"/>
              </a:rPr>
              <a:t>Oceans</a:t>
            </a: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US" sz="2100" dirty="0" err="1">
                <a:ea typeface="Arial"/>
                <a:cs typeface="Arial"/>
                <a:sym typeface="Arial"/>
              </a:rPr>
              <a:t>Cryosphere</a:t>
            </a:r>
            <a:endParaRPr lang="en-US" sz="2100" dirty="0">
              <a:ea typeface="Arial"/>
              <a:cs typeface="Arial"/>
              <a:sym typeface="Arial"/>
            </a:endParaRP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US" sz="2100" dirty="0">
                <a:ea typeface="Arial"/>
                <a:cs typeface="Arial"/>
                <a:sym typeface="Arial"/>
              </a:rPr>
              <a:t>Water </a:t>
            </a:r>
            <a:r>
              <a:rPr lang="en-US" sz="2100" dirty="0" smtClean="0">
                <a:ea typeface="Arial"/>
                <a:cs typeface="Arial"/>
                <a:sym typeface="Arial"/>
              </a:rPr>
              <a:t>resources</a:t>
            </a:r>
            <a:endParaRPr lang="en-AU" sz="2100" b="1" dirty="0" smtClean="0">
              <a:solidFill>
                <a:srgbClr val="FF0000"/>
              </a:solidFill>
            </a:endParaRPr>
          </a:p>
          <a:p>
            <a:r>
              <a:rPr lang="en-AU" b="1" i="1" dirty="0" smtClean="0">
                <a:solidFill>
                  <a:srgbClr val="FF0000"/>
                </a:solidFill>
              </a:rPr>
              <a:t>There </a:t>
            </a:r>
            <a:r>
              <a:rPr lang="en-AU" b="1" i="1" dirty="0" smtClean="0">
                <a:solidFill>
                  <a:srgbClr val="FF0000"/>
                </a:solidFill>
              </a:rPr>
              <a:t>are challenges on how to respond to:</a:t>
            </a:r>
            <a:r>
              <a:rPr lang="en-AU" sz="2400" dirty="0" smtClean="0"/>
              <a:t> </a:t>
            </a:r>
          </a:p>
          <a:p>
            <a:pPr lvl="1"/>
            <a:r>
              <a:rPr lang="en-AU" sz="2400" dirty="0" smtClean="0"/>
              <a:t>Disasters </a:t>
            </a:r>
            <a:r>
              <a:rPr lang="en-AU" sz="2000" dirty="0" smtClean="0"/>
              <a:t>(multi-sector, multi-hazard, multi-disciplinary) </a:t>
            </a:r>
          </a:p>
          <a:p>
            <a:pPr lvl="1"/>
            <a:r>
              <a:rPr lang="en-AU" sz="2400" dirty="0" smtClean="0"/>
              <a:t>Climate change</a:t>
            </a:r>
          </a:p>
          <a:p>
            <a:pPr lvl="1"/>
            <a:r>
              <a:rPr lang="en-AU" sz="2400" dirty="0" smtClean="0"/>
              <a:t>Resource pressures &amp; accountability</a:t>
            </a:r>
          </a:p>
          <a:p>
            <a:r>
              <a:rPr lang="en-AU" b="1" i="1" dirty="0" smtClean="0">
                <a:solidFill>
                  <a:srgbClr val="008000"/>
                </a:solidFill>
              </a:rPr>
              <a:t>Consideration of  scientific and technical advances:</a:t>
            </a:r>
          </a:p>
          <a:p>
            <a:pPr lvl="1"/>
            <a:r>
              <a:rPr lang="en-AU" sz="2400" dirty="0" smtClean="0"/>
              <a:t>Observing technology (improvements &amp; new</a:t>
            </a:r>
            <a:r>
              <a:rPr lang="en-AU" sz="2400" dirty="0" smtClean="0"/>
              <a:t>)</a:t>
            </a:r>
          </a:p>
          <a:p>
            <a:pPr lvl="1"/>
            <a:r>
              <a:rPr lang="en-US" sz="2400" dirty="0">
                <a:ea typeface="Arial"/>
                <a:cs typeface="Arial"/>
                <a:sym typeface="Arial"/>
              </a:rPr>
              <a:t>Telecommunications</a:t>
            </a:r>
            <a:endParaRPr lang="en-AU" sz="2400" dirty="0" smtClean="0"/>
          </a:p>
          <a:p>
            <a:pPr lvl="1"/>
            <a:r>
              <a:rPr lang="en-AU" sz="2400" dirty="0" smtClean="0"/>
              <a:t>Numerical modelling and data assimilation </a:t>
            </a:r>
          </a:p>
          <a:p>
            <a:pPr lvl="1"/>
            <a:r>
              <a:rPr lang="en-US" sz="2400" dirty="0">
                <a:ea typeface="Arial"/>
                <a:cs typeface="Arial"/>
                <a:sym typeface="Arial"/>
              </a:rPr>
              <a:t>Increased user demand to access and use observations in decision </a:t>
            </a:r>
            <a:r>
              <a:rPr lang="en-US" sz="2400" dirty="0" smtClean="0">
                <a:ea typeface="Arial"/>
                <a:cs typeface="Arial"/>
                <a:sym typeface="Arial"/>
              </a:rPr>
              <a:t>making</a:t>
            </a:r>
            <a:endParaRPr lang="en-US" sz="2400" dirty="0">
              <a:ea typeface="Arial"/>
              <a:cs typeface="Arial"/>
              <a:sym typeface="Arial"/>
            </a:endParaRPr>
          </a:p>
          <a:p>
            <a:pPr marL="741291" lvl="1" indent="-364101" defTabSz="905255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endParaRPr lang="en-US" sz="2400" dirty="0">
              <a:ea typeface="Arial"/>
              <a:cs typeface="Arial"/>
              <a:sym typeface="Arial"/>
            </a:endParaRPr>
          </a:p>
          <a:p>
            <a:pPr lvl="1"/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4024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1547664" y="44624"/>
            <a:ext cx="6048672" cy="1143000"/>
          </a:xfrm>
        </p:spPr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Why WIGOS?</a:t>
            </a:r>
          </a:p>
        </p:txBody>
      </p:sp>
      <p:sp>
        <p:nvSpPr>
          <p:cNvPr id="54274" name="Content Placeholder 4"/>
          <p:cNvSpPr>
            <a:spLocks noGrp="1"/>
          </p:cNvSpPr>
          <p:nvPr>
            <p:ph idx="4294967295"/>
          </p:nvPr>
        </p:nvSpPr>
        <p:spPr>
          <a:xfrm>
            <a:off x="250825" y="1340569"/>
            <a:ext cx="8893175" cy="5184775"/>
          </a:xfrm>
        </p:spPr>
        <p:txBody>
          <a:bodyPr/>
          <a:lstStyle/>
          <a:p>
            <a:r>
              <a:rPr lang="en-US" altLang="ja-JP" sz="2600" b="1" i="1" dirty="0" smtClean="0">
                <a:solidFill>
                  <a:srgbClr val="FF0000"/>
                </a:solidFill>
                <a:ea typeface="MS PGothic" pitchFamily="34" charset="-128"/>
              </a:rPr>
              <a:t>Current shortcomings</a:t>
            </a:r>
            <a:r>
              <a:rPr lang="en-US" altLang="ja-JP" sz="2600" b="1" i="1" dirty="0" smtClean="0">
                <a:ea typeface="MS PGothic" pitchFamily="34" charset="-128"/>
              </a:rPr>
              <a:t> need to be addressed: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Obs. networks/systems not always sustainable and stable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Design and planning not coordinated at the global &amp; regional levels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Obs. standards not always respected (lack of compliance)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Databases not integrated (inconsistent, not compatible) including those of observational metadata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Considerable deficiencies in QMS (maintenance, …)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ea typeface="MS PGothic" pitchFamily="34" charset="-128"/>
                <a:cs typeface="Arial" charset="0"/>
              </a:rPr>
              <a:t>Lack of qualified staff</a:t>
            </a:r>
          </a:p>
          <a:p>
            <a:pPr>
              <a:buFont typeface="Symbol"/>
              <a:buChar char="Þ"/>
            </a:pPr>
            <a:r>
              <a:rPr lang="en-US" sz="2600" dirty="0" smtClean="0"/>
              <a:t>Through coordinated</a:t>
            </a:r>
            <a:r>
              <a:rPr lang="en-US" sz="2600" dirty="0" smtClean="0">
                <a:solidFill>
                  <a:srgbClr val="000099"/>
                </a:solidFill>
              </a:rPr>
              <a:t> </a:t>
            </a:r>
            <a:r>
              <a:rPr lang="en-US" sz="2600" dirty="0" smtClean="0">
                <a:solidFill>
                  <a:srgbClr val="0000CC"/>
                </a:solidFill>
              </a:rPr>
              <a:t>data sharing</a:t>
            </a:r>
            <a:r>
              <a:rPr lang="en-US" sz="2600" dirty="0" smtClean="0">
                <a:solidFill>
                  <a:srgbClr val="008000"/>
                </a:solidFill>
              </a:rPr>
              <a:t>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0000CC"/>
                </a:solidFill>
              </a:rPr>
              <a:t>networks/systems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CC"/>
                </a:solidFill>
              </a:rPr>
              <a:t>development</a:t>
            </a:r>
            <a:r>
              <a:rPr lang="en-US" sz="2600" dirty="0" smtClean="0"/>
              <a:t>, Members will be better equipped to address existing deficiencies and to meet future challenges</a:t>
            </a:r>
          </a:p>
          <a:p>
            <a:pPr>
              <a:buFont typeface="Symbol"/>
              <a:buChar char="Þ"/>
            </a:pPr>
            <a:endParaRPr lang="en-AU" sz="2600" dirty="0" smtClean="0"/>
          </a:p>
        </p:txBody>
      </p:sp>
    </p:spTree>
    <p:extLst>
      <p:ext uri="{BB962C8B-B14F-4D97-AF65-F5344CB8AC3E}">
        <p14:creationId xmlns:p14="http://schemas.microsoft.com/office/powerpoint/2010/main" val="36925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547664" y="116632"/>
            <a:ext cx="6048672" cy="998984"/>
          </a:xfrm>
        </p:spPr>
        <p:txBody>
          <a:bodyPr/>
          <a:lstStyle/>
          <a:p>
            <a:pPr>
              <a:defRPr/>
            </a:pPr>
            <a:r>
              <a:rPr lang="en-AU" b="1" kern="1200" dirty="0" smtClean="0">
                <a:solidFill>
                  <a:schemeClr val="accent2"/>
                </a:solidFill>
              </a:rPr>
              <a:t>The WIGOS </a:t>
            </a:r>
            <a:r>
              <a:rPr lang="en-AU" b="1" kern="1200" dirty="0">
                <a:solidFill>
                  <a:schemeClr val="accent2"/>
                </a:solidFill>
              </a:rPr>
              <a:t>Vision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250825" y="1556023"/>
            <a:ext cx="8713788" cy="5113337"/>
          </a:xfrm>
        </p:spPr>
        <p:txBody>
          <a:bodyPr/>
          <a:lstStyle/>
          <a:p>
            <a:r>
              <a:rPr lang="en-GB" sz="3000" b="1" i="1" dirty="0" smtClean="0">
                <a:solidFill>
                  <a:srgbClr val="FF3300"/>
                </a:solidFill>
              </a:rPr>
              <a:t>Coordinated</a:t>
            </a:r>
            <a:r>
              <a:rPr lang="en-GB" sz="3000" dirty="0" smtClean="0"/>
              <a:t>, comprehensive, </a:t>
            </a:r>
            <a:r>
              <a:rPr lang="en-GB" sz="3000" b="1" i="1" dirty="0" smtClean="0">
                <a:solidFill>
                  <a:srgbClr val="FF0000"/>
                </a:solidFill>
              </a:rPr>
              <a:t>reliable</a:t>
            </a:r>
            <a:r>
              <a:rPr lang="en-GB" sz="3000" dirty="0" smtClean="0"/>
              <a:t> &amp; </a:t>
            </a:r>
            <a:r>
              <a:rPr lang="en-GB" sz="3000" b="1" i="1" dirty="0" smtClean="0">
                <a:solidFill>
                  <a:srgbClr val="FF0000"/>
                </a:solidFill>
              </a:rPr>
              <a:t>trusted</a:t>
            </a:r>
            <a:r>
              <a:rPr lang="en-GB" sz="3000" dirty="0" smtClean="0"/>
              <a:t> observations for WMO</a:t>
            </a:r>
          </a:p>
          <a:p>
            <a:r>
              <a:rPr lang="en-GB" sz="3000" dirty="0" smtClean="0"/>
              <a:t>Addressing, in a </a:t>
            </a:r>
            <a:r>
              <a:rPr lang="en-GB" sz="3000" b="1" i="1" dirty="0" smtClean="0">
                <a:solidFill>
                  <a:srgbClr val="CC3300"/>
                </a:solidFill>
              </a:rPr>
              <a:t>cost-effective</a:t>
            </a:r>
            <a:r>
              <a:rPr lang="en-GB" sz="3000" dirty="0" smtClean="0"/>
              <a:t> and </a:t>
            </a:r>
            <a:r>
              <a:rPr lang="en-GB" sz="3000" b="1" i="1" dirty="0" smtClean="0">
                <a:solidFill>
                  <a:srgbClr val="CC3300"/>
                </a:solidFill>
              </a:rPr>
              <a:t>sustained</a:t>
            </a:r>
            <a:r>
              <a:rPr lang="en-GB" sz="3000" dirty="0" smtClean="0"/>
              <a:t> manner, the evolving observing requirements of Members in delivering their weather, climate, water and related environmental services </a:t>
            </a:r>
          </a:p>
          <a:p>
            <a:r>
              <a:rPr lang="en-GB" sz="3000" b="1" i="1" dirty="0" smtClean="0">
                <a:solidFill>
                  <a:srgbClr val="000099"/>
                </a:solidFill>
              </a:rPr>
              <a:t>Enhanced</a:t>
            </a:r>
            <a:r>
              <a:rPr lang="en-GB" sz="3000" dirty="0" smtClean="0"/>
              <a:t> </a:t>
            </a:r>
            <a:r>
              <a:rPr lang="en-GB" sz="3000" b="1" i="1" dirty="0" smtClean="0">
                <a:solidFill>
                  <a:srgbClr val="000099"/>
                </a:solidFill>
              </a:rPr>
              <a:t>coordination</a:t>
            </a:r>
            <a:r>
              <a:rPr lang="en-GB" sz="3000" dirty="0" smtClean="0"/>
              <a:t> &amp; </a:t>
            </a:r>
            <a:r>
              <a:rPr lang="en-GB" sz="3000" b="1" i="1" dirty="0" smtClean="0">
                <a:solidFill>
                  <a:srgbClr val="000099"/>
                </a:solidFill>
              </a:rPr>
              <a:t>cooperation</a:t>
            </a:r>
            <a:r>
              <a:rPr lang="en-GB" sz="3000" dirty="0" smtClean="0"/>
              <a:t> at sub-regional and national levels for the benefit of society</a:t>
            </a:r>
            <a:endParaRPr lang="en-AU" sz="3000" dirty="0" smtClean="0"/>
          </a:p>
        </p:txBody>
      </p:sp>
    </p:spTree>
    <p:extLst>
      <p:ext uri="{BB962C8B-B14F-4D97-AF65-F5344CB8AC3E}">
        <p14:creationId xmlns:p14="http://schemas.microsoft.com/office/powerpoint/2010/main" val="36371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O-5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PMO-5-Template</Template>
  <TotalTime>45</TotalTime>
  <Words>1791</Words>
  <Application>Microsoft Office PowerPoint</Application>
  <PresentationFormat>On-screen Show (4:3)</PresentationFormat>
  <Paragraphs>268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PMO-5-Template</vt:lpstr>
      <vt:lpstr>The WMO Integrated Global Observing System  (WIGOS)</vt:lpstr>
      <vt:lpstr>PowerPoint Presentation</vt:lpstr>
      <vt:lpstr>What is WIGOS?</vt:lpstr>
      <vt:lpstr>The WIGOS Framework</vt:lpstr>
      <vt:lpstr>PowerPoint Presentation</vt:lpstr>
      <vt:lpstr>PowerPoint Presentation</vt:lpstr>
      <vt:lpstr>Why WIGOS?</vt:lpstr>
      <vt:lpstr>Why WIGOS?</vt:lpstr>
      <vt:lpstr>The WIGOS Vision</vt:lpstr>
      <vt:lpstr>PowerPoint Presentation</vt:lpstr>
      <vt:lpstr>What do we mean by “integration” ?</vt:lpstr>
      <vt:lpstr>Example of integration:  OSCAR – oscar.wmo.int </vt:lpstr>
      <vt:lpstr>What do we mean by interoperability?</vt:lpstr>
      <vt:lpstr>Who is involved in WIGOS?</vt:lpstr>
      <vt:lpstr>WIGOS Framework Implementation</vt:lpstr>
      <vt:lpstr>WIGOS Framework Implementation Plan (WIP)</vt:lpstr>
      <vt:lpstr>What does WIGOS mean at the National level? </vt:lpstr>
      <vt:lpstr>National leadership  through WIGOS</vt:lpstr>
      <vt:lpstr>Sustain, Maintain &amp; Operate</vt:lpstr>
      <vt:lpstr>Observing Practices &amp; Procedures</vt:lpstr>
      <vt:lpstr>Capacity development</vt:lpstr>
      <vt:lpstr>PowerPoint Presentation</vt:lpstr>
      <vt:lpstr>PowerPoint Presentation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Integrated Global Observing System  (WIGOS)</dc:title>
  <dc:creator>Etienne Charpentier</dc:creator>
  <cp:lastModifiedBy>Etienne Charpentier</cp:lastModifiedBy>
  <cp:revision>2</cp:revision>
  <dcterms:created xsi:type="dcterms:W3CDTF">2015-07-13T07:19:10Z</dcterms:created>
  <dcterms:modified xsi:type="dcterms:W3CDTF">2015-07-16T14:01:05Z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oter">
    <vt:lpwstr>PMO-5, Viña del Mar, Chile, 20-24 July 2015</vt:lpwstr>
  </property>
</Properties>
</file>