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52" r:id="rId2"/>
  </p:sldMasterIdLst>
  <p:notesMasterIdLst>
    <p:notesMasterId r:id="rId26"/>
  </p:notesMasterIdLst>
  <p:handoutMasterIdLst>
    <p:handoutMasterId r:id="rId27"/>
  </p:handoutMasterIdLst>
  <p:sldIdLst>
    <p:sldId id="935" r:id="rId3"/>
    <p:sldId id="946" r:id="rId4"/>
    <p:sldId id="957" r:id="rId5"/>
    <p:sldId id="965" r:id="rId6"/>
    <p:sldId id="956" r:id="rId7"/>
    <p:sldId id="1016" r:id="rId8"/>
    <p:sldId id="963" r:id="rId9"/>
    <p:sldId id="964" r:id="rId10"/>
    <p:sldId id="1019" r:id="rId11"/>
    <p:sldId id="1017" r:id="rId12"/>
    <p:sldId id="995" r:id="rId13"/>
    <p:sldId id="984" r:id="rId14"/>
    <p:sldId id="994" r:id="rId15"/>
    <p:sldId id="1021" r:id="rId16"/>
    <p:sldId id="1014" r:id="rId17"/>
    <p:sldId id="1018" r:id="rId18"/>
    <p:sldId id="1024" r:id="rId19"/>
    <p:sldId id="993" r:id="rId20"/>
    <p:sldId id="992" r:id="rId21"/>
    <p:sldId id="998" r:id="rId22"/>
    <p:sldId id="1022" r:id="rId23"/>
    <p:sldId id="1013" r:id="rId24"/>
    <p:sldId id="812" r:id="rId25"/>
  </p:sldIdLst>
  <p:sldSz cx="9144000" cy="6858000" type="screen4x3"/>
  <p:notesSz cx="6797675" cy="9928225"/>
  <p:defaultTextStyle>
    <a:defPPr>
      <a:defRPr lang="zh-CN"/>
    </a:defPPr>
    <a:lvl1pPr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1pPr>
    <a:lvl2pPr marL="4572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2pPr>
    <a:lvl3pPr marL="9144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3pPr>
    <a:lvl4pPr marL="13716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4pPr>
    <a:lvl5pPr marL="1828800" algn="ctr" rtl="0" eaLnBrk="0" fontAlgn="base" hangingPunct="0">
      <a:spcBef>
        <a:spcPct val="0"/>
      </a:spcBef>
      <a:spcAft>
        <a:spcPct val="0"/>
      </a:spcAft>
      <a:defRPr sz="2400" b="1" kern="1200">
        <a:solidFill>
          <a:srgbClr val="FFFFFF"/>
        </a:solidFill>
        <a:latin typeface="Calibri" pitchFamily="34" charset="0"/>
        <a:ea typeface="SimSun" pitchFamily="2" charset="-122"/>
        <a:cs typeface="+mn-cs"/>
      </a:defRPr>
    </a:lvl5pPr>
    <a:lvl6pPr marL="2286000" algn="l" defTabSz="914400" rtl="0" eaLnBrk="1" latinLnBrk="0" hangingPunct="1">
      <a:defRPr sz="2400" b="1" kern="1200">
        <a:solidFill>
          <a:srgbClr val="FFFFFF"/>
        </a:solidFill>
        <a:latin typeface="Calibri" pitchFamily="34" charset="0"/>
        <a:ea typeface="SimSun" pitchFamily="2" charset="-122"/>
        <a:cs typeface="+mn-cs"/>
      </a:defRPr>
    </a:lvl6pPr>
    <a:lvl7pPr marL="2743200" algn="l" defTabSz="914400" rtl="0" eaLnBrk="1" latinLnBrk="0" hangingPunct="1">
      <a:defRPr sz="2400" b="1" kern="1200">
        <a:solidFill>
          <a:srgbClr val="FFFFFF"/>
        </a:solidFill>
        <a:latin typeface="Calibri" pitchFamily="34" charset="0"/>
        <a:ea typeface="SimSun" pitchFamily="2" charset="-122"/>
        <a:cs typeface="+mn-cs"/>
      </a:defRPr>
    </a:lvl7pPr>
    <a:lvl8pPr marL="3200400" algn="l" defTabSz="914400" rtl="0" eaLnBrk="1" latinLnBrk="0" hangingPunct="1">
      <a:defRPr sz="2400" b="1" kern="1200">
        <a:solidFill>
          <a:srgbClr val="FFFFFF"/>
        </a:solidFill>
        <a:latin typeface="Calibri" pitchFamily="34" charset="0"/>
        <a:ea typeface="SimSun" pitchFamily="2" charset="-122"/>
        <a:cs typeface="+mn-cs"/>
      </a:defRPr>
    </a:lvl8pPr>
    <a:lvl9pPr marL="3657600" algn="l" defTabSz="914400" rtl="0" eaLnBrk="1" latinLnBrk="0" hangingPunct="1">
      <a:defRPr sz="2400" b="1" kern="1200">
        <a:solidFill>
          <a:srgbClr val="FFFFFF"/>
        </a:solidFill>
        <a:latin typeface="Calibri" pitchFamily="34" charset="0"/>
        <a:ea typeface="SimSun"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ECFF"/>
    <a:srgbClr val="CCFFFF"/>
    <a:srgbClr val="FF6600"/>
    <a:srgbClr val="F6D7D4"/>
    <a:srgbClr val="D0EAB4"/>
    <a:srgbClr val="C2E49C"/>
    <a:srgbClr val="EEDCEE"/>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5" autoAdjust="0"/>
    <p:restoredTop sz="85158" autoAdjust="0"/>
  </p:normalViewPr>
  <p:slideViewPr>
    <p:cSldViewPr>
      <p:cViewPr>
        <p:scale>
          <a:sx n="60" d="100"/>
          <a:sy n="60" d="100"/>
        </p:scale>
        <p:origin x="-9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
    </p:cViewPr>
  </p:sorterViewPr>
  <p:notesViewPr>
    <p:cSldViewPr>
      <p:cViewPr varScale="1">
        <p:scale>
          <a:sx n="56" d="100"/>
          <a:sy n="56" d="100"/>
        </p:scale>
        <p:origin x="-1854"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95235" name="Rectangle 3"/>
          <p:cNvSpPr>
            <a:spLocks noGrp="1" noChangeArrowheads="1"/>
          </p:cNvSpPr>
          <p:nvPr>
            <p:ph type="dt" sz="quarter" idx="1"/>
          </p:nvPr>
        </p:nvSpPr>
        <p:spPr bwMode="auto">
          <a:xfrm>
            <a:off x="3849688"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itchFamily="34" charset="0"/>
              </a:defRPr>
            </a:lvl1pPr>
          </a:lstStyle>
          <a:p>
            <a:pPr>
              <a:defRPr/>
            </a:pPr>
            <a:endParaRPr lang="en-US" altLang="zh-CN"/>
          </a:p>
        </p:txBody>
      </p:sp>
      <p:sp>
        <p:nvSpPr>
          <p:cNvPr id="95236" name="Rectangle 4"/>
          <p:cNvSpPr>
            <a:spLocks noGrp="1" noChangeArrowheads="1"/>
          </p:cNvSpPr>
          <p:nvPr>
            <p:ph type="ftr" sz="quarter" idx="2"/>
          </p:nvPr>
        </p:nvSpPr>
        <p:spPr bwMode="auto">
          <a:xfrm>
            <a:off x="0"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9523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itchFamily="34" charset="0"/>
              </a:defRPr>
            </a:lvl1pPr>
          </a:lstStyle>
          <a:p>
            <a:pPr>
              <a:defRPr/>
            </a:pPr>
            <a:fld id="{C1FA91DE-FA0C-4512-8B9A-B36E3292861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25603" name="Rectangle 3"/>
          <p:cNvSpPr>
            <a:spLocks noGrp="1" noChangeArrowheads="1"/>
          </p:cNvSpPr>
          <p:nvPr>
            <p:ph type="dt" idx="1"/>
          </p:nvPr>
        </p:nvSpPr>
        <p:spPr bwMode="auto">
          <a:xfrm>
            <a:off x="3849688" y="0"/>
            <a:ext cx="2946400" cy="496888"/>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itchFamily="34" charset="0"/>
              </a:defRPr>
            </a:lvl1pPr>
          </a:lstStyle>
          <a:p>
            <a:pPr>
              <a:defRPr/>
            </a:pPr>
            <a:endParaRPr lang="en-US" altLang="zh-CN"/>
          </a:p>
        </p:txBody>
      </p:sp>
      <p:sp>
        <p:nvSpPr>
          <p:cNvPr id="2867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endParaRPr lang="en-US" altLang="zh-CN" noProof="0" smtClean="0"/>
          </a:p>
          <a:p>
            <a:pPr lvl="1"/>
            <a:r>
              <a:rPr lang="zh-CN" altLang="en-US" noProof="0" smtClean="0"/>
              <a:t>第二级</a:t>
            </a:r>
            <a:endParaRPr lang="en-US" altLang="zh-CN" noProof="0" smtClean="0"/>
          </a:p>
          <a:p>
            <a:pPr lvl="2"/>
            <a:r>
              <a:rPr lang="zh-CN" altLang="en-US" noProof="0" smtClean="0"/>
              <a:t>第三级</a:t>
            </a:r>
            <a:endParaRPr lang="en-US" altLang="zh-CN" noProof="0" smtClean="0"/>
          </a:p>
          <a:p>
            <a:pPr lvl="3"/>
            <a:r>
              <a:rPr lang="zh-CN" altLang="en-US" noProof="0" smtClean="0"/>
              <a:t>第四级</a:t>
            </a:r>
            <a:endParaRPr lang="en-US" altLang="zh-CN" noProof="0" smtClean="0"/>
          </a:p>
          <a:p>
            <a:pPr lvl="4"/>
            <a:r>
              <a:rPr lang="zh-CN" altLang="en-US" noProof="0" smtClean="0"/>
              <a:t>第五级</a:t>
            </a:r>
            <a:endParaRPr lang="en-US" altLang="zh-CN" noProof="0" smtClean="0"/>
          </a:p>
        </p:txBody>
      </p:sp>
      <p:sp>
        <p:nvSpPr>
          <p:cNvPr id="25606" name="Rectangle 6"/>
          <p:cNvSpPr>
            <a:spLocks noGrp="1" noChangeArrowheads="1"/>
          </p:cNvSpPr>
          <p:nvPr>
            <p:ph type="ftr" sz="quarter" idx="4"/>
          </p:nvPr>
        </p:nvSpPr>
        <p:spPr bwMode="auto">
          <a:xfrm>
            <a:off x="0"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itchFamily="34" charset="0"/>
              </a:defRPr>
            </a:lvl1pPr>
          </a:lstStyle>
          <a:p>
            <a:pPr>
              <a:defRPr/>
            </a:pPr>
            <a:endParaRPr lang="en-US" altLang="zh-CN"/>
          </a:p>
        </p:txBody>
      </p:sp>
      <p:sp>
        <p:nvSpPr>
          <p:cNvPr id="25607"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itchFamily="34" charset="0"/>
              </a:defRPr>
            </a:lvl1pPr>
          </a:lstStyle>
          <a:p>
            <a:pPr>
              <a:defRPr/>
            </a:pPr>
            <a:fld id="{4388E46A-654E-48B4-B025-F2F8B2197E1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1pPr>
    <a:lvl2pPr marL="4572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2pPr>
    <a:lvl3pPr marL="9144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3pPr>
    <a:lvl4pPr marL="13716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4pPr>
    <a:lvl5pPr marL="1828800" algn="l" rtl="0" eaLnBrk="0" fontAlgn="base" hangingPunct="0">
      <a:spcBef>
        <a:spcPct val="30000"/>
      </a:spcBef>
      <a:spcAft>
        <a:spcPct val="0"/>
      </a:spcAft>
      <a:defRPr sz="1200" kern="1200">
        <a:solidFill>
          <a:schemeClr val="tx1"/>
        </a:solidFill>
        <a:latin typeface="Arial" charset="0"/>
        <a:ea typeface="SimSun" pitchFamily="2" charset="-122"/>
        <a:cs typeface="宋体"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17575" y="744538"/>
            <a:ext cx="4962525" cy="3722687"/>
          </a:xfrm>
          <a:ln/>
        </p:spPr>
      </p:sp>
      <p:sp>
        <p:nvSpPr>
          <p:cNvPr id="29699" name="Rectangle 3"/>
          <p:cNvSpPr>
            <a:spLocks noGrp="1" noChangeArrowheads="1"/>
          </p:cNvSpPr>
          <p:nvPr>
            <p:ph type="body" idx="1"/>
          </p:nvPr>
        </p:nvSpPr>
        <p:spPr>
          <a:xfrm>
            <a:off x="679450" y="4714875"/>
            <a:ext cx="5438775" cy="4468813"/>
          </a:xfrm>
          <a:noFill/>
        </p:spPr>
        <p:txBody>
          <a:bodyPr/>
          <a:lstStyle/>
          <a:p>
            <a:pPr eaLnBrk="1" hangingPunct="1"/>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xfrm>
            <a:off x="917575" y="744538"/>
            <a:ext cx="4962525" cy="3722687"/>
          </a:xfrm>
          <a:ln/>
        </p:spPr>
      </p:sp>
      <p:sp>
        <p:nvSpPr>
          <p:cNvPr id="37891" name="备注占位符 2"/>
          <p:cNvSpPr>
            <a:spLocks noGrp="1"/>
          </p:cNvSpPr>
          <p:nvPr>
            <p:ph type="body" idx="1"/>
          </p:nvPr>
        </p:nvSpPr>
        <p:spPr>
          <a:noFill/>
        </p:spPr>
        <p:txBody>
          <a:bodyPr/>
          <a:lstStyle/>
          <a:p>
            <a:endParaRPr lang="zh-CN" altLang="en-US" smtClean="0"/>
          </a:p>
        </p:txBody>
      </p:sp>
      <p:sp>
        <p:nvSpPr>
          <p:cNvPr id="37892" name="灯片编号占位符 3"/>
          <p:cNvSpPr>
            <a:spLocks noGrp="1"/>
          </p:cNvSpPr>
          <p:nvPr>
            <p:ph type="sldNum" sz="quarter" idx="5"/>
          </p:nvPr>
        </p:nvSpPr>
        <p:spPr>
          <a:noFill/>
          <a:ln>
            <a:miter lim="800000"/>
            <a:headEnd/>
            <a:tailEnd/>
          </a:ln>
        </p:spPr>
        <p:txBody>
          <a:bodyPr/>
          <a:lstStyle/>
          <a:p>
            <a:fld id="{E8B9FE07-F396-47D5-8D7E-744E15FA9871}" type="slidenum">
              <a:rPr lang="en-US" altLang="zh-CN" smtClean="0">
                <a:latin typeface="Arial" charset="0"/>
              </a:rPr>
              <a:pPr/>
              <a:t>7</a:t>
            </a:fld>
            <a:endParaRPr lang="en-US" altLang="zh-CN"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xfrm>
            <a:off x="917575" y="744538"/>
            <a:ext cx="4962525" cy="3722687"/>
          </a:xfrm>
          <a:ln/>
        </p:spPr>
      </p:sp>
      <p:sp>
        <p:nvSpPr>
          <p:cNvPr id="32771" name="备注占位符 2"/>
          <p:cNvSpPr>
            <a:spLocks noGrp="1"/>
          </p:cNvSpPr>
          <p:nvPr>
            <p:ph type="body" idx="1"/>
          </p:nvPr>
        </p:nvSpPr>
        <p:spPr>
          <a:noFill/>
        </p:spPr>
        <p:txBody>
          <a:bodyPr/>
          <a:lstStyle/>
          <a:p>
            <a:endParaRPr lang="zh-CN" altLang="en-US" dirty="0" smtClean="0"/>
          </a:p>
        </p:txBody>
      </p:sp>
      <p:sp>
        <p:nvSpPr>
          <p:cNvPr id="32772" name="灯片编号占位符 3"/>
          <p:cNvSpPr>
            <a:spLocks noGrp="1"/>
          </p:cNvSpPr>
          <p:nvPr>
            <p:ph type="sldNum" sz="quarter" idx="5"/>
          </p:nvPr>
        </p:nvSpPr>
        <p:spPr>
          <a:noFill/>
          <a:ln>
            <a:miter lim="800000"/>
            <a:headEnd/>
            <a:tailEnd/>
          </a:ln>
        </p:spPr>
        <p:txBody>
          <a:bodyPr/>
          <a:lstStyle/>
          <a:p>
            <a:fld id="{29C12AF2-0824-41C4-9328-7A8F86A3A1CF}" type="slidenum">
              <a:rPr lang="en-US" altLang="zh-CN"/>
              <a:pPr/>
              <a:t>13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4388E46A-654E-48B4-B025-F2F8B2197E1B}" type="slidenum">
              <a:rPr lang="en-US" altLang="zh-CN" smtClean="0"/>
              <a:pPr>
                <a:defRPr/>
              </a:pPr>
              <a:t>15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30723" name="备注占位符 2"/>
          <p:cNvSpPr>
            <a:spLocks noGrp="1"/>
          </p:cNvSpPr>
          <p:nvPr>
            <p:ph type="body" idx="1"/>
          </p:nvPr>
        </p:nvSpPr>
        <p:spPr bwMode="auto">
          <a:noFill/>
        </p:spPr>
        <p:txBody>
          <a:bodyPr wrap="square" numCol="1" anchor="t" anchorCtr="0" compatLnSpc="1">
            <a:prstTxWarp prst="textNoShape">
              <a:avLst/>
            </a:prstTxWarp>
          </a:bodyPr>
          <a:lstStyle/>
          <a:p>
            <a:r>
              <a:rPr lang="zh-CN" altLang="en-US" smtClean="0"/>
              <a:t>这是一个浅滩效应的的个例，一个承载</a:t>
            </a:r>
            <a:r>
              <a:rPr lang="en-US" altLang="zh-CN" smtClean="0"/>
              <a:t>7</a:t>
            </a:r>
            <a:r>
              <a:rPr lang="zh-CN" altLang="en-US" smtClean="0"/>
              <a:t>人的</a:t>
            </a:r>
            <a:r>
              <a:rPr lang="en-US" altLang="zh-CN" smtClean="0"/>
              <a:t>17</a:t>
            </a:r>
            <a:r>
              <a:rPr lang="zh-CN" altLang="en-US" smtClean="0"/>
              <a:t>米长渔船，在</a:t>
            </a:r>
            <a:r>
              <a:rPr lang="en-US" altLang="zh-CN" smtClean="0"/>
              <a:t>2012</a:t>
            </a:r>
            <a:r>
              <a:rPr lang="zh-CN" altLang="en-US" smtClean="0"/>
              <a:t>年</a:t>
            </a:r>
            <a:r>
              <a:rPr lang="en-US" altLang="zh-CN" smtClean="0"/>
              <a:t>11</a:t>
            </a:r>
            <a:r>
              <a:rPr lang="zh-CN" altLang="en-US" smtClean="0"/>
              <a:t>月</a:t>
            </a:r>
            <a:r>
              <a:rPr lang="en-US" altLang="zh-CN" smtClean="0"/>
              <a:t>25</a:t>
            </a:r>
            <a:r>
              <a:rPr lang="zh-CN" altLang="en-US" smtClean="0"/>
              <a:t>日沉没。当时的风速只有</a:t>
            </a:r>
            <a:r>
              <a:rPr lang="en-US" altLang="zh-CN" smtClean="0"/>
              <a:t>5m/s</a:t>
            </a:r>
            <a:r>
              <a:rPr lang="zh-CN" altLang="en-US" smtClean="0"/>
              <a:t>，但是由于船载浅滩而涌浪很高。我们的波浪陡度产品对这一事件作出了很好的风险预报。</a:t>
            </a:r>
            <a:r>
              <a:rPr lang="en-US" altLang="zh-CN" smtClean="0"/>
              <a:t>Emanuel</a:t>
            </a:r>
            <a:endParaRPr lang="zh-CN" altLang="en-US" smtClean="0"/>
          </a:p>
        </p:txBody>
      </p:sp>
      <p:sp>
        <p:nvSpPr>
          <p:cNvPr id="4" name="灯片编号占位符 3"/>
          <p:cNvSpPr>
            <a:spLocks noGrp="1"/>
          </p:cNvSpPr>
          <p:nvPr>
            <p:ph type="sldNum" sz="quarter" idx="5"/>
          </p:nvPr>
        </p:nvSpPr>
        <p:spPr/>
        <p:txBody>
          <a:bodyPr/>
          <a:lstStyle/>
          <a:p>
            <a:pPr>
              <a:defRPr/>
            </a:pPr>
            <a:fld id="{5588592B-43C2-4A01-B60A-647E9CBD2B4A}" type="slidenum">
              <a:rPr lang="zh-CN" altLang="en-US" smtClean="0"/>
              <a:pPr>
                <a:defRPr/>
              </a:pPr>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107950" y="2638425"/>
            <a:ext cx="8532813" cy="719138"/>
          </a:xfrm>
        </p:spPr>
        <p:txBody>
          <a:bodyPr/>
          <a:lstStyle>
            <a:lvl1pPr indent="2168525" algn="l">
              <a:defRPr sz="3600" b="1">
                <a:solidFill>
                  <a:srgbClr val="000000"/>
                </a:solidFill>
                <a:latin typeface="Times New Roman" charset="0"/>
                <a:cs typeface="Times New Roman" charset="0"/>
              </a:defRPr>
            </a:lvl1pPr>
          </a:lstStyle>
          <a:p>
            <a:pPr lvl="0"/>
            <a:r>
              <a:rPr lang="zh-CN" altLang="en-US" noProof="0" smtClean="0"/>
              <a:t>单击此处编辑母版标题样式</a:t>
            </a:r>
            <a:endParaRPr lang="en-US" altLang="zh-CN" noProof="0" smtClean="0"/>
          </a:p>
        </p:txBody>
      </p:sp>
      <p:sp>
        <p:nvSpPr>
          <p:cNvPr id="10243" name="Rectangle 3"/>
          <p:cNvSpPr>
            <a:spLocks noGrp="1" noChangeArrowheads="1"/>
          </p:cNvSpPr>
          <p:nvPr>
            <p:ph type="subTitle" idx="1"/>
          </p:nvPr>
        </p:nvSpPr>
        <p:spPr>
          <a:xfrm>
            <a:off x="1908175" y="4149725"/>
            <a:ext cx="6264275" cy="1008063"/>
          </a:xfrm>
        </p:spPr>
        <p:txBody>
          <a:bodyPr/>
          <a:lstStyle>
            <a:lvl1pPr marL="0" indent="0" algn="ctr">
              <a:buFont typeface="Wingdings" charset="0"/>
              <a:buNone/>
              <a:defRPr/>
            </a:lvl1pPr>
          </a:lstStyle>
          <a:p>
            <a:pPr lvl="0"/>
            <a:r>
              <a:rPr lang="zh-CN" altLang="en-US" noProof="0" smtClean="0"/>
              <a:t>单击此处编辑母版副标题样式</a:t>
            </a:r>
            <a:endParaRPr lang="en-US" altLang="zh-CN" noProof="0" smtClean="0"/>
          </a:p>
        </p:txBody>
      </p:sp>
      <p:sp>
        <p:nvSpPr>
          <p:cNvPr id="4" name="Rectangle 4"/>
          <p:cNvSpPr>
            <a:spLocks noGrp="1" noChangeArrowheads="1"/>
          </p:cNvSpPr>
          <p:nvPr>
            <p:ph type="dt" sz="half" idx="10"/>
          </p:nvPr>
        </p:nvSpPr>
        <p:spPr bwMode="auto">
          <a:xfrm>
            <a:off x="0" y="6245225"/>
            <a:ext cx="3203575" cy="476250"/>
          </a:xfrm>
          <a:prstGeom prst="rect">
            <a:avLst/>
          </a:prstGeom>
          <a:extLst>
            <a:ext uri="{FAA26D3D-D897-4be2-8F04-BA451C77F1D7}"/>
          </a:ex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mj-lt"/>
                <a:ea typeface="宋体" charset="0"/>
                <a:cs typeface="宋体" charset="0"/>
              </a:defRPr>
            </a:lvl1pPr>
          </a:lstStyle>
          <a:p>
            <a:pPr>
              <a:defRPr/>
            </a:pPr>
            <a:r>
              <a:rPr lang="en-US" altLang="zh-CN"/>
              <a:t>http://www.expo2010china.com</a:t>
            </a:r>
          </a:p>
        </p:txBody>
      </p:sp>
      <p:sp>
        <p:nvSpPr>
          <p:cNvPr id="5" name="Rectangle 6"/>
          <p:cNvSpPr>
            <a:spLocks noGrp="1" noChangeArrowheads="1"/>
          </p:cNvSpPr>
          <p:nvPr>
            <p:ph type="sldNum" sz="quarter" idx="11"/>
          </p:nvPr>
        </p:nvSpPr>
        <p:spPr>
          <a:xfrm>
            <a:off x="3419475" y="6265863"/>
            <a:ext cx="2133600" cy="476250"/>
          </a:xfrm>
        </p:spPr>
        <p:txBody>
          <a:bodyPr/>
          <a:lstStyle>
            <a:lvl1pPr>
              <a:defRPr/>
            </a:lvl1pPr>
          </a:lstStyle>
          <a:p>
            <a:pPr>
              <a:defRPr/>
            </a:pPr>
            <a:fld id="{15E8DBE9-B288-4456-811D-F5147E41492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8BEAA40E-8733-403E-A064-D115656EDBA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8975" y="492125"/>
            <a:ext cx="1854200" cy="5446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76375" y="492125"/>
            <a:ext cx="5410200" cy="5446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CD826B96-C055-4275-A51F-FED644594988}"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073B03FC-FAC4-4AE5-924F-D9E1EDDB999A}"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5" name="Rectangle 6"/>
          <p:cNvSpPr>
            <a:spLocks noGrp="1" noChangeArrowheads="1"/>
          </p:cNvSpPr>
          <p:nvPr>
            <p:ph type="sldNum" sz="quarter" idx="11"/>
          </p:nvPr>
        </p:nvSpPr>
        <p:spPr>
          <a:ln/>
        </p:spPr>
        <p:txBody>
          <a:bodyPr/>
          <a:lstStyle>
            <a:lvl1pPr>
              <a:defRPr/>
            </a:lvl1pPr>
          </a:lstStyle>
          <a:p>
            <a:pPr>
              <a:defRPr/>
            </a:pPr>
            <a:fld id="{2DA57EE0-E0CF-46F7-A3C7-5268CEAF4A75}"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47813" y="1412875"/>
            <a:ext cx="3595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12875"/>
            <a:ext cx="35972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A91A865B-501B-45ED-B4FC-4223537F47B3}"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8" name="Rectangle 6"/>
          <p:cNvSpPr>
            <a:spLocks noGrp="1" noChangeArrowheads="1"/>
          </p:cNvSpPr>
          <p:nvPr>
            <p:ph type="sldNum" sz="quarter" idx="11"/>
          </p:nvPr>
        </p:nvSpPr>
        <p:spPr>
          <a:ln/>
        </p:spPr>
        <p:txBody>
          <a:bodyPr/>
          <a:lstStyle>
            <a:lvl1pPr>
              <a:defRPr/>
            </a:lvl1pPr>
          </a:lstStyle>
          <a:p>
            <a:pPr>
              <a:defRPr/>
            </a:pPr>
            <a:fld id="{35FC3376-F525-4D7E-B3A7-1252AAFC4D81}"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4" name="Rectangle 6"/>
          <p:cNvSpPr>
            <a:spLocks noGrp="1" noChangeArrowheads="1"/>
          </p:cNvSpPr>
          <p:nvPr>
            <p:ph type="sldNum" sz="quarter" idx="11"/>
          </p:nvPr>
        </p:nvSpPr>
        <p:spPr>
          <a:ln/>
        </p:spPr>
        <p:txBody>
          <a:bodyPr/>
          <a:lstStyle>
            <a:lvl1pPr>
              <a:defRPr/>
            </a:lvl1pPr>
          </a:lstStyle>
          <a:p>
            <a:pPr>
              <a:defRPr/>
            </a:pPr>
            <a:fld id="{4A4FE99E-FEB3-412B-AE9B-E5F0BB02DA5B}"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3" name="Rectangle 6"/>
          <p:cNvSpPr>
            <a:spLocks noGrp="1" noChangeArrowheads="1"/>
          </p:cNvSpPr>
          <p:nvPr>
            <p:ph type="sldNum" sz="quarter" idx="11"/>
          </p:nvPr>
        </p:nvSpPr>
        <p:spPr>
          <a:ln/>
        </p:spPr>
        <p:txBody>
          <a:bodyPr/>
          <a:lstStyle>
            <a:lvl1pPr>
              <a:defRPr/>
            </a:lvl1pPr>
          </a:lstStyle>
          <a:p>
            <a:pPr>
              <a:defRPr/>
            </a:pPr>
            <a:fld id="{19463532-8F3F-473E-8CB5-3BE76725818B}"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B444587C-27BD-4EAA-8B15-258A3A460B23}"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a:t> www.expo2010china.com</a:t>
            </a:r>
          </a:p>
        </p:txBody>
      </p:sp>
      <p:sp>
        <p:nvSpPr>
          <p:cNvPr id="6" name="Rectangle 6"/>
          <p:cNvSpPr>
            <a:spLocks noGrp="1" noChangeArrowheads="1"/>
          </p:cNvSpPr>
          <p:nvPr>
            <p:ph type="sldNum" sz="quarter" idx="11"/>
          </p:nvPr>
        </p:nvSpPr>
        <p:spPr>
          <a:ln/>
        </p:spPr>
        <p:txBody>
          <a:bodyPr/>
          <a:lstStyle>
            <a:lvl1pPr>
              <a:defRPr/>
            </a:lvl1pPr>
          </a:lstStyle>
          <a:p>
            <a:pPr>
              <a:defRPr/>
            </a:pPr>
            <a:fld id="{E2B78B79-875E-4062-9B86-B135C7F32DAE}"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6375" y="492125"/>
            <a:ext cx="7343775"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27" name="Rectangle 3"/>
          <p:cNvSpPr>
            <a:spLocks noGrp="1" noChangeArrowheads="1"/>
          </p:cNvSpPr>
          <p:nvPr>
            <p:ph type="body" idx="1"/>
          </p:nvPr>
        </p:nvSpPr>
        <p:spPr bwMode="auto">
          <a:xfrm>
            <a:off x="1547813" y="1412875"/>
            <a:ext cx="73453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 </a:t>
            </a:r>
            <a:r>
              <a:rPr lang="zh-CN" altLang="en-US" smtClean="0"/>
              <a:t>单击此处编辑母版文本样式</a:t>
            </a:r>
            <a:endParaRPr lang="en-US" altLang="zh-CN" smtClean="0"/>
          </a:p>
          <a:p>
            <a:pPr lvl="1"/>
            <a:r>
              <a:rPr lang="en-US" altLang="zh-CN" smtClean="0"/>
              <a:t> </a:t>
            </a:r>
            <a:r>
              <a:rPr lang="zh-CN" altLang="en-US" smtClean="0"/>
              <a:t>第二级</a:t>
            </a:r>
            <a:endParaRPr lang="en-US" altLang="zh-CN" smtClean="0"/>
          </a:p>
          <a:p>
            <a:pPr lvl="2"/>
            <a:r>
              <a:rPr lang="en-US" altLang="zh-CN" smtClean="0"/>
              <a:t> </a:t>
            </a:r>
            <a:r>
              <a:rPr lang="zh-CN" altLang="en-US" smtClean="0"/>
              <a:t>第三级</a:t>
            </a:r>
            <a:endParaRPr lang="en-US" altLang="zh-CN" smtClean="0"/>
          </a:p>
          <a:p>
            <a:pPr lvl="3"/>
            <a:r>
              <a:rPr lang="en-US" altLang="zh-CN" smtClean="0"/>
              <a:t> </a:t>
            </a:r>
            <a:r>
              <a:rPr lang="zh-CN" altLang="en-US" smtClean="0"/>
              <a:t>第四级</a:t>
            </a:r>
            <a:endParaRPr lang="en-US" altLang="zh-CN" smtClean="0"/>
          </a:p>
          <a:p>
            <a:pPr lvl="4"/>
            <a:r>
              <a:rPr lang="en-US" altLang="zh-CN" smtClean="0"/>
              <a:t> </a:t>
            </a:r>
            <a:r>
              <a:rPr lang="zh-CN" altLang="en-US" smtClean="0"/>
              <a:t>第五级</a:t>
            </a:r>
            <a:endParaRPr lang="en-US" altLang="zh-CN" smtClean="0"/>
          </a:p>
        </p:txBody>
      </p:sp>
      <p:sp>
        <p:nvSpPr>
          <p:cNvPr id="6149" name="Rectangle 5"/>
          <p:cNvSpPr>
            <a:spLocks noGrp="1" noChangeArrowheads="1"/>
          </p:cNvSpPr>
          <p:nvPr>
            <p:ph type="ftr" sz="quarter" idx="3"/>
          </p:nvPr>
        </p:nvSpPr>
        <p:spPr bwMode="auto">
          <a:xfrm>
            <a:off x="-36513" y="6524625"/>
            <a:ext cx="2895601"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Arial" charset="0"/>
                <a:ea typeface="宋体" charset="0"/>
                <a:cs typeface="宋体" charset="0"/>
              </a:defRPr>
            </a:lvl1pPr>
          </a:lstStyle>
          <a:p>
            <a:pPr>
              <a:defRPr/>
            </a:pPr>
            <a:r>
              <a:rPr lang="en-US" altLang="zh-CN"/>
              <a:t> www.expo2010china.com</a:t>
            </a:r>
          </a:p>
        </p:txBody>
      </p:sp>
      <p:sp>
        <p:nvSpPr>
          <p:cNvPr id="6150" name="Rectangle 6"/>
          <p:cNvSpPr>
            <a:spLocks noGrp="1" noChangeArrowheads="1"/>
          </p:cNvSpPr>
          <p:nvPr>
            <p:ph type="sldNum" sz="quarter" idx="4"/>
          </p:nvPr>
        </p:nvSpPr>
        <p:spPr bwMode="auto">
          <a:xfrm>
            <a:off x="2700338" y="65246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Arial" pitchFamily="34" charset="0"/>
              </a:defRPr>
            </a:lvl1pPr>
          </a:lstStyle>
          <a:p>
            <a:pPr>
              <a:defRPr/>
            </a:pPr>
            <a:fld id="{0162D47D-B6CA-421C-B8AD-73645CFD9E7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09"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iming>
    <p:tnLst>
      <p:par>
        <p:cTn id="1" dur="indefinite" restart="never" nodeType="tmRoot"/>
      </p:par>
    </p:tnLst>
  </p:timing>
  <p:txStyles>
    <p:titleStyle>
      <a:lvl1pPr algn="just" rtl="0" eaLnBrk="0" fontAlgn="base" hangingPunct="0">
        <a:spcBef>
          <a:spcPct val="0"/>
        </a:spcBef>
        <a:spcAft>
          <a:spcPct val="0"/>
        </a:spcAft>
        <a:defRPr sz="2800">
          <a:solidFill>
            <a:schemeClr val="tx1"/>
          </a:solidFill>
          <a:latin typeface="+mj-lt"/>
          <a:ea typeface="+mj-ea"/>
          <a:cs typeface="+mj-cs"/>
        </a:defRPr>
      </a:lvl1pPr>
      <a:lvl2pPr algn="just" rtl="0" eaLnBrk="0" fontAlgn="base" hangingPunct="0">
        <a:spcBef>
          <a:spcPct val="0"/>
        </a:spcBef>
        <a:spcAft>
          <a:spcPct val="0"/>
        </a:spcAft>
        <a:defRPr sz="2800">
          <a:solidFill>
            <a:schemeClr val="tx1"/>
          </a:solidFill>
          <a:latin typeface="Arial" charset="0"/>
          <a:ea typeface="黑体" charset="0"/>
          <a:cs typeface="黑体" charset="0"/>
        </a:defRPr>
      </a:lvl2pPr>
      <a:lvl3pPr algn="just" rtl="0" eaLnBrk="0" fontAlgn="base" hangingPunct="0">
        <a:spcBef>
          <a:spcPct val="0"/>
        </a:spcBef>
        <a:spcAft>
          <a:spcPct val="0"/>
        </a:spcAft>
        <a:defRPr sz="2800">
          <a:solidFill>
            <a:schemeClr val="tx1"/>
          </a:solidFill>
          <a:latin typeface="Arial" charset="0"/>
          <a:ea typeface="黑体" charset="0"/>
          <a:cs typeface="黑体" charset="0"/>
        </a:defRPr>
      </a:lvl3pPr>
      <a:lvl4pPr algn="just" rtl="0" eaLnBrk="0" fontAlgn="base" hangingPunct="0">
        <a:spcBef>
          <a:spcPct val="0"/>
        </a:spcBef>
        <a:spcAft>
          <a:spcPct val="0"/>
        </a:spcAft>
        <a:defRPr sz="2800">
          <a:solidFill>
            <a:schemeClr val="tx1"/>
          </a:solidFill>
          <a:latin typeface="Arial" charset="0"/>
          <a:ea typeface="黑体" charset="0"/>
          <a:cs typeface="黑体" charset="0"/>
        </a:defRPr>
      </a:lvl4pPr>
      <a:lvl5pPr algn="just" rtl="0" eaLnBrk="0" fontAlgn="base" hangingPunct="0">
        <a:spcBef>
          <a:spcPct val="0"/>
        </a:spcBef>
        <a:spcAft>
          <a:spcPct val="0"/>
        </a:spcAft>
        <a:defRPr sz="2800">
          <a:solidFill>
            <a:schemeClr val="tx1"/>
          </a:solidFill>
          <a:latin typeface="Arial" charset="0"/>
          <a:ea typeface="黑体" charset="0"/>
          <a:cs typeface="黑体" charset="0"/>
        </a:defRPr>
      </a:lvl5pPr>
      <a:lvl6pPr marL="457200" algn="just" rtl="0" fontAlgn="base">
        <a:spcBef>
          <a:spcPct val="0"/>
        </a:spcBef>
        <a:spcAft>
          <a:spcPct val="0"/>
        </a:spcAft>
        <a:defRPr sz="2800">
          <a:solidFill>
            <a:schemeClr val="tx1"/>
          </a:solidFill>
          <a:latin typeface="Arial" charset="0"/>
          <a:ea typeface="黑体" charset="0"/>
          <a:cs typeface="黑体" charset="0"/>
        </a:defRPr>
      </a:lvl6pPr>
      <a:lvl7pPr marL="914400" algn="just" rtl="0" fontAlgn="base">
        <a:spcBef>
          <a:spcPct val="0"/>
        </a:spcBef>
        <a:spcAft>
          <a:spcPct val="0"/>
        </a:spcAft>
        <a:defRPr sz="2800">
          <a:solidFill>
            <a:schemeClr val="tx1"/>
          </a:solidFill>
          <a:latin typeface="Arial" charset="0"/>
          <a:ea typeface="黑体" charset="0"/>
          <a:cs typeface="黑体" charset="0"/>
        </a:defRPr>
      </a:lvl7pPr>
      <a:lvl8pPr marL="1371600" algn="just" rtl="0" fontAlgn="base">
        <a:spcBef>
          <a:spcPct val="0"/>
        </a:spcBef>
        <a:spcAft>
          <a:spcPct val="0"/>
        </a:spcAft>
        <a:defRPr sz="2800">
          <a:solidFill>
            <a:schemeClr val="tx1"/>
          </a:solidFill>
          <a:latin typeface="Arial" charset="0"/>
          <a:ea typeface="黑体" charset="0"/>
          <a:cs typeface="黑体" charset="0"/>
        </a:defRPr>
      </a:lvl8pPr>
      <a:lvl9pPr marL="1828800" algn="just" rtl="0" fontAlgn="base">
        <a:spcBef>
          <a:spcPct val="0"/>
        </a:spcBef>
        <a:spcAft>
          <a:spcPct val="0"/>
        </a:spcAft>
        <a:defRPr sz="2800">
          <a:solidFill>
            <a:schemeClr val="tx1"/>
          </a:solidFill>
          <a:latin typeface="Arial" charset="0"/>
          <a:ea typeface="黑体" charset="0"/>
          <a:cs typeface="黑体" charset="0"/>
        </a:defRPr>
      </a:lvl9pPr>
    </p:titleStyle>
    <p:bodyStyle>
      <a:lvl1pPr marL="342900" indent="-342900" algn="just" rtl="0" eaLnBrk="0" fontAlgn="base" hangingPunct="0">
        <a:lnSpc>
          <a:spcPct val="130000"/>
        </a:lnSpc>
        <a:spcBef>
          <a:spcPct val="20000"/>
        </a:spcBef>
        <a:spcAft>
          <a:spcPct val="0"/>
        </a:spcAft>
        <a:buFont typeface="Wingdings" pitchFamily="2" charset="2"/>
        <a:buChar char="q"/>
        <a:defRPr sz="3200" b="1">
          <a:solidFill>
            <a:schemeClr val="tx1"/>
          </a:solidFill>
          <a:latin typeface="+mn-lt"/>
          <a:ea typeface="+mn-ea"/>
          <a:cs typeface="+mn-cs"/>
        </a:defRPr>
      </a:lvl1pPr>
      <a:lvl2pPr marL="742950" indent="-285750" algn="just" rtl="0" eaLnBrk="0" fontAlgn="base" hangingPunct="0">
        <a:lnSpc>
          <a:spcPct val="130000"/>
        </a:lnSpc>
        <a:spcBef>
          <a:spcPct val="20000"/>
        </a:spcBef>
        <a:spcAft>
          <a:spcPct val="0"/>
        </a:spcAft>
        <a:buFont typeface="Wingdings" pitchFamily="2" charset="2"/>
        <a:buChar char="Ø"/>
        <a:defRPr sz="2800" b="1">
          <a:solidFill>
            <a:schemeClr val="tx1"/>
          </a:solidFill>
          <a:latin typeface="+mn-lt"/>
          <a:ea typeface="+mn-ea"/>
          <a:cs typeface="+mn-cs"/>
        </a:defRPr>
      </a:lvl2pPr>
      <a:lvl3pPr marL="1143000" indent="-228600" algn="just" rtl="0" eaLnBrk="0" fontAlgn="base" hangingPunct="0">
        <a:lnSpc>
          <a:spcPct val="130000"/>
        </a:lnSpc>
        <a:spcBef>
          <a:spcPct val="20000"/>
        </a:spcBef>
        <a:spcAft>
          <a:spcPct val="0"/>
        </a:spcAft>
        <a:buFont typeface="Wingdings" pitchFamily="2" charset="2"/>
        <a:buChar char="p"/>
        <a:defRPr sz="2400" b="1">
          <a:solidFill>
            <a:schemeClr val="tx1"/>
          </a:solidFill>
          <a:latin typeface="+mn-lt"/>
          <a:ea typeface="+mn-ea"/>
          <a:cs typeface="+mn-cs"/>
        </a:defRPr>
      </a:lvl3pPr>
      <a:lvl4pPr marL="1600200" indent="-228600" algn="just" rtl="0" eaLnBrk="0" fontAlgn="base" hangingPunct="0">
        <a:lnSpc>
          <a:spcPct val="130000"/>
        </a:lnSpc>
        <a:spcBef>
          <a:spcPct val="20000"/>
        </a:spcBef>
        <a:spcAft>
          <a:spcPct val="0"/>
        </a:spcAft>
        <a:buFont typeface="Wingdings" pitchFamily="2" charset="2"/>
        <a:buChar char="p"/>
        <a:defRPr sz="2000" b="1">
          <a:solidFill>
            <a:schemeClr val="tx1"/>
          </a:solidFill>
          <a:latin typeface="+mn-lt"/>
          <a:ea typeface="+mn-ea"/>
          <a:cs typeface="+mn-cs"/>
        </a:defRPr>
      </a:lvl4pPr>
      <a:lvl5pPr marL="2057400" indent="-228600" algn="just" rtl="0" eaLnBrk="0" fontAlgn="base" hangingPunct="0">
        <a:lnSpc>
          <a:spcPct val="130000"/>
        </a:lnSpc>
        <a:spcBef>
          <a:spcPct val="20000"/>
        </a:spcBef>
        <a:spcAft>
          <a:spcPct val="0"/>
        </a:spcAft>
        <a:buFont typeface="Wingdings" pitchFamily="2" charset="2"/>
        <a:buChar char="p"/>
        <a:defRPr sz="2000" b="1">
          <a:solidFill>
            <a:schemeClr val="tx1"/>
          </a:solidFill>
          <a:latin typeface="+mn-lt"/>
          <a:ea typeface="+mn-ea"/>
          <a:cs typeface="+mn-cs"/>
        </a:defRPr>
      </a:lvl5pPr>
      <a:lvl6pPr marL="25146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6pPr>
      <a:lvl7pPr marL="29718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7pPr>
      <a:lvl8pPr marL="34290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8pPr>
      <a:lvl9pPr marL="3886200" indent="-228600" algn="just" rtl="0" fontAlgn="base">
        <a:lnSpc>
          <a:spcPct val="130000"/>
        </a:lnSpc>
        <a:spcBef>
          <a:spcPct val="20000"/>
        </a:spcBef>
        <a:spcAft>
          <a:spcPct val="0"/>
        </a:spcAft>
        <a:buFont typeface="Wingdings" charset="0"/>
        <a:buChar char="p"/>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图片1"/>
          <p:cNvPicPr>
            <a:picLocks noChangeAspect="1" noChangeArrowheads="1"/>
          </p:cNvPicPr>
          <p:nvPr/>
        </p:nvPicPr>
        <p:blipFill>
          <a:blip r:embed="rId13"/>
          <a:srcRect/>
          <a:stretch>
            <a:fillRect/>
          </a:stretch>
        </p:blipFill>
        <p:spPr bwMode="auto">
          <a:xfrm>
            <a:off x="34925" y="44450"/>
            <a:ext cx="9053513" cy="6813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cs typeface="宋体" charset="0"/>
        </a:defRPr>
      </a:lvl2pPr>
      <a:lvl3pPr algn="ctr" rtl="0" eaLnBrk="0" fontAlgn="base" hangingPunct="0">
        <a:spcBef>
          <a:spcPct val="0"/>
        </a:spcBef>
        <a:spcAft>
          <a:spcPct val="0"/>
        </a:spcAft>
        <a:defRPr sz="4400">
          <a:solidFill>
            <a:schemeClr val="tx2"/>
          </a:solidFill>
          <a:latin typeface="Arial" charset="0"/>
          <a:ea typeface="SimSun" pitchFamily="2" charset="-122"/>
          <a:cs typeface="宋体" charset="0"/>
        </a:defRPr>
      </a:lvl3pPr>
      <a:lvl4pPr algn="ctr" rtl="0" eaLnBrk="0" fontAlgn="base" hangingPunct="0">
        <a:spcBef>
          <a:spcPct val="0"/>
        </a:spcBef>
        <a:spcAft>
          <a:spcPct val="0"/>
        </a:spcAft>
        <a:defRPr sz="4400">
          <a:solidFill>
            <a:schemeClr val="tx2"/>
          </a:solidFill>
          <a:latin typeface="Arial" charset="0"/>
          <a:ea typeface="SimSun" pitchFamily="2" charset="-122"/>
          <a:cs typeface="宋体" charset="0"/>
        </a:defRPr>
      </a:lvl4pPr>
      <a:lvl5pPr algn="ctr" rtl="0" eaLnBrk="0" fontAlgn="base" hangingPunct="0">
        <a:spcBef>
          <a:spcPct val="0"/>
        </a:spcBef>
        <a:spcAft>
          <a:spcPct val="0"/>
        </a:spcAft>
        <a:defRPr sz="4400">
          <a:solidFill>
            <a:schemeClr val="tx2"/>
          </a:solidFill>
          <a:latin typeface="Arial" charset="0"/>
          <a:ea typeface="SimSun" pitchFamily="2" charset="-122"/>
          <a:cs typeface="宋体" charset="0"/>
        </a:defRPr>
      </a:lvl5pPr>
      <a:lvl6pPr marL="457200" algn="ctr" rtl="0" fontAlgn="base">
        <a:spcBef>
          <a:spcPct val="0"/>
        </a:spcBef>
        <a:spcAft>
          <a:spcPct val="0"/>
        </a:spcAft>
        <a:defRPr sz="4400">
          <a:solidFill>
            <a:schemeClr val="tx2"/>
          </a:solidFill>
          <a:latin typeface="Arial" charset="0"/>
          <a:ea typeface="宋体" charset="0"/>
          <a:cs typeface="宋体" charset="0"/>
        </a:defRPr>
      </a:lvl6pPr>
      <a:lvl7pPr marL="914400" algn="ctr" rtl="0" fontAlgn="base">
        <a:spcBef>
          <a:spcPct val="0"/>
        </a:spcBef>
        <a:spcAft>
          <a:spcPct val="0"/>
        </a:spcAft>
        <a:defRPr sz="4400">
          <a:solidFill>
            <a:schemeClr val="tx2"/>
          </a:solidFill>
          <a:latin typeface="Arial" charset="0"/>
          <a:ea typeface="宋体" charset="0"/>
          <a:cs typeface="宋体" charset="0"/>
        </a:defRPr>
      </a:lvl7pPr>
      <a:lvl8pPr marL="1371600" algn="ctr" rtl="0" fontAlgn="base">
        <a:spcBef>
          <a:spcPct val="0"/>
        </a:spcBef>
        <a:spcAft>
          <a:spcPct val="0"/>
        </a:spcAft>
        <a:defRPr sz="4400">
          <a:solidFill>
            <a:schemeClr val="tx2"/>
          </a:solidFill>
          <a:latin typeface="Arial" charset="0"/>
          <a:ea typeface="宋体" charset="0"/>
          <a:cs typeface="宋体" charset="0"/>
        </a:defRPr>
      </a:lvl8pPr>
      <a:lvl9pPr marL="1828800" algn="ctr" rtl="0" fontAlgn="base">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itchFamily="2" charset="-122"/>
          <a:cs typeface="+mn-cs"/>
        </a:defRPr>
      </a:lvl2pPr>
      <a:lvl3pPr marL="1143000" indent="-228600" algn="l" rtl="0" eaLnBrk="0" fontAlgn="base" hangingPunct="0">
        <a:spcBef>
          <a:spcPct val="20000"/>
        </a:spcBef>
        <a:spcAft>
          <a:spcPct val="0"/>
        </a:spcAft>
        <a:buChar char="•"/>
        <a:defRPr sz="2400">
          <a:solidFill>
            <a:schemeClr val="tx1"/>
          </a:solidFill>
          <a:latin typeface="+mn-lt"/>
          <a:ea typeface="SimSun" pitchFamily="2" charset="-122"/>
          <a:cs typeface="+mn-cs"/>
        </a:defRPr>
      </a:lvl3pPr>
      <a:lvl4pPr marL="1600200" indent="-228600" algn="l" rtl="0" eaLnBrk="0" fontAlgn="base" hangingPunct="0">
        <a:spcBef>
          <a:spcPct val="20000"/>
        </a:spcBef>
        <a:spcAft>
          <a:spcPct val="0"/>
        </a:spcAft>
        <a:buChar char="–"/>
        <a:defRPr sz="2000">
          <a:solidFill>
            <a:schemeClr val="tx1"/>
          </a:solidFill>
          <a:latin typeface="+mn-lt"/>
          <a:ea typeface="SimSun" pitchFamily="2" charset="-122"/>
          <a:cs typeface="+mn-cs"/>
        </a:defRPr>
      </a:lvl4pPr>
      <a:lvl5pPr marL="2057400" indent="-228600" algn="l" rtl="0" eaLnBrk="0" fontAlgn="base" hangingPunct="0">
        <a:spcBef>
          <a:spcPct val="20000"/>
        </a:spcBef>
        <a:spcAft>
          <a:spcPct val="0"/>
        </a:spcAft>
        <a:buChar char="»"/>
        <a:defRPr sz="2000">
          <a:solidFill>
            <a:schemeClr val="tx1"/>
          </a:solidFill>
          <a:latin typeface="+mn-lt"/>
          <a:ea typeface="SimSun" pitchFamily="2" charset="-122"/>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0.jpeg"/><Relationship Id="rId4" Type="http://schemas.openxmlformats.org/officeDocument/2006/relationships/image" Target="../media/image59.emf"/></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hyperlink" Target="http://www.google.cn/imgres?imgurl=http://pic.nipic.com/2008-05-28/20085281875025_2.jpg&amp;imgrefurl=http://www.nipic.com/show/4/83/329522502ab98cd5.html&amp;h=959&amp;w=1000&amp;sz=46&amp;tbnid=gfcT9xxarAIjWM::&amp;tbnh=143&amp;tbnw=149&amp;prev=/images?q=%E7%94%B5%E8%AF%9D%E5%9B%BE%E6%A0%87&amp;hl=zh-CN&amp;usg=__fwIliNVulCxbK36Zv0YUExT5IBE=&amp;ei=grf7SeeaAcWLkAWTp9TpBA&amp;sa=X&amp;oi=image_result&amp;resnum=1&amp;ct=image" TargetMode="External"/><Relationship Id="rId5" Type="http://schemas.openxmlformats.org/officeDocument/2006/relationships/image" Target="../media/image18.png"/><Relationship Id="rId15" Type="http://schemas.openxmlformats.org/officeDocument/2006/relationships/image" Target="../media/image27.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bwMode="auto">
          <a:xfrm>
            <a:off x="0" y="1412776"/>
            <a:ext cx="9144000" cy="3384376"/>
          </a:xfrm>
          <a:prstGeom prst="rect">
            <a:avLst/>
          </a:prstGeom>
          <a:solidFill>
            <a:srgbClr val="FFFFFF">
              <a:alpha val="0"/>
            </a:srgbClr>
          </a:solidFill>
          <a:ln>
            <a:miter lim="800000"/>
            <a:headEnd/>
            <a:tailEnd/>
          </a:ln>
        </p:spPr>
        <p:txBody>
          <a:bodyPr anchor="ctr"/>
          <a:lstStyle/>
          <a:p>
            <a:r>
              <a:rPr lang="en-US" altLang="zh-CN" b="1" dirty="0" smtClean="0">
                <a:solidFill>
                  <a:srgbClr val="0070C0"/>
                </a:solidFill>
              </a:rPr>
              <a:t>Marine Forecasting and Services</a:t>
            </a:r>
            <a:br>
              <a:rPr lang="en-US" altLang="zh-CN" b="1" dirty="0" smtClean="0">
                <a:solidFill>
                  <a:srgbClr val="0070C0"/>
                </a:solidFill>
              </a:rPr>
            </a:br>
            <a:r>
              <a:rPr lang="en-US" altLang="zh-CN" sz="4000" b="1" dirty="0" smtClean="0">
                <a:solidFill>
                  <a:srgbClr val="0070C0"/>
                </a:solidFill>
              </a:rPr>
              <a:t>                       </a:t>
            </a:r>
            <a:r>
              <a:rPr lang="en-US" altLang="zh-CN" sz="4000" b="1" i="1" dirty="0" smtClean="0">
                <a:solidFill>
                  <a:srgbClr val="0070C0"/>
                </a:solidFill>
              </a:rPr>
              <a:t>a national perspective</a:t>
            </a:r>
            <a:br>
              <a:rPr lang="en-US" altLang="zh-CN" sz="4000" b="1" i="1" dirty="0" smtClean="0">
                <a:solidFill>
                  <a:srgbClr val="0070C0"/>
                </a:solidFill>
              </a:rPr>
            </a:br>
            <a:r>
              <a:rPr lang="en-US" altLang="zh-CN" sz="4000" b="1" dirty="0" smtClean="0">
                <a:solidFill>
                  <a:srgbClr val="0070C0"/>
                </a:solidFill>
              </a:rPr>
              <a:t/>
            </a:r>
            <a:br>
              <a:rPr lang="en-US" altLang="zh-CN" sz="4000" b="1" dirty="0" smtClean="0">
                <a:solidFill>
                  <a:srgbClr val="0070C0"/>
                </a:solidFill>
              </a:rPr>
            </a:br>
            <a:endParaRPr lang="zh-CN" altLang="zh-CN" sz="4000" b="1" dirty="0" smtClean="0">
              <a:solidFill>
                <a:srgbClr val="0070C0"/>
              </a:solidFill>
            </a:endParaRPr>
          </a:p>
        </p:txBody>
      </p:sp>
      <p:sp>
        <p:nvSpPr>
          <p:cNvPr id="5" name="Rectangle 5"/>
          <p:cNvSpPr>
            <a:spLocks noChangeArrowheads="1"/>
          </p:cNvSpPr>
          <p:nvPr/>
        </p:nvSpPr>
        <p:spPr bwMode="auto">
          <a:xfrm>
            <a:off x="142875" y="4005263"/>
            <a:ext cx="8893175" cy="2349500"/>
          </a:xfrm>
          <a:prstGeom prst="rect">
            <a:avLst/>
          </a:prstGeom>
          <a:noFill/>
          <a:ln w="9525">
            <a:noFill/>
            <a:miter lim="800000"/>
            <a:headEnd/>
            <a:tailEnd/>
          </a:ln>
        </p:spPr>
        <p:txBody>
          <a:bodyPr/>
          <a:lstStyle/>
          <a:p>
            <a:pPr marL="342900" indent="-342900" eaLnBrk="1" hangingPunct="1">
              <a:lnSpc>
                <a:spcPct val="80000"/>
              </a:lnSpc>
              <a:spcBef>
                <a:spcPct val="20000"/>
              </a:spcBef>
            </a:pPr>
            <a:endParaRPr lang="en-US" altLang="zh-CN" sz="2800" i="1" dirty="0">
              <a:solidFill>
                <a:schemeClr val="tx1"/>
              </a:solidFill>
            </a:endParaRPr>
          </a:p>
          <a:p>
            <a:pPr marL="342900" indent="-342900" algn="r" eaLnBrk="1" hangingPunct="1">
              <a:lnSpc>
                <a:spcPct val="80000"/>
              </a:lnSpc>
              <a:spcBef>
                <a:spcPct val="20000"/>
              </a:spcBef>
            </a:pPr>
            <a:r>
              <a:rPr lang="en-US" altLang="zh-CN" sz="3200" b="0" dirty="0" err="1" smtClean="0">
                <a:solidFill>
                  <a:schemeClr val="tx1"/>
                </a:solidFill>
              </a:rPr>
              <a:t>Zheqing</a:t>
            </a:r>
            <a:r>
              <a:rPr lang="en-US" altLang="zh-CN" sz="3200" b="0" dirty="0" smtClean="0">
                <a:solidFill>
                  <a:schemeClr val="tx1"/>
                </a:solidFill>
              </a:rPr>
              <a:t> Fang</a:t>
            </a:r>
            <a:endParaRPr lang="en-US" altLang="zh-CN" sz="3200" b="0" i="1" dirty="0">
              <a:solidFill>
                <a:schemeClr val="tx1"/>
              </a:solidFill>
            </a:endParaRPr>
          </a:p>
          <a:p>
            <a:pPr marL="342900" indent="-342900" algn="r" eaLnBrk="1" hangingPunct="1">
              <a:lnSpc>
                <a:spcPct val="80000"/>
              </a:lnSpc>
              <a:spcBef>
                <a:spcPct val="20000"/>
              </a:spcBef>
            </a:pPr>
            <a:r>
              <a:rPr lang="en-US" altLang="zh-CN" b="0" i="1" dirty="0" smtClean="0">
                <a:solidFill>
                  <a:schemeClr val="tx1"/>
                </a:solidFill>
              </a:rPr>
              <a:t>Shanghai Marine Meteorological Center,</a:t>
            </a:r>
            <a:endParaRPr lang="en-US" altLang="zh-CN" b="0" i="1" dirty="0">
              <a:solidFill>
                <a:schemeClr val="tx1"/>
              </a:solidFill>
            </a:endParaRPr>
          </a:p>
          <a:p>
            <a:pPr marL="342900" indent="-342900" algn="r" eaLnBrk="1" hangingPunct="1">
              <a:lnSpc>
                <a:spcPct val="80000"/>
              </a:lnSpc>
              <a:spcBef>
                <a:spcPct val="20000"/>
              </a:spcBef>
            </a:pPr>
            <a:r>
              <a:rPr lang="en-US" altLang="zh-CN" sz="2000" b="0" i="1" dirty="0" smtClean="0">
                <a:solidFill>
                  <a:schemeClr val="tx1"/>
                </a:solidFill>
                <a:latin typeface="Verdana" pitchFamily="34" charset="0"/>
              </a:rPr>
              <a:t>Shanghai </a:t>
            </a:r>
            <a:r>
              <a:rPr lang="en-US" altLang="zh-CN" sz="2000" b="0" i="1" dirty="0">
                <a:solidFill>
                  <a:schemeClr val="tx1"/>
                </a:solidFill>
                <a:latin typeface="Verdana" pitchFamily="34" charset="0"/>
              </a:rPr>
              <a:t>Meteorological Service, CMA</a:t>
            </a:r>
            <a:endParaRPr lang="en-US" altLang="zh-CN" b="0" i="1" dirty="0">
              <a:solidFill>
                <a:schemeClr val="tx1"/>
              </a:solidFill>
            </a:endParaRPr>
          </a:p>
          <a:p>
            <a:pPr marL="342900" indent="-342900" algn="r" eaLnBrk="1" hangingPunct="1">
              <a:lnSpc>
                <a:spcPct val="80000"/>
              </a:lnSpc>
              <a:spcBef>
                <a:spcPct val="20000"/>
              </a:spcBef>
            </a:pPr>
            <a:r>
              <a:rPr lang="en-US" altLang="zh-CN" b="0" i="1" dirty="0">
                <a:solidFill>
                  <a:schemeClr val="tx1"/>
                </a:solidFill>
              </a:rPr>
              <a:t>Shanghai 200030, China</a:t>
            </a:r>
          </a:p>
          <a:p>
            <a:pPr marL="342900" indent="-342900" algn="r" eaLnBrk="1" hangingPunct="1">
              <a:lnSpc>
                <a:spcPct val="80000"/>
              </a:lnSpc>
              <a:spcBef>
                <a:spcPct val="20000"/>
              </a:spcBef>
            </a:pPr>
            <a:r>
              <a:rPr lang="zh-CN" altLang="en-US" b="0" dirty="0" smtClean="0">
                <a:solidFill>
                  <a:schemeClr val="tx1"/>
                </a:solidFill>
              </a:rPr>
              <a:t>（</a:t>
            </a:r>
            <a:r>
              <a:rPr lang="en-US" altLang="zh-CN" b="0" dirty="0" smtClean="0">
                <a:solidFill>
                  <a:schemeClr val="tx1"/>
                </a:solidFill>
              </a:rPr>
              <a:t>July 20, 2015</a:t>
            </a:r>
            <a:r>
              <a:rPr lang="zh-CN" altLang="en-US" b="0" dirty="0" smtClean="0">
                <a:solidFill>
                  <a:schemeClr val="tx1"/>
                </a:solidFill>
              </a:rPr>
              <a:t>）</a:t>
            </a:r>
            <a:endParaRPr lang="zh-CN" altLang="en-US" b="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p:nvPr>
        </p:nvSpPr>
        <p:spPr>
          <a:xfrm>
            <a:off x="395536" y="188640"/>
            <a:ext cx="8075240" cy="853824"/>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altLang="zh-CN" sz="3200" b="1" cap="all" dirty="0" smtClean="0">
                <a:ln w="0"/>
                <a:solidFill>
                  <a:srgbClr val="002060"/>
                </a:solidFill>
                <a:effectLst>
                  <a:reflection blurRad="12700" stA="50000" endPos="50000" dist="5000" dir="5400000" sy="-100000" rotWithShape="0"/>
                </a:effectLst>
                <a:latin typeface="微软雅黑" pitchFamily="34" charset="-122"/>
                <a:ea typeface="微软雅黑" pitchFamily="34" charset="-122"/>
              </a:rPr>
              <a:t>OUTLINE</a:t>
            </a:r>
            <a:endParaRPr lang="zh-CN" altLang="en-US" sz="3200" b="1" cap="all" dirty="0">
              <a:ln w="0"/>
              <a:solidFill>
                <a:srgbClr val="002060"/>
              </a:solidFill>
              <a:effectLst>
                <a:reflection blurRad="12700" stA="50000" endPos="50000" dist="5000" dir="5400000" sy="-100000" rotWithShape="0"/>
              </a:effectLst>
              <a:latin typeface="微软雅黑" pitchFamily="34" charset="-122"/>
              <a:ea typeface="微软雅黑" pitchFamily="34" charset="-122"/>
            </a:endParaRPr>
          </a:p>
        </p:txBody>
      </p:sp>
      <p:sp>
        <p:nvSpPr>
          <p:cNvPr id="13" name="TextBox 12"/>
          <p:cNvSpPr txBox="1"/>
          <p:nvPr/>
        </p:nvSpPr>
        <p:spPr>
          <a:xfrm>
            <a:off x="571472" y="1142984"/>
            <a:ext cx="714380" cy="461665"/>
          </a:xfrm>
          <a:prstGeom prst="rect">
            <a:avLst/>
          </a:prstGeom>
          <a:noFill/>
        </p:spPr>
        <p:txBody>
          <a:bodyPr wrap="square" rtlCol="0">
            <a:spAutoFit/>
          </a:bodyPr>
          <a:lstStyle/>
          <a:p>
            <a:pPr algn="l"/>
            <a:endParaRPr lang="zh-CN" altLang="en-US" dirty="0"/>
          </a:p>
        </p:txBody>
      </p:sp>
      <p:sp>
        <p:nvSpPr>
          <p:cNvPr id="5" name="Rectangle 3"/>
          <p:cNvSpPr>
            <a:spLocks noChangeArrowheads="1"/>
          </p:cNvSpPr>
          <p:nvPr/>
        </p:nvSpPr>
        <p:spPr bwMode="auto">
          <a:xfrm>
            <a:off x="457200" y="1447800"/>
            <a:ext cx="8382000" cy="4525963"/>
          </a:xfrm>
          <a:prstGeom prst="rect">
            <a:avLst/>
          </a:prstGeom>
          <a:noFill/>
          <a:ln w="9525">
            <a:noFill/>
            <a:miter lim="800000"/>
            <a:headEnd/>
            <a:tailEnd/>
          </a:ln>
        </p:spPr>
        <p:txBody>
          <a:bodyPr/>
          <a:lstStyle/>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Forecasts and Warnings</a:t>
            </a:r>
          </a:p>
          <a:p>
            <a:pPr marL="609600" indent="-609600" algn="just" eaLnBrk="1" hangingPunct="1">
              <a:spcBef>
                <a:spcPct val="20000"/>
              </a:spcBef>
              <a:buFont typeface="Wingdings" pitchFamily="2" charset="2"/>
              <a:buAutoNum type="arabicPeriod"/>
            </a:pPr>
            <a:r>
              <a:rPr lang="en-US" altLang="zh-CN" sz="3200" dirty="0" smtClean="0">
                <a:solidFill>
                  <a:srgbClr val="0070C0"/>
                </a:solidFill>
              </a:rPr>
              <a:t>Marine Services</a:t>
            </a:r>
          </a:p>
          <a:p>
            <a:pPr marL="609600" indent="-609600" algn="just" eaLnBrk="1" hangingPunct="1">
              <a:spcBef>
                <a:spcPct val="20000"/>
              </a:spcBef>
              <a:buFont typeface="Wingdings" pitchFamily="2" charset="2"/>
              <a:buAutoNum type="arabicPeriod"/>
            </a:pPr>
            <a:r>
              <a:rPr lang="en-US" altLang="zh-CN" sz="3200" dirty="0" smtClean="0">
                <a:solidFill>
                  <a:schemeClr val="tx1"/>
                </a:solidFill>
              </a:rPr>
              <a:t>Observation Ships and Future Plan</a:t>
            </a:r>
            <a:endParaRPr lang="en-GB" altLang="zh-CN" sz="3200" dirty="0">
              <a:solidFill>
                <a:schemeClr val="tx1"/>
              </a:solidFill>
            </a:endParaRPr>
          </a:p>
          <a:p>
            <a:pPr marL="609600" indent="-609600" algn="just" eaLnBrk="1" hangingPunct="1">
              <a:spcBef>
                <a:spcPct val="20000"/>
              </a:spcBef>
              <a:buFont typeface="Wingdings" pitchFamily="2" charset="2"/>
              <a:buAutoNum type="arabicPeriod"/>
            </a:pPr>
            <a:endParaRPr lang="en-US" altLang="zh-CN" sz="32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2.1   National Strategy</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4" name="直接连接符 3"/>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 name="矩形 4"/>
          <p:cNvSpPr/>
          <p:nvPr/>
        </p:nvSpPr>
        <p:spPr>
          <a:xfrm>
            <a:off x="-684584" y="836712"/>
            <a:ext cx="9828584" cy="830997"/>
          </a:xfrm>
          <a:prstGeom prst="rect">
            <a:avLst/>
          </a:prstGeom>
        </p:spPr>
        <p:txBody>
          <a:bodyPr wrap="square">
            <a:spAutoFit/>
          </a:bodyPr>
          <a:lstStyle/>
          <a:p>
            <a:r>
              <a:rPr lang="en-US" altLang="zh-CN" i="1" dirty="0" smtClean="0">
                <a:solidFill>
                  <a:srgbClr val="00B0F0"/>
                </a:solidFill>
              </a:rPr>
              <a:t>The 21</a:t>
            </a:r>
            <a:r>
              <a:rPr lang="en-US" altLang="zh-CN" i="1" baseline="30000" dirty="0" smtClean="0">
                <a:solidFill>
                  <a:srgbClr val="00B0F0"/>
                </a:solidFill>
              </a:rPr>
              <a:t>st</a:t>
            </a:r>
            <a:r>
              <a:rPr lang="en-US" altLang="zh-CN" i="1" dirty="0" smtClean="0">
                <a:solidFill>
                  <a:srgbClr val="00B0F0"/>
                </a:solidFill>
              </a:rPr>
              <a:t> Century Maritime Silk Road </a:t>
            </a:r>
            <a:br>
              <a:rPr lang="en-US" altLang="zh-CN" i="1" dirty="0" smtClean="0">
                <a:solidFill>
                  <a:srgbClr val="00B0F0"/>
                </a:solidFill>
              </a:rPr>
            </a:br>
            <a:r>
              <a:rPr lang="en-US" altLang="zh-CN" i="1" dirty="0" smtClean="0">
                <a:solidFill>
                  <a:srgbClr val="00B0F0"/>
                </a:solidFill>
              </a:rPr>
              <a:t>                                              - Connection “China Dream” and “World Dream” </a:t>
            </a:r>
            <a:endParaRPr lang="zh-CN" altLang="en-US" dirty="0">
              <a:solidFill>
                <a:srgbClr val="00B0F0"/>
              </a:solidFill>
            </a:endParaRPr>
          </a:p>
        </p:txBody>
      </p:sp>
      <p:pic>
        <p:nvPicPr>
          <p:cNvPr id="37889" name="Picture 1"/>
          <p:cNvPicPr>
            <a:picLocks noChangeAspect="1" noChangeArrowheads="1"/>
          </p:cNvPicPr>
          <p:nvPr/>
        </p:nvPicPr>
        <p:blipFill>
          <a:blip r:embed="rId2"/>
          <a:srcRect/>
          <a:stretch>
            <a:fillRect/>
          </a:stretch>
        </p:blipFill>
        <p:spPr bwMode="auto">
          <a:xfrm>
            <a:off x="0" y="1750423"/>
            <a:ext cx="9144000" cy="5107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2.2   Demand and Gap Analysis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8" name="直接连接符 7"/>
          <p:cNvCxnSpPr/>
          <p:nvPr/>
        </p:nvCxnSpPr>
        <p:spPr bwMode="auto">
          <a:xfrm>
            <a:off x="-36512"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9" name="矩形 18"/>
          <p:cNvSpPr>
            <a:spLocks noChangeArrowheads="1"/>
          </p:cNvSpPr>
          <p:nvPr/>
        </p:nvSpPr>
        <p:spPr bwMode="auto">
          <a:xfrm>
            <a:off x="3420317" y="1124744"/>
            <a:ext cx="5292651" cy="2677656"/>
          </a:xfrm>
          <a:prstGeom prst="rect">
            <a:avLst/>
          </a:prstGeom>
          <a:solidFill>
            <a:schemeClr val="accent3"/>
          </a:solidFill>
          <a:ln w="9525">
            <a:noFill/>
            <a:miter lim="800000"/>
            <a:headEnd/>
            <a:tailEnd/>
          </a:ln>
        </p:spPr>
        <p:txBody>
          <a:bodyPr wrap="square">
            <a:spAutoFit/>
          </a:bodyPr>
          <a:lstStyle/>
          <a:p>
            <a:pPr algn="just"/>
            <a:r>
              <a:rPr lang="en-US" altLang="zh-CN" dirty="0" smtClean="0">
                <a:solidFill>
                  <a:srgbClr val="00B0F0"/>
                </a:solidFill>
              </a:rPr>
              <a:t>We are providing </a:t>
            </a:r>
            <a:r>
              <a:rPr lang="en-US" altLang="zh-CN" dirty="0">
                <a:solidFill>
                  <a:srgbClr val="00B0F0"/>
                </a:solidFill>
              </a:rPr>
              <a:t>seamless and refined forecast with operations in the disaster prevention and mitigation, national defense, search and rescue, sea transportation, oil-gas industry, port operation, fishery etc. which influenced by marine and weather conditions.</a:t>
            </a:r>
            <a:endParaRPr lang="zh-CN" altLang="en-US" dirty="0">
              <a:solidFill>
                <a:srgbClr val="00B0F0"/>
              </a:solidFill>
            </a:endParaRPr>
          </a:p>
        </p:txBody>
      </p:sp>
      <p:pic>
        <p:nvPicPr>
          <p:cNvPr id="10" name="Picture 8"/>
          <p:cNvPicPr>
            <a:picLocks noChangeAspect="1" noChangeArrowheads="1"/>
          </p:cNvPicPr>
          <p:nvPr/>
        </p:nvPicPr>
        <p:blipFill>
          <a:blip r:embed="rId2"/>
          <a:srcRect/>
          <a:stretch>
            <a:fillRect/>
          </a:stretch>
        </p:blipFill>
        <p:spPr bwMode="auto">
          <a:xfrm>
            <a:off x="7095430" y="5353322"/>
            <a:ext cx="1652588" cy="1304925"/>
          </a:xfrm>
          <a:prstGeom prst="rect">
            <a:avLst/>
          </a:prstGeom>
          <a:ln>
            <a:noFill/>
          </a:ln>
          <a:effectLst>
            <a:outerShdw blurRad="292100" dist="139700" dir="2700000" algn="tl" rotWithShape="0">
              <a:srgbClr val="333333">
                <a:alpha val="65000"/>
              </a:srgbClr>
            </a:outerShdw>
          </a:effectLst>
        </p:spPr>
      </p:pic>
      <p:pic>
        <p:nvPicPr>
          <p:cNvPr id="11" name="Picture 9"/>
          <p:cNvPicPr>
            <a:picLocks noChangeAspect="1" noChangeArrowheads="1"/>
          </p:cNvPicPr>
          <p:nvPr/>
        </p:nvPicPr>
        <p:blipFill>
          <a:blip r:embed="rId3"/>
          <a:srcRect/>
          <a:stretch>
            <a:fillRect/>
          </a:stretch>
        </p:blipFill>
        <p:spPr bwMode="auto">
          <a:xfrm>
            <a:off x="5257105" y="5353322"/>
            <a:ext cx="1727200" cy="131603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noChangeArrowheads="1"/>
          </p:cNvPicPr>
          <p:nvPr/>
        </p:nvPicPr>
        <p:blipFill>
          <a:blip r:embed="rId4"/>
          <a:srcRect/>
          <a:stretch>
            <a:fillRect/>
          </a:stretch>
        </p:blipFill>
        <p:spPr bwMode="auto">
          <a:xfrm>
            <a:off x="5256584" y="4056335"/>
            <a:ext cx="1727721" cy="97313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noChangeArrowheads="1"/>
          </p:cNvPicPr>
          <p:nvPr/>
        </p:nvPicPr>
        <p:blipFill>
          <a:blip r:embed="rId5"/>
          <a:srcRect/>
          <a:stretch>
            <a:fillRect/>
          </a:stretch>
        </p:blipFill>
        <p:spPr bwMode="auto">
          <a:xfrm>
            <a:off x="7085905" y="4056335"/>
            <a:ext cx="1662113" cy="936625"/>
          </a:xfrm>
          <a:prstGeom prst="rect">
            <a:avLst/>
          </a:prstGeom>
          <a:ln>
            <a:noFill/>
          </a:ln>
          <a:effectLst>
            <a:outerShdw blurRad="292100" dist="139700" dir="2700000" algn="tl" rotWithShape="0">
              <a:srgbClr val="333333">
                <a:alpha val="65000"/>
              </a:srgbClr>
            </a:outerShdw>
          </a:effectLst>
        </p:spPr>
      </p:pic>
      <p:pic>
        <p:nvPicPr>
          <p:cNvPr id="14" name="图片 13" descr="5a53af35h9d3e534704ca&amp;690.jpg"/>
          <p:cNvPicPr>
            <a:picLocks noChangeAspect="1"/>
          </p:cNvPicPr>
          <p:nvPr/>
        </p:nvPicPr>
        <p:blipFill>
          <a:blip r:embed="rId6"/>
          <a:stretch>
            <a:fillRect/>
          </a:stretch>
        </p:blipFill>
        <p:spPr>
          <a:xfrm>
            <a:off x="360040" y="2780927"/>
            <a:ext cx="2774914" cy="1656185"/>
          </a:xfrm>
          <a:prstGeom prst="rect">
            <a:avLst/>
          </a:prstGeom>
          <a:ln>
            <a:noFill/>
          </a:ln>
          <a:effectLst>
            <a:outerShdw blurRad="190500" algn="tl" rotWithShape="0">
              <a:srgbClr val="000000">
                <a:alpha val="70000"/>
              </a:srgbClr>
            </a:outerShdw>
          </a:effectLst>
        </p:spPr>
      </p:pic>
      <p:pic>
        <p:nvPicPr>
          <p:cNvPr id="15" name="图片 14" descr="20140204_163820.jpg"/>
          <p:cNvPicPr>
            <a:picLocks noChangeAspect="1"/>
          </p:cNvPicPr>
          <p:nvPr/>
        </p:nvPicPr>
        <p:blipFill>
          <a:blip r:embed="rId7"/>
          <a:stretch>
            <a:fillRect/>
          </a:stretch>
        </p:blipFill>
        <p:spPr>
          <a:xfrm>
            <a:off x="360040" y="1052736"/>
            <a:ext cx="2767630" cy="1556792"/>
          </a:xfrm>
          <a:prstGeom prst="rect">
            <a:avLst/>
          </a:prstGeom>
          <a:ln>
            <a:noFill/>
          </a:ln>
          <a:effectLst>
            <a:outerShdw blurRad="190500" algn="tl" rotWithShape="0">
              <a:srgbClr val="000000">
                <a:alpha val="70000"/>
              </a:srgbClr>
            </a:outerShdw>
          </a:effectLst>
        </p:spPr>
      </p:pic>
      <p:pic>
        <p:nvPicPr>
          <p:cNvPr id="17" name="图片 16" descr="20111027_091607_293023.jpg"/>
          <p:cNvPicPr>
            <a:picLocks noChangeAspect="1"/>
          </p:cNvPicPr>
          <p:nvPr/>
        </p:nvPicPr>
        <p:blipFill>
          <a:blip r:embed="rId8"/>
          <a:stretch>
            <a:fillRect/>
          </a:stretch>
        </p:blipFill>
        <p:spPr>
          <a:xfrm>
            <a:off x="360039" y="4581129"/>
            <a:ext cx="2808313" cy="2106234"/>
          </a:xfrm>
          <a:prstGeom prst="rect">
            <a:avLst/>
          </a:prstGeom>
          <a:ln>
            <a:noFill/>
          </a:ln>
          <a:effectLst>
            <a:outerShdw blurRad="190500" algn="tl" rotWithShape="0">
              <a:srgbClr val="000000">
                <a:alpha val="70000"/>
              </a:srgbClr>
            </a:outerShdw>
          </a:effectLst>
        </p:spPr>
      </p:pic>
      <p:pic>
        <p:nvPicPr>
          <p:cNvPr id="19" name="Picture 9"/>
          <p:cNvPicPr>
            <a:picLocks noChangeAspect="1" noChangeArrowheads="1"/>
          </p:cNvPicPr>
          <p:nvPr/>
        </p:nvPicPr>
        <p:blipFill>
          <a:blip r:embed="rId9"/>
          <a:srcRect/>
          <a:stretch>
            <a:fillRect/>
          </a:stretch>
        </p:blipFill>
        <p:spPr bwMode="auto">
          <a:xfrm>
            <a:off x="3384376" y="5353173"/>
            <a:ext cx="1763117" cy="1296144"/>
          </a:xfrm>
          <a:prstGeom prst="rect">
            <a:avLst/>
          </a:prstGeom>
          <a:ln>
            <a:noFill/>
          </a:ln>
          <a:effectLst>
            <a:outerShdw blurRad="190500" algn="tl" rotWithShape="0">
              <a:srgbClr val="000000">
                <a:alpha val="70000"/>
              </a:srgbClr>
            </a:outerShdw>
          </a:effectLst>
        </p:spPr>
      </p:pic>
      <p:pic>
        <p:nvPicPr>
          <p:cNvPr id="21" name="图片 20" descr="1055310269_Q0aa3Z.jpg"/>
          <p:cNvPicPr>
            <a:picLocks noChangeAspect="1"/>
          </p:cNvPicPr>
          <p:nvPr/>
        </p:nvPicPr>
        <p:blipFill>
          <a:blip r:embed="rId10"/>
          <a:stretch>
            <a:fillRect/>
          </a:stretch>
        </p:blipFill>
        <p:spPr>
          <a:xfrm>
            <a:off x="3384376" y="4057029"/>
            <a:ext cx="1728192" cy="93160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2.3   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10241" name="Picture 1"/>
          <p:cNvPicPr>
            <a:picLocks noChangeAspect="1" noChangeArrowheads="1"/>
          </p:cNvPicPr>
          <p:nvPr/>
        </p:nvPicPr>
        <p:blipFill>
          <a:blip r:embed="rId3"/>
          <a:srcRect l="9680" t="3648" r="7183" b="8790"/>
          <a:stretch>
            <a:fillRect/>
          </a:stretch>
        </p:blipFill>
        <p:spPr bwMode="auto">
          <a:xfrm>
            <a:off x="360040" y="980728"/>
            <a:ext cx="2160240" cy="1728192"/>
          </a:xfrm>
          <a:prstGeom prst="rect">
            <a:avLst/>
          </a:prstGeom>
          <a:noFill/>
          <a:ln w="9525">
            <a:noFill/>
            <a:miter lim="800000"/>
            <a:headEnd/>
            <a:tailEnd/>
          </a:ln>
        </p:spPr>
      </p:pic>
      <p:pic>
        <p:nvPicPr>
          <p:cNvPr id="10242" name="Picture 2"/>
          <p:cNvPicPr>
            <a:picLocks noChangeAspect="1" noChangeArrowheads="1"/>
          </p:cNvPicPr>
          <p:nvPr/>
        </p:nvPicPr>
        <p:blipFill>
          <a:blip r:embed="rId4"/>
          <a:srcRect/>
          <a:stretch>
            <a:fillRect/>
          </a:stretch>
        </p:blipFill>
        <p:spPr bwMode="auto">
          <a:xfrm>
            <a:off x="360040" y="5085184"/>
            <a:ext cx="2664296" cy="1595859"/>
          </a:xfrm>
          <a:prstGeom prst="rect">
            <a:avLst/>
          </a:prstGeom>
          <a:noFill/>
          <a:ln w="9525">
            <a:noFill/>
            <a:miter lim="800000"/>
            <a:headEnd/>
            <a:tailEnd/>
          </a:ln>
        </p:spPr>
      </p:pic>
      <p:pic>
        <p:nvPicPr>
          <p:cNvPr id="10243" name="Picture 3"/>
          <p:cNvPicPr>
            <a:picLocks noChangeAspect="1" noChangeArrowheads="1"/>
          </p:cNvPicPr>
          <p:nvPr/>
        </p:nvPicPr>
        <p:blipFill>
          <a:blip r:embed="rId5"/>
          <a:srcRect/>
          <a:stretch>
            <a:fillRect/>
          </a:stretch>
        </p:blipFill>
        <p:spPr bwMode="auto">
          <a:xfrm>
            <a:off x="360040" y="2924944"/>
            <a:ext cx="1471441" cy="2021210"/>
          </a:xfrm>
          <a:prstGeom prst="rect">
            <a:avLst/>
          </a:prstGeom>
          <a:noFill/>
          <a:ln w="9525">
            <a:noFill/>
            <a:miter lim="800000"/>
            <a:headEnd/>
            <a:tailEnd/>
          </a:ln>
        </p:spPr>
      </p:pic>
      <p:pic>
        <p:nvPicPr>
          <p:cNvPr id="8" name="图片 12" descr="gulf-oil-spill-615.jpg"/>
          <p:cNvPicPr>
            <a:picLocks noChangeAspect="1"/>
          </p:cNvPicPr>
          <p:nvPr/>
        </p:nvPicPr>
        <p:blipFill>
          <a:blip r:embed="rId6"/>
          <a:srcRect/>
          <a:stretch>
            <a:fillRect/>
          </a:stretch>
        </p:blipFill>
        <p:spPr bwMode="auto">
          <a:xfrm>
            <a:off x="6552728" y="5157192"/>
            <a:ext cx="2197002" cy="1461251"/>
          </a:xfrm>
          <a:prstGeom prst="rect">
            <a:avLst/>
          </a:prstGeom>
          <a:noFill/>
          <a:ln w="9525">
            <a:noFill/>
            <a:miter lim="800000"/>
            <a:headEnd/>
            <a:tailEnd/>
          </a:ln>
        </p:spPr>
      </p:pic>
      <p:pic>
        <p:nvPicPr>
          <p:cNvPr id="10" name="Picture 2"/>
          <p:cNvPicPr>
            <a:picLocks noChangeAspect="1" noChangeArrowheads="1"/>
          </p:cNvPicPr>
          <p:nvPr/>
        </p:nvPicPr>
        <p:blipFill>
          <a:blip r:embed="rId7"/>
          <a:srcRect b="51365"/>
          <a:stretch>
            <a:fillRect/>
          </a:stretch>
        </p:blipFill>
        <p:spPr bwMode="auto">
          <a:xfrm>
            <a:off x="6156176" y="1002342"/>
            <a:ext cx="2700808" cy="1778531"/>
          </a:xfrm>
          <a:prstGeom prst="rect">
            <a:avLst/>
          </a:prstGeom>
          <a:noFill/>
          <a:ln w="9525">
            <a:noFill/>
            <a:miter lim="800000"/>
            <a:headEnd/>
            <a:tailEnd/>
          </a:ln>
        </p:spPr>
      </p:pic>
      <p:pic>
        <p:nvPicPr>
          <p:cNvPr id="11" name="Picture 3"/>
          <p:cNvPicPr>
            <a:picLocks noChangeAspect="1" noChangeArrowheads="1"/>
          </p:cNvPicPr>
          <p:nvPr/>
        </p:nvPicPr>
        <p:blipFill>
          <a:blip r:embed="rId8"/>
          <a:srcRect/>
          <a:stretch>
            <a:fillRect/>
          </a:stretch>
        </p:blipFill>
        <p:spPr bwMode="auto">
          <a:xfrm>
            <a:off x="6480720" y="3212976"/>
            <a:ext cx="2269286" cy="1512168"/>
          </a:xfrm>
          <a:prstGeom prst="rect">
            <a:avLst/>
          </a:prstGeom>
          <a:noFill/>
          <a:ln w="9525">
            <a:noFill/>
            <a:miter lim="800000"/>
            <a:headEnd/>
            <a:tailEnd/>
          </a:ln>
        </p:spPr>
      </p:pic>
      <p:pic>
        <p:nvPicPr>
          <p:cNvPr id="17410" name="图片 31" descr="f2.png"/>
          <p:cNvPicPr>
            <a:picLocks noChangeAspect="1"/>
          </p:cNvPicPr>
          <p:nvPr/>
        </p:nvPicPr>
        <p:blipFill>
          <a:blip r:embed="rId9"/>
          <a:srcRect l="37799" t="23199" r="35426" b="21123"/>
          <a:stretch>
            <a:fillRect/>
          </a:stretch>
        </p:blipFill>
        <p:spPr bwMode="auto">
          <a:xfrm>
            <a:off x="2541116" y="1917154"/>
            <a:ext cx="4011612" cy="4248150"/>
          </a:xfrm>
          <a:prstGeom prst="rect">
            <a:avLst/>
          </a:prstGeom>
          <a:noFill/>
          <a:ln w="9525">
            <a:noFill/>
            <a:miter lim="800000"/>
            <a:headEnd/>
            <a:tailEnd/>
          </a:ln>
        </p:spPr>
      </p:pic>
      <p:sp>
        <p:nvSpPr>
          <p:cNvPr id="20481" name="Rectangle 1"/>
          <p:cNvSpPr>
            <a:spLocks noChangeArrowheads="1"/>
          </p:cNvSpPr>
          <p:nvPr/>
        </p:nvSpPr>
        <p:spPr bwMode="auto">
          <a:xfrm>
            <a:off x="971600" y="1052736"/>
            <a:ext cx="68042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CA" altLang="zh-CN" i="1" dirty="0" smtClean="0">
                <a:solidFill>
                  <a:srgbClr val="00B0F0"/>
                </a:solidFill>
              </a:rPr>
              <a:t>what the weather will </a:t>
            </a:r>
            <a:r>
              <a:rPr lang="en-CA" altLang="zh-CN" i="1" u="sng" dirty="0" smtClean="0">
                <a:solidFill>
                  <a:srgbClr val="00B0F0"/>
                </a:solidFill>
              </a:rPr>
              <a:t>be</a:t>
            </a:r>
            <a:endParaRPr lang="en-CA" altLang="zh-CN" i="1" dirty="0" smtClean="0">
              <a:solidFill>
                <a:srgbClr val="00B0F0"/>
              </a:solidFill>
            </a:endParaRPr>
          </a:p>
          <a:p>
            <a:pPr marL="0" marR="0" lvl="0" indent="0" defTabSz="914400" rtl="0" eaLnBrk="1" fontAlgn="base" latinLnBrk="0" hangingPunct="1">
              <a:lnSpc>
                <a:spcPct val="100000"/>
              </a:lnSpc>
              <a:spcBef>
                <a:spcPct val="0"/>
              </a:spcBef>
              <a:spcAft>
                <a:spcPct val="0"/>
              </a:spcAft>
              <a:buClrTx/>
              <a:buSzTx/>
              <a:buFontTx/>
              <a:buNone/>
              <a:tabLst/>
            </a:pPr>
            <a:r>
              <a:rPr lang="en-CA" altLang="zh-CN" i="1" dirty="0" smtClean="0">
                <a:solidFill>
                  <a:srgbClr val="00B0F0"/>
                </a:solidFill>
              </a:rPr>
              <a:t>what the weather will </a:t>
            </a:r>
            <a:r>
              <a:rPr lang="en-CA" altLang="zh-CN" i="1" u="sng" dirty="0" smtClean="0">
                <a:solidFill>
                  <a:srgbClr val="00B0F0"/>
                </a:solidFill>
              </a:rPr>
              <a:t>do</a:t>
            </a:r>
            <a:r>
              <a:rPr lang="en-CA" altLang="zh-CN" i="1" dirty="0" smtClean="0">
                <a:solidFill>
                  <a:srgbClr val="00B0F0"/>
                </a:solidFill>
              </a:rPr>
              <a:t> </a:t>
            </a:r>
          </a:p>
        </p:txBody>
      </p:sp>
      <p:cxnSp>
        <p:nvCxnSpPr>
          <p:cNvPr id="13" name="直接连接符 12"/>
          <p:cNvCxnSpPr/>
          <p:nvPr/>
        </p:nvCxnSpPr>
        <p:spPr bwMode="auto">
          <a:xfrm>
            <a:off x="-36512"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2.3   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6" name="直接连接符 5"/>
          <p:cNvCxnSpPr/>
          <p:nvPr/>
        </p:nvCxnSpPr>
        <p:spPr bwMode="auto">
          <a:xfrm>
            <a:off x="-36512"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9" name="组合 19"/>
          <p:cNvGrpSpPr>
            <a:grpSpLocks/>
          </p:cNvGrpSpPr>
          <p:nvPr/>
        </p:nvGrpSpPr>
        <p:grpSpPr bwMode="auto">
          <a:xfrm>
            <a:off x="683568" y="851228"/>
            <a:ext cx="8208911" cy="5680507"/>
            <a:chOff x="-80417" y="-454977"/>
            <a:chExt cx="9158128" cy="5744483"/>
          </a:xfrm>
        </p:grpSpPr>
        <p:sp>
          <p:nvSpPr>
            <p:cNvPr id="10" name="Rectangle 6"/>
            <p:cNvSpPr>
              <a:spLocks noChangeArrowheads="1"/>
            </p:cNvSpPr>
            <p:nvPr/>
          </p:nvSpPr>
          <p:spPr bwMode="auto">
            <a:xfrm>
              <a:off x="-80417" y="3826664"/>
              <a:ext cx="2650955" cy="1462842"/>
            </a:xfrm>
            <a:prstGeom prst="rect">
              <a:avLst/>
            </a:prstGeom>
            <a:noFill/>
            <a:ln w="9525">
              <a:noFill/>
              <a:miter lim="800000"/>
              <a:headEnd/>
              <a:tailEnd/>
            </a:ln>
          </p:spPr>
          <p:txBody>
            <a:bodyPr wrap="square" anchor="ctr">
              <a:spAutoFit/>
            </a:bodyPr>
            <a:lstStyle/>
            <a:p>
              <a:pPr algn="l">
                <a:spcBef>
                  <a:spcPct val="50000"/>
                </a:spcBef>
              </a:pPr>
              <a:r>
                <a:rPr lang="en-US" altLang="zh-CN" sz="1600" dirty="0" smtClean="0">
                  <a:solidFill>
                    <a:schemeClr val="tx1"/>
                  </a:solidFill>
                </a:rPr>
                <a:t>1.30% possibility wind speed will exceed BF Scale 8 and;</a:t>
              </a:r>
            </a:p>
            <a:p>
              <a:pPr algn="l">
                <a:spcBef>
                  <a:spcPct val="50000"/>
                </a:spcBef>
              </a:pPr>
              <a:r>
                <a:rPr lang="en-US" altLang="zh-CN" sz="1600" dirty="0" smtClean="0">
                  <a:solidFill>
                    <a:schemeClr val="tx1"/>
                  </a:solidFill>
                </a:rPr>
                <a:t>2. Displacement hull boats at shallow water</a:t>
              </a:r>
            </a:p>
          </p:txBody>
        </p:sp>
        <p:grpSp>
          <p:nvGrpSpPr>
            <p:cNvPr id="11" name="组合 24"/>
            <p:cNvGrpSpPr>
              <a:grpSpLocks/>
            </p:cNvGrpSpPr>
            <p:nvPr/>
          </p:nvGrpSpPr>
          <p:grpSpPr bwMode="auto">
            <a:xfrm>
              <a:off x="277223" y="-454977"/>
              <a:ext cx="8800488" cy="5446744"/>
              <a:chOff x="0" y="-454977"/>
              <a:chExt cx="8800488" cy="5446744"/>
            </a:xfrm>
          </p:grpSpPr>
          <p:pic>
            <p:nvPicPr>
              <p:cNvPr id="12" name="Picture 9" descr="Flood Risk Matrix v2_0"/>
              <p:cNvPicPr>
                <a:picLocks noChangeAspect="1" noChangeArrowheads="1"/>
              </p:cNvPicPr>
              <p:nvPr/>
            </p:nvPicPr>
            <p:blipFill>
              <a:blip r:embed="rId2"/>
              <a:srcRect/>
              <a:stretch>
                <a:fillRect/>
              </a:stretch>
            </p:blipFill>
            <p:spPr bwMode="auto">
              <a:xfrm>
                <a:off x="0" y="1010090"/>
                <a:ext cx="8014184" cy="2663825"/>
              </a:xfrm>
              <a:prstGeom prst="rect">
                <a:avLst/>
              </a:prstGeom>
              <a:noFill/>
              <a:ln w="9525">
                <a:noFill/>
                <a:miter lim="800000"/>
                <a:headEnd/>
                <a:tailEnd/>
              </a:ln>
            </p:spPr>
          </p:pic>
          <p:sp>
            <p:nvSpPr>
              <p:cNvPr id="13" name="Rectangle 9"/>
              <p:cNvSpPr>
                <a:spLocks noChangeArrowheads="1"/>
              </p:cNvSpPr>
              <p:nvPr/>
            </p:nvSpPr>
            <p:spPr bwMode="auto">
              <a:xfrm>
                <a:off x="5590921" y="3777919"/>
                <a:ext cx="2968564" cy="1213848"/>
              </a:xfrm>
              <a:prstGeom prst="rect">
                <a:avLst/>
              </a:prstGeom>
              <a:noFill/>
              <a:ln w="9525">
                <a:noFill/>
                <a:miter lim="800000"/>
                <a:headEnd/>
                <a:tailEnd/>
              </a:ln>
            </p:spPr>
            <p:txBody>
              <a:bodyPr wrap="square" anchor="ctr">
                <a:spAutoFit/>
              </a:bodyPr>
              <a:lstStyle/>
              <a:p>
                <a:pPr algn="l">
                  <a:spcBef>
                    <a:spcPct val="50000"/>
                  </a:spcBef>
                </a:pPr>
                <a:r>
                  <a:rPr lang="en-US" altLang="zh-CN" sz="1600" dirty="0" smtClean="0">
                    <a:solidFill>
                      <a:schemeClr val="tx1"/>
                    </a:solidFill>
                  </a:rPr>
                  <a:t>1.50% possibility wind speed will exceed BF Scale 8 and;</a:t>
                </a:r>
              </a:p>
              <a:p>
                <a:pPr algn="l">
                  <a:spcBef>
                    <a:spcPct val="50000"/>
                  </a:spcBef>
                </a:pPr>
                <a:r>
                  <a:rPr lang="en-US" altLang="zh-CN" sz="1600" dirty="0" smtClean="0">
                    <a:solidFill>
                      <a:schemeClr val="tx1"/>
                    </a:solidFill>
                  </a:rPr>
                  <a:t>2. Planning hull boats;</a:t>
                </a:r>
              </a:p>
              <a:p>
                <a:pPr algn="ctr">
                  <a:tabLst>
                    <a:tab pos="269875" algn="l"/>
                  </a:tabLst>
                </a:pPr>
                <a:endParaRPr lang="en-GB" altLang="en-US" sz="1600" b="1" dirty="0">
                  <a:solidFill>
                    <a:schemeClr val="tx1"/>
                  </a:solidFill>
                  <a:latin typeface="Calibri" pitchFamily="34" charset="0"/>
                </a:endParaRPr>
              </a:p>
            </p:txBody>
          </p:sp>
          <p:sp>
            <p:nvSpPr>
              <p:cNvPr id="14" name="Line 9"/>
              <p:cNvSpPr>
                <a:spLocks noChangeShapeType="1"/>
              </p:cNvSpPr>
              <p:nvPr/>
            </p:nvSpPr>
            <p:spPr bwMode="auto">
              <a:xfrm flipV="1">
                <a:off x="982111" y="2881752"/>
                <a:ext cx="936625" cy="720725"/>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15" name="Line 13"/>
              <p:cNvSpPr>
                <a:spLocks noChangeShapeType="1"/>
              </p:cNvSpPr>
              <p:nvPr/>
            </p:nvSpPr>
            <p:spPr bwMode="auto">
              <a:xfrm flipH="1" flipV="1">
                <a:off x="5086865" y="2522208"/>
                <a:ext cx="936104" cy="1224136"/>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16" name="Text Box 15"/>
              <p:cNvSpPr txBox="1">
                <a:spLocks noChangeArrowheads="1"/>
              </p:cNvSpPr>
              <p:nvPr/>
            </p:nvSpPr>
            <p:spPr bwMode="auto">
              <a:xfrm>
                <a:off x="6166735" y="-454977"/>
                <a:ext cx="2633753" cy="1587338"/>
              </a:xfrm>
              <a:prstGeom prst="rect">
                <a:avLst/>
              </a:prstGeom>
              <a:noFill/>
              <a:ln w="9525">
                <a:noFill/>
                <a:miter lim="800000"/>
                <a:headEnd/>
                <a:tailEnd/>
              </a:ln>
            </p:spPr>
            <p:txBody>
              <a:bodyPr wrap="square">
                <a:spAutoFit/>
              </a:bodyPr>
              <a:lstStyle/>
              <a:p>
                <a:pPr algn="l">
                  <a:spcBef>
                    <a:spcPct val="50000"/>
                  </a:spcBef>
                </a:pPr>
                <a:r>
                  <a:rPr lang="en-US" altLang="zh-CN" sz="1600" u="sng" dirty="0" smtClean="0">
                    <a:solidFill>
                      <a:schemeClr val="tx1"/>
                    </a:solidFill>
                  </a:rPr>
                  <a:t>1.90% possibility wind speed will exceed BF Scale 8 and;</a:t>
                </a:r>
              </a:p>
              <a:p>
                <a:pPr algn="l">
                  <a:spcBef>
                    <a:spcPct val="50000"/>
                  </a:spcBef>
                </a:pPr>
                <a:r>
                  <a:rPr lang="en-US" altLang="zh-CN" sz="1600" u="sng" dirty="0" smtClean="0">
                    <a:solidFill>
                      <a:schemeClr val="tx1"/>
                    </a:solidFill>
                  </a:rPr>
                  <a:t>2. Boats at shallow water</a:t>
                </a:r>
              </a:p>
              <a:p>
                <a:pPr algn="ctr">
                  <a:spcBef>
                    <a:spcPct val="50000"/>
                  </a:spcBef>
                </a:pPr>
                <a:endParaRPr lang="en-GB" altLang="en-US" sz="1600" b="1" u="sng" dirty="0">
                  <a:solidFill>
                    <a:schemeClr val="tx1"/>
                  </a:solidFill>
                  <a:latin typeface="Calibri" pitchFamily="34" charset="0"/>
                </a:endParaRPr>
              </a:p>
            </p:txBody>
          </p:sp>
          <p:grpSp>
            <p:nvGrpSpPr>
              <p:cNvPr id="17" name="Line 17"/>
              <p:cNvGrpSpPr>
                <a:grpSpLocks/>
              </p:cNvGrpSpPr>
              <p:nvPr/>
            </p:nvGrpSpPr>
            <p:grpSpPr bwMode="auto">
              <a:xfrm>
                <a:off x="4796528" y="656517"/>
                <a:ext cx="1999464" cy="1405540"/>
                <a:chOff x="0" y="0"/>
                <a:chExt cx="1792224" cy="1389888"/>
              </a:xfrm>
            </p:grpSpPr>
            <p:pic>
              <p:nvPicPr>
                <p:cNvPr id="22" name="Line 17"/>
                <p:cNvPicPr>
                  <a:picLocks noChangeArrowheads="1"/>
                </p:cNvPicPr>
                <p:nvPr/>
              </p:nvPicPr>
              <p:blipFill>
                <a:blip r:embed="rId3"/>
                <a:srcRect/>
                <a:stretch>
                  <a:fillRect/>
                </a:stretch>
              </p:blipFill>
              <p:spPr bwMode="auto">
                <a:xfrm>
                  <a:off x="0" y="0"/>
                  <a:ext cx="1792224" cy="1389888"/>
                </a:xfrm>
                <a:prstGeom prst="rect">
                  <a:avLst/>
                </a:prstGeom>
                <a:noFill/>
                <a:ln w="9525">
                  <a:noFill/>
                  <a:miter lim="800000"/>
                  <a:headEnd/>
                  <a:tailEnd/>
                </a:ln>
              </p:spPr>
            </p:pic>
            <p:sp>
              <p:nvSpPr>
                <p:cNvPr id="23" name="Text Box 13"/>
                <p:cNvSpPr txBox="1">
                  <a:spLocks noChangeArrowheads="1"/>
                </p:cNvSpPr>
                <p:nvPr/>
              </p:nvSpPr>
              <p:spPr bwMode="auto">
                <a:xfrm>
                  <a:off x="1744769" y="64762"/>
                  <a:ext cx="0" cy="0"/>
                </a:xfrm>
                <a:prstGeom prst="rect">
                  <a:avLst/>
                </a:prstGeom>
                <a:noFill/>
                <a:ln w="9525">
                  <a:noFill/>
                  <a:miter lim="800000"/>
                  <a:headEnd/>
                  <a:tailEnd/>
                </a:ln>
              </p:spPr>
              <p:txBody>
                <a:bodyPr/>
                <a:lstStyle/>
                <a:p>
                  <a:pPr algn="ctr"/>
                  <a:endParaRPr lang="en-GB" altLang="en-US" sz="1600">
                    <a:solidFill>
                      <a:schemeClr val="tx1"/>
                    </a:solidFill>
                  </a:endParaRPr>
                </a:p>
              </p:txBody>
            </p:sp>
          </p:grpSp>
          <p:sp>
            <p:nvSpPr>
              <p:cNvPr id="19" name="Line 26"/>
              <p:cNvSpPr>
                <a:spLocks noChangeShapeType="1"/>
              </p:cNvSpPr>
              <p:nvPr/>
            </p:nvSpPr>
            <p:spPr bwMode="auto">
              <a:xfrm flipH="1" flipV="1">
                <a:off x="2998633" y="2090159"/>
                <a:ext cx="576064" cy="1728192"/>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sp>
            <p:nvSpPr>
              <p:cNvPr id="20" name="Text Box 24"/>
              <p:cNvSpPr txBox="1">
                <a:spLocks noChangeArrowheads="1"/>
              </p:cNvSpPr>
              <p:nvPr/>
            </p:nvSpPr>
            <p:spPr bwMode="auto">
              <a:xfrm>
                <a:off x="606373" y="-324018"/>
                <a:ext cx="3277180" cy="1338344"/>
              </a:xfrm>
              <a:prstGeom prst="rect">
                <a:avLst/>
              </a:prstGeom>
              <a:noFill/>
              <a:ln w="9525">
                <a:noFill/>
                <a:miter lim="800000"/>
                <a:headEnd/>
                <a:tailEnd/>
              </a:ln>
            </p:spPr>
            <p:txBody>
              <a:bodyPr wrap="square">
                <a:spAutoFit/>
              </a:bodyPr>
              <a:lstStyle/>
              <a:p>
                <a:pPr algn="l">
                  <a:spcBef>
                    <a:spcPct val="50000"/>
                  </a:spcBef>
                </a:pPr>
                <a:r>
                  <a:rPr lang="en-US" altLang="zh-CN" sz="1600" b="1" dirty="0" smtClean="0">
                    <a:solidFill>
                      <a:schemeClr val="tx1"/>
                    </a:solidFill>
                    <a:latin typeface="Calibri" pitchFamily="34" charset="0"/>
                  </a:rPr>
                  <a:t>1.70% possibility wind speed will exceed BF Scale 8 and;</a:t>
                </a:r>
              </a:p>
              <a:p>
                <a:pPr algn="l">
                  <a:spcBef>
                    <a:spcPct val="50000"/>
                  </a:spcBef>
                </a:pPr>
                <a:r>
                  <a:rPr lang="en-US" altLang="zh-CN" sz="1600" dirty="0" smtClean="0">
                    <a:solidFill>
                      <a:schemeClr val="tx1"/>
                    </a:solidFill>
                  </a:rPr>
                  <a:t>2. Displacement hull boats;</a:t>
                </a:r>
              </a:p>
              <a:p>
                <a:pPr algn="l">
                  <a:spcBef>
                    <a:spcPct val="50000"/>
                  </a:spcBef>
                </a:pPr>
                <a:r>
                  <a:rPr lang="en-US" altLang="zh-CN" sz="1600" dirty="0" smtClean="0">
                    <a:solidFill>
                      <a:schemeClr val="tx1"/>
                    </a:solidFill>
                  </a:rPr>
                  <a:t>3. At shallow water</a:t>
                </a:r>
              </a:p>
            </p:txBody>
          </p:sp>
          <p:sp>
            <p:nvSpPr>
              <p:cNvPr id="21" name="Line 26"/>
              <p:cNvSpPr>
                <a:spLocks noChangeShapeType="1"/>
              </p:cNvSpPr>
              <p:nvPr/>
            </p:nvSpPr>
            <p:spPr bwMode="auto">
              <a:xfrm>
                <a:off x="2782609" y="722008"/>
                <a:ext cx="1152128" cy="1440160"/>
              </a:xfrm>
              <a:prstGeom prst="line">
                <a:avLst/>
              </a:prstGeom>
              <a:noFill/>
              <a:ln w="38100">
                <a:solidFill>
                  <a:schemeClr val="tx1"/>
                </a:solidFill>
                <a:round/>
                <a:headEnd/>
                <a:tailEnd type="triangle" w="med" len="med"/>
              </a:ln>
            </p:spPr>
            <p:txBody>
              <a:bodyPr/>
              <a:lstStyle/>
              <a:p>
                <a:endParaRPr lang="zh-CN" altLang="en-US">
                  <a:solidFill>
                    <a:schemeClr val="tx1"/>
                  </a:solidFill>
                </a:endParaRPr>
              </a:p>
            </p:txBody>
          </p:sp>
        </p:grpSp>
      </p:grpSp>
      <p:sp>
        <p:nvSpPr>
          <p:cNvPr id="25" name="矩形 24"/>
          <p:cNvSpPr/>
          <p:nvPr/>
        </p:nvSpPr>
        <p:spPr>
          <a:xfrm>
            <a:off x="2915816" y="5157192"/>
            <a:ext cx="2736304" cy="954107"/>
          </a:xfrm>
          <a:prstGeom prst="rect">
            <a:avLst/>
          </a:prstGeom>
        </p:spPr>
        <p:txBody>
          <a:bodyPr wrap="square">
            <a:spAutoFit/>
          </a:bodyPr>
          <a:lstStyle/>
          <a:p>
            <a:pPr algn="l">
              <a:spcBef>
                <a:spcPct val="50000"/>
              </a:spcBef>
            </a:pPr>
            <a:r>
              <a:rPr lang="en-US" altLang="zh-CN" sz="1600" dirty="0" smtClean="0">
                <a:solidFill>
                  <a:schemeClr val="tx1"/>
                </a:solidFill>
              </a:rPr>
              <a:t>1.70% possibility wind speed will exceed BF Scale 8 and;</a:t>
            </a:r>
          </a:p>
          <a:p>
            <a:pPr algn="l">
              <a:spcBef>
                <a:spcPct val="50000"/>
              </a:spcBef>
            </a:pPr>
            <a:r>
              <a:rPr lang="en-US" altLang="zh-CN" sz="1600" dirty="0" smtClean="0">
                <a:solidFill>
                  <a:schemeClr val="tx1"/>
                </a:solidFill>
              </a:rPr>
              <a:t>2. Displacement hull boats;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1281336" y="697260"/>
            <a:ext cx="8229600" cy="571500"/>
          </a:xfrm>
        </p:spPr>
        <p:txBody>
          <a:bodyPr rtlCol="0">
            <a:normAutofit/>
          </a:bodyPr>
          <a:lstStyle/>
          <a:p>
            <a:pPr fontAlgn="auto">
              <a:spcAft>
                <a:spcPts val="0"/>
              </a:spcAft>
              <a:defRPr/>
            </a:pPr>
            <a:r>
              <a:rPr lang="en-US" altLang="zh-CN" sz="2400" b="1" dirty="0" smtClean="0"/>
              <a:t>Detailed Risk Matrix for Ships Safety</a:t>
            </a:r>
            <a:endParaRPr lang="zh-CN" altLang="en-US" sz="2400" b="1" dirty="0" smtClean="0"/>
          </a:p>
        </p:txBody>
      </p:sp>
      <p:graphicFrame>
        <p:nvGraphicFramePr>
          <p:cNvPr id="9" name="表格 8"/>
          <p:cNvGraphicFramePr>
            <a:graphicFrameLocks noGrp="1"/>
          </p:cNvGraphicFramePr>
          <p:nvPr/>
        </p:nvGraphicFramePr>
        <p:xfrm>
          <a:off x="179512" y="1124744"/>
          <a:ext cx="8715466" cy="5668923"/>
        </p:xfrm>
        <a:graphic>
          <a:graphicData uri="http://schemas.openxmlformats.org/drawingml/2006/table">
            <a:tbl>
              <a:tblPr/>
              <a:tblGrid>
                <a:gridCol w="1771662"/>
                <a:gridCol w="1771662"/>
                <a:gridCol w="1771662"/>
                <a:gridCol w="1685968"/>
                <a:gridCol w="1714512"/>
              </a:tblGrid>
              <a:tr h="357173">
                <a:tc>
                  <a:txBody>
                    <a:bodyPr/>
                    <a:lstStyle/>
                    <a:p>
                      <a:pPr algn="r" fontAlgn="ctr"/>
                      <a:r>
                        <a:rPr lang="en-US" altLang="zh-CN" sz="1600" b="1" i="0" u="none" strike="noStrike" dirty="0" smtClean="0">
                          <a:solidFill>
                            <a:srgbClr val="000000"/>
                          </a:solidFill>
                          <a:latin typeface="仿宋_GB2312"/>
                        </a:rPr>
                        <a:t>Risk Level</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US" altLang="zh-CN" sz="1600" b="1" i="0" u="none" strike="noStrike" dirty="0" smtClean="0">
                          <a:solidFill>
                            <a:srgbClr val="000000"/>
                          </a:solidFill>
                          <a:latin typeface="仿宋_GB2312"/>
                        </a:rPr>
                        <a:t>VERY LOW</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altLang="zh-CN" sz="1600" b="1" i="0" u="none" strike="noStrike" dirty="0" smtClean="0">
                          <a:solidFill>
                            <a:srgbClr val="000000"/>
                          </a:solidFill>
                          <a:latin typeface="仿宋_GB2312"/>
                        </a:rPr>
                        <a:t>LOW</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US" altLang="zh-CN" sz="1600" b="1" i="0" u="none" strike="noStrike" dirty="0" smtClean="0">
                          <a:solidFill>
                            <a:srgbClr val="000000"/>
                          </a:solidFill>
                          <a:latin typeface="仿宋_GB2312"/>
                        </a:rPr>
                        <a:t>MEDIUM</a:t>
                      </a:r>
                      <a:r>
                        <a:rPr lang="zh-CN" sz="1600" b="0" i="0" u="none" strike="noStrike" dirty="0" smtClean="0">
                          <a:solidFill>
                            <a:srgbClr val="000000"/>
                          </a:solidFill>
                          <a:latin typeface="仿宋_GB2312"/>
                        </a:rPr>
                        <a:t>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en-US" altLang="zh-CN" sz="1600" b="1" i="0" u="none" strike="noStrike" dirty="0" smtClean="0">
                          <a:solidFill>
                            <a:srgbClr val="000000"/>
                          </a:solidFill>
                          <a:latin typeface="仿宋_GB2312"/>
                        </a:rPr>
                        <a:t>HIGH</a:t>
                      </a:r>
                      <a:r>
                        <a:rPr lang="zh-CN" sz="1600" b="0" i="0" u="none" strike="noStrike" dirty="0" smtClean="0">
                          <a:solidFill>
                            <a:srgbClr val="000000"/>
                          </a:solidFill>
                          <a:latin typeface="仿宋_GB2312"/>
                        </a:rPr>
                        <a:t>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57190">
                <a:tc>
                  <a:txBody>
                    <a:bodyPr/>
                    <a:lstStyle/>
                    <a:p>
                      <a:pPr algn="just" fontAlgn="ctr"/>
                      <a:r>
                        <a:rPr lang="en-US" altLang="zh-CN" sz="1600" b="1" i="0" u="none" strike="noStrike" dirty="0" smtClean="0">
                          <a:solidFill>
                            <a:srgbClr val="000000"/>
                          </a:solidFill>
                          <a:latin typeface="仿宋_GB2312"/>
                        </a:rPr>
                        <a:t>Type of Ship</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357207">
                <a:tc>
                  <a:txBody>
                    <a:bodyPr/>
                    <a:lstStyle/>
                    <a:p>
                      <a:pPr algn="ctr" fontAlgn="ctr"/>
                      <a:r>
                        <a:rPr lang="en-US" sz="1600" b="1" i="0" u="none" strike="noStrike" dirty="0" smtClean="0">
                          <a:solidFill>
                            <a:srgbClr val="000000"/>
                          </a:solidFill>
                          <a:latin typeface="仿宋_GB2312"/>
                        </a:rPr>
                        <a:t>4000-5000t</a:t>
                      </a:r>
                    </a:p>
                    <a:p>
                      <a:pPr algn="ctr" fontAlgn="ctr"/>
                      <a:r>
                        <a:rPr lang="en-US" altLang="zh-CN" sz="1600" b="1" i="0" u="none" strike="noStrike" dirty="0" smtClean="0">
                          <a:solidFill>
                            <a:srgbClr val="000000"/>
                          </a:solidFill>
                          <a:latin typeface="仿宋_GB2312"/>
                        </a:rPr>
                        <a:t>Bulk</a:t>
                      </a:r>
                      <a:r>
                        <a:rPr lang="en-US" altLang="zh-CN" sz="1600" b="1" i="0" u="none" strike="noStrike" baseline="0" dirty="0" smtClean="0">
                          <a:solidFill>
                            <a:srgbClr val="000000"/>
                          </a:solidFill>
                          <a:latin typeface="仿宋_GB2312"/>
                        </a:rPr>
                        <a:t> cargo</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wind &lt;=</a:t>
                      </a:r>
                      <a:r>
                        <a:rPr lang="en-US" altLang="zh-CN" sz="1600" b="1" i="0" u="none" strike="noStrike" baseline="0" dirty="0" smtClean="0">
                          <a:solidFill>
                            <a:srgbClr val="000000"/>
                          </a:solidFill>
                          <a:latin typeface="仿宋_GB2312"/>
                        </a:rPr>
                        <a:t> scale </a:t>
                      </a:r>
                      <a:r>
                        <a:rPr lang="zh-CN" sz="1600" b="1" i="0" u="none" strike="noStrike" dirty="0" smtClean="0">
                          <a:solidFill>
                            <a:srgbClr val="000000"/>
                          </a:solidFill>
                          <a:latin typeface="仿宋_GB2312"/>
                        </a:rPr>
                        <a:t>5</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6</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7</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en-US" altLang="zh-CN" sz="1600" b="1" i="0" u="none" strike="noStrike" dirty="0" smtClean="0">
                          <a:solidFill>
                            <a:srgbClr val="000000"/>
                          </a:solidFill>
                          <a:latin typeface="仿宋_GB2312"/>
                        </a:rPr>
                        <a:t>wind &gt;=</a:t>
                      </a:r>
                      <a:r>
                        <a:rPr lang="en-US" altLang="zh-CN" sz="1600" b="1" i="0" u="none" strike="noStrike" baseline="0" dirty="0" smtClean="0">
                          <a:solidFill>
                            <a:srgbClr val="000000"/>
                          </a:solidFill>
                          <a:latin typeface="仿宋_GB2312"/>
                        </a:rPr>
                        <a:t> scale 8</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452441">
                <a:tc>
                  <a:txBody>
                    <a:bodyPr/>
                    <a:lstStyle/>
                    <a:p>
                      <a:pPr algn="ctr" fontAlgn="ctr"/>
                      <a:r>
                        <a:rPr lang="en-US" altLang="zh-CN" sz="1600" b="1" i="0" u="none" strike="noStrike" dirty="0" smtClean="0">
                          <a:solidFill>
                            <a:srgbClr val="000000"/>
                          </a:solidFill>
                          <a:latin typeface="仿宋_GB2312"/>
                        </a:rPr>
                        <a:t>Large </a:t>
                      </a:r>
                      <a:r>
                        <a:rPr lang="en-US" altLang="zh-CN" sz="1600" b="1" i="0" u="none" strike="noStrike" dirty="0" err="1" smtClean="0">
                          <a:solidFill>
                            <a:srgbClr val="000000"/>
                          </a:solidFill>
                          <a:latin typeface="仿宋_GB2312"/>
                        </a:rPr>
                        <a:t>ro-ro</a:t>
                      </a:r>
                      <a:r>
                        <a:rPr lang="en-US" altLang="zh-CN" sz="1600" b="1" i="0" u="none" strike="noStrike" baseline="0" dirty="0" smtClean="0">
                          <a:solidFill>
                            <a:srgbClr val="000000"/>
                          </a:solidFill>
                          <a:latin typeface="仿宋_GB2312"/>
                        </a:rPr>
                        <a:t> passenger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height&lt; </a:t>
                      </a:r>
                      <a:r>
                        <a:rPr lang="zh-CN" sz="1600" b="1" i="0" u="none" strike="noStrike" dirty="0" smtClean="0">
                          <a:solidFill>
                            <a:srgbClr val="000000"/>
                          </a:solidFill>
                          <a:latin typeface="仿宋_GB2312"/>
                        </a:rPr>
                        <a:t>2</a:t>
                      </a:r>
                      <a:r>
                        <a:rPr lang="zh-CN" sz="1600" b="1" i="0" u="none" strike="noStrike" dirty="0">
                          <a:solidFill>
                            <a:srgbClr val="000000"/>
                          </a:solidFill>
                          <a:latin typeface="仿宋_GB2312"/>
                        </a:rPr>
                        <a:t>m </a:t>
                      </a: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zh-CN" sz="1600" b="1" i="0" u="none" strike="noStrike" dirty="0" smtClean="0">
                          <a:solidFill>
                            <a:srgbClr val="000000"/>
                          </a:solidFill>
                          <a:latin typeface="仿宋_GB2312"/>
                        </a:rPr>
                        <a:t>2</a:t>
                      </a:r>
                      <a:r>
                        <a:rPr lang="en-US" altLang="zh-CN" sz="1600" b="1" i="0" u="none" strike="noStrike" dirty="0" smtClean="0">
                          <a:solidFill>
                            <a:srgbClr val="000000"/>
                          </a:solidFill>
                          <a:latin typeface="仿宋_GB2312"/>
                        </a:rPr>
                        <a:t>-3</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3-4</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&gt;=</a:t>
                      </a:r>
                    </a:p>
                    <a:p>
                      <a:pPr algn="ctr" fontAlgn="ctr"/>
                      <a:r>
                        <a:rPr lang="en-US" altLang="zh-CN" sz="1600" b="1" i="0" u="none" strike="noStrike" dirty="0" smtClean="0">
                          <a:solidFill>
                            <a:srgbClr val="000000"/>
                          </a:solidFill>
                          <a:latin typeface="仿宋_GB2312"/>
                        </a:rPr>
                        <a:t>4</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452441">
                <a:tc>
                  <a:txBody>
                    <a:bodyPr/>
                    <a:lstStyle/>
                    <a:p>
                      <a:pPr algn="ctr" fontAlgn="ctr"/>
                      <a:r>
                        <a:rPr lang="en-US" sz="1600" b="1" i="0" u="none" strike="noStrike" dirty="0" smtClean="0">
                          <a:solidFill>
                            <a:srgbClr val="000000"/>
                          </a:solidFill>
                          <a:latin typeface="仿宋_GB2312"/>
                        </a:rPr>
                        <a:t>&lt;4000t</a:t>
                      </a:r>
                    </a:p>
                    <a:p>
                      <a:pPr algn="ctr" fontAlgn="ctr"/>
                      <a:r>
                        <a:rPr lang="en-US" sz="1600" b="1" i="0" u="none" strike="noStrike" dirty="0" smtClean="0">
                          <a:solidFill>
                            <a:srgbClr val="000000"/>
                          </a:solidFill>
                          <a:latin typeface="仿宋_GB2312"/>
                        </a:rPr>
                        <a:t>Bulk cargo</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wind &lt;=</a:t>
                      </a:r>
                      <a:r>
                        <a:rPr lang="en-US" altLang="zh-CN" sz="1600" b="1" i="0" u="none" strike="noStrike" baseline="0" dirty="0" smtClean="0">
                          <a:solidFill>
                            <a:srgbClr val="000000"/>
                          </a:solidFill>
                          <a:latin typeface="仿宋_GB2312"/>
                        </a:rPr>
                        <a:t> scale 4</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5</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6</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en-US" altLang="zh-CN" sz="1600" b="1" i="0" u="none" strike="noStrike" dirty="0" smtClean="0">
                          <a:solidFill>
                            <a:srgbClr val="000000"/>
                          </a:solidFill>
                          <a:latin typeface="仿宋_GB2312"/>
                        </a:rPr>
                        <a:t>wind &gt;=</a:t>
                      </a:r>
                      <a:r>
                        <a:rPr lang="en-US" altLang="zh-CN" sz="1600" b="1" i="0" u="none" strike="noStrike" baseline="0" dirty="0" smtClean="0">
                          <a:solidFill>
                            <a:srgbClr val="000000"/>
                          </a:solidFill>
                          <a:latin typeface="仿宋_GB2312"/>
                        </a:rPr>
                        <a:t> scale 7</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452441">
                <a:tc>
                  <a:txBody>
                    <a:bodyPr/>
                    <a:lstStyle/>
                    <a:p>
                      <a:pPr algn="ctr" fontAlgn="ctr"/>
                      <a:r>
                        <a:rPr lang="en-US" altLang="zh-CN" sz="1600" b="1" i="0" u="none" strike="noStrike" dirty="0" smtClean="0">
                          <a:solidFill>
                            <a:srgbClr val="000000"/>
                          </a:solidFill>
                          <a:latin typeface="仿宋_GB2312"/>
                        </a:rPr>
                        <a:t>Medium </a:t>
                      </a:r>
                      <a:r>
                        <a:rPr lang="en-US" altLang="zh-CN" sz="1600" b="1" i="0" u="none" strike="noStrike" dirty="0" err="1" smtClean="0">
                          <a:solidFill>
                            <a:srgbClr val="000000"/>
                          </a:solidFill>
                          <a:latin typeface="仿宋_GB2312"/>
                        </a:rPr>
                        <a:t>ro-ro</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passenger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height&lt; 1.5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1.5-2</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zh-CN" sz="1600" b="1" i="0" u="none" strike="noStrike" dirty="0" smtClean="0">
                          <a:solidFill>
                            <a:srgbClr val="000000"/>
                          </a:solidFill>
                          <a:latin typeface="仿宋_GB2312"/>
                        </a:rPr>
                        <a:t>2</a:t>
                      </a:r>
                      <a:r>
                        <a:rPr lang="en-US" altLang="zh-CN" sz="1600" b="1" i="0" u="none" strike="noStrike" dirty="0" smtClean="0">
                          <a:solidFill>
                            <a:srgbClr val="000000"/>
                          </a:solidFill>
                          <a:latin typeface="仿宋_GB2312"/>
                        </a:rPr>
                        <a:t>-3</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&gt;=</a:t>
                      </a:r>
                    </a:p>
                    <a:p>
                      <a:pPr algn="ctr" fontAlgn="ctr"/>
                      <a:r>
                        <a:rPr lang="en-US" altLang="zh-CN" sz="1600" b="1" i="0" u="none" strike="noStrike" dirty="0" smtClean="0">
                          <a:solidFill>
                            <a:srgbClr val="000000"/>
                          </a:solidFill>
                          <a:latin typeface="仿宋_GB2312"/>
                        </a:rPr>
                        <a:t>3</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371002">
                <a:tc rowSpan="2">
                  <a:txBody>
                    <a:bodyPr/>
                    <a:lstStyle/>
                    <a:p>
                      <a:pPr algn="ctr" fontAlgn="ctr"/>
                      <a:r>
                        <a:rPr lang="en-US" altLang="zh-CN" sz="1600" b="1" i="0" u="none" strike="noStrike" dirty="0" smtClean="0">
                          <a:solidFill>
                            <a:srgbClr val="000000"/>
                          </a:solidFill>
                          <a:latin typeface="仿宋_GB2312"/>
                        </a:rPr>
                        <a:t>Iron</a:t>
                      </a:r>
                      <a:r>
                        <a:rPr lang="en-US" altLang="zh-CN" sz="1600" b="1" i="0" u="none" strike="noStrike" baseline="0" dirty="0" smtClean="0">
                          <a:solidFill>
                            <a:srgbClr val="000000"/>
                          </a:solidFill>
                          <a:latin typeface="仿宋_GB2312"/>
                        </a:rPr>
                        <a:t> shell fishing</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wind &lt;</a:t>
                      </a:r>
                      <a:r>
                        <a:rPr lang="en-US" altLang="zh-CN" sz="1600" b="1" i="0" u="none" strike="noStrike" baseline="0" dirty="0" smtClean="0">
                          <a:solidFill>
                            <a:srgbClr val="000000"/>
                          </a:solidFill>
                          <a:latin typeface="仿宋_GB2312"/>
                        </a:rPr>
                        <a:t> scale 7</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8</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9</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en-US" altLang="zh-CN" sz="1600" b="1" i="0" u="none" strike="noStrike" dirty="0" smtClean="0">
                          <a:solidFill>
                            <a:srgbClr val="000000"/>
                          </a:solidFill>
                          <a:latin typeface="仿宋_GB2312"/>
                        </a:rPr>
                        <a:t>wind &gt;</a:t>
                      </a:r>
                      <a:r>
                        <a:rPr lang="en-US" altLang="zh-CN" sz="1600" b="1" i="0" u="none" strike="noStrike" baseline="0" dirty="0" smtClean="0">
                          <a:solidFill>
                            <a:srgbClr val="000000"/>
                          </a:solidFill>
                          <a:latin typeface="仿宋_GB2312"/>
                        </a:rPr>
                        <a:t> scale 9</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275751">
                <a:tc vMerge="1">
                  <a:txBody>
                    <a:bodyPr/>
                    <a:lstStyle/>
                    <a:p>
                      <a:endParaRPr lang="zh-CN" altLang="en-US"/>
                    </a:p>
                  </a:txBody>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height&lt; 1.5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1.5-2</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zh-CN" sz="1600" b="1" i="0" u="none" strike="noStrike" dirty="0" smtClean="0">
                          <a:solidFill>
                            <a:srgbClr val="000000"/>
                          </a:solidFill>
                          <a:latin typeface="仿宋_GB2312"/>
                        </a:rPr>
                        <a:t>2</a:t>
                      </a:r>
                      <a:r>
                        <a:rPr lang="en-US" altLang="zh-CN" sz="1600" b="1" i="0" u="none" strike="noStrike" dirty="0" smtClean="0">
                          <a:solidFill>
                            <a:srgbClr val="000000"/>
                          </a:solidFill>
                          <a:latin typeface="仿宋_GB2312"/>
                        </a:rPr>
                        <a:t>-3</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&gt;=</a:t>
                      </a:r>
                    </a:p>
                    <a:p>
                      <a:pPr algn="ctr" fontAlgn="ctr"/>
                      <a:r>
                        <a:rPr lang="en-US" altLang="zh-CN" sz="1600" b="1" i="0" u="none" strike="noStrike" dirty="0" smtClean="0">
                          <a:solidFill>
                            <a:srgbClr val="000000"/>
                          </a:solidFill>
                          <a:latin typeface="仿宋_GB2312"/>
                        </a:rPr>
                        <a:t>2</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367191">
                <a:tc rowSpan="2">
                  <a:txBody>
                    <a:bodyPr/>
                    <a:lstStyle/>
                    <a:p>
                      <a:pPr algn="ctr" fontAlgn="ctr"/>
                      <a:r>
                        <a:rPr lang="en-US" altLang="zh-CN" sz="1600" b="1" i="0" u="none" strike="noStrike" dirty="0" smtClean="0">
                          <a:solidFill>
                            <a:srgbClr val="000000"/>
                          </a:solidFill>
                          <a:latin typeface="仿宋_GB2312"/>
                        </a:rPr>
                        <a:t>Wood shell fishing</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wind &lt;</a:t>
                      </a:r>
                      <a:r>
                        <a:rPr lang="en-US" altLang="zh-CN" sz="1600" b="1" i="0" u="none" strike="noStrike" baseline="0" dirty="0" smtClean="0">
                          <a:solidFill>
                            <a:srgbClr val="000000"/>
                          </a:solidFill>
                          <a:latin typeface="仿宋_GB2312"/>
                        </a:rPr>
                        <a:t> scale 5</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6</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7</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en-US" altLang="zh-CN" sz="1600" b="1" i="0" u="none" strike="noStrike" dirty="0" smtClean="0">
                          <a:solidFill>
                            <a:srgbClr val="000000"/>
                          </a:solidFill>
                          <a:latin typeface="仿宋_GB2312"/>
                        </a:rPr>
                        <a:t>wind &gt;</a:t>
                      </a:r>
                      <a:r>
                        <a:rPr lang="en-US" altLang="zh-CN" sz="1600" b="1" i="0" u="none" strike="noStrike" baseline="0" dirty="0" smtClean="0">
                          <a:solidFill>
                            <a:srgbClr val="000000"/>
                          </a:solidFill>
                          <a:latin typeface="仿宋_GB2312"/>
                        </a:rPr>
                        <a:t> scale 8</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452441">
                <a:tc vMerge="1">
                  <a:txBody>
                    <a:bodyPr/>
                    <a:lstStyle/>
                    <a:p>
                      <a:endParaRPr lang="zh-CN" altLang="en-US"/>
                    </a:p>
                  </a:txBody>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height&lt; 1.0</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1.0-1.5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1.5-2</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&gt;=</a:t>
                      </a:r>
                    </a:p>
                    <a:p>
                      <a:pPr algn="ctr" fontAlgn="ctr"/>
                      <a:r>
                        <a:rPr lang="en-US" altLang="zh-CN" sz="1600" b="1" i="0" u="none" strike="noStrike" dirty="0" smtClean="0">
                          <a:solidFill>
                            <a:srgbClr val="000000"/>
                          </a:solidFill>
                          <a:latin typeface="仿宋_GB2312"/>
                        </a:rPr>
                        <a:t>2</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r h="333377">
                <a:tc rowSpan="2">
                  <a:txBody>
                    <a:bodyPr/>
                    <a:lstStyle/>
                    <a:p>
                      <a:pPr algn="ctr" fontAlgn="ctr"/>
                      <a:r>
                        <a:rPr lang="en-US" altLang="zh-CN" sz="1600" b="1" i="0" u="none" strike="noStrike" dirty="0" smtClean="0">
                          <a:solidFill>
                            <a:srgbClr val="000000"/>
                          </a:solidFill>
                          <a:latin typeface="仿宋_GB2312"/>
                        </a:rPr>
                        <a:t>Little</a:t>
                      </a:r>
                      <a:r>
                        <a:rPr lang="en-US" altLang="zh-CN" sz="1600" b="1" i="0" u="none" strike="noStrike" baseline="0" dirty="0" smtClean="0">
                          <a:solidFill>
                            <a:srgbClr val="000000"/>
                          </a:solidFill>
                          <a:latin typeface="仿宋_GB2312"/>
                        </a:rPr>
                        <a:t> fishing boat near shore</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wind &lt;</a:t>
                      </a:r>
                      <a:r>
                        <a:rPr lang="en-US" altLang="zh-CN" sz="1600" b="1" i="0" u="none" strike="noStrike" baseline="0" dirty="0" smtClean="0">
                          <a:solidFill>
                            <a:srgbClr val="000000"/>
                          </a:solidFill>
                          <a:latin typeface="仿宋_GB2312"/>
                        </a:rPr>
                        <a:t> scale 3</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4</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altLang="zh-CN" sz="1600" b="1" i="0" u="none" strike="noStrike" dirty="0" smtClean="0">
                          <a:solidFill>
                            <a:srgbClr val="000000"/>
                          </a:solidFill>
                          <a:latin typeface="仿宋_GB2312"/>
                        </a:rPr>
                        <a:t>wind =</a:t>
                      </a:r>
                      <a:r>
                        <a:rPr lang="en-US" altLang="zh-CN" sz="1600" b="1" i="0" u="none" strike="noStrike" baseline="0" dirty="0" smtClean="0">
                          <a:solidFill>
                            <a:srgbClr val="000000"/>
                          </a:solidFill>
                          <a:latin typeface="仿宋_GB2312"/>
                        </a:rPr>
                        <a:t> scale 5</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en-US" altLang="zh-CN" sz="1600" b="1" i="0" u="none" strike="noStrike" dirty="0" smtClean="0">
                          <a:solidFill>
                            <a:srgbClr val="000000"/>
                          </a:solidFill>
                          <a:latin typeface="仿宋_GB2312"/>
                        </a:rPr>
                        <a:t>wind &gt;</a:t>
                      </a:r>
                      <a:r>
                        <a:rPr lang="en-US" altLang="zh-CN" sz="1600" b="1" i="0" u="none" strike="noStrike" baseline="0" dirty="0" smtClean="0">
                          <a:solidFill>
                            <a:srgbClr val="000000"/>
                          </a:solidFill>
                          <a:latin typeface="仿宋_GB2312"/>
                        </a:rPr>
                        <a:t> scale 6</a:t>
                      </a:r>
                      <a:endParaRPr lang="en-US" altLang="zh-CN" sz="1600" b="1" i="0" u="none" strike="noStrike"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Or</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0000"/>
                    </a:solidFill>
                  </a:tcPr>
                </a:tc>
              </a:tr>
              <a:tr h="452441">
                <a:tc vMerge="1">
                  <a:txBody>
                    <a:bodyPr/>
                    <a:lstStyle/>
                    <a:p>
                      <a:endParaRPr lang="zh-CN" altLang="en-US"/>
                    </a:p>
                  </a:txBody>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height&lt; 0.5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0.5-1.0</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a:t>
                      </a:r>
                      <a:r>
                        <a:rPr lang="zh-CN" altLang="en-US" sz="1600" b="1" i="0" u="none" strike="noStrike" baseline="0" dirty="0" smtClean="0">
                          <a:solidFill>
                            <a:srgbClr val="000000"/>
                          </a:solidFill>
                          <a:latin typeface="仿宋_GB2312"/>
                        </a:rPr>
                        <a:t>≈</a:t>
                      </a:r>
                      <a:endParaRPr lang="en-US" altLang="zh-CN" sz="1600" b="1" i="0" u="none" strike="noStrike" baseline="0" dirty="0" smtClean="0">
                        <a:solidFill>
                          <a:srgbClr val="000000"/>
                        </a:solidFill>
                        <a:latin typeface="仿宋_GB2312"/>
                      </a:endParaRPr>
                    </a:p>
                    <a:p>
                      <a:pPr algn="ctr" fontAlgn="ctr"/>
                      <a:r>
                        <a:rPr lang="en-US" altLang="zh-CN" sz="1600" b="1" i="0" u="none" strike="noStrike" dirty="0" smtClean="0">
                          <a:solidFill>
                            <a:srgbClr val="000000"/>
                          </a:solidFill>
                          <a:latin typeface="仿宋_GB2312"/>
                        </a:rPr>
                        <a:t>1.0-1.5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CN" sz="1600" b="1" i="0" u="none" strike="noStrike" dirty="0" smtClean="0">
                          <a:solidFill>
                            <a:srgbClr val="000000"/>
                          </a:solidFill>
                          <a:latin typeface="仿宋_GB2312"/>
                        </a:rPr>
                        <a:t>wave</a:t>
                      </a:r>
                      <a:r>
                        <a:rPr lang="en-US" altLang="zh-CN" sz="1600" b="1" i="0" u="none" strike="noStrike" baseline="0" dirty="0" smtClean="0">
                          <a:solidFill>
                            <a:srgbClr val="000000"/>
                          </a:solidFill>
                          <a:latin typeface="仿宋_GB2312"/>
                        </a:rPr>
                        <a:t> height &gt;=</a:t>
                      </a:r>
                    </a:p>
                    <a:p>
                      <a:pPr algn="ctr" fontAlgn="ctr"/>
                      <a:r>
                        <a:rPr lang="en-US" altLang="zh-CN" sz="1600" b="1" i="0" u="none" strike="noStrike" dirty="0" smtClean="0">
                          <a:solidFill>
                            <a:srgbClr val="000000"/>
                          </a:solidFill>
                          <a:latin typeface="仿宋_GB2312"/>
                        </a:rPr>
                        <a:t>1.5</a:t>
                      </a:r>
                      <a:r>
                        <a:rPr lang="zh-CN" sz="1600" b="1" i="0" u="none" strike="noStrike" dirty="0" smtClean="0">
                          <a:solidFill>
                            <a:srgbClr val="000000"/>
                          </a:solidFill>
                          <a:latin typeface="仿宋_GB2312"/>
                        </a:rPr>
                        <a:t>m </a:t>
                      </a:r>
                      <a:endParaRPr lang="zh-CN" sz="1600" b="1" i="0" u="none" strike="noStrike" dirty="0">
                        <a:solidFill>
                          <a:srgbClr val="000000"/>
                        </a:solidFill>
                        <a:latin typeface="仿宋_GB2312"/>
                      </a:endParaRPr>
                    </a:p>
                  </a:txBody>
                  <a:tcPr marL="7776" marR="7776" marT="7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tr>
            </a:tbl>
          </a:graphicData>
        </a:graphic>
      </p:graphicFrame>
      <p:cxnSp>
        <p:nvCxnSpPr>
          <p:cNvPr id="5" name="直接连接符 4"/>
          <p:cNvCxnSpPr/>
          <p:nvPr/>
        </p:nvCxnSpPr>
        <p:spPr>
          <a:xfrm>
            <a:off x="179512" y="1177043"/>
            <a:ext cx="1785938" cy="642938"/>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1"/>
          <p:cNvSpPr txBox="1">
            <a:spLocks noGrp="1"/>
          </p:cNvSpPr>
          <p:nvPr/>
        </p:nvSpPr>
        <p:spPr bwMode="auto">
          <a:xfrm>
            <a:off x="11017447" y="6748611"/>
            <a:ext cx="2133600" cy="476250"/>
          </a:xfrm>
          <a:prstGeom prst="rect">
            <a:avLst/>
          </a:prstGeom>
          <a:noFill/>
          <a:ln w="9525">
            <a:noFill/>
            <a:miter lim="800000"/>
            <a:headEnd/>
            <a:tailEnd/>
          </a:ln>
        </p:spPr>
        <p:txBody>
          <a:bodyPr/>
          <a:lstStyle/>
          <a:p>
            <a:pPr algn="r"/>
            <a:fld id="{1BBA189E-7D5F-429F-A118-26F23646B150}" type="slidenum">
              <a:rPr lang="en-GB" sz="1400">
                <a:solidFill>
                  <a:schemeClr val="tx1"/>
                </a:solidFill>
                <a:latin typeface="Calibri" pitchFamily="34" charset="0"/>
              </a:rPr>
              <a:pPr algn="r"/>
              <a:t>15</a:t>
            </a:fld>
            <a:endParaRPr lang="en-GB" sz="1400">
              <a:solidFill>
                <a:schemeClr val="tx1"/>
              </a:solidFill>
              <a:latin typeface="Calibri" pitchFamily="34" charset="0"/>
            </a:endParaRPr>
          </a:p>
        </p:txBody>
      </p:sp>
      <p:sp>
        <p:nvSpPr>
          <p:cNvPr id="7"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2.3   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0" name="直接连接符 9"/>
          <p:cNvCxnSpPr/>
          <p:nvPr/>
        </p:nvCxnSpPr>
        <p:spPr bwMode="auto">
          <a:xfrm>
            <a:off x="-36512"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descr="M:\ww3\gradient\2012\2012112420\12112420.012.jpg"/>
          <p:cNvPicPr>
            <a:picLocks noChangeAspect="1" noChangeArrowheads="1"/>
          </p:cNvPicPr>
          <p:nvPr/>
        </p:nvPicPr>
        <p:blipFill>
          <a:blip r:embed="rId3"/>
          <a:srcRect/>
          <a:stretch>
            <a:fillRect/>
          </a:stretch>
        </p:blipFill>
        <p:spPr bwMode="auto">
          <a:xfrm>
            <a:off x="4383088" y="766763"/>
            <a:ext cx="4510087" cy="3382962"/>
          </a:xfrm>
          <a:prstGeom prst="rect">
            <a:avLst/>
          </a:prstGeom>
          <a:ln>
            <a:noFill/>
          </a:ln>
          <a:effectLst>
            <a:outerShdw blurRad="292100" dist="139700" dir="2700000" algn="tl" rotWithShape="0">
              <a:srgbClr val="333333">
                <a:alpha val="65000"/>
              </a:srgbClr>
            </a:outerShdw>
          </a:effectLst>
        </p:spPr>
      </p:pic>
      <p:sp>
        <p:nvSpPr>
          <p:cNvPr id="11268" name="Rectangle 4"/>
          <p:cNvSpPr>
            <a:spLocks noChangeArrowheads="1"/>
          </p:cNvSpPr>
          <p:nvPr/>
        </p:nvSpPr>
        <p:spPr bwMode="auto">
          <a:xfrm>
            <a:off x="6135688" y="2214563"/>
            <a:ext cx="914400" cy="762000"/>
          </a:xfrm>
          <a:prstGeom prst="rect">
            <a:avLst/>
          </a:prstGeom>
          <a:noFill/>
          <a:ln w="38100">
            <a:solidFill>
              <a:srgbClr val="FF0000"/>
            </a:solidFill>
            <a:miter lim="800000"/>
            <a:headEnd/>
            <a:tailEnd/>
          </a:ln>
        </p:spPr>
        <p:txBody>
          <a:bodyPr wrap="none" anchor="ctr"/>
          <a:lstStyle/>
          <a:p>
            <a:endParaRPr lang="zh-CN" altLang="zh-CN"/>
          </a:p>
        </p:txBody>
      </p:sp>
      <p:pic>
        <p:nvPicPr>
          <p:cNvPr id="9" name="Picture 2"/>
          <p:cNvPicPr>
            <a:picLocks noChangeAspect="1" noChangeArrowheads="1"/>
          </p:cNvPicPr>
          <p:nvPr/>
        </p:nvPicPr>
        <p:blipFill>
          <a:blip r:embed="rId4"/>
          <a:srcRect/>
          <a:stretch>
            <a:fillRect/>
          </a:stretch>
        </p:blipFill>
        <p:spPr bwMode="auto">
          <a:xfrm>
            <a:off x="-36513" y="4293096"/>
            <a:ext cx="4672013" cy="2540000"/>
          </a:xfrm>
          <a:prstGeom prst="rect">
            <a:avLst/>
          </a:prstGeom>
          <a:ln>
            <a:noFill/>
          </a:ln>
          <a:effectLst>
            <a:outerShdw blurRad="292100" dist="139700" dir="2700000" algn="tl" rotWithShape="0">
              <a:srgbClr val="333333">
                <a:alpha val="65000"/>
              </a:srgbClr>
            </a:outerShdw>
          </a:effectLst>
        </p:spPr>
      </p:pic>
      <p:cxnSp>
        <p:nvCxnSpPr>
          <p:cNvPr id="10" name="直接连接符 9"/>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2" name="矩形 11"/>
          <p:cNvSpPr/>
          <p:nvPr/>
        </p:nvSpPr>
        <p:spPr>
          <a:xfrm>
            <a:off x="539750" y="836712"/>
            <a:ext cx="3527425" cy="3477875"/>
          </a:xfrm>
          <a:prstGeom prst="rect">
            <a:avLst/>
          </a:prstGeom>
        </p:spPr>
        <p:txBody>
          <a:bodyPr>
            <a:spAutoFit/>
          </a:bodyPr>
          <a:lstStyle/>
          <a:p>
            <a:pPr algn="just">
              <a:defRPr/>
            </a:pPr>
            <a:r>
              <a:rPr lang="en-US" altLang="zh-CN" sz="2000" dirty="0">
                <a:solidFill>
                  <a:srgbClr val="00B0F0"/>
                </a:solidFill>
                <a:latin typeface="+mn-lt"/>
                <a:ea typeface="宋体" pitchFamily="2" charset="-122"/>
              </a:rPr>
              <a:t>This is one case study of Shoaling Effect. A fishing-boat, 17m length with 7 people in it, was capsized in Nov. 25</a:t>
            </a:r>
            <a:r>
              <a:rPr lang="en-US" altLang="zh-CN" sz="2000" baseline="30000" dirty="0">
                <a:solidFill>
                  <a:srgbClr val="00B0F0"/>
                </a:solidFill>
                <a:latin typeface="+mn-lt"/>
                <a:ea typeface="宋体" pitchFamily="2" charset="-122"/>
              </a:rPr>
              <a:t>th</a:t>
            </a:r>
            <a:r>
              <a:rPr lang="en-US" altLang="zh-CN" sz="2000" dirty="0">
                <a:solidFill>
                  <a:srgbClr val="00B0F0"/>
                </a:solidFill>
                <a:latin typeface="+mn-lt"/>
                <a:ea typeface="宋体" pitchFamily="2" charset="-122"/>
              </a:rPr>
              <a:t> 2012. The wind was only 5m/s but the ship was in the shallow water and the swell was high. </a:t>
            </a:r>
            <a:r>
              <a:rPr lang="en-US" altLang="zh-CN" sz="2000" dirty="0" smtClean="0">
                <a:solidFill>
                  <a:srgbClr val="00B0F0"/>
                </a:solidFill>
                <a:latin typeface="+mn-lt"/>
                <a:ea typeface="宋体" pitchFamily="2" charset="-122"/>
              </a:rPr>
              <a:t>The wave </a:t>
            </a:r>
            <a:r>
              <a:rPr lang="en-US" altLang="zh-CN" sz="2000" dirty="0">
                <a:solidFill>
                  <a:srgbClr val="00B0F0"/>
                </a:solidFill>
                <a:latin typeface="+mn-lt"/>
                <a:ea typeface="宋体" pitchFamily="2" charset="-122"/>
              </a:rPr>
              <a:t>steepness product made </a:t>
            </a:r>
            <a:r>
              <a:rPr lang="en-US" altLang="zh-CN" sz="2000" dirty="0" smtClean="0">
                <a:solidFill>
                  <a:srgbClr val="00B0F0"/>
                </a:solidFill>
                <a:latin typeface="+mn-lt"/>
                <a:ea typeface="宋体" pitchFamily="2" charset="-122"/>
              </a:rPr>
              <a:t>an accurate risk </a:t>
            </a:r>
            <a:r>
              <a:rPr lang="en-US" altLang="zh-CN" sz="2000" dirty="0">
                <a:solidFill>
                  <a:srgbClr val="00B0F0"/>
                </a:solidFill>
                <a:latin typeface="+mn-lt"/>
                <a:ea typeface="宋体" pitchFamily="2" charset="-122"/>
              </a:rPr>
              <a:t>predict for this event.</a:t>
            </a:r>
            <a:endParaRPr lang="zh-CN" altLang="zh-CN" sz="2000" dirty="0">
              <a:solidFill>
                <a:srgbClr val="00B0F0"/>
              </a:solidFill>
              <a:latin typeface="+mn-lt"/>
              <a:ea typeface="宋体" pitchFamily="2" charset="-122"/>
            </a:endParaRPr>
          </a:p>
        </p:txBody>
      </p:sp>
      <p:pic>
        <p:nvPicPr>
          <p:cNvPr id="3075" name="Picture 3" descr="M:\ww3\gradient\2012\2012112420\12112420.018.jpg"/>
          <p:cNvPicPr>
            <a:picLocks noChangeAspect="1" noChangeArrowheads="1"/>
          </p:cNvPicPr>
          <p:nvPr/>
        </p:nvPicPr>
        <p:blipFill>
          <a:blip r:embed="rId5"/>
          <a:srcRect/>
          <a:stretch>
            <a:fillRect/>
          </a:stretch>
        </p:blipFill>
        <p:spPr bwMode="auto">
          <a:xfrm>
            <a:off x="4381500" y="3352800"/>
            <a:ext cx="4510088" cy="3382963"/>
          </a:xfrm>
          <a:prstGeom prst="rect">
            <a:avLst/>
          </a:prstGeom>
          <a:ln>
            <a:noFill/>
          </a:ln>
          <a:effectLst>
            <a:outerShdw blurRad="292100" dist="139700" dir="2700000" algn="tl" rotWithShape="0">
              <a:srgbClr val="333333">
                <a:alpha val="65000"/>
              </a:srgbClr>
            </a:outerShdw>
          </a:effectLst>
        </p:spPr>
      </p:pic>
      <p:sp>
        <p:nvSpPr>
          <p:cNvPr id="11274" name="Rectangle 7"/>
          <p:cNvSpPr>
            <a:spLocks noChangeArrowheads="1"/>
          </p:cNvSpPr>
          <p:nvPr/>
        </p:nvSpPr>
        <p:spPr bwMode="auto">
          <a:xfrm>
            <a:off x="6059488" y="4800600"/>
            <a:ext cx="914400" cy="762000"/>
          </a:xfrm>
          <a:prstGeom prst="rect">
            <a:avLst/>
          </a:prstGeom>
          <a:noFill/>
          <a:ln w="38100">
            <a:solidFill>
              <a:srgbClr val="FF0000"/>
            </a:solidFill>
            <a:miter lim="800000"/>
            <a:headEnd/>
            <a:tailEnd/>
          </a:ln>
        </p:spPr>
        <p:txBody>
          <a:bodyPr wrap="none" anchor="ctr"/>
          <a:lstStyle/>
          <a:p>
            <a:endParaRPr lang="zh-CN" altLang="zh-CN"/>
          </a:p>
        </p:txBody>
      </p:sp>
      <p:sp>
        <p:nvSpPr>
          <p:cNvPr id="11"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2.3   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ss1.png"/>
          <p:cNvPicPr>
            <a:picLocks noChangeAspect="1"/>
          </p:cNvPicPr>
          <p:nvPr/>
        </p:nvPicPr>
        <p:blipFill>
          <a:blip r:embed="rId2"/>
          <a:stretch>
            <a:fillRect/>
          </a:stretch>
        </p:blipFill>
        <p:spPr>
          <a:xfrm>
            <a:off x="160770" y="836712"/>
            <a:ext cx="8731710" cy="6024940"/>
          </a:xfrm>
          <a:prstGeom prst="rect">
            <a:avLst/>
          </a:prstGeom>
        </p:spPr>
      </p:pic>
      <p:sp>
        <p:nvSpPr>
          <p:cNvPr id="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2.3   Impact Forecast for Marine Services</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6" name="直接连接符 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p:nvPr>
        </p:nvSpPr>
        <p:spPr>
          <a:xfrm>
            <a:off x="395536" y="188640"/>
            <a:ext cx="8075240" cy="853824"/>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altLang="zh-CN" sz="3200" b="1" cap="all" dirty="0" smtClean="0">
                <a:ln w="0"/>
                <a:solidFill>
                  <a:srgbClr val="002060"/>
                </a:solidFill>
                <a:effectLst>
                  <a:reflection blurRad="12700" stA="50000" endPos="50000" dist="5000" dir="5400000" sy="-100000" rotWithShape="0"/>
                </a:effectLst>
                <a:latin typeface="微软雅黑" pitchFamily="34" charset="-122"/>
                <a:ea typeface="微软雅黑" pitchFamily="34" charset="-122"/>
              </a:rPr>
              <a:t>OUTLINE</a:t>
            </a:r>
            <a:endParaRPr lang="zh-CN" altLang="en-US" sz="3200" b="1" cap="all" dirty="0">
              <a:ln w="0"/>
              <a:solidFill>
                <a:srgbClr val="002060"/>
              </a:solidFill>
              <a:effectLst>
                <a:reflection blurRad="12700" stA="50000" endPos="50000" dist="5000" dir="5400000" sy="-100000" rotWithShape="0"/>
              </a:effectLst>
              <a:latin typeface="微软雅黑" pitchFamily="34" charset="-122"/>
              <a:ea typeface="微软雅黑" pitchFamily="34" charset="-122"/>
            </a:endParaRPr>
          </a:p>
        </p:txBody>
      </p:sp>
      <p:sp>
        <p:nvSpPr>
          <p:cNvPr id="13" name="TextBox 12"/>
          <p:cNvSpPr txBox="1"/>
          <p:nvPr/>
        </p:nvSpPr>
        <p:spPr>
          <a:xfrm>
            <a:off x="571472" y="1142984"/>
            <a:ext cx="714380" cy="461665"/>
          </a:xfrm>
          <a:prstGeom prst="rect">
            <a:avLst/>
          </a:prstGeom>
          <a:noFill/>
        </p:spPr>
        <p:txBody>
          <a:bodyPr wrap="square" rtlCol="0">
            <a:spAutoFit/>
          </a:bodyPr>
          <a:lstStyle/>
          <a:p>
            <a:pPr algn="l"/>
            <a:endParaRPr lang="zh-CN" altLang="en-US" dirty="0"/>
          </a:p>
        </p:txBody>
      </p:sp>
      <p:sp>
        <p:nvSpPr>
          <p:cNvPr id="5" name="Rectangle 3"/>
          <p:cNvSpPr>
            <a:spLocks noChangeArrowheads="1"/>
          </p:cNvSpPr>
          <p:nvPr/>
        </p:nvSpPr>
        <p:spPr bwMode="auto">
          <a:xfrm>
            <a:off x="457200" y="1447800"/>
            <a:ext cx="8382000" cy="4525963"/>
          </a:xfrm>
          <a:prstGeom prst="rect">
            <a:avLst/>
          </a:prstGeom>
          <a:noFill/>
          <a:ln w="9525">
            <a:noFill/>
            <a:miter lim="800000"/>
            <a:headEnd/>
            <a:tailEnd/>
          </a:ln>
        </p:spPr>
        <p:txBody>
          <a:bodyPr/>
          <a:lstStyle/>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Forecasts and Warnings</a:t>
            </a:r>
          </a:p>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Services</a:t>
            </a:r>
          </a:p>
          <a:p>
            <a:pPr marL="609600" indent="-609600" algn="just" eaLnBrk="1" hangingPunct="1">
              <a:spcBef>
                <a:spcPct val="20000"/>
              </a:spcBef>
              <a:buFont typeface="Wingdings" pitchFamily="2" charset="2"/>
              <a:buAutoNum type="arabicPeriod"/>
            </a:pPr>
            <a:r>
              <a:rPr lang="en-US" altLang="zh-CN" sz="3200" dirty="0" smtClean="0">
                <a:solidFill>
                  <a:srgbClr val="0070C0"/>
                </a:solidFill>
              </a:rPr>
              <a:t>Observation Ships and Future Plan</a:t>
            </a:r>
            <a:endParaRPr lang="en-GB" altLang="zh-CN" sz="3200" dirty="0">
              <a:solidFill>
                <a:srgbClr val="0070C0"/>
              </a:solidFill>
            </a:endParaRPr>
          </a:p>
          <a:p>
            <a:pPr marL="609600" indent="-609600" algn="just" eaLnBrk="1" hangingPunct="1">
              <a:spcBef>
                <a:spcPct val="20000"/>
              </a:spcBef>
              <a:buFont typeface="Wingdings" pitchFamily="2" charset="2"/>
              <a:buAutoNum type="arabicPeriod"/>
            </a:pPr>
            <a:endParaRPr lang="en-US" altLang="zh-CN" sz="32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bwMode="auto">
          <a:xfrm>
            <a:off x="0" y="692150"/>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5365" name="图片 4" descr="20110328091849.jpg"/>
          <p:cNvPicPr>
            <a:picLocks noChangeAspect="1"/>
          </p:cNvPicPr>
          <p:nvPr/>
        </p:nvPicPr>
        <p:blipFill>
          <a:blip r:embed="rId2"/>
          <a:srcRect/>
          <a:stretch>
            <a:fillRect/>
          </a:stretch>
        </p:blipFill>
        <p:spPr bwMode="auto">
          <a:xfrm>
            <a:off x="251520" y="1628800"/>
            <a:ext cx="2740806" cy="2057375"/>
          </a:xfrm>
          <a:prstGeom prst="rect">
            <a:avLst/>
          </a:prstGeom>
          <a:noFill/>
          <a:ln w="9525">
            <a:noFill/>
            <a:miter lim="800000"/>
            <a:headEnd/>
            <a:tailEnd/>
          </a:ln>
        </p:spPr>
      </p:pic>
      <p:pic>
        <p:nvPicPr>
          <p:cNvPr id="15366" name="图片 8" descr="DSC00421.JPG"/>
          <p:cNvPicPr>
            <a:picLocks noChangeAspect="1"/>
          </p:cNvPicPr>
          <p:nvPr/>
        </p:nvPicPr>
        <p:blipFill>
          <a:blip r:embed="rId3"/>
          <a:srcRect/>
          <a:stretch>
            <a:fillRect/>
          </a:stretch>
        </p:blipFill>
        <p:spPr bwMode="auto">
          <a:xfrm>
            <a:off x="285750" y="5286375"/>
            <a:ext cx="1857375" cy="1393825"/>
          </a:xfrm>
          <a:prstGeom prst="rect">
            <a:avLst/>
          </a:prstGeom>
          <a:noFill/>
          <a:ln w="9525">
            <a:noFill/>
            <a:miter lim="800000"/>
            <a:headEnd/>
            <a:tailEnd/>
          </a:ln>
        </p:spPr>
      </p:pic>
      <p:pic>
        <p:nvPicPr>
          <p:cNvPr id="15367" name="图片 9" descr="DSC00422.JPG"/>
          <p:cNvPicPr>
            <a:picLocks noChangeAspect="1"/>
          </p:cNvPicPr>
          <p:nvPr/>
        </p:nvPicPr>
        <p:blipFill>
          <a:blip r:embed="rId4"/>
          <a:srcRect/>
          <a:stretch>
            <a:fillRect/>
          </a:stretch>
        </p:blipFill>
        <p:spPr bwMode="auto">
          <a:xfrm>
            <a:off x="2286000" y="5286375"/>
            <a:ext cx="1853952" cy="1390876"/>
          </a:xfrm>
          <a:prstGeom prst="rect">
            <a:avLst/>
          </a:prstGeom>
          <a:noFill/>
          <a:ln w="9525">
            <a:noFill/>
            <a:miter lim="800000"/>
            <a:headEnd/>
            <a:tailEnd/>
          </a:ln>
        </p:spPr>
      </p:pic>
      <p:pic>
        <p:nvPicPr>
          <p:cNvPr id="15369" name="图片 12" descr="DSC00468.JPG"/>
          <p:cNvPicPr>
            <a:picLocks noChangeAspect="1"/>
          </p:cNvPicPr>
          <p:nvPr/>
        </p:nvPicPr>
        <p:blipFill>
          <a:blip r:embed="rId5"/>
          <a:srcRect/>
          <a:stretch>
            <a:fillRect/>
          </a:stretch>
        </p:blipFill>
        <p:spPr bwMode="auto">
          <a:xfrm>
            <a:off x="7092280" y="3860800"/>
            <a:ext cx="1998662" cy="2663825"/>
          </a:xfrm>
          <a:prstGeom prst="rect">
            <a:avLst/>
          </a:prstGeom>
          <a:noFill/>
          <a:ln w="9525">
            <a:noFill/>
            <a:miter lim="800000"/>
            <a:headEnd/>
            <a:tailEnd/>
          </a:ln>
        </p:spPr>
      </p:pic>
      <p:pic>
        <p:nvPicPr>
          <p:cNvPr id="15370" name="图片 13" descr="DSC04457.JPG"/>
          <p:cNvPicPr>
            <a:picLocks noChangeAspect="1"/>
          </p:cNvPicPr>
          <p:nvPr/>
        </p:nvPicPr>
        <p:blipFill>
          <a:blip r:embed="rId6"/>
          <a:srcRect/>
          <a:stretch>
            <a:fillRect/>
          </a:stretch>
        </p:blipFill>
        <p:spPr bwMode="auto">
          <a:xfrm>
            <a:off x="3155896" y="1628800"/>
            <a:ext cx="2712248" cy="2033028"/>
          </a:xfrm>
          <a:prstGeom prst="rect">
            <a:avLst/>
          </a:prstGeom>
          <a:noFill/>
          <a:ln w="9525">
            <a:noFill/>
            <a:miter lim="800000"/>
            <a:headEnd/>
            <a:tailEnd/>
          </a:ln>
        </p:spPr>
      </p:pic>
      <p:pic>
        <p:nvPicPr>
          <p:cNvPr id="15371" name="图片 14" descr="DSC00439.JPG"/>
          <p:cNvPicPr>
            <a:picLocks noChangeAspect="1"/>
          </p:cNvPicPr>
          <p:nvPr/>
        </p:nvPicPr>
        <p:blipFill>
          <a:blip r:embed="rId7"/>
          <a:srcRect/>
          <a:stretch>
            <a:fillRect/>
          </a:stretch>
        </p:blipFill>
        <p:spPr bwMode="auto">
          <a:xfrm>
            <a:off x="285750" y="3841750"/>
            <a:ext cx="2206625" cy="1357313"/>
          </a:xfrm>
          <a:prstGeom prst="rect">
            <a:avLst/>
          </a:prstGeom>
          <a:noFill/>
          <a:ln w="9525">
            <a:noFill/>
            <a:miter lim="800000"/>
            <a:headEnd/>
            <a:tailEnd/>
          </a:ln>
        </p:spPr>
      </p:pic>
      <p:pic>
        <p:nvPicPr>
          <p:cNvPr id="15372" name="图片 18" descr="DSC00471.JPG"/>
          <p:cNvPicPr>
            <a:picLocks noChangeAspect="1"/>
          </p:cNvPicPr>
          <p:nvPr/>
        </p:nvPicPr>
        <p:blipFill>
          <a:blip r:embed="rId8"/>
          <a:srcRect/>
          <a:stretch>
            <a:fillRect/>
          </a:stretch>
        </p:blipFill>
        <p:spPr bwMode="auto">
          <a:xfrm>
            <a:off x="2548089" y="3844512"/>
            <a:ext cx="2396506" cy="1312680"/>
          </a:xfrm>
          <a:prstGeom prst="rect">
            <a:avLst/>
          </a:prstGeom>
          <a:noFill/>
          <a:ln w="9525">
            <a:noFill/>
            <a:miter lim="800000"/>
            <a:headEnd/>
            <a:tailEnd/>
          </a:ln>
        </p:spPr>
      </p:pic>
      <p:pic>
        <p:nvPicPr>
          <p:cNvPr id="15373" name="Picture 3" descr="%E9%BB%84%E6%B3%BD%E6%B4%8B"/>
          <p:cNvPicPr>
            <a:picLocks noChangeAspect="1" noChangeArrowheads="1"/>
          </p:cNvPicPr>
          <p:nvPr/>
        </p:nvPicPr>
        <p:blipFill>
          <a:blip r:embed="rId9"/>
          <a:srcRect/>
          <a:stretch>
            <a:fillRect/>
          </a:stretch>
        </p:blipFill>
        <p:spPr bwMode="auto">
          <a:xfrm>
            <a:off x="6300192" y="1539115"/>
            <a:ext cx="2843808" cy="2133244"/>
          </a:xfrm>
          <a:prstGeom prst="rect">
            <a:avLst/>
          </a:prstGeom>
          <a:noFill/>
          <a:ln w="9525">
            <a:noFill/>
            <a:miter lim="800000"/>
            <a:headEnd/>
            <a:tailEnd/>
          </a:ln>
        </p:spPr>
      </p:pic>
      <p:pic>
        <p:nvPicPr>
          <p:cNvPr id="15374" name="Picture 2" descr="DSC04471"/>
          <p:cNvPicPr>
            <a:picLocks noChangeAspect="1" noChangeArrowheads="1"/>
          </p:cNvPicPr>
          <p:nvPr/>
        </p:nvPicPr>
        <p:blipFill>
          <a:blip r:embed="rId10"/>
          <a:srcRect/>
          <a:stretch>
            <a:fillRect/>
          </a:stretch>
        </p:blipFill>
        <p:spPr bwMode="auto">
          <a:xfrm>
            <a:off x="5076056" y="3836963"/>
            <a:ext cx="1857375" cy="1392237"/>
          </a:xfrm>
          <a:prstGeom prst="rect">
            <a:avLst/>
          </a:prstGeom>
          <a:noFill/>
          <a:ln w="9525">
            <a:noFill/>
            <a:miter lim="800000"/>
            <a:headEnd/>
            <a:tailEnd/>
          </a:ln>
        </p:spPr>
      </p:pic>
      <p:sp>
        <p:nvSpPr>
          <p:cNvPr id="15375" name="TextBox 22"/>
          <p:cNvSpPr txBox="1">
            <a:spLocks noChangeArrowheads="1"/>
          </p:cNvSpPr>
          <p:nvPr/>
        </p:nvSpPr>
        <p:spPr bwMode="auto">
          <a:xfrm>
            <a:off x="0" y="765175"/>
            <a:ext cx="9144000" cy="830997"/>
          </a:xfrm>
          <a:prstGeom prst="rect">
            <a:avLst/>
          </a:prstGeom>
          <a:noFill/>
          <a:ln w="9525">
            <a:noFill/>
            <a:miter lim="800000"/>
            <a:headEnd/>
            <a:tailEnd/>
          </a:ln>
        </p:spPr>
        <p:txBody>
          <a:bodyPr wrap="square">
            <a:spAutoFit/>
          </a:bodyPr>
          <a:lstStyle/>
          <a:p>
            <a:pPr algn="just">
              <a:spcBef>
                <a:spcPct val="50000"/>
              </a:spcBef>
            </a:pPr>
            <a:r>
              <a:rPr lang="en-US" altLang="zh-CN" dirty="0">
                <a:solidFill>
                  <a:srgbClr val="00B0F0"/>
                </a:solidFill>
              </a:rPr>
              <a:t>Cooperating with </a:t>
            </a:r>
            <a:r>
              <a:rPr lang="en-US" altLang="zh-CN" dirty="0" smtClean="0">
                <a:solidFill>
                  <a:srgbClr val="00B0F0"/>
                </a:solidFill>
              </a:rPr>
              <a:t>China Maritime Safety Agency, we transform </a:t>
            </a:r>
            <a:r>
              <a:rPr lang="en-US" altLang="zh-CN" dirty="0">
                <a:solidFill>
                  <a:srgbClr val="00B0F0"/>
                </a:solidFill>
              </a:rPr>
              <a:t>maritime lightship to meteorological and hydrological equipment.</a:t>
            </a:r>
          </a:p>
        </p:txBody>
      </p:sp>
      <p:pic>
        <p:nvPicPr>
          <p:cNvPr id="15377" name="图片 10" descr="DSC00456.JPG"/>
          <p:cNvPicPr>
            <a:picLocks noChangeAspect="1"/>
          </p:cNvPicPr>
          <p:nvPr/>
        </p:nvPicPr>
        <p:blipFill>
          <a:blip r:embed="rId11"/>
          <a:srcRect/>
          <a:stretch>
            <a:fillRect/>
          </a:stretch>
        </p:blipFill>
        <p:spPr bwMode="auto">
          <a:xfrm>
            <a:off x="4283968" y="5301441"/>
            <a:ext cx="2013371" cy="1342248"/>
          </a:xfrm>
          <a:prstGeom prst="rect">
            <a:avLst/>
          </a:prstGeom>
          <a:noFill/>
          <a:ln w="9525">
            <a:noFill/>
            <a:miter lim="800000"/>
            <a:headEnd/>
            <a:tailEnd/>
          </a:ln>
        </p:spPr>
      </p:pic>
      <p:sp>
        <p:nvSpPr>
          <p:cNvPr id="1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3</a:t>
            </a:r>
            <a:r>
              <a:rPr lang="en-US" altLang="zh-CN" sz="3200" dirty="0" smtClean="0">
                <a:solidFill>
                  <a:srgbClr val="000090"/>
                </a:solidFill>
                <a:ea typeface="黑体" pitchFamily="49" charset="-122"/>
                <a:cs typeface="Arial" charset="0"/>
              </a:rPr>
              <a:t>.1   </a:t>
            </a:r>
            <a:r>
              <a:rPr lang="en-US" altLang="zh-CN" sz="3200" dirty="0" smtClean="0">
                <a:solidFill>
                  <a:srgbClr val="000090"/>
                </a:solidFill>
                <a:ea typeface="黑体" pitchFamily="49" charset="-122"/>
                <a:cs typeface="Arial" charset="0"/>
              </a:rPr>
              <a:t>Some Attempts about Ship Observation</a:t>
            </a:r>
            <a:endParaRPr lang="en-US" altLang="zh-CN" sz="3200" dirty="0">
              <a:solidFill>
                <a:srgbClr val="000090"/>
              </a:solidFill>
              <a:ea typeface="黑体" pitchFamily="49" charset="-122"/>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p:nvPr>
        </p:nvSpPr>
        <p:spPr>
          <a:xfrm>
            <a:off x="395536" y="188640"/>
            <a:ext cx="8075240" cy="853824"/>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altLang="zh-CN" sz="3200" b="1" cap="all" dirty="0" smtClean="0">
                <a:ln w="0"/>
                <a:solidFill>
                  <a:srgbClr val="002060"/>
                </a:solidFill>
                <a:effectLst>
                  <a:reflection blurRad="12700" stA="50000" endPos="50000" dist="5000" dir="5400000" sy="-100000" rotWithShape="0"/>
                </a:effectLst>
                <a:latin typeface="微软雅黑" pitchFamily="34" charset="-122"/>
                <a:ea typeface="微软雅黑" pitchFamily="34" charset="-122"/>
              </a:rPr>
              <a:t>OUTLINE</a:t>
            </a:r>
            <a:endParaRPr lang="zh-CN" altLang="en-US" sz="3200" b="1" cap="all" dirty="0">
              <a:ln w="0"/>
              <a:solidFill>
                <a:srgbClr val="002060"/>
              </a:solidFill>
              <a:effectLst>
                <a:reflection blurRad="12700" stA="50000" endPos="50000" dist="5000" dir="5400000" sy="-100000" rotWithShape="0"/>
              </a:effectLst>
              <a:latin typeface="微软雅黑" pitchFamily="34" charset="-122"/>
              <a:ea typeface="微软雅黑" pitchFamily="34" charset="-122"/>
            </a:endParaRPr>
          </a:p>
        </p:txBody>
      </p:sp>
      <p:sp>
        <p:nvSpPr>
          <p:cNvPr id="13" name="TextBox 12"/>
          <p:cNvSpPr txBox="1"/>
          <p:nvPr/>
        </p:nvSpPr>
        <p:spPr>
          <a:xfrm>
            <a:off x="571472" y="1142984"/>
            <a:ext cx="714380" cy="461665"/>
          </a:xfrm>
          <a:prstGeom prst="rect">
            <a:avLst/>
          </a:prstGeom>
          <a:noFill/>
        </p:spPr>
        <p:txBody>
          <a:bodyPr wrap="square" rtlCol="0">
            <a:spAutoFit/>
          </a:bodyPr>
          <a:lstStyle/>
          <a:p>
            <a:pPr algn="l"/>
            <a:endParaRPr lang="zh-CN" altLang="en-US" dirty="0"/>
          </a:p>
        </p:txBody>
      </p:sp>
      <p:sp>
        <p:nvSpPr>
          <p:cNvPr id="5" name="Rectangle 3"/>
          <p:cNvSpPr>
            <a:spLocks noChangeArrowheads="1"/>
          </p:cNvSpPr>
          <p:nvPr/>
        </p:nvSpPr>
        <p:spPr bwMode="auto">
          <a:xfrm>
            <a:off x="457200" y="1447800"/>
            <a:ext cx="8382000" cy="4525963"/>
          </a:xfrm>
          <a:prstGeom prst="rect">
            <a:avLst/>
          </a:prstGeom>
          <a:noFill/>
          <a:ln w="9525">
            <a:noFill/>
            <a:miter lim="800000"/>
            <a:headEnd/>
            <a:tailEnd/>
          </a:ln>
        </p:spPr>
        <p:txBody>
          <a:bodyPr/>
          <a:lstStyle/>
          <a:p>
            <a:pPr marL="609600" indent="-609600" algn="just" eaLnBrk="1" hangingPunct="1">
              <a:spcBef>
                <a:spcPct val="20000"/>
              </a:spcBef>
              <a:buFont typeface="Wingdings" pitchFamily="2" charset="2"/>
              <a:buAutoNum type="arabicPeriod"/>
            </a:pPr>
            <a:r>
              <a:rPr lang="en-US" altLang="zh-CN" sz="3200" dirty="0" smtClean="0">
                <a:solidFill>
                  <a:srgbClr val="0070C0"/>
                </a:solidFill>
              </a:rPr>
              <a:t>Marine Forecasts and Warnings</a:t>
            </a:r>
          </a:p>
          <a:p>
            <a:pPr marL="609600" indent="-609600" algn="just" eaLnBrk="1" hangingPunct="1">
              <a:spcBef>
                <a:spcPct val="20000"/>
              </a:spcBef>
              <a:buFont typeface="Wingdings" pitchFamily="2" charset="2"/>
              <a:buAutoNum type="arabicPeriod"/>
            </a:pPr>
            <a:r>
              <a:rPr lang="en-US" altLang="zh-CN" sz="3200" dirty="0" smtClean="0">
                <a:solidFill>
                  <a:schemeClr val="tx1"/>
                </a:solidFill>
              </a:rPr>
              <a:t>Marine Services</a:t>
            </a:r>
          </a:p>
          <a:p>
            <a:pPr marL="609600" indent="-609600" algn="just" eaLnBrk="1" hangingPunct="1">
              <a:spcBef>
                <a:spcPct val="20000"/>
              </a:spcBef>
              <a:buFont typeface="Wingdings" pitchFamily="2" charset="2"/>
              <a:buAutoNum type="arabicPeriod"/>
            </a:pPr>
            <a:r>
              <a:rPr lang="en-US" altLang="zh-CN" sz="3200" dirty="0" smtClean="0">
                <a:solidFill>
                  <a:schemeClr val="tx1"/>
                </a:solidFill>
              </a:rPr>
              <a:t>Observation Ships and Future Plan</a:t>
            </a:r>
            <a:endParaRPr lang="en-GB" altLang="zh-CN" sz="3200" dirty="0">
              <a:solidFill>
                <a:schemeClr val="tx1"/>
              </a:solidFill>
            </a:endParaRPr>
          </a:p>
          <a:p>
            <a:pPr marL="609600" indent="-609600" algn="just" eaLnBrk="1" hangingPunct="1">
              <a:spcBef>
                <a:spcPct val="20000"/>
              </a:spcBef>
              <a:buFont typeface="Wingdings" pitchFamily="2" charset="2"/>
              <a:buAutoNum type="arabicPeriod"/>
            </a:pPr>
            <a:endParaRPr lang="en-US" altLang="zh-CN" sz="32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ap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19" y="2204864"/>
            <a:ext cx="8892481" cy="4149825"/>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3.1   </a:t>
            </a:r>
            <a:r>
              <a:rPr lang="en-US" altLang="zh-CN" sz="3200" dirty="0" smtClean="0">
                <a:solidFill>
                  <a:srgbClr val="000090"/>
                </a:solidFill>
                <a:ea typeface="黑体" pitchFamily="49" charset="-122"/>
                <a:cs typeface="Arial" charset="0"/>
              </a:rPr>
              <a:t>Some Attempts about Ship Observation</a:t>
            </a:r>
            <a:endParaRPr lang="en-US" altLang="zh-CN" sz="3200" dirty="0">
              <a:solidFill>
                <a:srgbClr val="000090"/>
              </a:solidFill>
              <a:ea typeface="黑体" pitchFamily="49" charset="-122"/>
              <a:cs typeface="Arial" charset="0"/>
            </a:endParaRPr>
          </a:p>
        </p:txBody>
      </p:sp>
      <p:cxnSp>
        <p:nvCxnSpPr>
          <p:cNvPr id="6" name="直接连接符 5"/>
          <p:cNvCxnSpPr/>
          <p:nvPr/>
        </p:nvCxnSpPr>
        <p:spPr bwMode="auto">
          <a:xfrm>
            <a:off x="0" y="692150"/>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 name="TextBox 22"/>
          <p:cNvSpPr txBox="1">
            <a:spLocks noChangeArrowheads="1"/>
          </p:cNvSpPr>
          <p:nvPr/>
        </p:nvSpPr>
        <p:spPr bwMode="auto">
          <a:xfrm>
            <a:off x="288032" y="882586"/>
            <a:ext cx="8676456" cy="1754326"/>
          </a:xfrm>
          <a:prstGeom prst="rect">
            <a:avLst/>
          </a:prstGeom>
          <a:noFill/>
          <a:ln w="9525">
            <a:noFill/>
            <a:miter lim="800000"/>
            <a:headEnd/>
            <a:tailEnd/>
          </a:ln>
        </p:spPr>
        <p:txBody>
          <a:bodyPr wrap="square">
            <a:spAutoFit/>
          </a:bodyPr>
          <a:lstStyle/>
          <a:p>
            <a:pPr algn="l"/>
            <a:r>
              <a:rPr lang="en-US" altLang="zh-CN" dirty="0" smtClean="0">
                <a:solidFill>
                  <a:srgbClr val="00B0F0"/>
                </a:solidFill>
              </a:rPr>
              <a:t>CMA </a:t>
            </a:r>
            <a:r>
              <a:rPr lang="en-US" altLang="zh-CN" dirty="0" smtClean="0">
                <a:solidFill>
                  <a:srgbClr val="00B0F0"/>
                </a:solidFill>
              </a:rPr>
              <a:t>recruit 57 ships(19 manual observation 38 automatic observation) </a:t>
            </a:r>
            <a:r>
              <a:rPr lang="en-US" altLang="zh-CN" dirty="0" smtClean="0">
                <a:solidFill>
                  <a:srgbClr val="00B0F0"/>
                </a:solidFill>
              </a:rPr>
              <a:t>from China Ocean </a:t>
            </a:r>
            <a:r>
              <a:rPr lang="en-US" altLang="zh-CN" dirty="0" smtClean="0">
                <a:solidFill>
                  <a:srgbClr val="00B0F0"/>
                </a:solidFill>
              </a:rPr>
              <a:t>Shipping (Group)</a:t>
            </a:r>
            <a:r>
              <a:rPr lang="zh-CN" altLang="en-US" dirty="0" smtClean="0">
                <a:solidFill>
                  <a:srgbClr val="00B0F0"/>
                </a:solidFill>
              </a:rPr>
              <a:t> </a:t>
            </a:r>
            <a:r>
              <a:rPr lang="en-US" altLang="zh-CN" dirty="0" smtClean="0">
                <a:solidFill>
                  <a:srgbClr val="00B0F0"/>
                </a:solidFill>
              </a:rPr>
              <a:t>Company and 6</a:t>
            </a:r>
            <a:r>
              <a:rPr lang="en-US" altLang="zh-CN" dirty="0" smtClean="0">
                <a:solidFill>
                  <a:srgbClr val="00B0F0"/>
                </a:solidFill>
              </a:rPr>
              <a:t> </a:t>
            </a:r>
            <a:r>
              <a:rPr lang="en-US" altLang="zh-CN" dirty="0" smtClean="0">
                <a:solidFill>
                  <a:srgbClr val="00B0F0"/>
                </a:solidFill>
              </a:rPr>
              <a:t>ships from China </a:t>
            </a:r>
            <a:r>
              <a:rPr lang="en-US" altLang="zh-CN" dirty="0" smtClean="0">
                <a:solidFill>
                  <a:srgbClr val="00B0F0"/>
                </a:solidFill>
              </a:rPr>
              <a:t>Shipping (Group) Company.</a:t>
            </a:r>
            <a:endParaRPr lang="zh-CN" altLang="zh-CN" dirty="0" smtClean="0">
              <a:solidFill>
                <a:srgbClr val="00B0F0"/>
              </a:solidFill>
            </a:endParaRPr>
          </a:p>
          <a:p>
            <a:pPr algn="just">
              <a:spcBef>
                <a:spcPct val="50000"/>
              </a:spcBef>
            </a:pPr>
            <a:endParaRPr lang="en-US" altLang="zh-CN" dirty="0">
              <a:solidFill>
                <a:srgbClr val="00B0F0"/>
              </a:solidFill>
            </a:endParaRPr>
          </a:p>
        </p:txBody>
      </p:sp>
      <p:pic>
        <p:nvPicPr>
          <p:cNvPr id="1026" name="Picture 2"/>
          <p:cNvPicPr>
            <a:picLocks noChangeAspect="1" noChangeArrowheads="1"/>
          </p:cNvPicPr>
          <p:nvPr/>
        </p:nvPicPr>
        <p:blipFill>
          <a:blip r:embed="rId3"/>
          <a:srcRect/>
          <a:stretch>
            <a:fillRect/>
          </a:stretch>
        </p:blipFill>
        <p:spPr bwMode="auto">
          <a:xfrm>
            <a:off x="5220072" y="5085184"/>
            <a:ext cx="351667" cy="624086"/>
          </a:xfrm>
          <a:prstGeom prst="rect">
            <a:avLst/>
          </a:prstGeom>
          <a:noFill/>
          <a:ln w="9525">
            <a:noFill/>
            <a:miter lim="800000"/>
            <a:headEnd/>
            <a:tailEnd/>
          </a:ln>
        </p:spPr>
      </p:pic>
      <p:sp>
        <p:nvSpPr>
          <p:cNvPr id="8" name="TextBox 7"/>
          <p:cNvSpPr txBox="1"/>
          <p:nvPr/>
        </p:nvSpPr>
        <p:spPr>
          <a:xfrm>
            <a:off x="5508104" y="5333146"/>
            <a:ext cx="921534" cy="400110"/>
          </a:xfrm>
          <a:prstGeom prst="rect">
            <a:avLst/>
          </a:prstGeom>
          <a:noFill/>
        </p:spPr>
        <p:txBody>
          <a:bodyPr wrap="none" rtlCol="0">
            <a:spAutoFit/>
          </a:bodyPr>
          <a:lstStyle/>
          <a:p>
            <a:r>
              <a:rPr lang="en-US" altLang="zh-CN" sz="2000" dirty="0" smtClean="0">
                <a:solidFill>
                  <a:schemeClr val="tx1"/>
                </a:solidFill>
              </a:rPr>
              <a:t>COSCO</a:t>
            </a:r>
            <a:endParaRPr lang="zh-CN" altLang="en-US" sz="2000" dirty="0">
              <a:solidFill>
                <a:schemeClr val="tx1"/>
              </a:solidFill>
            </a:endParaRPr>
          </a:p>
        </p:txBody>
      </p:sp>
      <p:sp>
        <p:nvSpPr>
          <p:cNvPr id="9" name="TextBox 8"/>
          <p:cNvSpPr txBox="1"/>
          <p:nvPr/>
        </p:nvSpPr>
        <p:spPr>
          <a:xfrm>
            <a:off x="5508104" y="5013176"/>
            <a:ext cx="1763624" cy="400110"/>
          </a:xfrm>
          <a:prstGeom prst="rect">
            <a:avLst/>
          </a:prstGeom>
          <a:noFill/>
        </p:spPr>
        <p:txBody>
          <a:bodyPr wrap="none" rtlCol="0">
            <a:spAutoFit/>
          </a:bodyPr>
          <a:lstStyle/>
          <a:p>
            <a:r>
              <a:rPr lang="en-US" altLang="zh-CN" sz="2000" dirty="0" smtClean="0">
                <a:solidFill>
                  <a:schemeClr val="tx1"/>
                </a:solidFill>
              </a:rPr>
              <a:t>China Shipping</a:t>
            </a:r>
            <a:endParaRPr lang="zh-CN" altLang="en-US" sz="200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Y3C_MWRIX_GBAL_L2_SWS_MLT_GLL_20140707_POAD_025KM_MS"/>
          <p:cNvPicPr>
            <a:picLocks noChangeAspect="1" noChangeArrowheads="1"/>
          </p:cNvPicPr>
          <p:nvPr/>
        </p:nvPicPr>
        <p:blipFill>
          <a:blip r:embed="rId3"/>
          <a:srcRect/>
          <a:stretch>
            <a:fillRect/>
          </a:stretch>
        </p:blipFill>
        <p:spPr bwMode="auto">
          <a:xfrm>
            <a:off x="1" y="692696"/>
            <a:ext cx="4644008" cy="2627475"/>
          </a:xfrm>
          <a:prstGeom prst="rect">
            <a:avLst/>
          </a:prstGeom>
          <a:noFill/>
          <a:ln w="9525">
            <a:noFill/>
            <a:miter lim="800000"/>
            <a:headEnd/>
            <a:tailEnd/>
          </a:ln>
        </p:spPr>
      </p:pic>
      <p:cxnSp>
        <p:nvCxnSpPr>
          <p:cNvPr id="4" name="直接连接符 3"/>
          <p:cNvCxnSpPr/>
          <p:nvPr/>
        </p:nvCxnSpPr>
        <p:spPr bwMode="auto">
          <a:xfrm>
            <a:off x="0" y="692150"/>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3.1   </a:t>
            </a:r>
            <a:r>
              <a:rPr lang="en-US" altLang="zh-CN" sz="3200" dirty="0" smtClean="0">
                <a:solidFill>
                  <a:srgbClr val="000090"/>
                </a:solidFill>
                <a:ea typeface="黑体" pitchFamily="49" charset="-122"/>
                <a:cs typeface="Arial" charset="0"/>
              </a:rPr>
              <a:t>Some Attempts about Ship Observation</a:t>
            </a:r>
            <a:endParaRPr lang="en-US" altLang="zh-CN" sz="3200" dirty="0">
              <a:solidFill>
                <a:srgbClr val="000090"/>
              </a:solidFill>
              <a:ea typeface="黑体" pitchFamily="49" charset="-122"/>
              <a:cs typeface="Arial" charset="0"/>
            </a:endParaRPr>
          </a:p>
        </p:txBody>
      </p:sp>
      <p:pic>
        <p:nvPicPr>
          <p:cNvPr id="10" name="图表 3"/>
          <p:cNvPicPr>
            <a:picLocks noChangeArrowheads="1"/>
          </p:cNvPicPr>
          <p:nvPr/>
        </p:nvPicPr>
        <p:blipFill>
          <a:blip r:embed="rId4"/>
          <a:srcRect/>
          <a:stretch>
            <a:fillRect/>
          </a:stretch>
        </p:blipFill>
        <p:spPr bwMode="auto">
          <a:xfrm>
            <a:off x="2267745" y="3212976"/>
            <a:ext cx="6876256" cy="3645024"/>
          </a:xfrm>
          <a:prstGeom prst="rect">
            <a:avLst/>
          </a:prstGeom>
          <a:noFill/>
          <a:ln w="9525">
            <a:noFill/>
            <a:miter lim="800000"/>
            <a:headEnd/>
            <a:tailEnd/>
          </a:ln>
        </p:spPr>
      </p:pic>
      <p:pic>
        <p:nvPicPr>
          <p:cNvPr id="12" name="Picture 4" descr="UAQ3PBS(@QN3QRGC6EGY[OX"/>
          <p:cNvPicPr>
            <a:picLocks noChangeAspect="1" noChangeArrowheads="1"/>
          </p:cNvPicPr>
          <p:nvPr/>
        </p:nvPicPr>
        <p:blipFill>
          <a:blip r:embed="rId5"/>
          <a:srcRect/>
          <a:stretch>
            <a:fillRect/>
          </a:stretch>
        </p:blipFill>
        <p:spPr bwMode="auto">
          <a:xfrm>
            <a:off x="0" y="3382540"/>
            <a:ext cx="2247958" cy="1702644"/>
          </a:xfrm>
          <a:prstGeom prst="rect">
            <a:avLst/>
          </a:prstGeom>
          <a:noFill/>
          <a:ln w="9525">
            <a:noFill/>
            <a:miter lim="800000"/>
            <a:headEnd/>
            <a:tailEnd/>
          </a:ln>
        </p:spPr>
      </p:pic>
      <p:pic>
        <p:nvPicPr>
          <p:cNvPr id="13" name="Picture 5" descr="S5B(L(51LHF3R$@)6OZQ43A"/>
          <p:cNvPicPr>
            <a:picLocks noChangeAspect="1" noChangeArrowheads="1"/>
          </p:cNvPicPr>
          <p:nvPr/>
        </p:nvPicPr>
        <p:blipFill>
          <a:blip r:embed="rId6"/>
          <a:srcRect/>
          <a:stretch>
            <a:fillRect/>
          </a:stretch>
        </p:blipFill>
        <p:spPr bwMode="auto">
          <a:xfrm>
            <a:off x="0" y="5107096"/>
            <a:ext cx="2267743" cy="1750904"/>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5148064" y="542925"/>
          <a:ext cx="3648075" cy="2886075"/>
        </p:xfrm>
        <a:graphic>
          <a:graphicData uri="http://schemas.openxmlformats.org/presentationml/2006/ole">
            <p:oleObj spid="_x0000_s2050" r:id="rId7" imgW="3644506" imgH="2891040" progId="Origin50.Graph">
              <p:embed/>
            </p:oleObj>
          </a:graphicData>
        </a:graphic>
      </p:graphicFrame>
      <p:sp>
        <p:nvSpPr>
          <p:cNvPr id="14" name="矩形 13"/>
          <p:cNvSpPr/>
          <p:nvPr/>
        </p:nvSpPr>
        <p:spPr bwMode="auto">
          <a:xfrm>
            <a:off x="2892076" y="3299862"/>
            <a:ext cx="5856388" cy="402291"/>
          </a:xfrm>
          <a:prstGeom prst="rect">
            <a:avLst/>
          </a:prstGeom>
          <a:solidFill>
            <a:srgbClr val="CCECFF"/>
          </a:solidFill>
          <a:ln w="3810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Verdana" charset="0"/>
                <a:ea typeface="宋体" charset="0"/>
                <a:cs typeface="宋体" charset="0"/>
              </a:rPr>
              <a:t>Standard</a:t>
            </a:r>
            <a:r>
              <a:rPr kumimoji="0" lang="en-US" altLang="zh-CN" sz="2000" b="1" i="0" u="none" strike="noStrike" cap="none" normalizeH="0" dirty="0" smtClean="0">
                <a:ln>
                  <a:noFill/>
                </a:ln>
                <a:solidFill>
                  <a:schemeClr val="tx1"/>
                </a:solidFill>
                <a:effectLst/>
                <a:latin typeface="Verdana" charset="0"/>
                <a:ea typeface="宋体" charset="0"/>
                <a:cs typeface="宋体" charset="0"/>
              </a:rPr>
              <a:t> Deviation of Ship Observation</a:t>
            </a:r>
            <a:endParaRPr kumimoji="0" lang="zh-CN" altLang="en-US" sz="2000" b="1" i="0" u="none" strike="noStrike" cap="none" normalizeH="0" baseline="0" dirty="0">
              <a:ln>
                <a:noFill/>
              </a:ln>
              <a:solidFill>
                <a:schemeClr val="tx1"/>
              </a:solidFill>
              <a:effectLst/>
              <a:latin typeface="Verdana" charset="0"/>
              <a:ea typeface="宋体" charset="0"/>
              <a:cs typeface="宋体" charset="0"/>
            </a:endParaRPr>
          </a:p>
        </p:txBody>
      </p:sp>
      <p:sp>
        <p:nvSpPr>
          <p:cNvPr id="15" name="TextBox 14"/>
          <p:cNvSpPr txBox="1"/>
          <p:nvPr/>
        </p:nvSpPr>
        <p:spPr>
          <a:xfrm>
            <a:off x="5772892" y="3923764"/>
            <a:ext cx="1292598" cy="338554"/>
          </a:xfrm>
          <a:prstGeom prst="rect">
            <a:avLst/>
          </a:prstGeom>
          <a:solidFill>
            <a:schemeClr val="bg1"/>
          </a:solidFill>
          <a:ln>
            <a:noFill/>
          </a:ln>
        </p:spPr>
        <p:txBody>
          <a:bodyPr wrap="none" rtlCol="0">
            <a:spAutoFit/>
          </a:bodyPr>
          <a:lstStyle/>
          <a:p>
            <a:r>
              <a:rPr lang="en-US" altLang="zh-CN" sz="1600" dirty="0" smtClean="0">
                <a:solidFill>
                  <a:schemeClr val="tx1"/>
                </a:solidFill>
              </a:rPr>
              <a:t>COSCO wind </a:t>
            </a:r>
            <a:endParaRPr lang="zh-CN" altLang="en-US" sz="1600" dirty="0">
              <a:solidFill>
                <a:schemeClr val="tx1"/>
              </a:solidFill>
            </a:endParaRPr>
          </a:p>
        </p:txBody>
      </p:sp>
      <p:sp>
        <p:nvSpPr>
          <p:cNvPr id="16" name="TextBox 15"/>
          <p:cNvSpPr txBox="1"/>
          <p:nvPr/>
        </p:nvSpPr>
        <p:spPr>
          <a:xfrm>
            <a:off x="5796136" y="4221088"/>
            <a:ext cx="1168461" cy="338554"/>
          </a:xfrm>
          <a:prstGeom prst="rect">
            <a:avLst/>
          </a:prstGeom>
          <a:solidFill>
            <a:schemeClr val="bg1"/>
          </a:solidFill>
          <a:ln>
            <a:noFill/>
          </a:ln>
        </p:spPr>
        <p:txBody>
          <a:bodyPr wrap="none" rtlCol="0">
            <a:spAutoFit/>
          </a:bodyPr>
          <a:lstStyle/>
          <a:p>
            <a:r>
              <a:rPr lang="en-US" altLang="zh-CN" sz="1600" dirty="0" smtClean="0">
                <a:solidFill>
                  <a:schemeClr val="tx1"/>
                </a:solidFill>
              </a:rPr>
              <a:t>GTS wind    </a:t>
            </a:r>
            <a:endParaRPr lang="zh-CN" altLang="en-US" sz="1600" dirty="0">
              <a:solidFill>
                <a:schemeClr val="tx1"/>
              </a:solidFill>
            </a:endParaRPr>
          </a:p>
        </p:txBody>
      </p:sp>
      <p:sp>
        <p:nvSpPr>
          <p:cNvPr id="17" name="TextBox 16"/>
          <p:cNvSpPr txBox="1"/>
          <p:nvPr/>
        </p:nvSpPr>
        <p:spPr>
          <a:xfrm>
            <a:off x="7452320" y="3945250"/>
            <a:ext cx="1555682" cy="338554"/>
          </a:xfrm>
          <a:prstGeom prst="rect">
            <a:avLst/>
          </a:prstGeom>
          <a:solidFill>
            <a:schemeClr val="bg1"/>
          </a:solidFill>
          <a:ln>
            <a:noFill/>
          </a:ln>
        </p:spPr>
        <p:txBody>
          <a:bodyPr wrap="none" rtlCol="0">
            <a:spAutoFit/>
          </a:bodyPr>
          <a:lstStyle/>
          <a:p>
            <a:r>
              <a:rPr lang="en-US" altLang="zh-CN" sz="1600" dirty="0" smtClean="0">
                <a:solidFill>
                  <a:schemeClr val="tx1"/>
                </a:solidFill>
              </a:rPr>
              <a:t>COSCO pressure</a:t>
            </a:r>
            <a:endParaRPr lang="zh-CN" altLang="en-US" sz="1600" dirty="0">
              <a:solidFill>
                <a:schemeClr val="tx1"/>
              </a:solidFill>
            </a:endParaRPr>
          </a:p>
        </p:txBody>
      </p:sp>
      <p:sp>
        <p:nvSpPr>
          <p:cNvPr id="18" name="TextBox 17"/>
          <p:cNvSpPr txBox="1"/>
          <p:nvPr/>
        </p:nvSpPr>
        <p:spPr>
          <a:xfrm>
            <a:off x="7452320" y="4242574"/>
            <a:ext cx="1292085" cy="338554"/>
          </a:xfrm>
          <a:prstGeom prst="rect">
            <a:avLst/>
          </a:prstGeom>
          <a:solidFill>
            <a:schemeClr val="bg1"/>
          </a:solidFill>
          <a:ln>
            <a:noFill/>
          </a:ln>
        </p:spPr>
        <p:txBody>
          <a:bodyPr wrap="none" rtlCol="0">
            <a:spAutoFit/>
          </a:bodyPr>
          <a:lstStyle/>
          <a:p>
            <a:r>
              <a:rPr lang="en-US" altLang="zh-CN" sz="1600" dirty="0" smtClean="0">
                <a:solidFill>
                  <a:schemeClr val="tx1"/>
                </a:solidFill>
              </a:rPr>
              <a:t>GTS pressure</a:t>
            </a:r>
            <a:endParaRPr lang="zh-CN" altLang="en-US" sz="16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a:srcRect/>
          <a:stretch>
            <a:fillRect/>
          </a:stretch>
        </p:blipFill>
        <p:spPr bwMode="auto">
          <a:xfrm>
            <a:off x="0" y="908720"/>
            <a:ext cx="4060367" cy="5949280"/>
          </a:xfrm>
          <a:prstGeom prst="rect">
            <a:avLst/>
          </a:prstGeom>
          <a:noFill/>
          <a:ln w="9525">
            <a:noFill/>
            <a:miter lim="800000"/>
            <a:headEnd/>
            <a:tailEnd/>
          </a:ln>
        </p:spPr>
      </p:pic>
      <p:sp>
        <p:nvSpPr>
          <p:cNvPr id="7"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3.2   </a:t>
            </a:r>
            <a:r>
              <a:rPr lang="en-US" altLang="zh-CN" sz="3200" dirty="0" smtClean="0">
                <a:solidFill>
                  <a:srgbClr val="000090"/>
                </a:solidFill>
                <a:ea typeface="黑体" pitchFamily="49" charset="-122"/>
                <a:cs typeface="Arial" charset="0"/>
              </a:rPr>
              <a:t>Future Plan</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8" name="直接连接符 7"/>
          <p:cNvCxnSpPr/>
          <p:nvPr/>
        </p:nvCxnSpPr>
        <p:spPr bwMode="auto">
          <a:xfrm>
            <a:off x="0" y="692150"/>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4211960" y="1052736"/>
            <a:ext cx="4581508" cy="2308324"/>
          </a:xfrm>
          <a:prstGeom prst="rect">
            <a:avLst/>
          </a:prstGeom>
          <a:noFill/>
        </p:spPr>
        <p:txBody>
          <a:bodyPr wrap="square" rtlCol="0">
            <a:spAutoFit/>
          </a:bodyPr>
          <a:lstStyle/>
          <a:p>
            <a:pPr algn="just"/>
            <a:r>
              <a:rPr lang="en-US" altLang="zh-CN" dirty="0" smtClean="0">
                <a:solidFill>
                  <a:srgbClr val="00B0F0"/>
                </a:solidFill>
              </a:rPr>
              <a:t>In CMA’s 10 years plan, from 2015 to 2025, the number of buoys will expand to 100. Cooperating with COSCO, China Shipping, CSSC and Maritime Safety Agency, we will recruit 500 observation ships.</a:t>
            </a:r>
            <a:endParaRPr lang="zh-CN" altLang="en-US" dirty="0">
              <a:solidFill>
                <a:srgbClr val="00B0F0"/>
              </a:solidFill>
            </a:endParaRPr>
          </a:p>
        </p:txBody>
      </p:sp>
      <p:pic>
        <p:nvPicPr>
          <p:cNvPr id="6" name="Picture 2"/>
          <p:cNvPicPr>
            <a:picLocks noChangeAspect="1" noChangeArrowheads="1"/>
          </p:cNvPicPr>
          <p:nvPr/>
        </p:nvPicPr>
        <p:blipFill>
          <a:blip r:embed="rId3"/>
          <a:srcRect/>
          <a:stretch>
            <a:fillRect/>
          </a:stretch>
        </p:blipFill>
        <p:spPr bwMode="auto">
          <a:xfrm>
            <a:off x="4932040" y="3429000"/>
            <a:ext cx="3096344" cy="33769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55576" y="2420888"/>
            <a:ext cx="7772400" cy="1588127"/>
          </a:xfrm>
          <a:prstGeom prst="rect">
            <a:avLst/>
          </a:prstGeom>
          <a:noFill/>
          <a:ln w="9525">
            <a:noFill/>
            <a:miter lim="800000"/>
            <a:headEnd/>
            <a:tailEnd/>
          </a:ln>
        </p:spPr>
        <p:txBody>
          <a:bodyPr>
            <a:spAutoFit/>
          </a:bodyPr>
          <a:lstStyle/>
          <a:p>
            <a:pPr marL="342900" indent="-342900">
              <a:lnSpc>
                <a:spcPct val="90000"/>
              </a:lnSpc>
              <a:spcBef>
                <a:spcPct val="20000"/>
              </a:spcBef>
              <a:buClr>
                <a:schemeClr val="hlink"/>
              </a:buClr>
              <a:buSzPct val="65000"/>
              <a:buFont typeface="Wingdings" pitchFamily="2" charset="2"/>
              <a:buNone/>
            </a:pPr>
            <a:r>
              <a:rPr lang="en-US" altLang="zh-CN" sz="5400" spc="300" dirty="0">
                <a:solidFill>
                  <a:srgbClr val="0070C0"/>
                </a:solidFill>
                <a:latin typeface="Arial Unicode MS" pitchFamily="34" charset="-122"/>
                <a:ea typeface="MS PGothic" pitchFamily="34" charset="-128"/>
              </a:rPr>
              <a:t>Thank you for </a:t>
            </a:r>
            <a:r>
              <a:rPr lang="en-US" altLang="zh-CN" sz="5400" spc="300" dirty="0" smtClean="0">
                <a:solidFill>
                  <a:srgbClr val="0070C0"/>
                </a:solidFill>
                <a:latin typeface="Arial Unicode MS" pitchFamily="34" charset="-122"/>
                <a:ea typeface="MS PGothic" pitchFamily="34" charset="-128"/>
              </a:rPr>
              <a:t>your attention!</a:t>
            </a:r>
            <a:endParaRPr lang="en-US" altLang="zh-CN" sz="2800" spc="300" dirty="0">
              <a:solidFill>
                <a:srgbClr val="0070C0"/>
              </a:solidFill>
              <a:latin typeface="Arial Unicode MS" pitchFamily="34" charset="-122"/>
              <a:ea typeface="MS PGothic" pitchFamily="34" charset="-12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36206"/>
          <a:stretch>
            <a:fillRect/>
          </a:stretch>
        </p:blipFill>
        <p:spPr bwMode="auto">
          <a:xfrm>
            <a:off x="6516216" y="0"/>
            <a:ext cx="2391599"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4695237" y="2204864"/>
            <a:ext cx="4448763" cy="4653136"/>
          </a:xfrm>
          <a:prstGeom prst="rect">
            <a:avLst/>
          </a:prstGeom>
          <a:noFill/>
          <a:ln w="9525">
            <a:noFill/>
            <a:miter lim="800000"/>
            <a:headEnd/>
            <a:tailEnd/>
          </a:ln>
        </p:spPr>
      </p:pic>
      <p:sp>
        <p:nvSpPr>
          <p:cNvPr id="7"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1.1   Marine Forecast Areas of CMA</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sp>
        <p:nvSpPr>
          <p:cNvPr id="8" name="矩形 11"/>
          <p:cNvSpPr>
            <a:spLocks noChangeArrowheads="1"/>
          </p:cNvSpPr>
          <p:nvPr/>
        </p:nvSpPr>
        <p:spPr bwMode="auto">
          <a:xfrm>
            <a:off x="1" y="836712"/>
            <a:ext cx="8892480" cy="1384995"/>
          </a:xfrm>
          <a:prstGeom prst="rect">
            <a:avLst/>
          </a:prstGeom>
          <a:noFill/>
          <a:ln w="9525">
            <a:noFill/>
            <a:miter lim="800000"/>
            <a:headEnd/>
            <a:tailEnd/>
          </a:ln>
        </p:spPr>
        <p:txBody>
          <a:bodyPr wrap="square">
            <a:spAutoFit/>
          </a:bodyPr>
          <a:lstStyle/>
          <a:p>
            <a:pPr algn="r">
              <a:defRPr/>
            </a:pPr>
            <a:r>
              <a:rPr lang="en-US" altLang="zh-CN" sz="2000" dirty="0" smtClean="0">
                <a:solidFill>
                  <a:srgbClr val="00B0F0"/>
                </a:solidFill>
                <a:latin typeface="+mn-lt"/>
                <a:ea typeface="宋体" pitchFamily="2" charset="-122"/>
              </a:rPr>
              <a:t>China Meteorological Administration has three </a:t>
            </a:r>
            <a:r>
              <a:rPr lang="en-US" altLang="zh-CN" sz="2000" dirty="0">
                <a:solidFill>
                  <a:srgbClr val="00B0F0"/>
                </a:solidFill>
                <a:latin typeface="+mn-lt"/>
                <a:ea typeface="宋体" pitchFamily="2" charset="-122"/>
              </a:rPr>
              <a:t>levels of responsibility sea area, which contain high seas </a:t>
            </a:r>
            <a:r>
              <a:rPr lang="en-US" altLang="zh-CN" sz="2000" dirty="0" smtClean="0">
                <a:solidFill>
                  <a:srgbClr val="00B0F0"/>
                </a:solidFill>
                <a:latin typeface="+mn-lt"/>
                <a:ea typeface="宋体" pitchFamily="2" charset="-122"/>
              </a:rPr>
              <a:t>area, 300km </a:t>
            </a:r>
            <a:r>
              <a:rPr lang="en-US" altLang="zh-CN" sz="2000" dirty="0">
                <a:solidFill>
                  <a:srgbClr val="00B0F0"/>
                </a:solidFill>
                <a:latin typeface="+mn-lt"/>
                <a:ea typeface="宋体" pitchFamily="2" charset="-122"/>
              </a:rPr>
              <a:t>offshore sea </a:t>
            </a:r>
            <a:r>
              <a:rPr lang="en-US" altLang="zh-CN" sz="2000" dirty="0" smtClean="0">
                <a:solidFill>
                  <a:srgbClr val="00B0F0"/>
                </a:solidFill>
                <a:latin typeface="+mn-lt"/>
                <a:ea typeface="宋体" pitchFamily="2" charset="-122"/>
              </a:rPr>
              <a:t>area and 100km </a:t>
            </a:r>
            <a:r>
              <a:rPr lang="en-US" altLang="zh-CN" sz="2000" dirty="0">
                <a:solidFill>
                  <a:srgbClr val="00B0F0"/>
                </a:solidFill>
                <a:latin typeface="+mn-lt"/>
                <a:ea typeface="宋体" pitchFamily="2" charset="-122"/>
              </a:rPr>
              <a:t>coastal sea </a:t>
            </a:r>
            <a:r>
              <a:rPr lang="en-US" altLang="zh-CN" sz="2000" dirty="0" smtClean="0">
                <a:solidFill>
                  <a:srgbClr val="00B0F0"/>
                </a:solidFill>
                <a:latin typeface="+mn-lt"/>
                <a:ea typeface="宋体" pitchFamily="2" charset="-122"/>
              </a:rPr>
              <a:t>area.</a:t>
            </a:r>
            <a:endParaRPr lang="zh-CN" altLang="zh-CN" sz="2000" dirty="0">
              <a:solidFill>
                <a:srgbClr val="00B0F0"/>
              </a:solidFill>
              <a:latin typeface="+mn-lt"/>
              <a:ea typeface="宋体" pitchFamily="2" charset="-122"/>
            </a:endParaRPr>
          </a:p>
          <a:p>
            <a:pPr algn="r">
              <a:defRPr/>
            </a:pPr>
            <a:endParaRPr lang="zh-CN" altLang="zh-CN" dirty="0">
              <a:latin typeface="+mn-lt"/>
              <a:ea typeface="宋体" pitchFamily="2" charset="-122"/>
              <a:cs typeface="Arial" pitchFamily="34" charset="0"/>
            </a:endParaRPr>
          </a:p>
        </p:txBody>
      </p:sp>
      <p:cxnSp>
        <p:nvCxnSpPr>
          <p:cNvPr id="10" name="直接连接符 9"/>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3553" name="Picture 1"/>
          <p:cNvPicPr>
            <a:picLocks noChangeAspect="1" noChangeArrowheads="1"/>
          </p:cNvPicPr>
          <p:nvPr/>
        </p:nvPicPr>
        <p:blipFill>
          <a:blip r:embed="rId3"/>
          <a:srcRect/>
          <a:stretch>
            <a:fillRect/>
          </a:stretch>
        </p:blipFill>
        <p:spPr bwMode="auto">
          <a:xfrm>
            <a:off x="0" y="1772816"/>
            <a:ext cx="5660531" cy="5085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lum bright="10000" contrast="-20000"/>
          </a:blip>
          <a:srcRect l="10714" t="9057" r="12500" b="13050"/>
          <a:stretch>
            <a:fillRect/>
          </a:stretch>
        </p:blipFill>
        <p:spPr bwMode="auto">
          <a:xfrm>
            <a:off x="0" y="764704"/>
            <a:ext cx="4067944" cy="4067944"/>
          </a:xfrm>
          <a:prstGeom prst="rect">
            <a:avLst/>
          </a:prstGeom>
          <a:noFill/>
          <a:ln w="9525">
            <a:noFill/>
            <a:miter lim="800000"/>
            <a:headEnd/>
            <a:tailEnd/>
          </a:ln>
        </p:spPr>
      </p:pic>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1.2   Regional Marine Meteorological Center</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graphicFrame>
        <p:nvGraphicFramePr>
          <p:cNvPr id="4" name="表格 3"/>
          <p:cNvGraphicFramePr>
            <a:graphicFrameLocks noGrp="1"/>
          </p:cNvGraphicFramePr>
          <p:nvPr>
            <p:extLst>
              <p:ext uri="{D42A27DB-BD31-4B8C-83A1-F6EECF244321}">
                <p14:modId xmlns:p14="http://schemas.microsoft.com/office/powerpoint/2010/main" xmlns="" val="3109900391"/>
              </p:ext>
            </p:extLst>
          </p:nvPr>
        </p:nvGraphicFramePr>
        <p:xfrm>
          <a:off x="179512" y="4636305"/>
          <a:ext cx="8748465" cy="2177071"/>
        </p:xfrm>
        <a:graphic>
          <a:graphicData uri="http://schemas.openxmlformats.org/drawingml/2006/table">
            <a:tbl>
              <a:tblPr firstRow="1" bandRow="1">
                <a:tableStyleId>{93296810-A885-4BE3-A3E7-6D5BEEA58F35}</a:tableStyleId>
              </a:tblPr>
              <a:tblGrid>
                <a:gridCol w="1420691"/>
                <a:gridCol w="1794557"/>
                <a:gridCol w="1794557"/>
                <a:gridCol w="1902963"/>
                <a:gridCol w="1835697"/>
              </a:tblGrid>
              <a:tr h="492871">
                <a:tc>
                  <a:txBody>
                    <a:bodyPr/>
                    <a:lstStyle/>
                    <a:p>
                      <a:pPr algn="l"/>
                      <a:r>
                        <a:rPr lang="en-US" altLang="zh-CN" dirty="0" smtClean="0"/>
                        <a:t>Institution</a:t>
                      </a:r>
                      <a:endParaRPr lang="zh-CN" altLang="en-US" dirty="0"/>
                    </a:p>
                  </a:txBody>
                  <a:tcPr/>
                </a:tc>
                <a:tc>
                  <a:txBody>
                    <a:bodyPr/>
                    <a:lstStyle/>
                    <a:p>
                      <a:pPr algn="l"/>
                      <a:r>
                        <a:rPr lang="en-US" altLang="zh-CN" dirty="0" smtClean="0"/>
                        <a:t>NMC</a:t>
                      </a:r>
                      <a:endParaRPr lang="zh-CN" altLang="en-US" dirty="0"/>
                    </a:p>
                  </a:txBody>
                  <a:tcPr/>
                </a:tc>
                <a:tc>
                  <a:txBody>
                    <a:bodyPr/>
                    <a:lstStyle/>
                    <a:p>
                      <a:pPr algn="l"/>
                      <a:r>
                        <a:rPr lang="en-US" altLang="zh-CN" dirty="0" smtClean="0"/>
                        <a:t>Tianjin</a:t>
                      </a:r>
                      <a:endParaRPr lang="zh-CN" altLang="en-US" dirty="0"/>
                    </a:p>
                  </a:txBody>
                  <a:tcPr/>
                </a:tc>
                <a:tc>
                  <a:txBody>
                    <a:bodyPr/>
                    <a:lstStyle/>
                    <a:p>
                      <a:pPr algn="l"/>
                      <a:r>
                        <a:rPr lang="en-US" altLang="zh-CN" dirty="0" smtClean="0"/>
                        <a:t>Shanghai</a:t>
                      </a:r>
                      <a:endParaRPr lang="zh-CN" altLang="en-US" dirty="0"/>
                    </a:p>
                  </a:txBody>
                  <a:tcPr/>
                </a:tc>
                <a:tc>
                  <a:txBody>
                    <a:bodyPr/>
                    <a:lstStyle/>
                    <a:p>
                      <a:pPr algn="l"/>
                      <a:r>
                        <a:rPr lang="en-US" altLang="zh-CN" dirty="0" smtClean="0"/>
                        <a:t>Guangdong</a:t>
                      </a:r>
                      <a:endParaRPr lang="zh-CN" altLang="en-US" dirty="0"/>
                    </a:p>
                  </a:txBody>
                  <a:tcPr/>
                </a:tc>
              </a:tr>
              <a:tr h="529525">
                <a:tc>
                  <a:txBody>
                    <a:bodyPr/>
                    <a:lstStyle/>
                    <a:p>
                      <a:pPr algn="l"/>
                      <a:r>
                        <a:rPr lang="en-US" altLang="zh-CN" sz="1600" dirty="0" smtClean="0"/>
                        <a:t>Model</a:t>
                      </a:r>
                      <a:endParaRPr lang="zh-CN" altLang="en-US" sz="1600" dirty="0"/>
                    </a:p>
                  </a:txBody>
                  <a:tcPr/>
                </a:tc>
                <a:tc>
                  <a:txBody>
                    <a:bodyPr/>
                    <a:lstStyle/>
                    <a:p>
                      <a:pPr algn="l"/>
                      <a:r>
                        <a:rPr lang="en-US" altLang="zh-CN" sz="1600" dirty="0" smtClean="0"/>
                        <a:t>WAVEWATCHIII</a:t>
                      </a:r>
                      <a:endParaRPr lang="zh-CN" altLang="en-US" sz="1600" dirty="0"/>
                    </a:p>
                  </a:txBody>
                  <a:tcPr/>
                </a:tc>
                <a:tc>
                  <a:txBody>
                    <a:bodyPr/>
                    <a:lstStyle/>
                    <a:p>
                      <a:pPr algn="l"/>
                      <a:r>
                        <a:rPr lang="en-US" altLang="zh-CN" sz="1600" kern="1200" dirty="0" smtClean="0">
                          <a:effectLst/>
                        </a:rPr>
                        <a:t>SWAN</a:t>
                      </a:r>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FVCOM</a:t>
                      </a:r>
                      <a:endParaRPr lang="zh-CN" altLang="en-US" sz="1600" dirty="0" smtClean="0"/>
                    </a:p>
                    <a:p>
                      <a:pPr algn="l"/>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WAVEWATCHIII</a:t>
                      </a:r>
                      <a:endParaRPr lang="zh-CN" altLang="en-US" sz="1600" dirty="0" smtClean="0"/>
                    </a:p>
                    <a:p>
                      <a:pPr algn="l"/>
                      <a:endParaRPr lang="zh-CN" altLang="en-US" sz="1600" dirty="0"/>
                    </a:p>
                  </a:txBody>
                  <a:tcPr/>
                </a:tc>
              </a:tr>
              <a:tr h="706237">
                <a:tc>
                  <a:txBody>
                    <a:bodyPr/>
                    <a:lstStyle/>
                    <a:p>
                      <a:pPr algn="l"/>
                      <a:r>
                        <a:rPr lang="en-US" altLang="zh-CN" sz="1600" dirty="0" smtClean="0"/>
                        <a:t>Region</a:t>
                      </a:r>
                      <a:endParaRPr lang="zh-CN" altLang="en-US" sz="1600" dirty="0"/>
                    </a:p>
                  </a:txBody>
                  <a:tcPr/>
                </a:tc>
                <a:tc>
                  <a:txBody>
                    <a:bodyPr/>
                    <a:lstStyle/>
                    <a:p>
                      <a:pPr algn="l"/>
                      <a:r>
                        <a:rPr lang="en-US" altLang="zh-CN" sz="1600" dirty="0" smtClean="0"/>
                        <a:t>105°</a:t>
                      </a:r>
                      <a:r>
                        <a:rPr lang="zh-CN" altLang="en-US" sz="1600" dirty="0" smtClean="0"/>
                        <a:t>～</a:t>
                      </a:r>
                      <a:r>
                        <a:rPr lang="en-US" altLang="zh-CN" sz="1600" dirty="0" smtClean="0"/>
                        <a:t>160°E</a:t>
                      </a:r>
                    </a:p>
                    <a:p>
                      <a:pPr algn="l"/>
                      <a:r>
                        <a:rPr lang="en-US" altLang="zh-CN" sz="1600" dirty="0" smtClean="0"/>
                        <a:t>05°</a:t>
                      </a:r>
                      <a:r>
                        <a:rPr lang="zh-CN" altLang="en-US" sz="1600" dirty="0" smtClean="0"/>
                        <a:t>～</a:t>
                      </a:r>
                      <a:r>
                        <a:rPr lang="en-US" altLang="zh-CN" sz="1600" dirty="0" smtClean="0"/>
                        <a:t>44°N</a:t>
                      </a:r>
                      <a:endParaRPr lang="zh-CN" altLang="en-US" sz="1600" dirty="0"/>
                    </a:p>
                  </a:txBody>
                  <a:tcPr/>
                </a:tc>
                <a:tc>
                  <a:txBody>
                    <a:bodyPr/>
                    <a:lstStyle/>
                    <a:p>
                      <a:pPr algn="l"/>
                      <a:r>
                        <a:rPr lang="en-US" altLang="zh-CN" sz="1600" dirty="0" smtClean="0"/>
                        <a:t>1</a:t>
                      </a:r>
                      <a:r>
                        <a:rPr lang="en-US" altLang="zh-CN" sz="1600" baseline="0" dirty="0" smtClean="0"/>
                        <a:t>17</a:t>
                      </a:r>
                      <a:r>
                        <a:rPr lang="en-US" altLang="zh-CN" sz="1600" dirty="0" smtClean="0"/>
                        <a:t>°</a:t>
                      </a:r>
                      <a:r>
                        <a:rPr lang="zh-CN" altLang="en-US" sz="1600" dirty="0" smtClean="0"/>
                        <a:t>～</a:t>
                      </a:r>
                      <a:r>
                        <a:rPr lang="en-US" altLang="zh-CN" sz="1600" dirty="0" smtClean="0"/>
                        <a:t>127°E</a:t>
                      </a:r>
                    </a:p>
                    <a:p>
                      <a:pPr algn="l"/>
                      <a:r>
                        <a:rPr lang="en-US" altLang="zh-CN" sz="1600" dirty="0" smtClean="0"/>
                        <a:t>35°</a:t>
                      </a:r>
                      <a:r>
                        <a:rPr lang="zh-CN" altLang="en-US" sz="1600" dirty="0" smtClean="0"/>
                        <a:t>～</a:t>
                      </a:r>
                      <a:r>
                        <a:rPr lang="en-US" altLang="zh-CN" sz="1600" dirty="0" smtClean="0"/>
                        <a:t>41°N</a:t>
                      </a:r>
                      <a:endParaRPr lang="zh-CN" altLang="en-US" sz="1600" dirty="0"/>
                    </a:p>
                  </a:txBody>
                  <a:tcPr/>
                </a:tc>
                <a:tc>
                  <a:txBody>
                    <a:bodyPr/>
                    <a:lstStyle/>
                    <a:p>
                      <a:pPr algn="l"/>
                      <a:r>
                        <a:rPr lang="en-US" altLang="zh-CN" sz="1600" dirty="0" smtClean="0"/>
                        <a:t>1</a:t>
                      </a:r>
                      <a:r>
                        <a:rPr lang="en-US" altLang="zh-CN" sz="1600" baseline="0" dirty="0" smtClean="0"/>
                        <a:t>05</a:t>
                      </a:r>
                      <a:r>
                        <a:rPr lang="en-US" altLang="zh-CN" sz="1600" dirty="0" smtClean="0"/>
                        <a:t>°</a:t>
                      </a:r>
                      <a:r>
                        <a:rPr lang="zh-CN" altLang="en-US" sz="1600" dirty="0" smtClean="0"/>
                        <a:t>～</a:t>
                      </a:r>
                      <a:r>
                        <a:rPr lang="en-US" altLang="zh-CN" sz="1600" dirty="0" smtClean="0"/>
                        <a:t>145°E</a:t>
                      </a:r>
                    </a:p>
                    <a:p>
                      <a:pPr algn="l"/>
                      <a:r>
                        <a:rPr lang="en-US" altLang="zh-CN" sz="1600" dirty="0" smtClean="0"/>
                        <a:t>5°</a:t>
                      </a:r>
                      <a:r>
                        <a:rPr lang="zh-CN" altLang="en-US" sz="1600" dirty="0" smtClean="0"/>
                        <a:t>～</a:t>
                      </a:r>
                      <a:r>
                        <a:rPr lang="en-US" altLang="zh-CN" sz="1600" dirty="0" smtClean="0"/>
                        <a:t>42°N</a:t>
                      </a:r>
                      <a:endParaRPr lang="zh-CN" altLang="en-US" sz="1600" dirty="0" smtClean="0"/>
                    </a:p>
                  </a:txBody>
                  <a:tcPr/>
                </a:tc>
                <a:tc>
                  <a:txBody>
                    <a:bodyPr/>
                    <a:lstStyle/>
                    <a:p>
                      <a:pPr algn="l"/>
                      <a:r>
                        <a:rPr lang="en-US" altLang="zh-CN" sz="1800" kern="1200" dirty="0" smtClean="0">
                          <a:effectLst/>
                        </a:rPr>
                        <a:t>100</a:t>
                      </a:r>
                      <a:r>
                        <a:rPr lang="zh-CN" altLang="zh-CN" sz="1800" kern="1200" dirty="0" smtClean="0">
                          <a:effectLst/>
                        </a:rPr>
                        <a:t>°</a:t>
                      </a:r>
                      <a:r>
                        <a:rPr lang="zh-CN" altLang="en-US" sz="1800" dirty="0" smtClean="0"/>
                        <a:t>～</a:t>
                      </a:r>
                      <a:r>
                        <a:rPr lang="en-US" altLang="zh-CN" sz="1800" kern="1200" dirty="0" smtClean="0">
                          <a:effectLst/>
                        </a:rPr>
                        <a:t>130</a:t>
                      </a:r>
                      <a:r>
                        <a:rPr lang="zh-CN" altLang="zh-CN" sz="1800" kern="1200" dirty="0" smtClean="0">
                          <a:effectLst/>
                        </a:rPr>
                        <a:t>°</a:t>
                      </a:r>
                      <a:r>
                        <a:rPr lang="en-US" altLang="zh-CN" sz="1800" kern="1200" dirty="0" smtClean="0">
                          <a:effectLst/>
                        </a:rPr>
                        <a:t>E</a:t>
                      </a:r>
                    </a:p>
                    <a:p>
                      <a:pPr algn="l"/>
                      <a:r>
                        <a:rPr lang="en-US" altLang="zh-CN" sz="1800" kern="1200" dirty="0" smtClean="0">
                          <a:effectLst/>
                        </a:rPr>
                        <a:t>10</a:t>
                      </a:r>
                      <a:r>
                        <a:rPr lang="zh-CN" altLang="zh-CN" sz="1800" kern="1200" dirty="0" smtClean="0">
                          <a:effectLst/>
                        </a:rPr>
                        <a:t>°</a:t>
                      </a:r>
                      <a:r>
                        <a:rPr lang="zh-CN" altLang="en-US" sz="1800" dirty="0" smtClean="0"/>
                        <a:t>～</a:t>
                      </a:r>
                      <a:r>
                        <a:rPr lang="en-US" altLang="zh-CN" sz="1800" kern="1200" dirty="0" smtClean="0">
                          <a:effectLst/>
                        </a:rPr>
                        <a:t>30</a:t>
                      </a:r>
                      <a:r>
                        <a:rPr lang="zh-CN" altLang="zh-CN" sz="1800" kern="1200" dirty="0" smtClean="0">
                          <a:effectLst/>
                        </a:rPr>
                        <a:t>°</a:t>
                      </a:r>
                      <a:r>
                        <a:rPr lang="en-US" altLang="zh-CN" sz="1800" kern="1200" dirty="0" smtClean="0">
                          <a:effectLst/>
                        </a:rPr>
                        <a:t>N</a:t>
                      </a:r>
                      <a:endParaRPr lang="zh-CN" altLang="en-US" sz="1600" dirty="0"/>
                    </a:p>
                  </a:txBody>
                  <a:tcPr/>
                </a:tc>
              </a:tr>
              <a:tr h="398843">
                <a:tc>
                  <a:txBody>
                    <a:bodyPr/>
                    <a:lstStyle/>
                    <a:p>
                      <a:pPr algn="l"/>
                      <a:r>
                        <a:rPr lang="en-US" altLang="zh-CN" sz="1600" dirty="0" smtClean="0"/>
                        <a:t>Resolution</a:t>
                      </a:r>
                      <a:endParaRPr lang="zh-CN" altLang="en-US" sz="1600" dirty="0"/>
                    </a:p>
                  </a:txBody>
                  <a:tcPr/>
                </a:tc>
                <a:tc>
                  <a:txBody>
                    <a:bodyPr/>
                    <a:lstStyle/>
                    <a:p>
                      <a:pPr algn="l"/>
                      <a:r>
                        <a:rPr lang="en-US" altLang="zh-CN" sz="1600" dirty="0" smtClean="0"/>
                        <a:t>1°x1°</a:t>
                      </a:r>
                      <a:endParaRPr lang="zh-CN" altLang="en-US" sz="1600" dirty="0"/>
                    </a:p>
                  </a:txBody>
                  <a:tcPr/>
                </a:tc>
                <a:tc>
                  <a:txBody>
                    <a:bodyPr/>
                    <a:lstStyle/>
                    <a:p>
                      <a:pPr algn="l"/>
                      <a:r>
                        <a:rPr lang="en-US" altLang="zh-CN" sz="1600" dirty="0" smtClean="0"/>
                        <a:t>1km (nested)</a:t>
                      </a:r>
                      <a:endParaRPr lang="zh-CN" altLang="en-US" sz="1600" dirty="0"/>
                    </a:p>
                  </a:txBody>
                  <a:tcPr/>
                </a:tc>
                <a:tc>
                  <a:txBody>
                    <a:bodyPr/>
                    <a:lstStyle/>
                    <a:p>
                      <a:pPr algn="l"/>
                      <a:r>
                        <a:rPr lang="en-US" altLang="zh-CN" sz="1600" dirty="0" smtClean="0"/>
                        <a:t>50m (unstructured)</a:t>
                      </a:r>
                      <a:endParaRPr lang="zh-CN" altLang="en-US" sz="1600" dirty="0"/>
                    </a:p>
                  </a:txBody>
                  <a:tcPr/>
                </a:tc>
                <a:tc>
                  <a:txBody>
                    <a:bodyPr/>
                    <a:lstStyle/>
                    <a:p>
                      <a:pPr algn="l"/>
                      <a:r>
                        <a:rPr lang="en-US" altLang="zh-CN" sz="1600" dirty="0" smtClean="0"/>
                        <a:t>0.2°x0.2°</a:t>
                      </a:r>
                      <a:endParaRPr lang="zh-CN" altLang="en-US" sz="1600" dirty="0"/>
                    </a:p>
                  </a:txBody>
                  <a:tcPr/>
                </a:tc>
              </a:tr>
            </a:tbl>
          </a:graphicData>
        </a:graphic>
      </p:graphicFrame>
      <p:cxnSp>
        <p:nvCxnSpPr>
          <p:cNvPr id="6" name="直接连接符 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7" name="TextBox 6"/>
          <p:cNvSpPr txBox="1"/>
          <p:nvPr/>
        </p:nvSpPr>
        <p:spPr>
          <a:xfrm>
            <a:off x="2011148" y="1196752"/>
            <a:ext cx="1048684" cy="461665"/>
          </a:xfrm>
          <a:prstGeom prst="rect">
            <a:avLst/>
          </a:prstGeom>
          <a:noFill/>
        </p:spPr>
        <p:txBody>
          <a:bodyPr wrap="none" rtlCol="0">
            <a:spAutoFit/>
          </a:bodyPr>
          <a:lstStyle/>
          <a:p>
            <a:r>
              <a:rPr lang="en-US" altLang="zh-CN" dirty="0" smtClean="0"/>
              <a:t>Tianjin</a:t>
            </a:r>
            <a:endParaRPr lang="zh-CN" altLang="en-US" dirty="0"/>
          </a:p>
        </p:txBody>
      </p:sp>
      <p:sp>
        <p:nvSpPr>
          <p:cNvPr id="8" name="TextBox 7"/>
          <p:cNvSpPr txBox="1"/>
          <p:nvPr/>
        </p:nvSpPr>
        <p:spPr>
          <a:xfrm>
            <a:off x="2195736" y="2535287"/>
            <a:ext cx="1351652" cy="461665"/>
          </a:xfrm>
          <a:prstGeom prst="rect">
            <a:avLst/>
          </a:prstGeom>
          <a:noFill/>
        </p:spPr>
        <p:txBody>
          <a:bodyPr wrap="none" rtlCol="0">
            <a:spAutoFit/>
          </a:bodyPr>
          <a:lstStyle/>
          <a:p>
            <a:r>
              <a:rPr lang="en-US" altLang="zh-CN" dirty="0" smtClean="0"/>
              <a:t>Shanghai</a:t>
            </a:r>
            <a:endParaRPr lang="zh-CN" altLang="en-US" dirty="0"/>
          </a:p>
        </p:txBody>
      </p:sp>
      <p:sp>
        <p:nvSpPr>
          <p:cNvPr id="9" name="TextBox 8"/>
          <p:cNvSpPr txBox="1"/>
          <p:nvPr/>
        </p:nvSpPr>
        <p:spPr>
          <a:xfrm>
            <a:off x="1272802" y="3759423"/>
            <a:ext cx="1646349" cy="461665"/>
          </a:xfrm>
          <a:prstGeom prst="rect">
            <a:avLst/>
          </a:prstGeom>
          <a:noFill/>
        </p:spPr>
        <p:txBody>
          <a:bodyPr wrap="none" rtlCol="0">
            <a:spAutoFit/>
          </a:bodyPr>
          <a:lstStyle/>
          <a:p>
            <a:r>
              <a:rPr lang="en-US" altLang="zh-CN" dirty="0" smtClean="0"/>
              <a:t>Guangdong</a:t>
            </a:r>
            <a:endParaRPr lang="zh-CN" altLang="en-US" dirty="0"/>
          </a:p>
        </p:txBody>
      </p:sp>
      <p:sp>
        <p:nvSpPr>
          <p:cNvPr id="10" name="TextBox 9"/>
          <p:cNvSpPr txBox="1"/>
          <p:nvPr/>
        </p:nvSpPr>
        <p:spPr>
          <a:xfrm>
            <a:off x="4067944" y="764704"/>
            <a:ext cx="5076056" cy="3785652"/>
          </a:xfrm>
          <a:prstGeom prst="rect">
            <a:avLst/>
          </a:prstGeom>
          <a:noFill/>
        </p:spPr>
        <p:txBody>
          <a:bodyPr wrap="square" rtlCol="0">
            <a:spAutoFit/>
          </a:bodyPr>
          <a:lstStyle/>
          <a:p>
            <a:pPr algn="just"/>
            <a:r>
              <a:rPr lang="en-US" altLang="zh-CN" dirty="0" smtClean="0">
                <a:solidFill>
                  <a:srgbClr val="00B0F0"/>
                </a:solidFill>
              </a:rPr>
              <a:t>CMA set up three regional Marine Meteorological Centers. Tianjin Center is responsible for the </a:t>
            </a:r>
            <a:r>
              <a:rPr lang="en-US" altLang="zh-CN" dirty="0" err="1" smtClean="0">
                <a:solidFill>
                  <a:srgbClr val="00B0F0"/>
                </a:solidFill>
              </a:rPr>
              <a:t>Bohai</a:t>
            </a:r>
            <a:r>
              <a:rPr lang="en-US" altLang="zh-CN" dirty="0" smtClean="0">
                <a:solidFill>
                  <a:srgbClr val="00B0F0"/>
                </a:solidFill>
              </a:rPr>
              <a:t> rim, Shanghai Center is responsible for the East China Sea and the Yellow Sea, Guangdong Center is responsible for  the South China Sea. All these centers develop their own regional NWP models and provide guidance products for local WFOs.</a:t>
            </a:r>
            <a:endParaRPr lang="zh-CN" altLang="en-US" dirty="0">
              <a:solidFill>
                <a:srgbClr val="00B0F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lum bright="20000" contrast="20000"/>
          </a:blip>
          <a:srcRect r="6412"/>
          <a:stretch>
            <a:fillRect/>
          </a:stretch>
        </p:blipFill>
        <p:spPr bwMode="auto">
          <a:xfrm>
            <a:off x="179512" y="2343232"/>
            <a:ext cx="6156175" cy="4514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5"/>
          <p:cNvSpPr txBox="1">
            <a:spLocks noChangeArrowheads="1"/>
          </p:cNvSpPr>
          <p:nvPr/>
        </p:nvSpPr>
        <p:spPr bwMode="auto">
          <a:xfrm>
            <a:off x="1943100" y="4724400"/>
            <a:ext cx="1743075" cy="401638"/>
          </a:xfrm>
          <a:prstGeom prst="rect">
            <a:avLst/>
          </a:prstGeom>
          <a:noFill/>
          <a:ln w="9525">
            <a:noFill/>
            <a:miter lim="800000"/>
            <a:headEnd/>
            <a:tailEnd/>
          </a:ln>
        </p:spPr>
        <p:txBody>
          <a:bodyPr wrap="none">
            <a:spAutoFit/>
          </a:bodyPr>
          <a:lstStyle/>
          <a:p>
            <a:r>
              <a:rPr lang="en-US" altLang="zh-CN" sz="2000" b="1">
                <a:solidFill>
                  <a:srgbClr val="FFFF00"/>
                </a:solidFill>
                <a:latin typeface="黑体" pitchFamily="49" charset="-122"/>
                <a:ea typeface="黑体" pitchFamily="49" charset="-122"/>
              </a:rPr>
              <a:t>Hangzhou Bay</a:t>
            </a:r>
            <a:endParaRPr lang="zh-CN" altLang="en-US" sz="2000" b="1">
              <a:solidFill>
                <a:srgbClr val="FFFF00"/>
              </a:solidFill>
              <a:latin typeface="黑体" pitchFamily="49" charset="-122"/>
              <a:ea typeface="黑体" pitchFamily="49" charset="-122"/>
            </a:endParaRPr>
          </a:p>
        </p:txBody>
      </p:sp>
      <p:sp>
        <p:nvSpPr>
          <p:cNvPr id="9" name="TextBox 6"/>
          <p:cNvSpPr txBox="1">
            <a:spLocks noChangeArrowheads="1"/>
          </p:cNvSpPr>
          <p:nvPr/>
        </p:nvSpPr>
        <p:spPr bwMode="auto">
          <a:xfrm>
            <a:off x="3887787" y="4508500"/>
            <a:ext cx="1871663" cy="400050"/>
          </a:xfrm>
          <a:prstGeom prst="rect">
            <a:avLst/>
          </a:prstGeom>
          <a:noFill/>
          <a:ln w="9525">
            <a:noFill/>
            <a:miter lim="800000"/>
            <a:headEnd/>
            <a:tailEnd/>
          </a:ln>
        </p:spPr>
        <p:txBody>
          <a:bodyPr wrap="none">
            <a:spAutoFit/>
          </a:bodyPr>
          <a:lstStyle/>
          <a:p>
            <a:r>
              <a:rPr lang="en-US" altLang="zh-CN" sz="2000" b="1">
                <a:solidFill>
                  <a:srgbClr val="FFFF00"/>
                </a:solidFill>
                <a:latin typeface="黑体" pitchFamily="49" charset="-122"/>
                <a:ea typeface="黑体" pitchFamily="49" charset="-122"/>
              </a:rPr>
              <a:t>Yangshan Port</a:t>
            </a:r>
            <a:endParaRPr lang="zh-CN" altLang="en-US" sz="2000" b="1">
              <a:solidFill>
                <a:srgbClr val="FFFF00"/>
              </a:solidFill>
              <a:latin typeface="黑体" pitchFamily="49" charset="-122"/>
              <a:ea typeface="黑体" pitchFamily="49" charset="-122"/>
            </a:endParaRPr>
          </a:p>
        </p:txBody>
      </p:sp>
      <p:sp>
        <p:nvSpPr>
          <p:cNvPr id="10" name="TextBox 7"/>
          <p:cNvSpPr txBox="1">
            <a:spLocks noChangeArrowheads="1"/>
          </p:cNvSpPr>
          <p:nvPr/>
        </p:nvSpPr>
        <p:spPr bwMode="auto">
          <a:xfrm>
            <a:off x="3240087" y="3141663"/>
            <a:ext cx="2132013" cy="400050"/>
          </a:xfrm>
          <a:prstGeom prst="rect">
            <a:avLst/>
          </a:prstGeom>
          <a:noFill/>
          <a:ln w="9525">
            <a:noFill/>
            <a:miter lim="800000"/>
            <a:headEnd/>
            <a:tailEnd/>
          </a:ln>
        </p:spPr>
        <p:txBody>
          <a:bodyPr wrap="none">
            <a:spAutoFit/>
          </a:bodyPr>
          <a:lstStyle/>
          <a:p>
            <a:r>
              <a:rPr lang="en-US" altLang="zh-CN" sz="2000" b="1">
                <a:solidFill>
                  <a:srgbClr val="FFFF00"/>
                </a:solidFill>
                <a:latin typeface="黑体" pitchFamily="49" charset="-122"/>
                <a:ea typeface="黑体" pitchFamily="49" charset="-122"/>
              </a:rPr>
              <a:t>Yangtze Estuary</a:t>
            </a:r>
            <a:endParaRPr lang="zh-CN" altLang="en-US" sz="2000" b="1">
              <a:solidFill>
                <a:srgbClr val="FFFF00"/>
              </a:solidFill>
              <a:latin typeface="黑体" pitchFamily="49" charset="-122"/>
              <a:ea typeface="黑体" pitchFamily="49" charset="-122"/>
            </a:endParaRPr>
          </a:p>
        </p:txBody>
      </p:sp>
      <p:sp>
        <p:nvSpPr>
          <p:cNvPr id="11" name="TextBox 8"/>
          <p:cNvSpPr txBox="1">
            <a:spLocks noChangeArrowheads="1"/>
          </p:cNvSpPr>
          <p:nvPr/>
        </p:nvSpPr>
        <p:spPr bwMode="auto">
          <a:xfrm>
            <a:off x="1381125" y="3605213"/>
            <a:ext cx="2001837" cy="400050"/>
          </a:xfrm>
          <a:prstGeom prst="rect">
            <a:avLst/>
          </a:prstGeom>
          <a:noFill/>
          <a:ln w="9525">
            <a:noFill/>
            <a:miter lim="800000"/>
            <a:headEnd/>
            <a:tailEnd/>
          </a:ln>
        </p:spPr>
        <p:txBody>
          <a:bodyPr wrap="none">
            <a:spAutoFit/>
          </a:bodyPr>
          <a:lstStyle/>
          <a:p>
            <a:r>
              <a:rPr lang="en-US" altLang="zh-CN" sz="2000" b="1">
                <a:solidFill>
                  <a:srgbClr val="FFFF00"/>
                </a:solidFill>
                <a:latin typeface="黑体" pitchFamily="49" charset="-122"/>
                <a:ea typeface="黑体" pitchFamily="49" charset="-122"/>
              </a:rPr>
              <a:t>Warning Center</a:t>
            </a:r>
          </a:p>
        </p:txBody>
      </p:sp>
      <p:pic>
        <p:nvPicPr>
          <p:cNvPr id="12" name="Picture 4" descr="li3"/>
          <p:cNvPicPr>
            <a:picLocks noChangeAspect="1" noChangeArrowheads="1"/>
          </p:cNvPicPr>
          <p:nvPr/>
        </p:nvPicPr>
        <p:blipFill>
          <a:blip r:embed="rId3"/>
          <a:srcRect/>
          <a:stretch>
            <a:fillRect/>
          </a:stretch>
        </p:blipFill>
        <p:spPr bwMode="auto">
          <a:xfrm>
            <a:off x="6516216" y="2420888"/>
            <a:ext cx="2522538" cy="2016125"/>
          </a:xfrm>
          <a:prstGeom prst="rect">
            <a:avLst/>
          </a:prstGeom>
          <a:ln>
            <a:noFill/>
          </a:ln>
          <a:effectLst>
            <a:outerShdw blurRad="292100" dist="139700" dir="2700000" algn="tl" rotWithShape="0">
              <a:srgbClr val="333333">
                <a:alpha val="65000"/>
              </a:srgbClr>
            </a:outerShdw>
          </a:effectLst>
        </p:spPr>
      </p:pic>
      <p:pic>
        <p:nvPicPr>
          <p:cNvPr id="13" name="Picture 4" descr="li2"/>
          <p:cNvPicPr>
            <a:picLocks noChangeAspect="1" noChangeArrowheads="1"/>
          </p:cNvPicPr>
          <p:nvPr/>
        </p:nvPicPr>
        <p:blipFill>
          <a:blip r:embed="rId4"/>
          <a:srcRect/>
          <a:stretch>
            <a:fillRect/>
          </a:stretch>
        </p:blipFill>
        <p:spPr bwMode="auto">
          <a:xfrm>
            <a:off x="6554316" y="4603750"/>
            <a:ext cx="2484438" cy="2254250"/>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0" y="737409"/>
            <a:ext cx="9144000" cy="1631216"/>
          </a:xfrm>
          <a:prstGeom prst="rect">
            <a:avLst/>
          </a:prstGeom>
        </p:spPr>
        <p:txBody>
          <a:bodyPr>
            <a:spAutoFit/>
          </a:bodyPr>
          <a:lstStyle/>
          <a:p>
            <a:pPr algn="just">
              <a:defRPr/>
            </a:pPr>
            <a:r>
              <a:rPr lang="en-US" altLang="zh-CN" sz="2000" dirty="0" smtClean="0">
                <a:solidFill>
                  <a:srgbClr val="00B0F0"/>
                </a:solidFill>
                <a:latin typeface="+mn-lt"/>
                <a:ea typeface="宋体" pitchFamily="2" charset="-122"/>
              </a:rPr>
              <a:t>For each WFO, it provide service for local government and public. For example, Shanghai alongshore sea area </a:t>
            </a:r>
            <a:r>
              <a:rPr lang="en-US" altLang="zh-CN" sz="2000" dirty="0">
                <a:solidFill>
                  <a:srgbClr val="00B0F0"/>
                </a:solidFill>
                <a:latin typeface="+mn-lt"/>
                <a:ea typeface="宋体" pitchFamily="2" charset="-122"/>
              </a:rPr>
              <a:t>contains several Gold Water Channels with </a:t>
            </a:r>
            <a:r>
              <a:rPr lang="en-US" altLang="zh-CN" sz="2000" dirty="0" smtClean="0">
                <a:solidFill>
                  <a:srgbClr val="00B0F0"/>
                </a:solidFill>
                <a:latin typeface="+mn-lt"/>
                <a:ea typeface="宋体" pitchFamily="2" charset="-122"/>
              </a:rPr>
              <a:t>complex </a:t>
            </a:r>
            <a:r>
              <a:rPr lang="en-US" altLang="zh-CN" sz="2000" dirty="0">
                <a:solidFill>
                  <a:srgbClr val="00B0F0"/>
                </a:solidFill>
                <a:latin typeface="+mn-lt"/>
                <a:ea typeface="宋体" pitchFamily="2" charset="-122"/>
              </a:rPr>
              <a:t>boundary layer conditions. We produce refined forecasts and warnings with considering the vulnerability and exposure, such as the water depth and shoaling effect.</a:t>
            </a:r>
            <a:endParaRPr lang="zh-CN" altLang="zh-CN" sz="2000" dirty="0">
              <a:solidFill>
                <a:srgbClr val="00B0F0"/>
              </a:solidFill>
              <a:latin typeface="+mn-lt"/>
              <a:ea typeface="宋体" pitchFamily="2" charset="-122"/>
            </a:endParaRPr>
          </a:p>
        </p:txBody>
      </p:sp>
      <p:sp>
        <p:nvSpPr>
          <p:cNvPr id="18"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1.3   Refined Forecasting and Warning</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9" name="直接连接符 18"/>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对象 1"/>
          <p:cNvPicPr>
            <a:picLocks noChangeArrowheads="1"/>
          </p:cNvPicPr>
          <p:nvPr/>
        </p:nvPicPr>
        <p:blipFill>
          <a:blip r:embed="rId2"/>
          <a:srcRect l="13291" t="-9952" b="-279"/>
          <a:stretch>
            <a:fillRect/>
          </a:stretch>
        </p:blipFill>
        <p:spPr bwMode="auto">
          <a:xfrm>
            <a:off x="0" y="1124744"/>
            <a:ext cx="6551712" cy="5733256"/>
          </a:xfrm>
          <a:prstGeom prst="rect">
            <a:avLst/>
          </a:prstGeom>
          <a:noFill/>
        </p:spPr>
      </p:pic>
      <p:sp>
        <p:nvSpPr>
          <p:cNvPr id="18"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1.4   Integrated Operational System</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14" name="直接连接符 13"/>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5" name="椭圆 84"/>
          <p:cNvSpPr/>
          <p:nvPr/>
        </p:nvSpPr>
        <p:spPr bwMode="auto">
          <a:xfrm>
            <a:off x="1835696" y="2886849"/>
            <a:ext cx="792088" cy="652255"/>
          </a:xfrm>
          <a:prstGeom prst="ellipse">
            <a:avLst/>
          </a:prstGeom>
          <a:solidFill>
            <a:schemeClr val="accent3"/>
          </a:solid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rgbClr val="FFFFFF"/>
              </a:solidFill>
              <a:effectLst/>
              <a:latin typeface="Verdana" charset="0"/>
              <a:ea typeface="宋体" charset="0"/>
              <a:cs typeface="宋体" charset="0"/>
            </a:endParaRPr>
          </a:p>
        </p:txBody>
      </p:sp>
      <p:sp>
        <p:nvSpPr>
          <p:cNvPr id="86" name="TextBox 85"/>
          <p:cNvSpPr txBox="1"/>
          <p:nvPr/>
        </p:nvSpPr>
        <p:spPr>
          <a:xfrm>
            <a:off x="1875655" y="2996952"/>
            <a:ext cx="752129" cy="461665"/>
          </a:xfrm>
          <a:prstGeom prst="rect">
            <a:avLst/>
          </a:prstGeom>
          <a:noFill/>
        </p:spPr>
        <p:txBody>
          <a:bodyPr wrap="none" rtlCol="0">
            <a:spAutoFit/>
          </a:bodyPr>
          <a:lstStyle/>
          <a:p>
            <a:r>
              <a:rPr lang="en-US" altLang="zh-CN" dirty="0" smtClean="0">
                <a:solidFill>
                  <a:srgbClr val="C00000"/>
                </a:solidFill>
              </a:rPr>
              <a:t>TMS</a:t>
            </a:r>
            <a:endParaRPr lang="zh-CN" altLang="en-US" dirty="0">
              <a:solidFill>
                <a:srgbClr val="C00000"/>
              </a:solidFill>
            </a:endParaRPr>
          </a:p>
        </p:txBody>
      </p:sp>
      <p:sp>
        <p:nvSpPr>
          <p:cNvPr id="89" name="椭圆 88"/>
          <p:cNvSpPr/>
          <p:nvPr/>
        </p:nvSpPr>
        <p:spPr bwMode="auto">
          <a:xfrm>
            <a:off x="2627784" y="5085184"/>
            <a:ext cx="864096" cy="652255"/>
          </a:xfrm>
          <a:prstGeom prst="ellipse">
            <a:avLst/>
          </a:prstGeom>
          <a:solidFill>
            <a:schemeClr val="accent3"/>
          </a:solid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rgbClr val="FFFFFF"/>
              </a:solidFill>
              <a:effectLst/>
              <a:latin typeface="Verdana" charset="0"/>
              <a:ea typeface="宋体" charset="0"/>
              <a:cs typeface="宋体" charset="0"/>
            </a:endParaRPr>
          </a:p>
        </p:txBody>
      </p:sp>
      <p:sp>
        <p:nvSpPr>
          <p:cNvPr id="88" name="TextBox 87"/>
          <p:cNvSpPr txBox="1"/>
          <p:nvPr/>
        </p:nvSpPr>
        <p:spPr>
          <a:xfrm>
            <a:off x="2699792" y="5157192"/>
            <a:ext cx="745717" cy="461665"/>
          </a:xfrm>
          <a:prstGeom prst="rect">
            <a:avLst/>
          </a:prstGeom>
          <a:noFill/>
        </p:spPr>
        <p:txBody>
          <a:bodyPr wrap="none" rtlCol="0">
            <a:spAutoFit/>
          </a:bodyPr>
          <a:lstStyle/>
          <a:p>
            <a:r>
              <a:rPr lang="en-US" altLang="zh-CN" dirty="0" smtClean="0">
                <a:solidFill>
                  <a:srgbClr val="C00000"/>
                </a:solidFill>
              </a:rPr>
              <a:t>SMS</a:t>
            </a:r>
            <a:endParaRPr lang="zh-CN" altLang="en-US" dirty="0">
              <a:solidFill>
                <a:srgbClr val="C00000"/>
              </a:solidFill>
            </a:endParaRPr>
          </a:p>
        </p:txBody>
      </p:sp>
      <p:sp>
        <p:nvSpPr>
          <p:cNvPr id="90" name="椭圆 89"/>
          <p:cNvSpPr/>
          <p:nvPr/>
        </p:nvSpPr>
        <p:spPr bwMode="auto">
          <a:xfrm>
            <a:off x="1115616" y="5263113"/>
            <a:ext cx="864096" cy="652255"/>
          </a:xfrm>
          <a:prstGeom prst="ellipse">
            <a:avLst/>
          </a:prstGeom>
          <a:solidFill>
            <a:schemeClr val="accent3"/>
          </a:solid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rgbClr val="FFFFFF"/>
              </a:solidFill>
              <a:effectLst/>
              <a:latin typeface="Verdana" charset="0"/>
              <a:ea typeface="宋体" charset="0"/>
              <a:cs typeface="宋体" charset="0"/>
            </a:endParaRPr>
          </a:p>
        </p:txBody>
      </p:sp>
      <p:sp>
        <p:nvSpPr>
          <p:cNvPr id="91" name="TextBox 90"/>
          <p:cNvSpPr txBox="1"/>
          <p:nvPr/>
        </p:nvSpPr>
        <p:spPr>
          <a:xfrm>
            <a:off x="1187624" y="5373216"/>
            <a:ext cx="795411" cy="461665"/>
          </a:xfrm>
          <a:prstGeom prst="rect">
            <a:avLst/>
          </a:prstGeom>
          <a:noFill/>
        </p:spPr>
        <p:txBody>
          <a:bodyPr wrap="none" rtlCol="0">
            <a:spAutoFit/>
          </a:bodyPr>
          <a:lstStyle/>
          <a:p>
            <a:r>
              <a:rPr lang="en-US" altLang="zh-CN" dirty="0" smtClean="0">
                <a:solidFill>
                  <a:srgbClr val="C00000"/>
                </a:solidFill>
              </a:rPr>
              <a:t>GMS</a:t>
            </a:r>
            <a:endParaRPr lang="zh-CN" altLang="en-US" dirty="0">
              <a:solidFill>
                <a:srgbClr val="C00000"/>
              </a:solidFill>
            </a:endParaRPr>
          </a:p>
        </p:txBody>
      </p:sp>
      <p:sp>
        <p:nvSpPr>
          <p:cNvPr id="94" name="椭圆 93"/>
          <p:cNvSpPr/>
          <p:nvPr/>
        </p:nvSpPr>
        <p:spPr bwMode="auto">
          <a:xfrm>
            <a:off x="72008" y="3789040"/>
            <a:ext cx="899592" cy="864096"/>
          </a:xfrm>
          <a:prstGeom prst="ellipse">
            <a:avLst/>
          </a:prstGeom>
          <a:solidFill>
            <a:schemeClr val="accent3"/>
          </a:solid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rgbClr val="FFFFFF"/>
              </a:solidFill>
              <a:effectLst/>
              <a:latin typeface="Verdana" charset="0"/>
              <a:ea typeface="宋体" charset="0"/>
              <a:cs typeface="宋体" charset="0"/>
            </a:endParaRPr>
          </a:p>
        </p:txBody>
      </p:sp>
      <p:sp>
        <p:nvSpPr>
          <p:cNvPr id="95" name="TextBox 94"/>
          <p:cNvSpPr txBox="1"/>
          <p:nvPr/>
        </p:nvSpPr>
        <p:spPr>
          <a:xfrm>
            <a:off x="153863" y="4005064"/>
            <a:ext cx="803425" cy="461665"/>
          </a:xfrm>
          <a:prstGeom prst="rect">
            <a:avLst/>
          </a:prstGeom>
          <a:noFill/>
        </p:spPr>
        <p:txBody>
          <a:bodyPr wrap="none" rtlCol="0">
            <a:spAutoFit/>
          </a:bodyPr>
          <a:lstStyle/>
          <a:p>
            <a:r>
              <a:rPr lang="en-US" altLang="zh-CN" dirty="0" smtClean="0">
                <a:solidFill>
                  <a:srgbClr val="C00000"/>
                </a:solidFill>
              </a:rPr>
              <a:t>CMA</a:t>
            </a:r>
            <a:endParaRPr lang="zh-CN" altLang="en-US" dirty="0">
              <a:solidFill>
                <a:srgbClr val="C00000"/>
              </a:solidFill>
            </a:endParaRPr>
          </a:p>
        </p:txBody>
      </p:sp>
      <p:pic>
        <p:nvPicPr>
          <p:cNvPr id="1028" name="Picture 4"/>
          <p:cNvPicPr>
            <a:picLocks noChangeAspect="1" noChangeArrowheads="1"/>
          </p:cNvPicPr>
          <p:nvPr/>
        </p:nvPicPr>
        <p:blipFill>
          <a:blip r:embed="rId3"/>
          <a:srcRect l="59824" t="9318"/>
          <a:stretch>
            <a:fillRect/>
          </a:stretch>
        </p:blipFill>
        <p:spPr bwMode="auto">
          <a:xfrm>
            <a:off x="0" y="4725143"/>
            <a:ext cx="467544" cy="2132857"/>
          </a:xfrm>
          <a:prstGeom prst="rect">
            <a:avLst/>
          </a:prstGeom>
          <a:noFill/>
          <a:ln w="9525">
            <a:noFill/>
            <a:miter lim="800000"/>
            <a:headEnd/>
            <a:tailEnd/>
          </a:ln>
        </p:spPr>
      </p:pic>
      <p:pic>
        <p:nvPicPr>
          <p:cNvPr id="1027" name="Picture 3"/>
          <p:cNvPicPr>
            <a:picLocks noChangeAspect="1" noChangeArrowheads="1"/>
          </p:cNvPicPr>
          <p:nvPr/>
        </p:nvPicPr>
        <p:blipFill>
          <a:blip r:embed="rId4"/>
          <a:srcRect l="5951" t="3235" r="13918" b="9414"/>
          <a:stretch>
            <a:fillRect/>
          </a:stretch>
        </p:blipFill>
        <p:spPr bwMode="auto">
          <a:xfrm>
            <a:off x="5292081" y="3140967"/>
            <a:ext cx="3851922" cy="3717033"/>
          </a:xfrm>
          <a:prstGeom prst="rect">
            <a:avLst/>
          </a:prstGeom>
          <a:noFill/>
          <a:ln w="9525">
            <a:noFill/>
            <a:miter lim="800000"/>
            <a:headEnd/>
            <a:tailEnd/>
          </a:ln>
        </p:spPr>
      </p:pic>
      <p:sp>
        <p:nvSpPr>
          <p:cNvPr id="96" name="矩形 95"/>
          <p:cNvSpPr/>
          <p:nvPr/>
        </p:nvSpPr>
        <p:spPr bwMode="auto">
          <a:xfrm>
            <a:off x="4067944" y="3427399"/>
            <a:ext cx="883873" cy="217625"/>
          </a:xfrm>
          <a:prstGeom prst="rect">
            <a:avLst/>
          </a:prstGeom>
          <a:solidFill>
            <a:schemeClr val="accent3"/>
          </a:solid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800" b="1" i="0" u="none" strike="noStrike" cap="none" normalizeH="0" baseline="0" dirty="0" smtClean="0">
                <a:ln>
                  <a:noFill/>
                </a:ln>
                <a:solidFill>
                  <a:srgbClr val="C00000"/>
                </a:solidFill>
                <a:effectLst/>
                <a:latin typeface="Verdana" charset="0"/>
                <a:ea typeface="宋体" charset="0"/>
                <a:cs typeface="宋体" charset="0"/>
              </a:rPr>
              <a:t>Observation</a:t>
            </a:r>
            <a:endParaRPr kumimoji="0" lang="zh-CN" altLang="en-US" sz="800" b="1" i="0" u="none" strike="noStrike" cap="none" normalizeH="0" baseline="0" dirty="0">
              <a:ln>
                <a:noFill/>
              </a:ln>
              <a:solidFill>
                <a:srgbClr val="C00000"/>
              </a:solidFill>
              <a:effectLst/>
              <a:latin typeface="Verdana" charset="0"/>
              <a:ea typeface="宋体" charset="0"/>
              <a:cs typeface="宋体" charset="0"/>
            </a:endParaRPr>
          </a:p>
        </p:txBody>
      </p:sp>
      <p:pic>
        <p:nvPicPr>
          <p:cNvPr id="98" name="图片 22" descr="png106922121503471.png"/>
          <p:cNvPicPr>
            <a:picLocks noChangeAspect="1"/>
          </p:cNvPicPr>
          <p:nvPr/>
        </p:nvPicPr>
        <p:blipFill>
          <a:blip r:embed="rId5"/>
          <a:srcRect/>
          <a:stretch>
            <a:fillRect/>
          </a:stretch>
        </p:blipFill>
        <p:spPr bwMode="auto">
          <a:xfrm>
            <a:off x="5652120" y="2780928"/>
            <a:ext cx="864096" cy="695325"/>
          </a:xfrm>
          <a:prstGeom prst="rect">
            <a:avLst/>
          </a:prstGeom>
          <a:solidFill>
            <a:schemeClr val="accent3"/>
          </a:solidFill>
          <a:ln w="9525">
            <a:noFill/>
            <a:miter lim="800000"/>
            <a:headEnd/>
            <a:tailEnd/>
          </a:ln>
        </p:spPr>
      </p:pic>
      <p:pic>
        <p:nvPicPr>
          <p:cNvPr id="97" name="Picture 18" descr="浮标"/>
          <p:cNvPicPr>
            <a:picLocks noChangeAspect="1" noChangeArrowheads="1"/>
          </p:cNvPicPr>
          <p:nvPr/>
        </p:nvPicPr>
        <p:blipFill>
          <a:blip r:embed="rId6"/>
          <a:srcRect/>
          <a:stretch>
            <a:fillRect/>
          </a:stretch>
        </p:blipFill>
        <p:spPr bwMode="auto">
          <a:xfrm>
            <a:off x="5652120" y="3284984"/>
            <a:ext cx="447675" cy="449263"/>
          </a:xfrm>
          <a:prstGeom prst="rect">
            <a:avLst/>
          </a:prstGeom>
          <a:ln>
            <a:noFill/>
          </a:ln>
          <a:effectLst>
            <a:outerShdw blurRad="190500" algn="tl" rotWithShape="0">
              <a:srgbClr val="000000">
                <a:alpha val="70000"/>
              </a:srgbClr>
            </a:outerShdw>
          </a:effectLst>
        </p:spPr>
      </p:pic>
      <p:pic>
        <p:nvPicPr>
          <p:cNvPr id="99" name="Picture 2"/>
          <p:cNvPicPr>
            <a:picLocks noChangeAspect="1" noChangeArrowheads="1"/>
          </p:cNvPicPr>
          <p:nvPr/>
        </p:nvPicPr>
        <p:blipFill>
          <a:blip r:embed="rId7"/>
          <a:srcRect/>
          <a:stretch>
            <a:fillRect/>
          </a:stretch>
        </p:blipFill>
        <p:spPr bwMode="auto">
          <a:xfrm>
            <a:off x="5292080" y="3645024"/>
            <a:ext cx="354024" cy="494159"/>
          </a:xfrm>
          <a:prstGeom prst="rect">
            <a:avLst/>
          </a:prstGeom>
          <a:ln>
            <a:noFill/>
          </a:ln>
          <a:effectLst>
            <a:outerShdw blurRad="190500" algn="tl" rotWithShape="0">
              <a:srgbClr val="000000">
                <a:alpha val="70000"/>
              </a:srgbClr>
            </a:outerShdw>
          </a:effectLst>
        </p:spPr>
      </p:pic>
      <p:sp>
        <p:nvSpPr>
          <p:cNvPr id="100" name="椭圆 99"/>
          <p:cNvSpPr/>
          <p:nvPr/>
        </p:nvSpPr>
        <p:spPr bwMode="auto">
          <a:xfrm>
            <a:off x="4211960" y="4437112"/>
            <a:ext cx="432048" cy="432048"/>
          </a:xfrm>
          <a:prstGeom prst="ellipse">
            <a:avLst/>
          </a:prstGeom>
          <a:solidFill>
            <a:schemeClr val="accent3"/>
          </a:solid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rgbClr val="FFFFFF"/>
              </a:solidFill>
              <a:effectLst/>
              <a:latin typeface="Verdana" charset="0"/>
              <a:ea typeface="宋体" charset="0"/>
              <a:cs typeface="宋体" charset="0"/>
            </a:endParaRPr>
          </a:p>
        </p:txBody>
      </p:sp>
      <p:sp>
        <p:nvSpPr>
          <p:cNvPr id="101" name="椭圆 100"/>
          <p:cNvSpPr/>
          <p:nvPr/>
        </p:nvSpPr>
        <p:spPr bwMode="auto">
          <a:xfrm>
            <a:off x="4067944" y="6237312"/>
            <a:ext cx="432048" cy="432048"/>
          </a:xfrm>
          <a:prstGeom prst="ellipse">
            <a:avLst/>
          </a:prstGeom>
          <a:solidFill>
            <a:schemeClr val="accent3"/>
          </a:solid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rgbClr val="FFFFFF"/>
              </a:solidFill>
              <a:effectLst/>
              <a:latin typeface="Verdana" charset="0"/>
              <a:ea typeface="宋体" charset="0"/>
              <a:cs typeface="宋体" charset="0"/>
            </a:endParaRPr>
          </a:p>
        </p:txBody>
      </p:sp>
      <p:sp>
        <p:nvSpPr>
          <p:cNvPr id="102" name="TextBox 101"/>
          <p:cNvSpPr txBox="1"/>
          <p:nvPr/>
        </p:nvSpPr>
        <p:spPr>
          <a:xfrm>
            <a:off x="4165609" y="4489375"/>
            <a:ext cx="550407" cy="307777"/>
          </a:xfrm>
          <a:prstGeom prst="rect">
            <a:avLst/>
          </a:prstGeom>
          <a:noFill/>
        </p:spPr>
        <p:txBody>
          <a:bodyPr wrap="none" rtlCol="0">
            <a:spAutoFit/>
          </a:bodyPr>
          <a:lstStyle/>
          <a:p>
            <a:r>
              <a:rPr lang="en-US" altLang="zh-CN" sz="1400" dirty="0" smtClean="0">
                <a:solidFill>
                  <a:srgbClr val="C00000"/>
                </a:solidFill>
              </a:rPr>
              <a:t>WFO</a:t>
            </a:r>
            <a:endParaRPr lang="zh-CN" altLang="en-US" sz="1600" dirty="0">
              <a:solidFill>
                <a:srgbClr val="C00000"/>
              </a:solidFill>
            </a:endParaRPr>
          </a:p>
        </p:txBody>
      </p:sp>
      <p:sp>
        <p:nvSpPr>
          <p:cNvPr id="103" name="TextBox 102"/>
          <p:cNvSpPr txBox="1"/>
          <p:nvPr/>
        </p:nvSpPr>
        <p:spPr>
          <a:xfrm>
            <a:off x="4021593" y="6309320"/>
            <a:ext cx="550407" cy="307777"/>
          </a:xfrm>
          <a:prstGeom prst="rect">
            <a:avLst/>
          </a:prstGeom>
          <a:noFill/>
        </p:spPr>
        <p:txBody>
          <a:bodyPr wrap="none" rtlCol="0">
            <a:spAutoFit/>
          </a:bodyPr>
          <a:lstStyle/>
          <a:p>
            <a:r>
              <a:rPr lang="en-US" altLang="zh-CN" sz="1400" dirty="0" smtClean="0">
                <a:solidFill>
                  <a:srgbClr val="C00000"/>
                </a:solidFill>
              </a:rPr>
              <a:t>WFO</a:t>
            </a:r>
            <a:endParaRPr lang="zh-CN" altLang="en-US" sz="1600" dirty="0">
              <a:solidFill>
                <a:srgbClr val="C00000"/>
              </a:solidFill>
            </a:endParaRPr>
          </a:p>
        </p:txBody>
      </p:sp>
      <p:sp>
        <p:nvSpPr>
          <p:cNvPr id="104" name="TextBox 103"/>
          <p:cNvSpPr txBox="1"/>
          <p:nvPr/>
        </p:nvSpPr>
        <p:spPr>
          <a:xfrm>
            <a:off x="1" y="836712"/>
            <a:ext cx="9144000" cy="2308324"/>
          </a:xfrm>
          <a:prstGeom prst="rect">
            <a:avLst/>
          </a:prstGeom>
          <a:noFill/>
        </p:spPr>
        <p:txBody>
          <a:bodyPr wrap="square" rtlCol="0">
            <a:spAutoFit/>
          </a:bodyPr>
          <a:lstStyle/>
          <a:p>
            <a:pPr algn="r"/>
            <a:r>
              <a:rPr lang="en-US" altLang="zh-CN" dirty="0" smtClean="0">
                <a:solidFill>
                  <a:srgbClr val="00B0F0"/>
                </a:solidFill>
              </a:rPr>
              <a:t>Through CMA Integrated Operational System, regional centers and WFO share resources and data in real time.</a:t>
            </a:r>
          </a:p>
          <a:p>
            <a:pPr algn="r"/>
            <a:r>
              <a:rPr lang="en-US" altLang="zh-CN" dirty="0" smtClean="0">
                <a:solidFill>
                  <a:srgbClr val="00B0F0"/>
                </a:solidFill>
              </a:rPr>
              <a:t>This integrated system</a:t>
            </a:r>
          </a:p>
          <a:p>
            <a:pPr algn="r"/>
            <a:r>
              <a:rPr lang="en-US" altLang="zh-CN" dirty="0" smtClean="0">
                <a:solidFill>
                  <a:srgbClr val="00B0F0"/>
                </a:solidFill>
              </a:rPr>
              <a:t>makes communication and </a:t>
            </a:r>
          </a:p>
          <a:p>
            <a:pPr algn="r"/>
            <a:r>
              <a:rPr lang="en-US" altLang="zh-CN" dirty="0" smtClean="0">
                <a:solidFill>
                  <a:srgbClr val="00B0F0"/>
                </a:solidFill>
              </a:rPr>
              <a:t>decision making</a:t>
            </a:r>
          </a:p>
          <a:p>
            <a:pPr algn="r"/>
            <a:r>
              <a:rPr lang="en-US" altLang="zh-CN" dirty="0" smtClean="0">
                <a:solidFill>
                  <a:srgbClr val="00B0F0"/>
                </a:solidFill>
              </a:rPr>
              <a:t>more efficient. </a:t>
            </a:r>
            <a:endParaRPr lang="zh-CN" altLang="en-US" dirty="0">
              <a:solidFill>
                <a:srgbClr val="00B0F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147"/>
          <p:cNvSpPr>
            <a:spLocks noChangeShapeType="1"/>
          </p:cNvSpPr>
          <p:nvPr/>
        </p:nvSpPr>
        <p:spPr bwMode="auto">
          <a:xfrm>
            <a:off x="5060950" y="6242050"/>
            <a:ext cx="2362200" cy="0"/>
          </a:xfrm>
          <a:prstGeom prst="line">
            <a:avLst/>
          </a:prstGeom>
          <a:noFill/>
          <a:ln w="38100">
            <a:solidFill>
              <a:schemeClr val="tx1"/>
            </a:solidFill>
            <a:round/>
            <a:headEnd/>
            <a:tailEnd type="triangle" w="med" len="med"/>
          </a:ln>
        </p:spPr>
        <p:txBody>
          <a:bodyPr anchor="ctr"/>
          <a:lstStyle/>
          <a:p>
            <a:endParaRPr lang="zh-CN" altLang="en-US"/>
          </a:p>
        </p:txBody>
      </p:sp>
      <p:sp>
        <p:nvSpPr>
          <p:cNvPr id="24579" name="Line 148"/>
          <p:cNvSpPr>
            <a:spLocks noChangeShapeType="1"/>
          </p:cNvSpPr>
          <p:nvPr/>
        </p:nvSpPr>
        <p:spPr bwMode="auto">
          <a:xfrm>
            <a:off x="5060950" y="5861050"/>
            <a:ext cx="2286000" cy="0"/>
          </a:xfrm>
          <a:prstGeom prst="line">
            <a:avLst/>
          </a:prstGeom>
          <a:noFill/>
          <a:ln w="38100">
            <a:solidFill>
              <a:schemeClr val="tx1"/>
            </a:solidFill>
            <a:round/>
            <a:headEnd/>
            <a:tailEnd type="triangle" w="med" len="med"/>
          </a:ln>
        </p:spPr>
        <p:txBody>
          <a:bodyPr anchor="ctr"/>
          <a:lstStyle/>
          <a:p>
            <a:endParaRPr lang="zh-CN" altLang="en-US"/>
          </a:p>
        </p:txBody>
      </p:sp>
      <p:sp>
        <p:nvSpPr>
          <p:cNvPr id="24580" name="Line 149"/>
          <p:cNvSpPr>
            <a:spLocks noChangeShapeType="1"/>
          </p:cNvSpPr>
          <p:nvPr/>
        </p:nvSpPr>
        <p:spPr bwMode="auto">
          <a:xfrm>
            <a:off x="5060950" y="4870450"/>
            <a:ext cx="2209800" cy="12700"/>
          </a:xfrm>
          <a:prstGeom prst="line">
            <a:avLst/>
          </a:prstGeom>
          <a:noFill/>
          <a:ln w="38100">
            <a:solidFill>
              <a:schemeClr val="tx1"/>
            </a:solidFill>
            <a:round/>
            <a:headEnd/>
            <a:tailEnd type="triangle" w="med" len="med"/>
          </a:ln>
        </p:spPr>
        <p:txBody>
          <a:bodyPr anchor="ctr"/>
          <a:lstStyle/>
          <a:p>
            <a:endParaRPr lang="zh-CN" altLang="en-US"/>
          </a:p>
        </p:txBody>
      </p:sp>
      <p:sp>
        <p:nvSpPr>
          <p:cNvPr id="24581" name="Line 145"/>
          <p:cNvSpPr>
            <a:spLocks noChangeShapeType="1"/>
          </p:cNvSpPr>
          <p:nvPr/>
        </p:nvSpPr>
        <p:spPr bwMode="auto">
          <a:xfrm>
            <a:off x="5060950" y="5327650"/>
            <a:ext cx="2286000" cy="0"/>
          </a:xfrm>
          <a:prstGeom prst="line">
            <a:avLst/>
          </a:prstGeom>
          <a:noFill/>
          <a:ln w="38100">
            <a:solidFill>
              <a:schemeClr val="tx1"/>
            </a:solidFill>
            <a:round/>
            <a:headEnd/>
            <a:tailEnd type="triangle" w="med" len="med"/>
          </a:ln>
        </p:spPr>
        <p:txBody>
          <a:bodyPr anchor="ctr"/>
          <a:lstStyle/>
          <a:p>
            <a:endParaRPr lang="zh-CN" altLang="en-US"/>
          </a:p>
        </p:txBody>
      </p:sp>
      <p:sp>
        <p:nvSpPr>
          <p:cNvPr id="24582" name="Rectangle 25"/>
          <p:cNvSpPr>
            <a:spLocks noChangeArrowheads="1"/>
          </p:cNvSpPr>
          <p:nvPr/>
        </p:nvSpPr>
        <p:spPr bwMode="auto">
          <a:xfrm>
            <a:off x="184150" y="803300"/>
            <a:ext cx="8839200" cy="825500"/>
          </a:xfrm>
          <a:prstGeom prst="rect">
            <a:avLst/>
          </a:prstGeom>
          <a:noFill/>
          <a:ln w="9525">
            <a:noFill/>
            <a:miter lim="800000"/>
            <a:headEnd/>
            <a:tailEnd/>
          </a:ln>
        </p:spPr>
        <p:txBody>
          <a:bodyPr>
            <a:spAutoFit/>
          </a:bodyPr>
          <a:lstStyle/>
          <a:p>
            <a:pPr>
              <a:spcBef>
                <a:spcPct val="50000"/>
              </a:spcBef>
            </a:pPr>
            <a:r>
              <a:rPr lang="en-US" altLang="zh-CN" sz="1600" dirty="0">
                <a:solidFill>
                  <a:schemeClr val="tx1"/>
                </a:solidFill>
                <a:latin typeface="Arial" charset="0"/>
              </a:rPr>
              <a:t>Emergency Preparedness and Response on Meteorological Hazards have been developed and issued by the Municipal Government. These plans provide detailed instructions on multi-agency joint response to warning levels</a:t>
            </a:r>
            <a:r>
              <a:rPr lang="en-US" altLang="zh-CN" sz="1600" b="0" dirty="0">
                <a:solidFill>
                  <a:schemeClr val="tx1"/>
                </a:solidFill>
                <a:latin typeface="Arial" charset="0"/>
              </a:rPr>
              <a:t>.</a:t>
            </a:r>
          </a:p>
        </p:txBody>
      </p:sp>
      <p:grpSp>
        <p:nvGrpSpPr>
          <p:cNvPr id="2" name="Group 87"/>
          <p:cNvGrpSpPr>
            <a:grpSpLocks/>
          </p:cNvGrpSpPr>
          <p:nvPr/>
        </p:nvGrpSpPr>
        <p:grpSpPr bwMode="auto">
          <a:xfrm>
            <a:off x="2089150" y="1612900"/>
            <a:ext cx="6553200" cy="2354263"/>
            <a:chOff x="340" y="1346"/>
            <a:chExt cx="4883" cy="2486"/>
          </a:xfrm>
        </p:grpSpPr>
        <p:pic>
          <p:nvPicPr>
            <p:cNvPr id="24607" name="Picture 45" descr="蓝"/>
            <p:cNvPicPr>
              <a:picLocks noChangeAspect="1" noChangeArrowheads="1"/>
            </p:cNvPicPr>
            <p:nvPr/>
          </p:nvPicPr>
          <p:blipFill>
            <a:blip r:embed="rId3"/>
            <a:srcRect/>
            <a:stretch>
              <a:fillRect/>
            </a:stretch>
          </p:blipFill>
          <p:spPr bwMode="auto">
            <a:xfrm>
              <a:off x="3606" y="1483"/>
              <a:ext cx="510" cy="430"/>
            </a:xfrm>
            <a:prstGeom prst="rect">
              <a:avLst/>
            </a:prstGeom>
            <a:noFill/>
            <a:ln w="9525">
              <a:noFill/>
              <a:miter lim="800000"/>
              <a:headEnd/>
              <a:tailEnd/>
            </a:ln>
          </p:spPr>
        </p:pic>
        <p:pic>
          <p:nvPicPr>
            <p:cNvPr id="24608" name="Picture 46" descr="黄"/>
            <p:cNvPicPr>
              <a:picLocks noChangeAspect="1" noChangeArrowheads="1"/>
            </p:cNvPicPr>
            <p:nvPr/>
          </p:nvPicPr>
          <p:blipFill>
            <a:blip r:embed="rId4"/>
            <a:srcRect/>
            <a:stretch>
              <a:fillRect/>
            </a:stretch>
          </p:blipFill>
          <p:spPr bwMode="auto">
            <a:xfrm>
              <a:off x="3606" y="2030"/>
              <a:ext cx="510" cy="431"/>
            </a:xfrm>
            <a:prstGeom prst="rect">
              <a:avLst/>
            </a:prstGeom>
            <a:noFill/>
            <a:ln w="9525">
              <a:noFill/>
              <a:miter lim="800000"/>
              <a:headEnd/>
              <a:tailEnd/>
            </a:ln>
          </p:spPr>
        </p:pic>
        <p:pic>
          <p:nvPicPr>
            <p:cNvPr id="24609" name="Picture 47" descr="橙"/>
            <p:cNvPicPr>
              <a:picLocks noChangeAspect="1" noChangeArrowheads="1"/>
            </p:cNvPicPr>
            <p:nvPr/>
          </p:nvPicPr>
          <p:blipFill>
            <a:blip r:embed="rId5"/>
            <a:srcRect/>
            <a:stretch>
              <a:fillRect/>
            </a:stretch>
          </p:blipFill>
          <p:spPr bwMode="auto">
            <a:xfrm>
              <a:off x="3606" y="2613"/>
              <a:ext cx="510" cy="431"/>
            </a:xfrm>
            <a:prstGeom prst="rect">
              <a:avLst/>
            </a:prstGeom>
            <a:noFill/>
            <a:ln w="9525">
              <a:noFill/>
              <a:miter lim="800000"/>
              <a:headEnd/>
              <a:tailEnd/>
            </a:ln>
          </p:spPr>
        </p:pic>
        <p:pic>
          <p:nvPicPr>
            <p:cNvPr id="24610" name="Picture 48" descr="红"/>
            <p:cNvPicPr>
              <a:picLocks noChangeAspect="1" noChangeArrowheads="1"/>
            </p:cNvPicPr>
            <p:nvPr/>
          </p:nvPicPr>
          <p:blipFill>
            <a:blip r:embed="rId6"/>
            <a:srcRect/>
            <a:stretch>
              <a:fillRect/>
            </a:stretch>
          </p:blipFill>
          <p:spPr bwMode="auto">
            <a:xfrm>
              <a:off x="3596" y="3075"/>
              <a:ext cx="510" cy="430"/>
            </a:xfrm>
            <a:prstGeom prst="rect">
              <a:avLst/>
            </a:prstGeom>
            <a:noFill/>
            <a:ln w="9525">
              <a:noFill/>
              <a:miter lim="800000"/>
              <a:headEnd/>
              <a:tailEnd/>
            </a:ln>
          </p:spPr>
        </p:pic>
        <p:pic>
          <p:nvPicPr>
            <p:cNvPr id="24611" name="Picture 49" descr="1"/>
            <p:cNvPicPr>
              <a:picLocks noChangeAspect="1" noChangeArrowheads="1"/>
            </p:cNvPicPr>
            <p:nvPr/>
          </p:nvPicPr>
          <p:blipFill>
            <a:blip r:embed="rId7"/>
            <a:srcRect/>
            <a:stretch>
              <a:fillRect/>
            </a:stretch>
          </p:blipFill>
          <p:spPr bwMode="auto">
            <a:xfrm>
              <a:off x="1766" y="1449"/>
              <a:ext cx="540" cy="408"/>
            </a:xfrm>
            <a:prstGeom prst="rect">
              <a:avLst/>
            </a:prstGeom>
            <a:noFill/>
            <a:ln w="9525">
              <a:noFill/>
              <a:miter lim="800000"/>
              <a:headEnd/>
              <a:tailEnd/>
            </a:ln>
          </p:spPr>
        </p:pic>
        <p:pic>
          <p:nvPicPr>
            <p:cNvPr id="24612" name="Picture 50" descr="2"/>
            <p:cNvPicPr>
              <a:picLocks noChangeAspect="1" noChangeArrowheads="1"/>
            </p:cNvPicPr>
            <p:nvPr/>
          </p:nvPicPr>
          <p:blipFill>
            <a:blip r:embed="rId8"/>
            <a:srcRect/>
            <a:stretch>
              <a:fillRect/>
            </a:stretch>
          </p:blipFill>
          <p:spPr bwMode="auto">
            <a:xfrm>
              <a:off x="1766" y="2031"/>
              <a:ext cx="540" cy="432"/>
            </a:xfrm>
            <a:prstGeom prst="rect">
              <a:avLst/>
            </a:prstGeom>
            <a:noFill/>
            <a:ln w="9525">
              <a:noFill/>
              <a:miter lim="800000"/>
              <a:headEnd/>
              <a:tailEnd/>
            </a:ln>
          </p:spPr>
        </p:pic>
        <p:pic>
          <p:nvPicPr>
            <p:cNvPr id="24613" name="Picture 51" descr="3"/>
            <p:cNvPicPr>
              <a:picLocks noChangeAspect="1" noChangeArrowheads="1"/>
            </p:cNvPicPr>
            <p:nvPr/>
          </p:nvPicPr>
          <p:blipFill>
            <a:blip r:embed="rId9"/>
            <a:srcRect/>
            <a:stretch>
              <a:fillRect/>
            </a:stretch>
          </p:blipFill>
          <p:spPr bwMode="auto">
            <a:xfrm>
              <a:off x="1766" y="2579"/>
              <a:ext cx="540" cy="414"/>
            </a:xfrm>
            <a:prstGeom prst="rect">
              <a:avLst/>
            </a:prstGeom>
            <a:noFill/>
            <a:ln w="9525">
              <a:noFill/>
              <a:miter lim="800000"/>
              <a:headEnd/>
              <a:tailEnd/>
            </a:ln>
          </p:spPr>
        </p:pic>
        <p:pic>
          <p:nvPicPr>
            <p:cNvPr id="24614" name="Picture 52" descr="4"/>
            <p:cNvPicPr>
              <a:picLocks noChangeAspect="1" noChangeArrowheads="1"/>
            </p:cNvPicPr>
            <p:nvPr/>
          </p:nvPicPr>
          <p:blipFill>
            <a:blip r:embed="rId10"/>
            <a:srcRect/>
            <a:stretch>
              <a:fillRect/>
            </a:stretch>
          </p:blipFill>
          <p:spPr bwMode="auto">
            <a:xfrm>
              <a:off x="1746" y="3093"/>
              <a:ext cx="540" cy="402"/>
            </a:xfrm>
            <a:prstGeom prst="rect">
              <a:avLst/>
            </a:prstGeom>
            <a:noFill/>
            <a:ln w="9525">
              <a:noFill/>
              <a:miter lim="800000"/>
              <a:headEnd/>
              <a:tailEnd/>
            </a:ln>
          </p:spPr>
        </p:pic>
        <p:sp>
          <p:nvSpPr>
            <p:cNvPr id="24615" name="Line 53"/>
            <p:cNvSpPr>
              <a:spLocks noChangeShapeType="1"/>
            </p:cNvSpPr>
            <p:nvPr/>
          </p:nvSpPr>
          <p:spPr bwMode="auto">
            <a:xfrm>
              <a:off x="1034" y="1346"/>
              <a:ext cx="3757" cy="0"/>
            </a:xfrm>
            <a:prstGeom prst="line">
              <a:avLst/>
            </a:prstGeom>
            <a:noFill/>
            <a:ln w="38100">
              <a:solidFill>
                <a:schemeClr val="tx1"/>
              </a:solidFill>
              <a:round/>
              <a:headEnd/>
              <a:tailEnd/>
            </a:ln>
          </p:spPr>
          <p:txBody>
            <a:bodyPr anchor="ctr"/>
            <a:lstStyle/>
            <a:p>
              <a:endParaRPr lang="zh-CN" altLang="en-US"/>
            </a:p>
          </p:txBody>
        </p:sp>
        <p:sp>
          <p:nvSpPr>
            <p:cNvPr id="24616" name="Line 54"/>
            <p:cNvSpPr>
              <a:spLocks noChangeShapeType="1"/>
            </p:cNvSpPr>
            <p:nvPr/>
          </p:nvSpPr>
          <p:spPr bwMode="auto">
            <a:xfrm flipV="1">
              <a:off x="4791" y="1346"/>
              <a:ext cx="0" cy="1096"/>
            </a:xfrm>
            <a:prstGeom prst="line">
              <a:avLst/>
            </a:prstGeom>
            <a:noFill/>
            <a:ln w="38100">
              <a:solidFill>
                <a:schemeClr val="tx1"/>
              </a:solidFill>
              <a:round/>
              <a:headEnd/>
              <a:tailEnd/>
            </a:ln>
          </p:spPr>
          <p:txBody>
            <a:bodyPr anchor="ctr"/>
            <a:lstStyle/>
            <a:p>
              <a:endParaRPr lang="zh-CN" altLang="en-US"/>
            </a:p>
          </p:txBody>
        </p:sp>
        <p:sp>
          <p:nvSpPr>
            <p:cNvPr id="24617" name="Line 55"/>
            <p:cNvSpPr>
              <a:spLocks noChangeShapeType="1"/>
            </p:cNvSpPr>
            <p:nvPr/>
          </p:nvSpPr>
          <p:spPr bwMode="auto">
            <a:xfrm>
              <a:off x="1051" y="2442"/>
              <a:ext cx="368" cy="0"/>
            </a:xfrm>
            <a:prstGeom prst="line">
              <a:avLst/>
            </a:prstGeom>
            <a:noFill/>
            <a:ln w="38100">
              <a:solidFill>
                <a:schemeClr val="tx1"/>
              </a:solidFill>
              <a:round/>
              <a:headEnd/>
              <a:tailEnd/>
            </a:ln>
          </p:spPr>
          <p:txBody>
            <a:bodyPr anchor="ctr"/>
            <a:lstStyle/>
            <a:p>
              <a:endParaRPr lang="zh-CN" altLang="en-US"/>
            </a:p>
          </p:txBody>
        </p:sp>
        <p:sp>
          <p:nvSpPr>
            <p:cNvPr id="24618" name="Line 56"/>
            <p:cNvSpPr>
              <a:spLocks noChangeShapeType="1"/>
            </p:cNvSpPr>
            <p:nvPr/>
          </p:nvSpPr>
          <p:spPr bwMode="auto">
            <a:xfrm>
              <a:off x="1419" y="1585"/>
              <a:ext cx="0" cy="1783"/>
            </a:xfrm>
            <a:prstGeom prst="line">
              <a:avLst/>
            </a:prstGeom>
            <a:noFill/>
            <a:ln w="38100">
              <a:solidFill>
                <a:schemeClr val="tx1"/>
              </a:solidFill>
              <a:round/>
              <a:headEnd/>
              <a:tailEnd/>
            </a:ln>
          </p:spPr>
          <p:txBody>
            <a:bodyPr anchor="ctr"/>
            <a:lstStyle/>
            <a:p>
              <a:endParaRPr lang="zh-CN" altLang="en-US"/>
            </a:p>
          </p:txBody>
        </p:sp>
        <p:sp>
          <p:nvSpPr>
            <p:cNvPr id="24619" name="Line 57"/>
            <p:cNvSpPr>
              <a:spLocks noChangeShapeType="1"/>
            </p:cNvSpPr>
            <p:nvPr/>
          </p:nvSpPr>
          <p:spPr bwMode="auto">
            <a:xfrm>
              <a:off x="1419" y="1585"/>
              <a:ext cx="308" cy="0"/>
            </a:xfrm>
            <a:prstGeom prst="line">
              <a:avLst/>
            </a:prstGeom>
            <a:noFill/>
            <a:ln w="50800">
              <a:solidFill>
                <a:schemeClr val="tx1"/>
              </a:solidFill>
              <a:round/>
              <a:headEnd/>
              <a:tailEnd type="triangle" w="med" len="med"/>
            </a:ln>
          </p:spPr>
          <p:txBody>
            <a:bodyPr anchor="ctr"/>
            <a:lstStyle/>
            <a:p>
              <a:endParaRPr lang="zh-CN" altLang="en-US"/>
            </a:p>
          </p:txBody>
        </p:sp>
        <p:sp>
          <p:nvSpPr>
            <p:cNvPr id="24620" name="Line 58"/>
            <p:cNvSpPr>
              <a:spLocks noChangeShapeType="1"/>
            </p:cNvSpPr>
            <p:nvPr/>
          </p:nvSpPr>
          <p:spPr bwMode="auto">
            <a:xfrm>
              <a:off x="1419" y="2203"/>
              <a:ext cx="308" cy="0"/>
            </a:xfrm>
            <a:prstGeom prst="line">
              <a:avLst/>
            </a:prstGeom>
            <a:noFill/>
            <a:ln w="50800">
              <a:solidFill>
                <a:schemeClr val="tx1"/>
              </a:solidFill>
              <a:round/>
              <a:headEnd/>
              <a:tailEnd type="triangle" w="med" len="med"/>
            </a:ln>
          </p:spPr>
          <p:txBody>
            <a:bodyPr anchor="ctr"/>
            <a:lstStyle/>
            <a:p>
              <a:endParaRPr lang="zh-CN" altLang="en-US"/>
            </a:p>
          </p:txBody>
        </p:sp>
        <p:sp>
          <p:nvSpPr>
            <p:cNvPr id="24621" name="Line 59"/>
            <p:cNvSpPr>
              <a:spLocks noChangeShapeType="1"/>
            </p:cNvSpPr>
            <p:nvPr/>
          </p:nvSpPr>
          <p:spPr bwMode="auto">
            <a:xfrm>
              <a:off x="1419" y="2785"/>
              <a:ext cx="308" cy="0"/>
            </a:xfrm>
            <a:prstGeom prst="line">
              <a:avLst/>
            </a:prstGeom>
            <a:noFill/>
            <a:ln w="50800">
              <a:solidFill>
                <a:schemeClr val="tx1"/>
              </a:solidFill>
              <a:round/>
              <a:headEnd/>
              <a:tailEnd type="triangle" w="med" len="med"/>
            </a:ln>
          </p:spPr>
          <p:txBody>
            <a:bodyPr anchor="ctr"/>
            <a:lstStyle/>
            <a:p>
              <a:endParaRPr lang="zh-CN" altLang="en-US"/>
            </a:p>
          </p:txBody>
        </p:sp>
        <p:sp>
          <p:nvSpPr>
            <p:cNvPr id="24622" name="Line 60"/>
            <p:cNvSpPr>
              <a:spLocks noChangeShapeType="1"/>
            </p:cNvSpPr>
            <p:nvPr/>
          </p:nvSpPr>
          <p:spPr bwMode="auto">
            <a:xfrm>
              <a:off x="1419" y="3368"/>
              <a:ext cx="308" cy="0"/>
            </a:xfrm>
            <a:prstGeom prst="line">
              <a:avLst/>
            </a:prstGeom>
            <a:noFill/>
            <a:ln w="50800">
              <a:solidFill>
                <a:schemeClr val="tx1"/>
              </a:solidFill>
              <a:round/>
              <a:headEnd/>
              <a:tailEnd type="triangle" w="med" len="med"/>
            </a:ln>
          </p:spPr>
          <p:txBody>
            <a:bodyPr anchor="ctr"/>
            <a:lstStyle/>
            <a:p>
              <a:endParaRPr lang="zh-CN" altLang="en-US"/>
            </a:p>
          </p:txBody>
        </p:sp>
        <p:sp>
          <p:nvSpPr>
            <p:cNvPr id="24623" name="Line 61"/>
            <p:cNvSpPr>
              <a:spLocks noChangeShapeType="1"/>
            </p:cNvSpPr>
            <p:nvPr/>
          </p:nvSpPr>
          <p:spPr bwMode="auto">
            <a:xfrm>
              <a:off x="1034" y="1346"/>
              <a:ext cx="0" cy="239"/>
            </a:xfrm>
            <a:prstGeom prst="line">
              <a:avLst/>
            </a:prstGeom>
            <a:noFill/>
            <a:ln w="38100">
              <a:solidFill>
                <a:schemeClr val="tx1"/>
              </a:solidFill>
              <a:round/>
              <a:headEnd/>
              <a:tailEnd/>
            </a:ln>
          </p:spPr>
          <p:txBody>
            <a:bodyPr anchor="ctr"/>
            <a:lstStyle/>
            <a:p>
              <a:endParaRPr lang="zh-CN" altLang="en-US"/>
            </a:p>
          </p:txBody>
        </p:sp>
        <p:sp>
          <p:nvSpPr>
            <p:cNvPr id="24624" name="Line 62"/>
            <p:cNvSpPr>
              <a:spLocks noChangeShapeType="1"/>
            </p:cNvSpPr>
            <p:nvPr/>
          </p:nvSpPr>
          <p:spPr bwMode="auto">
            <a:xfrm>
              <a:off x="1034" y="1791"/>
              <a:ext cx="0" cy="651"/>
            </a:xfrm>
            <a:prstGeom prst="line">
              <a:avLst/>
            </a:prstGeom>
            <a:noFill/>
            <a:ln w="38100">
              <a:solidFill>
                <a:schemeClr val="tx1"/>
              </a:solidFill>
              <a:round/>
              <a:headEnd/>
              <a:tailEnd/>
            </a:ln>
          </p:spPr>
          <p:txBody>
            <a:bodyPr anchor="ctr"/>
            <a:lstStyle/>
            <a:p>
              <a:endParaRPr lang="zh-CN" altLang="en-US"/>
            </a:p>
          </p:txBody>
        </p:sp>
        <p:pic>
          <p:nvPicPr>
            <p:cNvPr id="24625" name="Picture 63" descr="http://www.nipic.com/show/4/83/329522502ab98cd5.html">
              <a:hlinkClick r:id="rId11"/>
            </p:cNvPr>
            <p:cNvPicPr>
              <a:picLocks noChangeAspect="1" noChangeArrowheads="1"/>
            </p:cNvPicPr>
            <p:nvPr/>
          </p:nvPicPr>
          <p:blipFill>
            <a:blip r:embed="rId12">
              <a:clrChange>
                <a:clrFrom>
                  <a:srgbClr val="FFFFFF"/>
                </a:clrFrom>
                <a:clrTo>
                  <a:srgbClr val="FFFFFF">
                    <a:alpha val="0"/>
                  </a:srgbClr>
                </a:clrTo>
              </a:clrChange>
            </a:blip>
            <a:srcRect l="15213" t="18765" r="18791" b="15268"/>
            <a:stretch>
              <a:fillRect/>
            </a:stretch>
          </p:blipFill>
          <p:spPr bwMode="auto">
            <a:xfrm>
              <a:off x="802" y="1585"/>
              <a:ext cx="502" cy="428"/>
            </a:xfrm>
            <a:prstGeom prst="rect">
              <a:avLst/>
            </a:prstGeom>
            <a:noFill/>
            <a:ln w="9525">
              <a:noFill/>
              <a:miter lim="800000"/>
              <a:headEnd/>
              <a:tailEnd/>
            </a:ln>
          </p:spPr>
        </p:pic>
        <p:sp>
          <p:nvSpPr>
            <p:cNvPr id="24626" name="Text Box 64"/>
            <p:cNvSpPr txBox="1">
              <a:spLocks noChangeArrowheads="1"/>
            </p:cNvSpPr>
            <p:nvPr/>
          </p:nvSpPr>
          <p:spPr bwMode="auto">
            <a:xfrm>
              <a:off x="340" y="2818"/>
              <a:ext cx="772" cy="487"/>
            </a:xfrm>
            <a:prstGeom prst="rect">
              <a:avLst/>
            </a:prstGeom>
            <a:solidFill>
              <a:srgbClr val="CCFFFF"/>
            </a:solidFill>
            <a:ln w="38100">
              <a:noFill/>
              <a:miter lim="800000"/>
              <a:headEnd/>
              <a:tailEnd/>
            </a:ln>
          </p:spPr>
          <p:txBody>
            <a:bodyPr>
              <a:spAutoFit/>
            </a:bodyPr>
            <a:lstStyle/>
            <a:p>
              <a:pPr>
                <a:spcBef>
                  <a:spcPct val="50000"/>
                </a:spcBef>
              </a:pPr>
              <a:r>
                <a:rPr lang="en-US" altLang="zh-CN">
                  <a:solidFill>
                    <a:schemeClr val="tx1"/>
                  </a:solidFill>
                  <a:latin typeface="Arial" charset="0"/>
                  <a:ea typeface="MS PGothic" pitchFamily="34" charset="-128"/>
                </a:rPr>
                <a:t>SMS</a:t>
              </a:r>
            </a:p>
          </p:txBody>
        </p:sp>
        <p:sp>
          <p:nvSpPr>
            <p:cNvPr id="24627" name="Text Box 65"/>
            <p:cNvSpPr txBox="1">
              <a:spLocks noChangeArrowheads="1"/>
            </p:cNvSpPr>
            <p:nvPr/>
          </p:nvSpPr>
          <p:spPr bwMode="auto">
            <a:xfrm>
              <a:off x="4443" y="2588"/>
              <a:ext cx="780" cy="580"/>
            </a:xfrm>
            <a:prstGeom prst="rect">
              <a:avLst/>
            </a:prstGeom>
            <a:solidFill>
              <a:srgbClr val="CCFFFF"/>
            </a:solidFill>
            <a:ln w="38100">
              <a:noFill/>
              <a:miter lim="800000"/>
              <a:headEnd/>
              <a:tailEnd/>
            </a:ln>
          </p:spPr>
          <p:txBody>
            <a:bodyPr>
              <a:spAutoFit/>
            </a:bodyPr>
            <a:lstStyle/>
            <a:p>
              <a:pPr>
                <a:spcBef>
                  <a:spcPct val="50000"/>
                </a:spcBef>
              </a:pPr>
              <a:r>
                <a:rPr lang="en-US" altLang="zh-CN" sz="1000">
                  <a:solidFill>
                    <a:schemeClr val="tx1"/>
                  </a:solidFill>
                  <a:latin typeface="Arial" charset="0"/>
                  <a:ea typeface="黑体" pitchFamily="49" charset="-122"/>
                </a:rPr>
                <a:t>Shanghai Flood Control Headquarters</a:t>
              </a:r>
            </a:p>
          </p:txBody>
        </p:sp>
        <p:pic>
          <p:nvPicPr>
            <p:cNvPr id="24628" name="Picture 2" descr="E:\绝对皓室\素材\icon\Vista Final PNGs\Vista (202).png"/>
            <p:cNvPicPr>
              <a:picLocks noChangeAspect="1" noChangeArrowheads="1"/>
            </p:cNvPicPr>
            <p:nvPr/>
          </p:nvPicPr>
          <p:blipFill>
            <a:blip r:embed="rId13"/>
            <a:srcRect/>
            <a:stretch>
              <a:fillRect/>
            </a:stretch>
          </p:blipFill>
          <p:spPr bwMode="auto">
            <a:xfrm>
              <a:off x="2555" y="1483"/>
              <a:ext cx="770" cy="684"/>
            </a:xfrm>
            <a:prstGeom prst="rect">
              <a:avLst/>
            </a:prstGeom>
            <a:noFill/>
            <a:ln w="9525">
              <a:noFill/>
              <a:miter lim="800000"/>
              <a:headEnd/>
              <a:tailEnd/>
            </a:ln>
          </p:spPr>
        </p:pic>
        <p:sp>
          <p:nvSpPr>
            <p:cNvPr id="24629" name="Line 67"/>
            <p:cNvSpPr>
              <a:spLocks noChangeShapeType="1"/>
            </p:cNvSpPr>
            <p:nvPr/>
          </p:nvSpPr>
          <p:spPr bwMode="auto">
            <a:xfrm>
              <a:off x="2941" y="1346"/>
              <a:ext cx="0" cy="205"/>
            </a:xfrm>
            <a:prstGeom prst="line">
              <a:avLst/>
            </a:prstGeom>
            <a:noFill/>
            <a:ln w="38100">
              <a:solidFill>
                <a:schemeClr val="tx1"/>
              </a:solidFill>
              <a:round/>
              <a:headEnd/>
              <a:tailEnd/>
            </a:ln>
          </p:spPr>
          <p:txBody>
            <a:bodyPr anchor="ctr"/>
            <a:lstStyle/>
            <a:p>
              <a:endParaRPr lang="zh-CN" altLang="en-US"/>
            </a:p>
          </p:txBody>
        </p:sp>
        <p:sp>
          <p:nvSpPr>
            <p:cNvPr id="24630" name="Text Box 68"/>
            <p:cNvSpPr txBox="1">
              <a:spLocks noChangeArrowheads="1"/>
            </p:cNvSpPr>
            <p:nvPr/>
          </p:nvSpPr>
          <p:spPr bwMode="auto">
            <a:xfrm>
              <a:off x="2477" y="2134"/>
              <a:ext cx="773" cy="290"/>
            </a:xfrm>
            <a:prstGeom prst="rect">
              <a:avLst/>
            </a:prstGeom>
            <a:solidFill>
              <a:srgbClr val="CCFFFF"/>
            </a:solidFill>
            <a:ln w="38100">
              <a:noFill/>
              <a:miter lim="800000"/>
              <a:headEnd/>
              <a:tailEnd/>
            </a:ln>
          </p:spPr>
          <p:txBody>
            <a:bodyPr>
              <a:spAutoFit/>
            </a:bodyPr>
            <a:lstStyle/>
            <a:p>
              <a:pPr>
                <a:spcBef>
                  <a:spcPct val="50000"/>
                </a:spcBef>
              </a:pPr>
              <a:r>
                <a:rPr lang="en-US" altLang="zh-CN" sz="1200">
                  <a:solidFill>
                    <a:schemeClr val="tx1"/>
                  </a:solidFill>
                  <a:latin typeface="Arial" charset="0"/>
                  <a:ea typeface="MS PGothic" pitchFamily="34" charset="-128"/>
                </a:rPr>
                <a:t>EMS Office</a:t>
              </a:r>
            </a:p>
          </p:txBody>
        </p:sp>
        <p:sp>
          <p:nvSpPr>
            <p:cNvPr id="24631" name="Line 69"/>
            <p:cNvSpPr>
              <a:spLocks noChangeShapeType="1"/>
            </p:cNvSpPr>
            <p:nvPr/>
          </p:nvSpPr>
          <p:spPr bwMode="auto">
            <a:xfrm>
              <a:off x="4407" y="1620"/>
              <a:ext cx="0" cy="1679"/>
            </a:xfrm>
            <a:prstGeom prst="line">
              <a:avLst/>
            </a:prstGeom>
            <a:noFill/>
            <a:ln w="38100">
              <a:solidFill>
                <a:schemeClr val="tx1"/>
              </a:solidFill>
              <a:round/>
              <a:headEnd/>
              <a:tailEnd/>
            </a:ln>
          </p:spPr>
          <p:txBody>
            <a:bodyPr anchor="ctr"/>
            <a:lstStyle/>
            <a:p>
              <a:endParaRPr lang="zh-CN" altLang="en-US"/>
            </a:p>
          </p:txBody>
        </p:sp>
        <p:sp>
          <p:nvSpPr>
            <p:cNvPr id="24632" name="Line 70"/>
            <p:cNvSpPr>
              <a:spLocks noChangeShapeType="1"/>
            </p:cNvSpPr>
            <p:nvPr/>
          </p:nvSpPr>
          <p:spPr bwMode="auto">
            <a:xfrm>
              <a:off x="4188" y="1620"/>
              <a:ext cx="218" cy="0"/>
            </a:xfrm>
            <a:prstGeom prst="line">
              <a:avLst/>
            </a:prstGeom>
            <a:noFill/>
            <a:ln w="50800">
              <a:solidFill>
                <a:schemeClr val="tx1"/>
              </a:solidFill>
              <a:round/>
              <a:headEnd type="triangle" w="med" len="med"/>
              <a:tailEnd/>
            </a:ln>
          </p:spPr>
          <p:txBody>
            <a:bodyPr anchor="ctr"/>
            <a:lstStyle/>
            <a:p>
              <a:endParaRPr lang="zh-CN" altLang="en-US"/>
            </a:p>
          </p:txBody>
        </p:sp>
        <p:sp>
          <p:nvSpPr>
            <p:cNvPr id="24633" name="Line 71"/>
            <p:cNvSpPr>
              <a:spLocks noChangeShapeType="1"/>
            </p:cNvSpPr>
            <p:nvPr/>
          </p:nvSpPr>
          <p:spPr bwMode="auto">
            <a:xfrm>
              <a:off x="4189" y="2271"/>
              <a:ext cx="218" cy="0"/>
            </a:xfrm>
            <a:prstGeom prst="line">
              <a:avLst/>
            </a:prstGeom>
            <a:noFill/>
            <a:ln w="50800">
              <a:solidFill>
                <a:schemeClr val="tx1"/>
              </a:solidFill>
              <a:round/>
              <a:headEnd type="triangle" w="med" len="med"/>
              <a:tailEnd/>
            </a:ln>
          </p:spPr>
          <p:txBody>
            <a:bodyPr anchor="ctr"/>
            <a:lstStyle/>
            <a:p>
              <a:endParaRPr lang="zh-CN" altLang="en-US"/>
            </a:p>
          </p:txBody>
        </p:sp>
        <p:sp>
          <p:nvSpPr>
            <p:cNvPr id="24634" name="Line 72"/>
            <p:cNvSpPr>
              <a:spLocks noChangeShapeType="1"/>
            </p:cNvSpPr>
            <p:nvPr/>
          </p:nvSpPr>
          <p:spPr bwMode="auto">
            <a:xfrm>
              <a:off x="4188" y="2854"/>
              <a:ext cx="218" cy="0"/>
            </a:xfrm>
            <a:prstGeom prst="line">
              <a:avLst/>
            </a:prstGeom>
            <a:noFill/>
            <a:ln w="50800">
              <a:solidFill>
                <a:schemeClr val="tx1"/>
              </a:solidFill>
              <a:round/>
              <a:headEnd type="triangle" w="med" len="med"/>
              <a:tailEnd/>
            </a:ln>
          </p:spPr>
          <p:txBody>
            <a:bodyPr anchor="ctr"/>
            <a:lstStyle/>
            <a:p>
              <a:endParaRPr lang="zh-CN" altLang="en-US"/>
            </a:p>
          </p:txBody>
        </p:sp>
        <p:sp>
          <p:nvSpPr>
            <p:cNvPr id="24635" name="Line 73"/>
            <p:cNvSpPr>
              <a:spLocks noChangeShapeType="1"/>
            </p:cNvSpPr>
            <p:nvPr/>
          </p:nvSpPr>
          <p:spPr bwMode="auto">
            <a:xfrm>
              <a:off x="4188" y="3299"/>
              <a:ext cx="218" cy="0"/>
            </a:xfrm>
            <a:prstGeom prst="line">
              <a:avLst/>
            </a:prstGeom>
            <a:noFill/>
            <a:ln w="50800">
              <a:solidFill>
                <a:schemeClr val="tx1"/>
              </a:solidFill>
              <a:round/>
              <a:headEnd type="triangle" w="med" len="med"/>
              <a:tailEnd/>
            </a:ln>
          </p:spPr>
          <p:txBody>
            <a:bodyPr anchor="ctr"/>
            <a:lstStyle/>
            <a:p>
              <a:endParaRPr lang="zh-CN" altLang="en-US"/>
            </a:p>
          </p:txBody>
        </p:sp>
        <p:pic>
          <p:nvPicPr>
            <p:cNvPr id="24636" name="Picture 2" descr="E:\绝对皓室\素材\icon\Vista Final PNGs\Vista (202).png"/>
            <p:cNvPicPr>
              <a:picLocks noChangeAspect="1" noChangeArrowheads="1"/>
            </p:cNvPicPr>
            <p:nvPr/>
          </p:nvPicPr>
          <p:blipFill>
            <a:blip r:embed="rId13"/>
            <a:srcRect/>
            <a:stretch>
              <a:fillRect/>
            </a:stretch>
          </p:blipFill>
          <p:spPr bwMode="auto">
            <a:xfrm>
              <a:off x="570" y="2220"/>
              <a:ext cx="636" cy="565"/>
            </a:xfrm>
            <a:prstGeom prst="rect">
              <a:avLst/>
            </a:prstGeom>
            <a:noFill/>
            <a:ln w="9525">
              <a:noFill/>
              <a:miter lim="800000"/>
              <a:headEnd/>
              <a:tailEnd/>
            </a:ln>
          </p:spPr>
        </p:pic>
        <p:sp>
          <p:nvSpPr>
            <p:cNvPr id="24637" name="Line 75"/>
            <p:cNvSpPr>
              <a:spLocks noChangeShapeType="1"/>
            </p:cNvSpPr>
            <p:nvPr/>
          </p:nvSpPr>
          <p:spPr bwMode="auto">
            <a:xfrm>
              <a:off x="4406" y="2442"/>
              <a:ext cx="385" cy="0"/>
            </a:xfrm>
            <a:prstGeom prst="line">
              <a:avLst/>
            </a:prstGeom>
            <a:noFill/>
            <a:ln w="38100">
              <a:solidFill>
                <a:schemeClr val="tx1"/>
              </a:solidFill>
              <a:round/>
              <a:headEnd/>
              <a:tailEnd/>
            </a:ln>
          </p:spPr>
          <p:txBody>
            <a:bodyPr anchor="ctr"/>
            <a:lstStyle/>
            <a:p>
              <a:endParaRPr lang="zh-CN" altLang="en-US"/>
            </a:p>
          </p:txBody>
        </p:sp>
        <p:pic>
          <p:nvPicPr>
            <p:cNvPr id="24638" name="Picture 2" descr="E:\绝对皓室\素材\icon\msn 小宁\Messenger_007.png"/>
            <p:cNvPicPr>
              <a:picLocks noChangeAspect="1" noChangeArrowheads="1"/>
            </p:cNvPicPr>
            <p:nvPr/>
          </p:nvPicPr>
          <p:blipFill>
            <a:blip r:embed="rId14"/>
            <a:srcRect/>
            <a:stretch>
              <a:fillRect/>
            </a:stretch>
          </p:blipFill>
          <p:spPr bwMode="auto">
            <a:xfrm>
              <a:off x="2864" y="3261"/>
              <a:ext cx="312" cy="278"/>
            </a:xfrm>
            <a:prstGeom prst="rect">
              <a:avLst/>
            </a:prstGeom>
            <a:noFill/>
            <a:ln w="9525">
              <a:noFill/>
              <a:miter lim="800000"/>
              <a:headEnd/>
              <a:tailEnd/>
            </a:ln>
          </p:spPr>
        </p:pic>
        <p:pic>
          <p:nvPicPr>
            <p:cNvPr id="24639" name="Picture 2" descr="E:\绝对皓室\素材\icon\msn 小宁\Messenger_007.png"/>
            <p:cNvPicPr>
              <a:picLocks noChangeAspect="1" noChangeArrowheads="1"/>
            </p:cNvPicPr>
            <p:nvPr/>
          </p:nvPicPr>
          <p:blipFill>
            <a:blip r:embed="rId14"/>
            <a:srcRect/>
            <a:stretch>
              <a:fillRect/>
            </a:stretch>
          </p:blipFill>
          <p:spPr bwMode="auto">
            <a:xfrm>
              <a:off x="2632" y="3261"/>
              <a:ext cx="313" cy="278"/>
            </a:xfrm>
            <a:prstGeom prst="rect">
              <a:avLst/>
            </a:prstGeom>
            <a:noFill/>
            <a:ln w="9525">
              <a:noFill/>
              <a:miter lim="800000"/>
              <a:headEnd/>
              <a:tailEnd/>
            </a:ln>
          </p:spPr>
        </p:pic>
        <p:sp>
          <p:nvSpPr>
            <p:cNvPr id="24640" name="Text Box 78"/>
            <p:cNvSpPr txBox="1">
              <a:spLocks noChangeArrowheads="1"/>
            </p:cNvSpPr>
            <p:nvPr/>
          </p:nvSpPr>
          <p:spPr bwMode="auto">
            <a:xfrm>
              <a:off x="2354" y="3574"/>
              <a:ext cx="965" cy="258"/>
            </a:xfrm>
            <a:prstGeom prst="rect">
              <a:avLst/>
            </a:prstGeom>
            <a:solidFill>
              <a:srgbClr val="CCFFFF"/>
            </a:solidFill>
            <a:ln w="38100">
              <a:noFill/>
              <a:miter lim="800000"/>
              <a:headEnd/>
              <a:tailEnd/>
            </a:ln>
          </p:spPr>
          <p:txBody>
            <a:bodyPr>
              <a:spAutoFit/>
            </a:bodyPr>
            <a:lstStyle/>
            <a:p>
              <a:pPr>
                <a:spcBef>
                  <a:spcPct val="50000"/>
                </a:spcBef>
              </a:pPr>
              <a:r>
                <a:rPr lang="en-US" altLang="zh-CN" sz="1000">
                  <a:solidFill>
                    <a:schemeClr val="tx1"/>
                  </a:solidFill>
                  <a:latin typeface="Arial" charset="0"/>
                  <a:ea typeface="MS PGothic" pitchFamily="34" charset="-128"/>
                </a:rPr>
                <a:t>General Public</a:t>
              </a:r>
            </a:p>
          </p:txBody>
        </p:sp>
        <p:sp>
          <p:nvSpPr>
            <p:cNvPr id="24641" name="Line 79"/>
            <p:cNvSpPr>
              <a:spLocks noChangeShapeType="1"/>
            </p:cNvSpPr>
            <p:nvPr/>
          </p:nvSpPr>
          <p:spPr bwMode="auto">
            <a:xfrm>
              <a:off x="2286" y="3231"/>
              <a:ext cx="346" cy="171"/>
            </a:xfrm>
            <a:prstGeom prst="line">
              <a:avLst/>
            </a:prstGeom>
            <a:noFill/>
            <a:ln w="38100">
              <a:solidFill>
                <a:schemeClr val="tx1"/>
              </a:solidFill>
              <a:round/>
              <a:headEnd/>
              <a:tailEnd type="arrow" w="med" len="med"/>
            </a:ln>
          </p:spPr>
          <p:txBody>
            <a:bodyPr anchor="ctr"/>
            <a:lstStyle/>
            <a:p>
              <a:endParaRPr lang="zh-CN" altLang="en-US"/>
            </a:p>
          </p:txBody>
        </p:sp>
        <p:sp>
          <p:nvSpPr>
            <p:cNvPr id="24642" name="Line 80"/>
            <p:cNvSpPr>
              <a:spLocks noChangeShapeType="1"/>
            </p:cNvSpPr>
            <p:nvPr/>
          </p:nvSpPr>
          <p:spPr bwMode="auto">
            <a:xfrm flipH="1">
              <a:off x="3210" y="3196"/>
              <a:ext cx="348" cy="240"/>
            </a:xfrm>
            <a:prstGeom prst="line">
              <a:avLst/>
            </a:prstGeom>
            <a:noFill/>
            <a:ln w="38100">
              <a:solidFill>
                <a:schemeClr val="tx1"/>
              </a:solidFill>
              <a:round/>
              <a:headEnd/>
              <a:tailEnd type="triangle" w="med" len="med"/>
            </a:ln>
          </p:spPr>
          <p:txBody>
            <a:bodyPr anchor="ctr"/>
            <a:lstStyle/>
            <a:p>
              <a:endParaRPr lang="zh-CN" altLang="en-US"/>
            </a:p>
          </p:txBody>
        </p:sp>
        <p:sp>
          <p:nvSpPr>
            <p:cNvPr id="24643" name="Line 81"/>
            <p:cNvSpPr>
              <a:spLocks noChangeShapeType="1"/>
            </p:cNvSpPr>
            <p:nvPr/>
          </p:nvSpPr>
          <p:spPr bwMode="auto">
            <a:xfrm flipH="1" flipV="1">
              <a:off x="3172" y="2750"/>
              <a:ext cx="386" cy="446"/>
            </a:xfrm>
            <a:prstGeom prst="line">
              <a:avLst/>
            </a:prstGeom>
            <a:noFill/>
            <a:ln w="38100">
              <a:solidFill>
                <a:schemeClr val="tx1"/>
              </a:solidFill>
              <a:round/>
              <a:headEnd/>
              <a:tailEnd type="triangle" w="med" len="med"/>
            </a:ln>
          </p:spPr>
          <p:txBody>
            <a:bodyPr anchor="ctr"/>
            <a:lstStyle/>
            <a:p>
              <a:endParaRPr lang="zh-CN" altLang="en-US"/>
            </a:p>
          </p:txBody>
        </p:sp>
        <p:pic>
          <p:nvPicPr>
            <p:cNvPr id="24644" name="Picture 2" descr="E:\绝对皓室\素材\icon\msn 小宁\Messenger_007.png"/>
            <p:cNvPicPr>
              <a:picLocks noChangeAspect="1" noChangeArrowheads="1"/>
            </p:cNvPicPr>
            <p:nvPr/>
          </p:nvPicPr>
          <p:blipFill>
            <a:blip r:embed="rId14"/>
            <a:srcRect/>
            <a:stretch>
              <a:fillRect/>
            </a:stretch>
          </p:blipFill>
          <p:spPr bwMode="auto">
            <a:xfrm>
              <a:off x="2898" y="2511"/>
              <a:ext cx="312" cy="278"/>
            </a:xfrm>
            <a:prstGeom prst="rect">
              <a:avLst/>
            </a:prstGeom>
            <a:noFill/>
            <a:ln w="9525">
              <a:noFill/>
              <a:miter lim="800000"/>
              <a:headEnd/>
              <a:tailEnd/>
            </a:ln>
          </p:spPr>
        </p:pic>
        <p:pic>
          <p:nvPicPr>
            <p:cNvPr id="24645" name="Picture 2" descr="E:\绝对皓室\素材\icon\msn 小宁\Messenger_007.png"/>
            <p:cNvPicPr>
              <a:picLocks noChangeAspect="1" noChangeArrowheads="1"/>
            </p:cNvPicPr>
            <p:nvPr/>
          </p:nvPicPr>
          <p:blipFill>
            <a:blip r:embed="rId14"/>
            <a:srcRect/>
            <a:stretch>
              <a:fillRect/>
            </a:stretch>
          </p:blipFill>
          <p:spPr bwMode="auto">
            <a:xfrm>
              <a:off x="2628" y="2511"/>
              <a:ext cx="313" cy="278"/>
            </a:xfrm>
            <a:prstGeom prst="rect">
              <a:avLst/>
            </a:prstGeom>
            <a:noFill/>
            <a:ln w="9525">
              <a:noFill/>
              <a:miter lim="800000"/>
              <a:headEnd/>
              <a:tailEnd/>
            </a:ln>
          </p:spPr>
        </p:pic>
        <p:sp>
          <p:nvSpPr>
            <p:cNvPr id="24646" name="Text Box 84"/>
            <p:cNvSpPr txBox="1">
              <a:spLocks noChangeArrowheads="1"/>
            </p:cNvSpPr>
            <p:nvPr/>
          </p:nvSpPr>
          <p:spPr bwMode="auto">
            <a:xfrm>
              <a:off x="2383" y="2823"/>
              <a:ext cx="849" cy="258"/>
            </a:xfrm>
            <a:prstGeom prst="rect">
              <a:avLst/>
            </a:prstGeom>
            <a:solidFill>
              <a:srgbClr val="CCFFFF"/>
            </a:solidFill>
            <a:ln w="38100">
              <a:noFill/>
              <a:miter lim="800000"/>
              <a:headEnd/>
              <a:tailEnd/>
            </a:ln>
          </p:spPr>
          <p:txBody>
            <a:bodyPr>
              <a:spAutoFit/>
            </a:bodyPr>
            <a:lstStyle/>
            <a:p>
              <a:pPr>
                <a:spcBef>
                  <a:spcPct val="50000"/>
                </a:spcBef>
              </a:pPr>
              <a:r>
                <a:rPr lang="en-US" altLang="zh-CN" sz="1000" dirty="0">
                  <a:solidFill>
                    <a:schemeClr val="tx1"/>
                  </a:solidFill>
                  <a:latin typeface="Arial" charset="0"/>
                  <a:ea typeface="MS PGothic" pitchFamily="34" charset="-128"/>
                </a:rPr>
                <a:t>Flood Control</a:t>
              </a:r>
            </a:p>
          </p:txBody>
        </p:sp>
        <p:pic>
          <p:nvPicPr>
            <p:cNvPr id="24647" name="Picture 2" descr="E:\绝对皓室\素材\icon\Vista Final PNGs\Vista (202).png"/>
            <p:cNvPicPr>
              <a:picLocks noChangeAspect="1" noChangeArrowheads="1"/>
            </p:cNvPicPr>
            <p:nvPr/>
          </p:nvPicPr>
          <p:blipFill>
            <a:blip r:embed="rId13"/>
            <a:srcRect/>
            <a:stretch>
              <a:fillRect/>
            </a:stretch>
          </p:blipFill>
          <p:spPr bwMode="auto">
            <a:xfrm>
              <a:off x="4522" y="2142"/>
              <a:ext cx="558" cy="496"/>
            </a:xfrm>
            <a:prstGeom prst="rect">
              <a:avLst/>
            </a:prstGeom>
            <a:noFill/>
            <a:ln w="9525">
              <a:noFill/>
              <a:miter lim="800000"/>
              <a:headEnd/>
              <a:tailEnd/>
            </a:ln>
          </p:spPr>
        </p:pic>
      </p:grpSp>
      <p:sp>
        <p:nvSpPr>
          <p:cNvPr id="19464" name="Text Box 88"/>
          <p:cNvSpPr txBox="1">
            <a:spLocks noChangeArrowheads="1"/>
          </p:cNvSpPr>
          <p:nvPr/>
        </p:nvSpPr>
        <p:spPr bwMode="auto">
          <a:xfrm>
            <a:off x="260350" y="1593850"/>
            <a:ext cx="2438400" cy="954088"/>
          </a:xfrm>
          <a:prstGeom prst="rect">
            <a:avLst/>
          </a:prstGeom>
          <a:noFill/>
          <a:ln>
            <a:noFill/>
          </a:ln>
          <a:extLst>
            <a:ext uri="{909E8E84-426E-40DD-AFC4-6F175D3DCCD1}"/>
            <a:ext uri="{91240B29-F687-4F45-9708-019B960494DF}"/>
          </a:extLst>
        </p:spPr>
        <p:txBody>
          <a:bodyPr>
            <a:spAutoFit/>
          </a:bodyPr>
          <a:lstStyle>
            <a:lvl1pPr>
              <a:defRPr sz="2400" b="1">
                <a:solidFill>
                  <a:srgbClr val="FFFFFF"/>
                </a:solidFill>
                <a:latin typeface="Calibri" pitchFamily="34" charset="0"/>
                <a:ea typeface="SimSun" pitchFamily="2" charset="-122"/>
              </a:defRPr>
            </a:lvl1pPr>
            <a:lvl2pPr marL="742950" indent="-285750">
              <a:defRPr sz="2400" b="1">
                <a:solidFill>
                  <a:srgbClr val="FFFFFF"/>
                </a:solidFill>
                <a:latin typeface="Calibri" pitchFamily="34" charset="0"/>
                <a:ea typeface="SimSun" pitchFamily="2" charset="-122"/>
              </a:defRPr>
            </a:lvl2pPr>
            <a:lvl3pPr marL="1143000" indent="-228600">
              <a:defRPr sz="2400" b="1">
                <a:solidFill>
                  <a:srgbClr val="FFFFFF"/>
                </a:solidFill>
                <a:latin typeface="Calibri" pitchFamily="34" charset="0"/>
                <a:ea typeface="SimSun" pitchFamily="2" charset="-122"/>
              </a:defRPr>
            </a:lvl3pPr>
            <a:lvl4pPr marL="1600200" indent="-228600">
              <a:defRPr sz="2400" b="1">
                <a:solidFill>
                  <a:srgbClr val="FFFFFF"/>
                </a:solidFill>
                <a:latin typeface="Calibri" pitchFamily="34" charset="0"/>
                <a:ea typeface="SimSun" pitchFamily="2" charset="-122"/>
              </a:defRPr>
            </a:lvl4pPr>
            <a:lvl5pPr marL="2057400" indent="-228600">
              <a:defRPr sz="2400" b="1">
                <a:solidFill>
                  <a:srgbClr val="FFFFFF"/>
                </a:solidFill>
                <a:latin typeface="Calibri" pitchFamily="34" charset="0"/>
                <a:ea typeface="SimSun" pitchFamily="2" charset="-122"/>
              </a:defRPr>
            </a:lvl5pPr>
            <a:lvl6pPr marL="2514600" indent="-228600" algn="ctr" eaLnBrk="0" fontAlgn="base" hangingPunct="0">
              <a:spcBef>
                <a:spcPct val="0"/>
              </a:spcBef>
              <a:spcAft>
                <a:spcPct val="0"/>
              </a:spcAft>
              <a:defRPr sz="2400" b="1">
                <a:solidFill>
                  <a:srgbClr val="FFFFFF"/>
                </a:solidFill>
                <a:latin typeface="Calibri" pitchFamily="34" charset="0"/>
                <a:ea typeface="SimSun" pitchFamily="2" charset="-122"/>
              </a:defRPr>
            </a:lvl6pPr>
            <a:lvl7pPr marL="2971800" indent="-228600" algn="ctr" eaLnBrk="0" fontAlgn="base" hangingPunct="0">
              <a:spcBef>
                <a:spcPct val="0"/>
              </a:spcBef>
              <a:spcAft>
                <a:spcPct val="0"/>
              </a:spcAft>
              <a:defRPr sz="2400" b="1">
                <a:solidFill>
                  <a:srgbClr val="FFFFFF"/>
                </a:solidFill>
                <a:latin typeface="Calibri" pitchFamily="34" charset="0"/>
                <a:ea typeface="SimSun" pitchFamily="2" charset="-122"/>
              </a:defRPr>
            </a:lvl7pPr>
            <a:lvl8pPr marL="3429000" indent="-228600" algn="ctr" eaLnBrk="0" fontAlgn="base" hangingPunct="0">
              <a:spcBef>
                <a:spcPct val="0"/>
              </a:spcBef>
              <a:spcAft>
                <a:spcPct val="0"/>
              </a:spcAft>
              <a:defRPr sz="2400" b="1">
                <a:solidFill>
                  <a:srgbClr val="FFFFFF"/>
                </a:solidFill>
                <a:latin typeface="Calibri" pitchFamily="34" charset="0"/>
                <a:ea typeface="SimSun" pitchFamily="2" charset="-122"/>
              </a:defRPr>
            </a:lvl8pPr>
            <a:lvl9pPr marL="3886200" indent="-228600" algn="ctr" eaLnBrk="0" fontAlgn="base" hangingPunct="0">
              <a:spcBef>
                <a:spcPct val="0"/>
              </a:spcBef>
              <a:spcAft>
                <a:spcPct val="0"/>
              </a:spcAft>
              <a:defRPr sz="2400" b="1">
                <a:solidFill>
                  <a:srgbClr val="FFFFFF"/>
                </a:solidFill>
                <a:latin typeface="Calibri" pitchFamily="34" charset="0"/>
                <a:ea typeface="SimSun" pitchFamily="2" charset="-122"/>
              </a:defRPr>
            </a:lvl9pPr>
          </a:lstStyle>
          <a:p>
            <a:pPr>
              <a:defRPr/>
            </a:pPr>
            <a:r>
              <a:rPr lang="en-US" altLang="zh-CN" sz="1600" dirty="0" smtClean="0">
                <a:solidFill>
                  <a:schemeClr val="tx1"/>
                </a:solidFill>
                <a:latin typeface="Arial" charset="0"/>
              </a:rPr>
              <a:t>Joint response action </a:t>
            </a:r>
          </a:p>
          <a:p>
            <a:pPr>
              <a:defRPr/>
            </a:pPr>
            <a:r>
              <a:rPr lang="en-US" altLang="zh-CN" sz="1600" dirty="0" smtClean="0">
                <a:solidFill>
                  <a:schemeClr val="tx1"/>
                </a:solidFill>
                <a:latin typeface="Arial" charset="0"/>
              </a:rPr>
              <a:t>according to </a:t>
            </a:r>
            <a:r>
              <a:rPr lang="en-US" altLang="zh-CN" sz="2000" dirty="0" smtClean="0">
                <a:solidFill>
                  <a:schemeClr val="accent6"/>
                </a:solidFill>
                <a:latin typeface="Arial" charset="0"/>
              </a:rPr>
              <a:t>Flood Preparedness</a:t>
            </a:r>
          </a:p>
        </p:txBody>
      </p:sp>
      <p:sp>
        <p:nvSpPr>
          <p:cNvPr id="24585" name="Rectangle 89"/>
          <p:cNvSpPr>
            <a:spLocks noChangeArrowheads="1"/>
          </p:cNvSpPr>
          <p:nvPr/>
        </p:nvSpPr>
        <p:spPr bwMode="auto">
          <a:xfrm>
            <a:off x="107950" y="4032250"/>
            <a:ext cx="8991600" cy="581025"/>
          </a:xfrm>
          <a:prstGeom prst="rect">
            <a:avLst/>
          </a:prstGeom>
          <a:noFill/>
          <a:ln w="9525">
            <a:noFill/>
            <a:miter lim="800000"/>
            <a:headEnd/>
            <a:tailEnd/>
          </a:ln>
        </p:spPr>
        <p:txBody>
          <a:bodyPr>
            <a:spAutoFit/>
          </a:bodyPr>
          <a:lstStyle/>
          <a:p>
            <a:pPr>
              <a:spcBef>
                <a:spcPct val="50000"/>
              </a:spcBef>
            </a:pPr>
            <a:r>
              <a:rPr lang="en-US" altLang="zh-CN" sz="1600" dirty="0">
                <a:solidFill>
                  <a:schemeClr val="tx1"/>
                </a:solidFill>
                <a:latin typeface="Arial" charset="0"/>
              </a:rPr>
              <a:t>Coordination mechanisms of early briefing, early consultation and early joint action for heavy rain events has been established by SMG since 2010. </a:t>
            </a:r>
          </a:p>
        </p:txBody>
      </p:sp>
      <p:sp>
        <p:nvSpPr>
          <p:cNvPr id="24586" name="Line 101"/>
          <p:cNvSpPr>
            <a:spLocks noChangeShapeType="1"/>
          </p:cNvSpPr>
          <p:nvPr/>
        </p:nvSpPr>
        <p:spPr bwMode="auto">
          <a:xfrm>
            <a:off x="1649413" y="5403850"/>
            <a:ext cx="896937" cy="0"/>
          </a:xfrm>
          <a:prstGeom prst="line">
            <a:avLst/>
          </a:prstGeom>
          <a:noFill/>
          <a:ln w="38100">
            <a:solidFill>
              <a:schemeClr val="tx1"/>
            </a:solidFill>
            <a:round/>
            <a:headEnd/>
            <a:tailEnd type="triangle" w="med" len="med"/>
          </a:ln>
        </p:spPr>
        <p:txBody>
          <a:bodyPr anchor="ctr"/>
          <a:lstStyle/>
          <a:p>
            <a:endParaRPr lang="zh-CN" altLang="en-US"/>
          </a:p>
        </p:txBody>
      </p:sp>
      <p:sp>
        <p:nvSpPr>
          <p:cNvPr id="24587" name="Text Box 110"/>
          <p:cNvSpPr txBox="1">
            <a:spLocks noChangeArrowheads="1"/>
          </p:cNvSpPr>
          <p:nvPr/>
        </p:nvSpPr>
        <p:spPr bwMode="auto">
          <a:xfrm>
            <a:off x="765175" y="5799138"/>
            <a:ext cx="1095375" cy="461962"/>
          </a:xfrm>
          <a:prstGeom prst="rect">
            <a:avLst/>
          </a:prstGeom>
          <a:solidFill>
            <a:srgbClr val="CCFFFF"/>
          </a:solidFill>
          <a:ln w="38100">
            <a:noFill/>
            <a:miter lim="800000"/>
            <a:headEnd/>
            <a:tailEnd/>
          </a:ln>
        </p:spPr>
        <p:txBody>
          <a:bodyPr>
            <a:spAutoFit/>
          </a:bodyPr>
          <a:lstStyle/>
          <a:p>
            <a:pPr>
              <a:spcBef>
                <a:spcPct val="50000"/>
              </a:spcBef>
            </a:pPr>
            <a:r>
              <a:rPr lang="en-US" altLang="zh-CN" dirty="0">
                <a:solidFill>
                  <a:schemeClr val="tx1"/>
                </a:solidFill>
                <a:latin typeface="Arial" charset="0"/>
                <a:ea typeface="MS PGothic" pitchFamily="34" charset="-128"/>
              </a:rPr>
              <a:t>SMS</a:t>
            </a:r>
          </a:p>
        </p:txBody>
      </p:sp>
      <p:sp>
        <p:nvSpPr>
          <p:cNvPr id="24588" name="Text Box 111"/>
          <p:cNvSpPr txBox="1">
            <a:spLocks noChangeArrowheads="1"/>
          </p:cNvSpPr>
          <p:nvPr/>
        </p:nvSpPr>
        <p:spPr bwMode="auto">
          <a:xfrm>
            <a:off x="5137150" y="5226050"/>
            <a:ext cx="1016000" cy="274638"/>
          </a:xfrm>
          <a:prstGeom prst="rect">
            <a:avLst/>
          </a:prstGeom>
          <a:solidFill>
            <a:srgbClr val="CCFFFF"/>
          </a:solidFill>
          <a:ln w="38100">
            <a:noFill/>
            <a:miter lim="800000"/>
            <a:headEnd/>
            <a:tailEnd/>
          </a:ln>
        </p:spPr>
        <p:txBody>
          <a:bodyPr lIns="18000" rIns="18000">
            <a:spAutoFit/>
          </a:bodyPr>
          <a:lstStyle/>
          <a:p>
            <a:pPr>
              <a:spcBef>
                <a:spcPct val="50000"/>
              </a:spcBef>
            </a:pPr>
            <a:r>
              <a:rPr lang="en-US" altLang="zh-CN" sz="1200">
                <a:solidFill>
                  <a:schemeClr val="tx1"/>
                </a:solidFill>
                <a:latin typeface="Arial" charset="0"/>
                <a:ea typeface="MS PGothic" pitchFamily="34" charset="-128"/>
              </a:rPr>
              <a:t>Water Affairs</a:t>
            </a:r>
          </a:p>
        </p:txBody>
      </p:sp>
      <p:pic>
        <p:nvPicPr>
          <p:cNvPr id="24589" name="Picture 2" descr="E:\绝对皓室\素材\icon\Vista Final PNGs\Vista (202).png"/>
          <p:cNvPicPr>
            <a:picLocks noChangeAspect="1" noChangeArrowheads="1"/>
          </p:cNvPicPr>
          <p:nvPr/>
        </p:nvPicPr>
        <p:blipFill>
          <a:blip r:embed="rId13"/>
          <a:srcRect/>
          <a:stretch>
            <a:fillRect/>
          </a:stretch>
        </p:blipFill>
        <p:spPr bwMode="auto">
          <a:xfrm>
            <a:off x="4375150" y="4646613"/>
            <a:ext cx="762000" cy="522287"/>
          </a:xfrm>
          <a:prstGeom prst="rect">
            <a:avLst/>
          </a:prstGeom>
          <a:noFill/>
          <a:ln w="9525">
            <a:noFill/>
            <a:miter lim="800000"/>
            <a:headEnd/>
            <a:tailEnd/>
          </a:ln>
        </p:spPr>
      </p:pic>
      <p:pic>
        <p:nvPicPr>
          <p:cNvPr id="24590" name="Picture 2" descr="E:\绝对皓室\素材\icon\Vista Final PNGs\Vista (202).png"/>
          <p:cNvPicPr>
            <a:picLocks noChangeAspect="1" noChangeArrowheads="1"/>
          </p:cNvPicPr>
          <p:nvPr/>
        </p:nvPicPr>
        <p:blipFill>
          <a:blip r:embed="rId13"/>
          <a:srcRect/>
          <a:stretch>
            <a:fillRect/>
          </a:stretch>
        </p:blipFill>
        <p:spPr bwMode="auto">
          <a:xfrm>
            <a:off x="869950" y="5022850"/>
            <a:ext cx="901700" cy="685800"/>
          </a:xfrm>
          <a:prstGeom prst="rect">
            <a:avLst/>
          </a:prstGeom>
          <a:noFill/>
          <a:ln w="9525">
            <a:noFill/>
            <a:miter lim="800000"/>
            <a:headEnd/>
            <a:tailEnd/>
          </a:ln>
        </p:spPr>
      </p:pic>
      <p:pic>
        <p:nvPicPr>
          <p:cNvPr id="24591" name="Picture 2" descr="E:\绝对皓室\素材\icon\Vista Final PNGs\Vista (202).png"/>
          <p:cNvPicPr>
            <a:picLocks noChangeAspect="1" noChangeArrowheads="1"/>
          </p:cNvPicPr>
          <p:nvPr/>
        </p:nvPicPr>
        <p:blipFill>
          <a:blip r:embed="rId13"/>
          <a:srcRect/>
          <a:stretch>
            <a:fillRect/>
          </a:stretch>
        </p:blipFill>
        <p:spPr bwMode="auto">
          <a:xfrm>
            <a:off x="4375150" y="5175250"/>
            <a:ext cx="762000" cy="476250"/>
          </a:xfrm>
          <a:prstGeom prst="rect">
            <a:avLst/>
          </a:prstGeom>
          <a:noFill/>
          <a:ln w="9525">
            <a:noFill/>
            <a:miter lim="800000"/>
            <a:headEnd/>
            <a:tailEnd/>
          </a:ln>
        </p:spPr>
      </p:pic>
      <p:sp>
        <p:nvSpPr>
          <p:cNvPr id="24592" name="AutoShape 134"/>
          <p:cNvSpPr>
            <a:spLocks noChangeArrowheads="1"/>
          </p:cNvSpPr>
          <p:nvPr/>
        </p:nvSpPr>
        <p:spPr bwMode="auto">
          <a:xfrm>
            <a:off x="2546350" y="4946650"/>
            <a:ext cx="1143000" cy="1295400"/>
          </a:xfrm>
          <a:prstGeom prst="flowChartDocument">
            <a:avLst/>
          </a:prstGeom>
          <a:solidFill>
            <a:schemeClr val="bg1"/>
          </a:solidFill>
          <a:ln w="9525">
            <a:solidFill>
              <a:schemeClr val="tx1"/>
            </a:solidFill>
            <a:miter lim="800000"/>
            <a:headEnd/>
            <a:tailEnd/>
          </a:ln>
        </p:spPr>
        <p:txBody>
          <a:bodyPr wrap="none" lIns="0" tIns="10800" rIns="0" bIns="10800" anchor="ctr"/>
          <a:lstStyle/>
          <a:p>
            <a:r>
              <a:rPr lang="en-US" altLang="zh-CN" sz="1600">
                <a:solidFill>
                  <a:schemeClr val="tx1"/>
                </a:solidFill>
                <a:latin typeface="Arial" charset="0"/>
                <a:ea typeface="MS PGothic" pitchFamily="34" charset="-128"/>
              </a:rPr>
              <a:t>Early </a:t>
            </a:r>
          </a:p>
          <a:p>
            <a:r>
              <a:rPr lang="en-US" altLang="zh-CN" sz="1600">
                <a:solidFill>
                  <a:schemeClr val="tx1"/>
                </a:solidFill>
                <a:latin typeface="Arial" charset="0"/>
                <a:ea typeface="MS PGothic" pitchFamily="34" charset="-128"/>
              </a:rPr>
              <a:t>Briefing</a:t>
            </a:r>
          </a:p>
          <a:p>
            <a:r>
              <a:rPr lang="en-US" altLang="zh-CN" sz="1400">
                <a:solidFill>
                  <a:schemeClr val="tx1"/>
                </a:solidFill>
                <a:latin typeface="Arial" charset="0"/>
                <a:ea typeface="MS PGothic" pitchFamily="34" charset="-128"/>
              </a:rPr>
              <a:t>(Moderate, </a:t>
            </a:r>
          </a:p>
          <a:p>
            <a:r>
              <a:rPr lang="en-US" altLang="zh-CN" sz="1400">
                <a:solidFill>
                  <a:schemeClr val="tx1"/>
                </a:solidFill>
                <a:latin typeface="Arial" charset="0"/>
                <a:ea typeface="MS PGothic" pitchFamily="34" charset="-128"/>
              </a:rPr>
              <a:t>Severe)</a:t>
            </a:r>
          </a:p>
        </p:txBody>
      </p:sp>
      <p:pic>
        <p:nvPicPr>
          <p:cNvPr id="24593" name="Picture 2" descr="E:\绝对皓室\素材\icon\Vista Final PNGs\Vista (202).png"/>
          <p:cNvPicPr>
            <a:picLocks noChangeAspect="1" noChangeArrowheads="1"/>
          </p:cNvPicPr>
          <p:nvPr/>
        </p:nvPicPr>
        <p:blipFill>
          <a:blip r:embed="rId13"/>
          <a:srcRect/>
          <a:stretch>
            <a:fillRect/>
          </a:stretch>
        </p:blipFill>
        <p:spPr bwMode="auto">
          <a:xfrm>
            <a:off x="4375150" y="5937250"/>
            <a:ext cx="762000" cy="476250"/>
          </a:xfrm>
          <a:prstGeom prst="rect">
            <a:avLst/>
          </a:prstGeom>
          <a:noFill/>
          <a:ln w="9525">
            <a:noFill/>
            <a:miter lim="800000"/>
            <a:headEnd/>
            <a:tailEnd/>
          </a:ln>
        </p:spPr>
      </p:pic>
      <p:sp>
        <p:nvSpPr>
          <p:cNvPr id="24594" name="Text Box 136"/>
          <p:cNvSpPr txBox="1">
            <a:spLocks noChangeArrowheads="1"/>
          </p:cNvSpPr>
          <p:nvPr/>
        </p:nvSpPr>
        <p:spPr bwMode="auto">
          <a:xfrm>
            <a:off x="5060950" y="4641850"/>
            <a:ext cx="1638300" cy="274638"/>
          </a:xfrm>
          <a:prstGeom prst="rect">
            <a:avLst/>
          </a:prstGeom>
          <a:solidFill>
            <a:srgbClr val="CCFFFF"/>
          </a:solidFill>
          <a:ln w="38100">
            <a:noFill/>
            <a:miter lim="800000"/>
            <a:headEnd/>
            <a:tailEnd/>
          </a:ln>
        </p:spPr>
        <p:txBody>
          <a:bodyPr lIns="18000" rIns="18000">
            <a:spAutoFit/>
          </a:bodyPr>
          <a:lstStyle/>
          <a:p>
            <a:pPr>
              <a:spcBef>
                <a:spcPct val="50000"/>
              </a:spcBef>
            </a:pPr>
            <a:r>
              <a:rPr lang="en-US" altLang="zh-CN" sz="1200">
                <a:solidFill>
                  <a:schemeClr val="tx1"/>
                </a:solidFill>
                <a:latin typeface="Arial" charset="0"/>
                <a:ea typeface="MS PGothic" pitchFamily="34" charset="-128"/>
              </a:rPr>
              <a:t>Traffic Administration</a:t>
            </a:r>
          </a:p>
        </p:txBody>
      </p:sp>
      <p:sp>
        <p:nvSpPr>
          <p:cNvPr id="24595" name="Text Box 137"/>
          <p:cNvSpPr txBox="1">
            <a:spLocks noChangeArrowheads="1"/>
          </p:cNvSpPr>
          <p:nvPr/>
        </p:nvSpPr>
        <p:spPr bwMode="auto">
          <a:xfrm>
            <a:off x="5137150" y="5708650"/>
            <a:ext cx="1066800" cy="274638"/>
          </a:xfrm>
          <a:prstGeom prst="rect">
            <a:avLst/>
          </a:prstGeom>
          <a:solidFill>
            <a:srgbClr val="CCFFFF"/>
          </a:solidFill>
          <a:ln w="38100">
            <a:noFill/>
            <a:miter lim="800000"/>
            <a:headEnd/>
            <a:tailEnd/>
          </a:ln>
        </p:spPr>
        <p:txBody>
          <a:bodyPr lIns="18000" rIns="18000">
            <a:spAutoFit/>
          </a:bodyPr>
          <a:lstStyle/>
          <a:p>
            <a:pPr>
              <a:spcBef>
                <a:spcPct val="50000"/>
              </a:spcBef>
            </a:pPr>
            <a:r>
              <a:rPr lang="en-US" altLang="zh-CN" sz="1200">
                <a:solidFill>
                  <a:schemeClr val="tx1"/>
                </a:solidFill>
                <a:latin typeface="Arial" charset="0"/>
                <a:ea typeface="MS PGothic" pitchFamily="34" charset="-128"/>
              </a:rPr>
              <a:t>Civil Defense</a:t>
            </a:r>
          </a:p>
        </p:txBody>
      </p:sp>
      <p:sp>
        <p:nvSpPr>
          <p:cNvPr id="24596" name="Line 138"/>
          <p:cNvSpPr>
            <a:spLocks noChangeShapeType="1"/>
          </p:cNvSpPr>
          <p:nvPr/>
        </p:nvSpPr>
        <p:spPr bwMode="auto">
          <a:xfrm flipV="1">
            <a:off x="3765550" y="4946650"/>
            <a:ext cx="685800" cy="228600"/>
          </a:xfrm>
          <a:prstGeom prst="line">
            <a:avLst/>
          </a:prstGeom>
          <a:noFill/>
          <a:ln w="38100">
            <a:solidFill>
              <a:schemeClr val="tx1"/>
            </a:solidFill>
            <a:round/>
            <a:headEnd/>
            <a:tailEnd type="triangle" w="med" len="med"/>
          </a:ln>
        </p:spPr>
        <p:txBody>
          <a:bodyPr anchor="ctr"/>
          <a:lstStyle/>
          <a:p>
            <a:endParaRPr lang="zh-CN" altLang="en-US"/>
          </a:p>
        </p:txBody>
      </p:sp>
      <p:sp>
        <p:nvSpPr>
          <p:cNvPr id="24597" name="Line 139"/>
          <p:cNvSpPr>
            <a:spLocks noChangeShapeType="1"/>
          </p:cNvSpPr>
          <p:nvPr/>
        </p:nvSpPr>
        <p:spPr bwMode="auto">
          <a:xfrm>
            <a:off x="3765550" y="5403850"/>
            <a:ext cx="609600" cy="0"/>
          </a:xfrm>
          <a:prstGeom prst="line">
            <a:avLst/>
          </a:prstGeom>
          <a:noFill/>
          <a:ln w="38100">
            <a:solidFill>
              <a:schemeClr val="tx1"/>
            </a:solidFill>
            <a:round/>
            <a:headEnd/>
            <a:tailEnd type="triangle" w="med" len="med"/>
          </a:ln>
        </p:spPr>
        <p:txBody>
          <a:bodyPr anchor="ctr"/>
          <a:lstStyle/>
          <a:p>
            <a:endParaRPr lang="zh-CN" altLang="en-US"/>
          </a:p>
        </p:txBody>
      </p:sp>
      <p:pic>
        <p:nvPicPr>
          <p:cNvPr id="24598" name="Picture 2" descr="E:\绝对皓室\素材\icon\Vista Final PNGs\Vista (202).png"/>
          <p:cNvPicPr>
            <a:picLocks noChangeAspect="1" noChangeArrowheads="1"/>
          </p:cNvPicPr>
          <p:nvPr/>
        </p:nvPicPr>
        <p:blipFill>
          <a:blip r:embed="rId13"/>
          <a:srcRect/>
          <a:stretch>
            <a:fillRect/>
          </a:stretch>
        </p:blipFill>
        <p:spPr bwMode="auto">
          <a:xfrm>
            <a:off x="4375150" y="5556250"/>
            <a:ext cx="762000" cy="476250"/>
          </a:xfrm>
          <a:prstGeom prst="rect">
            <a:avLst/>
          </a:prstGeom>
          <a:noFill/>
          <a:ln w="9525">
            <a:noFill/>
            <a:miter lim="800000"/>
            <a:headEnd/>
            <a:tailEnd/>
          </a:ln>
        </p:spPr>
      </p:pic>
      <p:sp>
        <p:nvSpPr>
          <p:cNvPr id="24599" name="Line 141"/>
          <p:cNvSpPr>
            <a:spLocks noChangeShapeType="1"/>
          </p:cNvSpPr>
          <p:nvPr/>
        </p:nvSpPr>
        <p:spPr bwMode="auto">
          <a:xfrm>
            <a:off x="3841750" y="5708650"/>
            <a:ext cx="533400" cy="76200"/>
          </a:xfrm>
          <a:prstGeom prst="line">
            <a:avLst/>
          </a:prstGeom>
          <a:noFill/>
          <a:ln w="38100">
            <a:solidFill>
              <a:schemeClr val="tx1"/>
            </a:solidFill>
            <a:round/>
            <a:headEnd/>
            <a:tailEnd type="triangle" w="med" len="med"/>
          </a:ln>
        </p:spPr>
        <p:txBody>
          <a:bodyPr anchor="ctr"/>
          <a:lstStyle/>
          <a:p>
            <a:endParaRPr lang="zh-CN" altLang="en-US"/>
          </a:p>
        </p:txBody>
      </p:sp>
      <p:sp>
        <p:nvSpPr>
          <p:cNvPr id="24600" name="Text Box 142"/>
          <p:cNvSpPr txBox="1">
            <a:spLocks noChangeArrowheads="1"/>
          </p:cNvSpPr>
          <p:nvPr/>
        </p:nvSpPr>
        <p:spPr bwMode="auto">
          <a:xfrm>
            <a:off x="5137150" y="6124575"/>
            <a:ext cx="1701800" cy="274638"/>
          </a:xfrm>
          <a:prstGeom prst="rect">
            <a:avLst/>
          </a:prstGeom>
          <a:solidFill>
            <a:srgbClr val="CCFFFF"/>
          </a:solidFill>
          <a:ln w="38100">
            <a:noFill/>
            <a:miter lim="800000"/>
            <a:headEnd/>
            <a:tailEnd/>
          </a:ln>
        </p:spPr>
        <p:txBody>
          <a:bodyPr lIns="18000" rIns="18000">
            <a:spAutoFit/>
          </a:bodyPr>
          <a:lstStyle/>
          <a:p>
            <a:pPr>
              <a:spcBef>
                <a:spcPct val="50000"/>
              </a:spcBef>
            </a:pPr>
            <a:r>
              <a:rPr lang="en-US" altLang="zh-CN" sz="1200">
                <a:solidFill>
                  <a:schemeClr val="tx1"/>
                </a:solidFill>
                <a:latin typeface="Arial" charset="0"/>
                <a:ea typeface="MS PGothic" pitchFamily="34" charset="-128"/>
              </a:rPr>
              <a:t>Other related agencies </a:t>
            </a:r>
          </a:p>
        </p:txBody>
      </p:sp>
      <p:sp>
        <p:nvSpPr>
          <p:cNvPr id="24601" name="Line 143"/>
          <p:cNvSpPr>
            <a:spLocks noChangeShapeType="1"/>
          </p:cNvSpPr>
          <p:nvPr/>
        </p:nvSpPr>
        <p:spPr bwMode="auto">
          <a:xfrm>
            <a:off x="3765550" y="5937250"/>
            <a:ext cx="533400" cy="152400"/>
          </a:xfrm>
          <a:prstGeom prst="line">
            <a:avLst/>
          </a:prstGeom>
          <a:noFill/>
          <a:ln w="38100">
            <a:solidFill>
              <a:schemeClr val="tx1"/>
            </a:solidFill>
            <a:round/>
            <a:headEnd/>
            <a:tailEnd type="triangle" w="med" len="med"/>
          </a:ln>
        </p:spPr>
        <p:txBody>
          <a:bodyPr anchor="ctr"/>
          <a:lstStyle/>
          <a:p>
            <a:endParaRPr lang="zh-CN" altLang="en-US"/>
          </a:p>
        </p:txBody>
      </p:sp>
      <p:pic>
        <p:nvPicPr>
          <p:cNvPr id="24602" name="Picture 154" descr="2009071314352638"/>
          <p:cNvPicPr>
            <a:picLocks noChangeAspect="1" noChangeArrowheads="1"/>
          </p:cNvPicPr>
          <p:nvPr/>
        </p:nvPicPr>
        <p:blipFill>
          <a:blip r:embed="rId15"/>
          <a:srcRect/>
          <a:stretch>
            <a:fillRect/>
          </a:stretch>
        </p:blipFill>
        <p:spPr bwMode="auto">
          <a:xfrm>
            <a:off x="7423150" y="4565650"/>
            <a:ext cx="1371600" cy="1027113"/>
          </a:xfrm>
          <a:prstGeom prst="rect">
            <a:avLst/>
          </a:prstGeom>
          <a:noFill/>
          <a:ln w="9525">
            <a:noFill/>
            <a:miter lim="800000"/>
            <a:headEnd/>
            <a:tailEnd/>
          </a:ln>
        </p:spPr>
      </p:pic>
      <p:pic>
        <p:nvPicPr>
          <p:cNvPr id="24603" name="Picture 156" descr="200912211111661"/>
          <p:cNvPicPr>
            <a:picLocks noChangeAspect="1" noChangeArrowheads="1"/>
          </p:cNvPicPr>
          <p:nvPr/>
        </p:nvPicPr>
        <p:blipFill>
          <a:blip r:embed="rId16"/>
          <a:srcRect/>
          <a:stretch>
            <a:fillRect/>
          </a:stretch>
        </p:blipFill>
        <p:spPr bwMode="auto">
          <a:xfrm>
            <a:off x="7423150" y="5632450"/>
            <a:ext cx="1384300" cy="1085850"/>
          </a:xfrm>
          <a:prstGeom prst="rect">
            <a:avLst/>
          </a:prstGeom>
          <a:noFill/>
          <a:ln w="9525">
            <a:noFill/>
            <a:miter lim="800000"/>
            <a:headEnd/>
            <a:tailEnd/>
          </a:ln>
        </p:spPr>
      </p:pic>
      <p:sp>
        <p:nvSpPr>
          <p:cNvPr id="24604" name="Rectangle 71"/>
          <p:cNvSpPr>
            <a:spLocks noChangeArrowheads="1"/>
          </p:cNvSpPr>
          <p:nvPr/>
        </p:nvSpPr>
        <p:spPr bwMode="auto">
          <a:xfrm>
            <a:off x="107950" y="6437313"/>
            <a:ext cx="7467600" cy="338137"/>
          </a:xfrm>
          <a:prstGeom prst="rect">
            <a:avLst/>
          </a:prstGeom>
          <a:noFill/>
          <a:ln w="9525">
            <a:noFill/>
            <a:miter lim="800000"/>
            <a:headEnd/>
            <a:tailEnd/>
          </a:ln>
        </p:spPr>
        <p:txBody>
          <a:bodyPr>
            <a:spAutoFit/>
          </a:bodyPr>
          <a:lstStyle/>
          <a:p>
            <a:r>
              <a:rPr lang="en-US" altLang="zh-CN" sz="1600">
                <a:solidFill>
                  <a:schemeClr val="tx1"/>
                </a:solidFill>
                <a:latin typeface="Arial" charset="0"/>
              </a:rPr>
              <a:t>Joint response action will be taken according to the level of early briefing. </a:t>
            </a:r>
            <a:endParaRPr lang="en-US" altLang="zh-CN" sz="1600" b="0">
              <a:solidFill>
                <a:schemeClr val="tx1"/>
              </a:solidFill>
              <a:latin typeface="Arial" charset="0"/>
            </a:endParaRPr>
          </a:p>
        </p:txBody>
      </p:sp>
      <p:sp>
        <p:nvSpPr>
          <p:cNvPr id="24605" name="Rectangle 72"/>
          <p:cNvSpPr>
            <a:spLocks noChangeArrowheads="1"/>
          </p:cNvSpPr>
          <p:nvPr/>
        </p:nvSpPr>
        <p:spPr bwMode="auto">
          <a:xfrm>
            <a:off x="0" y="-33338"/>
            <a:ext cx="9144000" cy="719138"/>
          </a:xfrm>
          <a:prstGeom prst="rect">
            <a:avLst/>
          </a:prstGeom>
          <a:noFill/>
          <a:ln w="9525">
            <a:noFill/>
            <a:miter lim="800000"/>
            <a:headEnd/>
            <a:tailEnd/>
          </a:ln>
        </p:spPr>
        <p:txBody>
          <a:bodyPr/>
          <a:lstStyle/>
          <a:p>
            <a:endParaRPr lang="en-US" altLang="zh-CN" sz="3200">
              <a:solidFill>
                <a:srgbClr val="0070C0"/>
              </a:solidFill>
            </a:endParaRPr>
          </a:p>
        </p:txBody>
      </p:sp>
      <p:sp>
        <p:nvSpPr>
          <p:cNvPr id="75"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1.5   Joint Response Action</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76" name="直接连接符 75"/>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1.6   Information Dissemination</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pic>
        <p:nvPicPr>
          <p:cNvPr id="5" name="Picture 4"/>
          <p:cNvPicPr>
            <a:picLocks noChangeAspect="1" noChangeArrowheads="1"/>
          </p:cNvPicPr>
          <p:nvPr/>
        </p:nvPicPr>
        <p:blipFill>
          <a:blip r:embed="rId2"/>
          <a:srcRect l="57087"/>
          <a:stretch>
            <a:fillRect/>
          </a:stretch>
        </p:blipFill>
        <p:spPr bwMode="auto">
          <a:xfrm>
            <a:off x="395536" y="980728"/>
            <a:ext cx="3923928" cy="1685925"/>
          </a:xfrm>
          <a:prstGeom prst="rect">
            <a:avLst/>
          </a:prstGeom>
          <a:noFill/>
          <a:ln w="9525">
            <a:noFill/>
            <a:miter lim="800000"/>
            <a:headEnd/>
            <a:tailEnd/>
          </a:ln>
        </p:spPr>
      </p:pic>
      <p:pic>
        <p:nvPicPr>
          <p:cNvPr id="8" name="Picture 2"/>
          <p:cNvPicPr>
            <a:picLocks noChangeAspect="1" noChangeArrowheads="1"/>
          </p:cNvPicPr>
          <p:nvPr/>
        </p:nvPicPr>
        <p:blipFill>
          <a:blip r:embed="rId3"/>
          <a:srcRect t="14758" b="7477"/>
          <a:stretch>
            <a:fillRect/>
          </a:stretch>
        </p:blipFill>
        <p:spPr bwMode="auto">
          <a:xfrm>
            <a:off x="4716016" y="3789040"/>
            <a:ext cx="4139952" cy="2414253"/>
          </a:xfrm>
          <a:prstGeom prst="rect">
            <a:avLst/>
          </a:prstGeom>
          <a:noFill/>
          <a:ln w="9525">
            <a:noFill/>
            <a:miter lim="800000"/>
            <a:headEnd/>
            <a:tailEnd/>
          </a:ln>
        </p:spPr>
      </p:pic>
      <p:cxnSp>
        <p:nvCxnSpPr>
          <p:cNvPr id="9" name="直接连接符 8"/>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0" name="图片 14" descr="Decision making support and warning information dissemination platorms.JPG"/>
          <p:cNvPicPr>
            <a:picLocks noChangeAspect="1"/>
          </p:cNvPicPr>
          <p:nvPr/>
        </p:nvPicPr>
        <p:blipFill>
          <a:blip r:embed="rId4"/>
          <a:srcRect t="6889"/>
          <a:stretch>
            <a:fillRect/>
          </a:stretch>
        </p:blipFill>
        <p:spPr bwMode="auto">
          <a:xfrm>
            <a:off x="4642237" y="980728"/>
            <a:ext cx="4288867" cy="2664296"/>
          </a:xfrm>
          <a:prstGeom prst="rect">
            <a:avLst/>
          </a:prstGeom>
          <a:noFill/>
          <a:ln w="9525">
            <a:noFill/>
            <a:miter lim="800000"/>
            <a:headEnd/>
            <a:tailEnd/>
          </a:ln>
        </p:spPr>
      </p:pic>
      <p:pic>
        <p:nvPicPr>
          <p:cNvPr id="12" name="Picture 2"/>
          <p:cNvPicPr>
            <a:picLocks noChangeAspect="1" noChangeArrowheads="1"/>
          </p:cNvPicPr>
          <p:nvPr/>
        </p:nvPicPr>
        <p:blipFill>
          <a:blip r:embed="rId5"/>
          <a:srcRect b="50665"/>
          <a:stretch>
            <a:fillRect/>
          </a:stretch>
        </p:blipFill>
        <p:spPr bwMode="auto">
          <a:xfrm>
            <a:off x="395537" y="3535916"/>
            <a:ext cx="1800200" cy="1261235"/>
          </a:xfrm>
          <a:prstGeom prst="rect">
            <a:avLst/>
          </a:prstGeom>
          <a:noFill/>
          <a:ln w="9525">
            <a:noFill/>
            <a:miter lim="800000"/>
            <a:headEnd/>
            <a:tailEnd/>
          </a:ln>
        </p:spPr>
      </p:pic>
      <p:sp>
        <p:nvSpPr>
          <p:cNvPr id="13" name="TextBox 12"/>
          <p:cNvSpPr txBox="1"/>
          <p:nvPr/>
        </p:nvSpPr>
        <p:spPr>
          <a:xfrm>
            <a:off x="467544" y="2636912"/>
            <a:ext cx="2674386" cy="461665"/>
          </a:xfrm>
          <a:prstGeom prst="rect">
            <a:avLst/>
          </a:prstGeom>
          <a:noFill/>
        </p:spPr>
        <p:txBody>
          <a:bodyPr wrap="none" rtlCol="0">
            <a:spAutoFit/>
          </a:bodyPr>
          <a:lstStyle/>
          <a:p>
            <a:r>
              <a:rPr lang="en-US" altLang="zh-CN" dirty="0" smtClean="0">
                <a:solidFill>
                  <a:srgbClr val="00B0F0"/>
                </a:solidFill>
              </a:rPr>
              <a:t>Coast Radio Station</a:t>
            </a:r>
            <a:endParaRPr lang="zh-CN" altLang="en-US" dirty="0">
              <a:solidFill>
                <a:srgbClr val="00B0F0"/>
              </a:solidFill>
            </a:endParaRPr>
          </a:p>
        </p:txBody>
      </p:sp>
      <p:sp>
        <p:nvSpPr>
          <p:cNvPr id="14" name="矩形 13"/>
          <p:cNvSpPr/>
          <p:nvPr/>
        </p:nvSpPr>
        <p:spPr>
          <a:xfrm>
            <a:off x="4644008" y="3140968"/>
            <a:ext cx="3387274" cy="461665"/>
          </a:xfrm>
          <a:prstGeom prst="rect">
            <a:avLst/>
          </a:prstGeom>
        </p:spPr>
        <p:txBody>
          <a:bodyPr wrap="none">
            <a:spAutoFit/>
          </a:bodyPr>
          <a:lstStyle/>
          <a:p>
            <a:r>
              <a:rPr lang="en-US" altLang="zh-CN" dirty="0" smtClean="0">
                <a:solidFill>
                  <a:schemeClr val="bg1"/>
                </a:solidFill>
                <a:latin typeface="Arial" charset="0"/>
                <a:ea typeface="黑体" pitchFamily="49" charset="-122"/>
                <a:cs typeface="Arial" charset="0"/>
              </a:rPr>
              <a:t>Early Warning Center </a:t>
            </a:r>
            <a:endParaRPr lang="en-US" altLang="zh-CN" dirty="0">
              <a:solidFill>
                <a:schemeClr val="bg1"/>
              </a:solidFill>
              <a:latin typeface="Arial" charset="0"/>
              <a:ea typeface="黑体" pitchFamily="49" charset="-122"/>
              <a:cs typeface="Arial" charset="0"/>
            </a:endParaRPr>
          </a:p>
        </p:txBody>
      </p:sp>
      <p:sp>
        <p:nvSpPr>
          <p:cNvPr id="15" name="矩形 14"/>
          <p:cNvSpPr/>
          <p:nvPr/>
        </p:nvSpPr>
        <p:spPr>
          <a:xfrm>
            <a:off x="6804248" y="6165304"/>
            <a:ext cx="2031325" cy="461665"/>
          </a:xfrm>
          <a:prstGeom prst="rect">
            <a:avLst/>
          </a:prstGeom>
        </p:spPr>
        <p:txBody>
          <a:bodyPr wrap="none">
            <a:spAutoFit/>
          </a:bodyPr>
          <a:lstStyle/>
          <a:p>
            <a:r>
              <a:rPr lang="en-US" altLang="zh-CN" dirty="0" smtClean="0">
                <a:solidFill>
                  <a:schemeClr val="tx1"/>
                </a:solidFill>
                <a:latin typeface="Arial" charset="0"/>
                <a:ea typeface="黑体" pitchFamily="49" charset="-122"/>
                <a:cs typeface="Arial" charset="0"/>
              </a:rPr>
              <a:t>AIS Platform</a:t>
            </a:r>
            <a:endParaRPr lang="en-US" altLang="zh-CN" dirty="0">
              <a:solidFill>
                <a:schemeClr val="tx1"/>
              </a:solidFill>
              <a:latin typeface="Arial" charset="0"/>
              <a:ea typeface="黑体" pitchFamily="49" charset="-122"/>
              <a:cs typeface="Arial" charset="0"/>
            </a:endParaRPr>
          </a:p>
        </p:txBody>
      </p:sp>
      <p:pic>
        <p:nvPicPr>
          <p:cNvPr id="16" name="Picture 4"/>
          <p:cNvPicPr>
            <a:picLocks noChangeAspect="1" noChangeArrowheads="1"/>
          </p:cNvPicPr>
          <p:nvPr/>
        </p:nvPicPr>
        <p:blipFill>
          <a:blip r:embed="rId6"/>
          <a:srcRect b="49520"/>
          <a:stretch>
            <a:fillRect/>
          </a:stretch>
        </p:blipFill>
        <p:spPr bwMode="auto">
          <a:xfrm>
            <a:off x="395536" y="5336117"/>
            <a:ext cx="1805635" cy="1261235"/>
          </a:xfrm>
          <a:prstGeom prst="rect">
            <a:avLst/>
          </a:prstGeom>
          <a:noFill/>
          <a:ln w="9525">
            <a:noFill/>
            <a:miter lim="800000"/>
            <a:headEnd/>
            <a:tailEnd/>
          </a:ln>
        </p:spPr>
      </p:pic>
      <p:sp>
        <p:nvSpPr>
          <p:cNvPr id="17" name="TextBox 16"/>
          <p:cNvSpPr txBox="1"/>
          <p:nvPr/>
        </p:nvSpPr>
        <p:spPr>
          <a:xfrm>
            <a:off x="35496" y="3068960"/>
            <a:ext cx="2381807" cy="461665"/>
          </a:xfrm>
          <a:prstGeom prst="rect">
            <a:avLst/>
          </a:prstGeom>
          <a:noFill/>
        </p:spPr>
        <p:txBody>
          <a:bodyPr wrap="none" rtlCol="0">
            <a:spAutoFit/>
          </a:bodyPr>
          <a:lstStyle/>
          <a:p>
            <a:r>
              <a:rPr lang="en-US" altLang="zh-CN" dirty="0" smtClean="0">
                <a:solidFill>
                  <a:srgbClr val="00B0F0"/>
                </a:solidFill>
              </a:rPr>
              <a:t>On-site Guidance</a:t>
            </a:r>
            <a:endParaRPr lang="zh-CN" altLang="en-US" dirty="0">
              <a:solidFill>
                <a:srgbClr val="00B0F0"/>
              </a:solidFill>
            </a:endParaRPr>
          </a:p>
        </p:txBody>
      </p:sp>
      <p:sp>
        <p:nvSpPr>
          <p:cNvPr id="18" name="TextBox 17"/>
          <p:cNvSpPr txBox="1"/>
          <p:nvPr/>
        </p:nvSpPr>
        <p:spPr>
          <a:xfrm>
            <a:off x="35496" y="4911551"/>
            <a:ext cx="2479461" cy="461665"/>
          </a:xfrm>
          <a:prstGeom prst="rect">
            <a:avLst/>
          </a:prstGeom>
          <a:noFill/>
        </p:spPr>
        <p:txBody>
          <a:bodyPr wrap="none" rtlCol="0">
            <a:spAutoFit/>
          </a:bodyPr>
          <a:lstStyle/>
          <a:p>
            <a:r>
              <a:rPr lang="en-US" altLang="zh-CN" dirty="0" err="1" smtClean="0">
                <a:solidFill>
                  <a:srgbClr val="00B0F0"/>
                </a:solidFill>
              </a:rPr>
              <a:t>Shipborne</a:t>
            </a:r>
            <a:r>
              <a:rPr lang="en-US" altLang="zh-CN" dirty="0" smtClean="0">
                <a:solidFill>
                  <a:srgbClr val="00B0F0"/>
                </a:solidFill>
              </a:rPr>
              <a:t> System</a:t>
            </a:r>
            <a:endParaRPr lang="zh-CN" altLang="en-US" dirty="0">
              <a:solidFill>
                <a:srgbClr val="00B0F0"/>
              </a:solidFill>
            </a:endParaRPr>
          </a:p>
        </p:txBody>
      </p:sp>
      <p:pic>
        <p:nvPicPr>
          <p:cNvPr id="19" name="Picture 3"/>
          <p:cNvPicPr>
            <a:picLocks noChangeAspect="1" noChangeArrowheads="1"/>
          </p:cNvPicPr>
          <p:nvPr/>
        </p:nvPicPr>
        <p:blipFill>
          <a:blip r:embed="rId7"/>
          <a:srcRect b="49435"/>
          <a:stretch>
            <a:fillRect/>
          </a:stretch>
        </p:blipFill>
        <p:spPr bwMode="auto">
          <a:xfrm>
            <a:off x="2555776" y="3356992"/>
            <a:ext cx="1871552" cy="2952328"/>
          </a:xfrm>
          <a:prstGeom prst="rect">
            <a:avLst/>
          </a:prstGeom>
          <a:noFill/>
          <a:ln w="9525">
            <a:noFill/>
            <a:miter lim="800000"/>
            <a:headEnd/>
            <a:tailEnd/>
          </a:ln>
        </p:spPr>
      </p:pic>
      <p:sp>
        <p:nvSpPr>
          <p:cNvPr id="20" name="矩形 19"/>
          <p:cNvSpPr/>
          <p:nvPr/>
        </p:nvSpPr>
        <p:spPr>
          <a:xfrm>
            <a:off x="2713638" y="6279703"/>
            <a:ext cx="1622560" cy="461665"/>
          </a:xfrm>
          <a:prstGeom prst="rect">
            <a:avLst/>
          </a:prstGeom>
        </p:spPr>
        <p:txBody>
          <a:bodyPr wrap="none">
            <a:spAutoFit/>
          </a:bodyPr>
          <a:lstStyle/>
          <a:p>
            <a:r>
              <a:rPr lang="en-US" altLang="zh-CN" dirty="0" smtClean="0">
                <a:solidFill>
                  <a:schemeClr val="tx1"/>
                </a:solidFill>
              </a:rPr>
              <a:t>mobile app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4788025" y="4166811"/>
            <a:ext cx="4355976" cy="2691189"/>
          </a:xfrm>
          <a:prstGeom prst="rect">
            <a:avLst/>
          </a:prstGeom>
          <a:noFill/>
          <a:ln w="9525">
            <a:noFill/>
            <a:miter lim="800000"/>
            <a:headEnd/>
            <a:tailEnd/>
          </a:ln>
        </p:spPr>
      </p:pic>
      <p:pic>
        <p:nvPicPr>
          <p:cNvPr id="7" name="图片 11" descr="图片1.png"/>
          <p:cNvPicPr>
            <a:picLocks noChangeAspect="1"/>
          </p:cNvPicPr>
          <p:nvPr/>
        </p:nvPicPr>
        <p:blipFill>
          <a:blip r:embed="rId3"/>
          <a:srcRect t="6003"/>
          <a:stretch>
            <a:fillRect/>
          </a:stretch>
        </p:blipFill>
        <p:spPr bwMode="auto">
          <a:xfrm>
            <a:off x="4211960" y="944157"/>
            <a:ext cx="4932040" cy="3710393"/>
          </a:xfrm>
          <a:prstGeom prst="rect">
            <a:avLst/>
          </a:prstGeom>
          <a:noFill/>
          <a:ln w="9525">
            <a:noFill/>
            <a:miter lim="800000"/>
            <a:headEnd/>
            <a:tailEnd/>
          </a:ln>
        </p:spPr>
      </p:pic>
      <p:sp>
        <p:nvSpPr>
          <p:cNvPr id="3" name="Rectangle 19"/>
          <p:cNvSpPr>
            <a:spLocks noChangeArrowheads="1"/>
          </p:cNvSpPr>
          <p:nvPr/>
        </p:nvSpPr>
        <p:spPr bwMode="auto">
          <a:xfrm>
            <a:off x="34925" y="44450"/>
            <a:ext cx="9144000" cy="576263"/>
          </a:xfrm>
          <a:prstGeom prst="rect">
            <a:avLst/>
          </a:prstGeom>
          <a:noFill/>
          <a:ln w="9525">
            <a:noFill/>
            <a:miter lim="800000"/>
            <a:headEnd/>
            <a:tailEnd/>
          </a:ln>
        </p:spPr>
        <p:txBody>
          <a:bodyPr/>
          <a:lstStyle/>
          <a:p>
            <a:pPr marL="342900" indent="-342900" eaLnBrk="1" hangingPunct="1">
              <a:spcBef>
                <a:spcPct val="20000"/>
              </a:spcBef>
            </a:pPr>
            <a:r>
              <a:rPr lang="en-US" altLang="zh-CN" sz="3200" dirty="0" smtClean="0">
                <a:solidFill>
                  <a:srgbClr val="000090"/>
                </a:solidFill>
                <a:ea typeface="黑体" pitchFamily="49" charset="-122"/>
                <a:cs typeface="Arial" charset="0"/>
              </a:rPr>
              <a:t>1.7   Case Study</a:t>
            </a:r>
            <a:endParaRPr lang="en-US" altLang="zh-CN" sz="3200" dirty="0">
              <a:solidFill>
                <a:srgbClr val="000090"/>
              </a:solidFill>
              <a:ea typeface="黑体" pitchFamily="49" charset="-122"/>
              <a:cs typeface="Arial" charset="0"/>
            </a:endParaRPr>
          </a:p>
          <a:p>
            <a:pPr marL="342900" indent="-342900" eaLnBrk="1" hangingPunct="1">
              <a:spcBef>
                <a:spcPct val="20000"/>
              </a:spcBef>
            </a:pPr>
            <a:endParaRPr lang="en-US" altLang="zh-CN" sz="3200" dirty="0">
              <a:solidFill>
                <a:srgbClr val="000090"/>
              </a:solidFill>
              <a:ea typeface="黑体" pitchFamily="49" charset="-122"/>
              <a:cs typeface="Arial" charset="0"/>
            </a:endParaRPr>
          </a:p>
        </p:txBody>
      </p:sp>
      <p:cxnSp>
        <p:nvCxnSpPr>
          <p:cNvPr id="4" name="直接连接符 3"/>
          <p:cNvCxnSpPr/>
          <p:nvPr/>
        </p:nvCxnSpPr>
        <p:spPr bwMode="auto">
          <a:xfrm>
            <a:off x="0" y="714375"/>
            <a:ext cx="9144000"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5" name="图片 4" descr="wnp2015070712_024.png"/>
          <p:cNvPicPr>
            <a:picLocks noChangeAspect="1"/>
          </p:cNvPicPr>
          <p:nvPr/>
        </p:nvPicPr>
        <p:blipFill>
          <a:blip r:embed="rId4"/>
          <a:stretch>
            <a:fillRect/>
          </a:stretch>
        </p:blipFill>
        <p:spPr>
          <a:xfrm>
            <a:off x="0" y="692696"/>
            <a:ext cx="4716016" cy="3978864"/>
          </a:xfrm>
          <a:prstGeom prst="rect">
            <a:avLst/>
          </a:prstGeom>
        </p:spPr>
      </p:pic>
      <p:pic>
        <p:nvPicPr>
          <p:cNvPr id="2050" name="Picture 2"/>
          <p:cNvPicPr>
            <a:picLocks noChangeAspect="1" noChangeArrowheads="1"/>
          </p:cNvPicPr>
          <p:nvPr/>
        </p:nvPicPr>
        <p:blipFill>
          <a:blip r:embed="rId5"/>
          <a:srcRect b="16516"/>
          <a:stretch>
            <a:fillRect/>
          </a:stretch>
        </p:blipFill>
        <p:spPr bwMode="auto">
          <a:xfrm>
            <a:off x="-1" y="4653136"/>
            <a:ext cx="4794021" cy="2204864"/>
          </a:xfrm>
          <a:prstGeom prst="rect">
            <a:avLst/>
          </a:prstGeom>
          <a:noFill/>
          <a:ln w="9525">
            <a:noFill/>
            <a:miter lim="800000"/>
            <a:headEnd/>
            <a:tailEnd/>
          </a:ln>
        </p:spPr>
      </p:pic>
      <p:cxnSp>
        <p:nvCxnSpPr>
          <p:cNvPr id="10" name="直接箭头连接符 9"/>
          <p:cNvCxnSpPr/>
          <p:nvPr/>
        </p:nvCxnSpPr>
        <p:spPr bwMode="auto">
          <a:xfrm flipH="1" flipV="1">
            <a:off x="2123728" y="2492896"/>
            <a:ext cx="432048" cy="360040"/>
          </a:xfrm>
          <a:prstGeom prst="straightConnector1">
            <a:avLst/>
          </a:prstGeom>
          <a:noFill/>
          <a:ln w="38100" cap="flat" cmpd="sng" algn="ctr">
            <a:solidFill>
              <a:srgbClr val="000000"/>
            </a:solidFill>
            <a:prstDash val="solid"/>
            <a:round/>
            <a:headEnd type="none" w="med" len="med"/>
            <a:tailEnd type="arrow"/>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上海世博会模版1 by infoc">
  <a:themeElements>
    <a:clrScheme name="上海世博会模版1 by info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上海世博会模版1 by infoc">
      <a:majorFont>
        <a:latin typeface="Arial"/>
        <a:ea typeface="黑体"/>
        <a:cs typeface="黑体"/>
      </a:majorFont>
      <a:minorFont>
        <a:latin typeface="黑体"/>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spDef>
    <a:ln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lnDef>
  </a:objectDefaults>
  <a:extraClrSchemeLst>
    <a:extraClrScheme>
      <a:clrScheme name="上海世博会模版1 by info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世博会模版1 by info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世博会模版1 by info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世博会模版1 by info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世博会模版1 by info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世博会模版1 by info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世博会模版1 by info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世博会模版1 by info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世博会模版1 by info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世博会模版1 by info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世博会模版1 by info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世博会模版1 by info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模版">
  <a:themeElements>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spDef>
    <a:lnDef>
      <a:spPr bwMode="auto">
        <a:xfrm>
          <a:off x="0" y="0"/>
          <a:ext cx="1" cy="1"/>
        </a:xfrm>
        <a:custGeom>
          <a:avLst/>
          <a:gdLst/>
          <a:ahLst/>
          <a:cxnLst/>
          <a:rect l="0" t="0" r="0" b="0"/>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CN" altLang="en-US" sz="2400" b="1" i="0" u="none" strike="noStrike" cap="none" normalizeH="0" baseline="0">
            <a:ln>
              <a:noFill/>
            </a:ln>
            <a:solidFill>
              <a:srgbClr val="FFFFFF"/>
            </a:solidFill>
            <a:effectLst/>
            <a:latin typeface="Verdana" charset="0"/>
            <a:ea typeface="宋体" charset="0"/>
            <a:cs typeface="宋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33262</TotalTime>
  <Words>1144</Words>
  <Application>Microsoft Office PowerPoint</Application>
  <PresentationFormat>全屏显示(4:3)</PresentationFormat>
  <Paragraphs>233</Paragraphs>
  <Slides>23</Slides>
  <Notes>5</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23</vt:i4>
      </vt:variant>
    </vt:vector>
  </HeadingPairs>
  <TitlesOfParts>
    <vt:vector size="26" baseType="lpstr">
      <vt:lpstr>上海世博会模版1 by infoc</vt:lpstr>
      <vt:lpstr>模版</vt:lpstr>
      <vt:lpstr>Origin50.Graph</vt:lpstr>
      <vt:lpstr>Marine Forecasting and Services                        a national perspective  </vt:lpstr>
      <vt:lpstr>OUTLINE</vt:lpstr>
      <vt:lpstr>幻灯片 3</vt:lpstr>
      <vt:lpstr>幻灯片 4</vt:lpstr>
      <vt:lpstr>幻灯片 5</vt:lpstr>
      <vt:lpstr>幻灯片 6</vt:lpstr>
      <vt:lpstr>幻灯片 7</vt:lpstr>
      <vt:lpstr>幻灯片 8</vt:lpstr>
      <vt:lpstr>幻灯片 9</vt:lpstr>
      <vt:lpstr>OUTLINE</vt:lpstr>
      <vt:lpstr>幻灯片 11</vt:lpstr>
      <vt:lpstr>幻灯片 12</vt:lpstr>
      <vt:lpstr>幻灯片 13</vt:lpstr>
      <vt:lpstr>幻灯片 14</vt:lpstr>
      <vt:lpstr>Detailed Risk Matrix for Ships Safety</vt:lpstr>
      <vt:lpstr>幻灯片 16</vt:lpstr>
      <vt:lpstr>幻灯片 17</vt:lpstr>
      <vt:lpstr>OUTLINE</vt:lpstr>
      <vt:lpstr>幻灯片 19</vt:lpstr>
      <vt:lpstr>幻灯片 20</vt:lpstr>
      <vt:lpstr>幻灯片 21</vt:lpstr>
      <vt:lpstr>幻灯片 22</vt:lpstr>
      <vt:lpstr>幻灯片 23</vt:lpstr>
    </vt:vector>
  </TitlesOfParts>
  <Company>ccf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办博总体情况介绍</dc:title>
  <dc:creator>FreeUser</dc:creator>
  <cp:lastModifiedBy>camel</cp:lastModifiedBy>
  <cp:revision>4713</cp:revision>
  <cp:lastPrinted>1601-01-01T00:00:00Z</cp:lastPrinted>
  <dcterms:created xsi:type="dcterms:W3CDTF">2006-11-06T03:24:36Z</dcterms:created>
  <dcterms:modified xsi:type="dcterms:W3CDTF">2015-07-14T13:25:53Z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