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82" r:id="rId3"/>
    <p:sldId id="257" r:id="rId4"/>
    <p:sldId id="258" r:id="rId5"/>
    <p:sldId id="259" r:id="rId6"/>
    <p:sldId id="260" r:id="rId7"/>
    <p:sldId id="261" r:id="rId8"/>
    <p:sldId id="262" r:id="rId9"/>
    <p:sldId id="263" r:id="rId10"/>
    <p:sldId id="264" r:id="rId11"/>
    <p:sldId id="269" r:id="rId12"/>
    <p:sldId id="271" r:id="rId13"/>
    <p:sldId id="272" r:id="rId14"/>
    <p:sldId id="273" r:id="rId15"/>
    <p:sldId id="274" r:id="rId16"/>
    <p:sldId id="275" r:id="rId17"/>
    <p:sldId id="276"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61" autoAdjust="0"/>
    <p:restoredTop sz="94660"/>
  </p:normalViewPr>
  <p:slideViewPr>
    <p:cSldViewPr snapToGrid="0">
      <p:cViewPr varScale="1">
        <p:scale>
          <a:sx n="72" d="100"/>
          <a:sy n="72" d="100"/>
        </p:scale>
        <p:origin x="-64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7/9/2015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sokapre@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saarctourism.org/tour-booking.html?=to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lk/search?biw=1024&amp;bih=610&amp;q=sri+lanka+continent&amp;stick=H4sIAAAAAAAAAGOovnz8BQMDgw4HnxCHfq6-gVluvKmWXHaylX5OfnJiSWZ-nn5yfmleSVGlVXJ-XklmXmpeicVlwwNsUj5T_e_9897dlfZfc7u5DwARgaeoSQAAAA&amp;sa=X&amp;ved=0CIwBEOgTKAAwEmoVChMIntT56KKKxgIVTX-8Ch1mvgBn" TargetMode="External"/><Relationship Id="rId3" Type="http://schemas.openxmlformats.org/officeDocument/2006/relationships/hyperlink" Target="https://www.google.lk/search?biw=1024&amp;bih=610&amp;q=sri+jayawardenapura+kotte&amp;stick=H4sIAAAAAAAAAGOovnz8BQMDgykHnxCHfq6-gVluvKkSJ4hlVGRZVKUlk51spZ-Tn5xYkpmfp5-cX5pXUlRplZxYkFmSmBNnNne747c_B26Uzg-5tHSVUGnl6usA46Tnw1IAAAA&amp;sa=X&amp;ved=0CIMBEJsTKAEwEGoVChMIntT56KKKxgIVTX-8Ch1mvgBn" TargetMode="External"/><Relationship Id="rId7" Type="http://schemas.openxmlformats.org/officeDocument/2006/relationships/hyperlink" Target="http://data.worldbank.org/indicator/SP.POP.TOTL" TargetMode="External"/><Relationship Id="rId12" Type="http://schemas.openxmlformats.org/officeDocument/2006/relationships/hyperlink" Target="https://www.google.lk/search?biw=1024&amp;bih=610&amp;q=sri+lanka+official+languages&amp;stick=H4sIAAAAAAAAAGOovnz8BQMDgzYHnxCHfq6-gVluvKmWbHaylX5OfnJiSWZ-nn5yfmleSVGlVU5iXnppYnrq9ys38u6Wc-7-vDKy53srt59bY68YAMFtdINIAAAA&amp;sa=X&amp;ved=0CJQBEOgTKAAwFGoVChMIntT56KKKxgIVTX-8Ch1mvgBn" TargetMode="External"/><Relationship Id="rId2" Type="http://schemas.openxmlformats.org/officeDocument/2006/relationships/hyperlink" Target="https://www.google.lk/search?biw=1024&amp;bih=610&amp;q=sri+lanka+capitals&amp;stick=H4sIAAAAAAAAAAFHALj_AHvTx-gAAAAqCA4SCC9tLzA2bV81KhxrYzovbG9jYXRpb24vY291bnRyeTpjYXBpdGFssPxTwvj6_9EqtkHWc0W59enniQosZzhYRwAAAA&amp;sa=X&amp;ved=0CIIBEOgTKAAwEGoVChMIntT56KKKxgIVTX-8Ch1mvgBn" TargetMode="External"/><Relationship Id="rId1" Type="http://schemas.openxmlformats.org/officeDocument/2006/relationships/slideLayout" Target="../slideLayouts/slideLayout2.xml"/><Relationship Id="rId6" Type="http://schemas.openxmlformats.org/officeDocument/2006/relationships/hyperlink" Target="https://www.google.lk/search?biw=1024&amp;bih=610&amp;q=sri+lanka+population&amp;stick=H4sIAAAAAAAAAGOovnz8BQMDgwUHnxCHfq6-gVluvKmWVnaylX5OfnJiSWZ-nn5xCZAuLslMTsyJL0pNBwpZFeQXlOaAZbnyJVs87-38YB-55ujBBR1SaTcuaQMAt2Rm_1UAAAA&amp;sa=X&amp;ved=0CIgBEJsTKAEwEWoVChMIntT56KKKxgIVTX-8Ch1mvgBn" TargetMode="External"/><Relationship Id="rId11" Type="http://schemas.openxmlformats.org/officeDocument/2006/relationships/hyperlink" Target="https://www.google.lk/search?biw=1024&amp;bih=610&amp;q=maithripala+sirisena&amp;stick=H4sIAAAAAAAAAGOovnz8BQMDgw8HnxCHfq6-gVluvKkSF5hVblGcbahllJ1spZ-eX5ZalJebmleCxEzMic8qLcosTslMLsnMz7MqKEotzkwBShQePSUbctJy75vkUgeDtpBsfuX70gC9ynkyaQAAAA&amp;sa=X&amp;ved=0CJEBEJsTKAEwE2oVChMIntT56KKKxgIVTX-8Ch1mvgBn" TargetMode="External"/><Relationship Id="rId5" Type="http://schemas.openxmlformats.org/officeDocument/2006/relationships/hyperlink" Target="https://www.google.lk/search?biw=1024&amp;bih=610&amp;q=sri+lanka+population&amp;stick=H4sIAAAAAAAAAGOovnz8BQMDgwUHnxCHfq6-gVluvKmWVnaylX5OfnJiSWZ-nn5xCZAuLslMTsyJL0pNBwpZFeQXlOaAZbnyJVs87-38YB-55ujBBR1SaTcuaQMAt2Rm_1UAAAA&amp;sa=X&amp;ved=0CIcBEOgTKAAwEWoVChMIntT56KKKxgIVTX-8Ch1mvgBn" TargetMode="External"/><Relationship Id="rId10" Type="http://schemas.openxmlformats.org/officeDocument/2006/relationships/hyperlink" Target="https://www.google.lk/search?biw=1024&amp;bih=610&amp;q=sri+lanka+president&amp;stick=H4sIAAAAAAAAAGOovnz8BQMDgwMHnxCHfq6-gVluvKmWUXaylX56fllqUV5ual4JEjMxJz6rtCizOCUzuSQzP8-qoCi1ODMFKGGoz9ZmnG078cGv3u8nM3ysDnR8TgEADurXsV0AAAA&amp;sa=X&amp;ved=0CJABEOgTKAAwE2oVChMIntT56KKKxgIVTX-8Ch1mvgBn" TargetMode="External"/><Relationship Id="rId4" Type="http://schemas.openxmlformats.org/officeDocument/2006/relationships/hyperlink" Target="https://www.google.lk/search?biw=1024&amp;bih=610&amp;q=colombo+sri+lanka&amp;stick=H4sIAAAAAAAAAGOovnz8BQMDgwkHnxCHfq6-gVluvKkSmJWWZ16kJZOdbKWfk5-cWJKZn6efnF-aV1JUaZWcWJBZkpjje_D9go7OdakbT4sdzw2cdP6myW1ZALa3fVRRAAAA&amp;sa=X&amp;ved=0CIQBEJsTKAIwEGoVChMIntT56KKKxgIVTX-8Ch1mvgBn" TargetMode="External"/><Relationship Id="rId9" Type="http://schemas.openxmlformats.org/officeDocument/2006/relationships/hyperlink" Target="https://www.google.lk/search?biw=1024&amp;bih=610&amp;q=asia+continent&amp;stick=H4sIAAAAAAAAAGOovnz8BQMDgykHnxCHfq6-gVluvKkSO4iVZZCtJZedbKWfk5-cWJKZn6efnF-aV1JUaZWcn1eSmZeaV-LQO79v-rfb7J6TnzTPEF_4nD2BxwEAyNNgb1IAAAA&amp;sa=X&amp;ved=0CI0BEJsTKAEwEmoVChMIntT56KKKxgIVTX-8Ch1mvgB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eteo.slt.l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2001150"/>
          </a:xfrm>
        </p:spPr>
        <p:txBody>
          <a:bodyPr>
            <a:normAutofit fontScale="90000"/>
          </a:bodyPr>
          <a:lstStyle/>
          <a:p>
            <a:r>
              <a:rPr lang="en-US" dirty="0" smtClean="0"/>
              <a:t/>
            </a:r>
            <a:br>
              <a:rPr lang="en-US" dirty="0" smtClean="0"/>
            </a:br>
            <a:r>
              <a:rPr lang="en-US" dirty="0"/>
              <a:t>“</a:t>
            </a:r>
            <a:r>
              <a:rPr lang="en-US" b="1" dirty="0"/>
              <a:t>Fifth International Port Meteorological Officers (PMO) Workshop</a:t>
            </a:r>
            <a:r>
              <a:rPr lang="en-US" dirty="0"/>
              <a:t>”,  </a:t>
            </a:r>
            <a:r>
              <a:rPr lang="en-US" sz="1600" dirty="0" err="1"/>
              <a:t>Vina</a:t>
            </a:r>
            <a:r>
              <a:rPr lang="en-US" sz="1600" dirty="0"/>
              <a:t> del Mar, Chile, 20-24 July 2015.</a:t>
            </a:r>
            <a:br>
              <a:rPr lang="en-US" sz="1600" dirty="0"/>
            </a:br>
            <a:r>
              <a:rPr lang="en-US" dirty="0"/>
              <a:t> </a:t>
            </a:r>
          </a:p>
        </p:txBody>
      </p:sp>
      <p:sp>
        <p:nvSpPr>
          <p:cNvPr id="3" name="Content Placeholder 2"/>
          <p:cNvSpPr>
            <a:spLocks noGrp="1"/>
          </p:cNvSpPr>
          <p:nvPr>
            <p:ph idx="1"/>
          </p:nvPr>
        </p:nvSpPr>
        <p:spPr>
          <a:xfrm>
            <a:off x="4008328" y="237996"/>
            <a:ext cx="8041709" cy="3945698"/>
          </a:xfrm>
        </p:spPr>
        <p:txBody>
          <a:bodyPr>
            <a:normAutofit/>
          </a:bodyPr>
          <a:lstStyle/>
          <a:p>
            <a:pPr marL="3657600" lvl="8" indent="0">
              <a:buNone/>
            </a:pPr>
            <a:r>
              <a:rPr lang="en-US" sz="3400" dirty="0" smtClean="0"/>
              <a:t>Asoka Premaratne </a:t>
            </a:r>
            <a:r>
              <a:rPr lang="en-US" sz="3400" dirty="0" err="1" smtClean="0"/>
              <a:t>Piyadi</a:t>
            </a:r>
            <a:r>
              <a:rPr lang="en-US" sz="3400" dirty="0" smtClean="0"/>
              <a:t> </a:t>
            </a:r>
            <a:r>
              <a:rPr lang="en-US" sz="3400" dirty="0" err="1" smtClean="0"/>
              <a:t>Gamage</a:t>
            </a:r>
            <a:endParaRPr lang="en-US" sz="3400" dirty="0" smtClean="0"/>
          </a:p>
          <a:p>
            <a:r>
              <a:rPr lang="en-US" sz="4000" dirty="0" smtClean="0"/>
              <a:t>from Sri-Lanka</a:t>
            </a:r>
          </a:p>
          <a:p>
            <a:pPr marL="0" indent="0">
              <a:buNone/>
            </a:pPr>
            <a:r>
              <a:rPr lang="en-US" sz="1400" b="1" dirty="0" smtClean="0">
                <a:hlinkClick r:id="rId2"/>
              </a:rPr>
              <a:t>Email;      asokapre@gmail.com</a:t>
            </a:r>
            <a:endParaRPr lang="en-US" sz="1400" b="1" dirty="0" smtClean="0"/>
          </a:p>
          <a:p>
            <a:pPr marL="0" indent="0">
              <a:buNone/>
            </a:pPr>
            <a:r>
              <a:rPr lang="en-US" sz="1400" b="1" dirty="0" smtClean="0"/>
              <a:t>Tele Phone          +94711693441</a:t>
            </a:r>
          </a:p>
          <a:p>
            <a:pPr marL="0" indent="0">
              <a:buNone/>
            </a:pPr>
            <a:r>
              <a:rPr lang="en-US" sz="1400" b="1" dirty="0" smtClean="0"/>
              <a:t>                             +94766266057</a:t>
            </a:r>
          </a:p>
          <a:p>
            <a:pPr marL="0" indent="0">
              <a:buNone/>
            </a:pPr>
            <a:r>
              <a:rPr lang="en-US" sz="1400" b="1" dirty="0" smtClean="0"/>
              <a:t>Facebook;           </a:t>
            </a:r>
            <a:r>
              <a:rPr lang="en-US" sz="1400" b="1" dirty="0" err="1" smtClean="0"/>
              <a:t>Piyadi</a:t>
            </a:r>
            <a:r>
              <a:rPr lang="en-US" sz="1400" b="1" dirty="0" smtClean="0"/>
              <a:t> </a:t>
            </a:r>
            <a:r>
              <a:rPr lang="en-US" sz="1400" b="1" dirty="0" err="1" smtClean="0"/>
              <a:t>Gamage</a:t>
            </a:r>
            <a:r>
              <a:rPr lang="en-US" sz="1400" b="1" dirty="0" smtClean="0"/>
              <a:t> Asoka Premaratne</a:t>
            </a:r>
          </a:p>
          <a:p>
            <a:pPr marL="0" indent="0">
              <a:buNone/>
            </a:pPr>
            <a:r>
              <a:rPr lang="en-US" sz="1400" b="1" dirty="0" err="1" smtClean="0"/>
              <a:t>Linkedin</a:t>
            </a:r>
            <a:r>
              <a:rPr lang="en-US" sz="1400" b="1" dirty="0" smtClean="0"/>
              <a:t>	           Asoka Premaratne</a:t>
            </a:r>
            <a:endParaRPr lang="en-US" sz="1400" b="1" dirty="0"/>
          </a:p>
        </p:txBody>
      </p:sp>
      <p:pic>
        <p:nvPicPr>
          <p:cNvPr id="1026" name="Picture 2" descr="C:\Users\DELL\Desktop\10846002_853525398032502_5433539210772367851_n.jpg 1.jpg"/>
          <p:cNvPicPr>
            <a:picLocks noChangeAspect="1" noChangeArrowheads="1"/>
          </p:cNvPicPr>
          <p:nvPr/>
        </p:nvPicPr>
        <p:blipFill>
          <a:blip r:embed="rId3"/>
          <a:srcRect/>
          <a:stretch>
            <a:fillRect/>
          </a:stretch>
        </p:blipFill>
        <p:spPr bwMode="auto">
          <a:xfrm>
            <a:off x="927100" y="825500"/>
            <a:ext cx="2260600" cy="2913063"/>
          </a:xfrm>
          <a:prstGeom prst="rect">
            <a:avLst/>
          </a:prstGeom>
          <a:noFill/>
        </p:spPr>
      </p:pic>
    </p:spTree>
    <p:extLst>
      <p:ext uri="{BB962C8B-B14F-4D97-AF65-F5344CB8AC3E}">
        <p14:creationId xmlns="" xmlns:p14="http://schemas.microsoft.com/office/powerpoint/2010/main" val="340551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Upper Atmospheric </a:t>
            </a:r>
            <a:r>
              <a:rPr lang="en-US" b="1" dirty="0" smtClean="0"/>
              <a:t/>
            </a:r>
            <a:br>
              <a:rPr lang="en-US" b="1" dirty="0" smtClean="0"/>
            </a:br>
            <a:r>
              <a:rPr lang="en-US" b="1" dirty="0" smtClean="0"/>
              <a:t>Information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pPr algn="just"/>
            <a:r>
              <a:rPr lang="en-US" dirty="0" smtClean="0"/>
              <a:t>In </a:t>
            </a:r>
            <a:r>
              <a:rPr lang="en-US" dirty="0"/>
              <a:t>Colombo, upper air observations are made thrice a week at 0600 hours UTC using the </a:t>
            </a:r>
            <a:r>
              <a:rPr lang="en-US" dirty="0" err="1"/>
              <a:t>radiosonde</a:t>
            </a:r>
            <a:r>
              <a:rPr lang="en-US" dirty="0"/>
              <a:t> equipment up to a height of approximately 20 km from the surface. </a:t>
            </a:r>
          </a:p>
          <a:p>
            <a:r>
              <a:rPr lang="en-US" dirty="0"/>
              <a:t>The total number of </a:t>
            </a:r>
            <a:r>
              <a:rPr lang="en-US" dirty="0" err="1"/>
              <a:t>radiosonde</a:t>
            </a:r>
            <a:r>
              <a:rPr lang="en-US" dirty="0"/>
              <a:t> observations made during the year 2014 was 148. </a:t>
            </a:r>
          </a:p>
          <a:p>
            <a:pPr algn="just"/>
            <a:r>
              <a:rPr lang="en-US" dirty="0" smtClean="0"/>
              <a:t>pilot </a:t>
            </a:r>
            <a:r>
              <a:rPr lang="en-US" dirty="0"/>
              <a:t>balloon observations are made at </a:t>
            </a:r>
            <a:r>
              <a:rPr lang="en-US" dirty="0" err="1"/>
              <a:t>Mannar</a:t>
            </a:r>
            <a:r>
              <a:rPr lang="en-US" dirty="0"/>
              <a:t>, </a:t>
            </a:r>
            <a:r>
              <a:rPr lang="en-US" dirty="0" err="1"/>
              <a:t>Hambantota</a:t>
            </a:r>
            <a:r>
              <a:rPr lang="en-US" dirty="0"/>
              <a:t>, and </a:t>
            </a:r>
            <a:r>
              <a:rPr lang="en-US" dirty="0" err="1" smtClean="0"/>
              <a:t>Trincomalee</a:t>
            </a:r>
            <a:r>
              <a:rPr lang="en-US" dirty="0" smtClean="0"/>
              <a:t> and Colombo </a:t>
            </a:r>
            <a:r>
              <a:rPr lang="en-US" dirty="0"/>
              <a:t>stations. </a:t>
            </a:r>
          </a:p>
          <a:p>
            <a:endParaRPr lang="en-US" dirty="0"/>
          </a:p>
        </p:txBody>
      </p:sp>
      <p:pic>
        <p:nvPicPr>
          <p:cNvPr id="4" name="Picture 3"/>
          <p:cNvPicPr>
            <a:picLocks noChangeAspect="1"/>
          </p:cNvPicPr>
          <p:nvPr/>
        </p:nvPicPr>
        <p:blipFill>
          <a:blip r:embed="rId2"/>
          <a:stretch>
            <a:fillRect/>
          </a:stretch>
        </p:blipFill>
        <p:spPr>
          <a:xfrm>
            <a:off x="5738226" y="3957181"/>
            <a:ext cx="6453774" cy="2900819"/>
          </a:xfrm>
          <a:prstGeom prst="rect">
            <a:avLst/>
          </a:prstGeom>
        </p:spPr>
      </p:pic>
    </p:spTree>
    <p:extLst>
      <p:ext uri="{BB962C8B-B14F-4D97-AF65-F5344CB8AC3E}">
        <p14:creationId xmlns="" xmlns:p14="http://schemas.microsoft.com/office/powerpoint/2010/main" val="5947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Weather Reports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Following </a:t>
            </a:r>
            <a:r>
              <a:rPr lang="en-US" dirty="0"/>
              <a:t>additional inquiries have been responded by the National Meteorological Centre during the year 2014. </a:t>
            </a:r>
          </a:p>
          <a:p>
            <a:r>
              <a:rPr lang="en-US" dirty="0"/>
              <a:t>Inquiries on weather by Police, Hotels, and Mercantile establishments – 2238 </a:t>
            </a:r>
          </a:p>
          <a:p>
            <a:r>
              <a:rPr lang="en-US" dirty="0"/>
              <a:t>Inquiries on weather by fishing community - 780 </a:t>
            </a:r>
          </a:p>
          <a:p>
            <a:r>
              <a:rPr lang="en-US" dirty="0"/>
              <a:t>Interviews on weather by Media - 120 </a:t>
            </a:r>
          </a:p>
          <a:p>
            <a:r>
              <a:rPr lang="en-US" dirty="0"/>
              <a:t>Certified weather reports - 134 </a:t>
            </a:r>
          </a:p>
          <a:p>
            <a:endParaRPr lang="en-US" dirty="0"/>
          </a:p>
        </p:txBody>
      </p:sp>
    </p:spTree>
    <p:extLst>
      <p:ext uri="{BB962C8B-B14F-4D97-AF65-F5344CB8AC3E}">
        <p14:creationId xmlns="" xmlns:p14="http://schemas.microsoft.com/office/powerpoint/2010/main" val="229497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Katunayake</a:t>
            </a:r>
            <a:r>
              <a:rPr lang="en-US" b="1" dirty="0"/>
              <a:t> International </a:t>
            </a:r>
            <a:r>
              <a:rPr lang="en-US" b="1" dirty="0" smtClean="0"/>
              <a:t/>
            </a:r>
            <a:br>
              <a:rPr lang="en-US" b="1" dirty="0" smtClean="0"/>
            </a:br>
            <a:r>
              <a:rPr lang="en-US" b="1" dirty="0" smtClean="0"/>
              <a:t>Airport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Meteorological </a:t>
            </a:r>
            <a:r>
              <a:rPr lang="en-US" dirty="0"/>
              <a:t>station at </a:t>
            </a:r>
            <a:r>
              <a:rPr lang="en-US" dirty="0" err="1"/>
              <a:t>Katunayake</a:t>
            </a:r>
            <a:r>
              <a:rPr lang="en-US" dirty="0"/>
              <a:t> International Airport has provided the following service to flights that fly through its Flight Information Region during the year 2014: </a:t>
            </a:r>
          </a:p>
          <a:p>
            <a:r>
              <a:rPr lang="en-US" dirty="0"/>
              <a:t>Terminal Aerodrome Forecasts (TAF) 1,460 </a:t>
            </a:r>
          </a:p>
          <a:p>
            <a:r>
              <a:rPr lang="en-US" dirty="0"/>
              <a:t>Meteorological Aerodrome Reports (METAR) 17,028 </a:t>
            </a:r>
          </a:p>
          <a:p>
            <a:r>
              <a:rPr lang="en-US" dirty="0"/>
              <a:t>Special Observations (SPECI) 628 </a:t>
            </a:r>
          </a:p>
          <a:p>
            <a:r>
              <a:rPr lang="en-US" dirty="0"/>
              <a:t>Weather Warnings (SIGMET) 154 </a:t>
            </a:r>
          </a:p>
          <a:p>
            <a:r>
              <a:rPr lang="en-US" dirty="0"/>
              <a:t>Aerodrome Warnings 28 </a:t>
            </a:r>
          </a:p>
          <a:p>
            <a:r>
              <a:rPr lang="en-US" dirty="0"/>
              <a:t>Flight Folders 25,134 </a:t>
            </a:r>
          </a:p>
          <a:p>
            <a:r>
              <a:rPr lang="en-US" dirty="0"/>
              <a:t>Area Forecasts 5,945 </a:t>
            </a:r>
          </a:p>
          <a:p>
            <a:r>
              <a:rPr lang="en-US" dirty="0"/>
              <a:t>Route Forecasts 4,678 </a:t>
            </a:r>
          </a:p>
          <a:p>
            <a:endParaRPr lang="en-US" dirty="0"/>
          </a:p>
        </p:txBody>
      </p:sp>
      <p:pic>
        <p:nvPicPr>
          <p:cNvPr id="5" name="Picture 4"/>
          <p:cNvPicPr>
            <a:picLocks noChangeAspect="1"/>
          </p:cNvPicPr>
          <p:nvPr/>
        </p:nvPicPr>
        <p:blipFill>
          <a:blip r:embed="rId2"/>
          <a:stretch>
            <a:fillRect/>
          </a:stretch>
        </p:blipFill>
        <p:spPr>
          <a:xfrm>
            <a:off x="6963209" y="2866835"/>
            <a:ext cx="5029636" cy="3779848"/>
          </a:xfrm>
          <a:prstGeom prst="rect">
            <a:avLst/>
          </a:prstGeom>
        </p:spPr>
      </p:pic>
    </p:spTree>
    <p:extLst>
      <p:ext uri="{BB962C8B-B14F-4D97-AF65-F5344CB8AC3E}">
        <p14:creationId xmlns="" xmlns:p14="http://schemas.microsoft.com/office/powerpoint/2010/main" val="88314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Mattala</a:t>
            </a:r>
            <a:r>
              <a:rPr lang="en-US" b="1" dirty="0"/>
              <a:t> International Airport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Details </a:t>
            </a:r>
            <a:r>
              <a:rPr lang="en-US" dirty="0"/>
              <a:t>of information provided to aviation community by the </a:t>
            </a:r>
            <a:r>
              <a:rPr lang="en-US" dirty="0" err="1"/>
              <a:t>Mattala</a:t>
            </a:r>
            <a:r>
              <a:rPr lang="en-US" dirty="0"/>
              <a:t> International Airport are briefly given below: </a:t>
            </a:r>
          </a:p>
          <a:p>
            <a:r>
              <a:rPr lang="en-US" dirty="0"/>
              <a:t>Terminal Aerodrome Forecast (TAF) 1,460 </a:t>
            </a:r>
          </a:p>
          <a:p>
            <a:r>
              <a:rPr lang="en-US" dirty="0"/>
              <a:t>Meteorological Aerodrome Reports (METAR) 14,384 </a:t>
            </a:r>
          </a:p>
          <a:p>
            <a:r>
              <a:rPr lang="en-US" dirty="0"/>
              <a:t>Special Observations (SPECI) 263 9 </a:t>
            </a:r>
          </a:p>
          <a:p>
            <a:endParaRPr lang="en-US" dirty="0"/>
          </a:p>
        </p:txBody>
      </p:sp>
      <p:pic>
        <p:nvPicPr>
          <p:cNvPr id="4" name="Picture 3"/>
          <p:cNvPicPr>
            <a:picLocks noChangeAspect="1"/>
          </p:cNvPicPr>
          <p:nvPr/>
        </p:nvPicPr>
        <p:blipFill>
          <a:blip r:embed="rId2"/>
          <a:stretch>
            <a:fillRect/>
          </a:stretch>
        </p:blipFill>
        <p:spPr>
          <a:xfrm>
            <a:off x="7777162" y="2010832"/>
            <a:ext cx="3952875" cy="2476500"/>
          </a:xfrm>
          <a:prstGeom prst="rect">
            <a:avLst/>
          </a:prstGeom>
        </p:spPr>
      </p:pic>
    </p:spTree>
    <p:extLst>
      <p:ext uri="{BB962C8B-B14F-4D97-AF65-F5344CB8AC3E}">
        <p14:creationId xmlns="" xmlns:p14="http://schemas.microsoft.com/office/powerpoint/2010/main" val="404615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Ratmalana</a:t>
            </a:r>
            <a:r>
              <a:rPr lang="en-US" b="1" dirty="0"/>
              <a:t> Airport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Major </a:t>
            </a:r>
            <a:r>
              <a:rPr lang="en-US" dirty="0"/>
              <a:t>task accomplished by this station is to provide meteorological information required for domestic flights and for Sri Lanka Air Force flight operations. Details of the services provided during the year 2014 are stated below: </a:t>
            </a:r>
          </a:p>
          <a:p>
            <a:r>
              <a:rPr lang="en-US" dirty="0"/>
              <a:t>Meteorological Aerodrome Reports (METAR) 4,760 </a:t>
            </a:r>
          </a:p>
          <a:p>
            <a:r>
              <a:rPr lang="en-US" dirty="0"/>
              <a:t>Special Observations (SPECI) 347 </a:t>
            </a:r>
          </a:p>
          <a:p>
            <a:r>
              <a:rPr lang="en-US" dirty="0"/>
              <a:t>Provision of Surface Pressure to aircrafts 130 </a:t>
            </a:r>
          </a:p>
          <a:p>
            <a:endParaRPr lang="en-US" dirty="0"/>
          </a:p>
        </p:txBody>
      </p:sp>
      <p:pic>
        <p:nvPicPr>
          <p:cNvPr id="5" name="Picture 4"/>
          <p:cNvPicPr>
            <a:picLocks noChangeAspect="1"/>
          </p:cNvPicPr>
          <p:nvPr/>
        </p:nvPicPr>
        <p:blipFill>
          <a:blip r:embed="rId2"/>
          <a:stretch>
            <a:fillRect/>
          </a:stretch>
        </p:blipFill>
        <p:spPr>
          <a:xfrm>
            <a:off x="6576164" y="3118980"/>
            <a:ext cx="5248406" cy="3544867"/>
          </a:xfrm>
          <a:prstGeom prst="rect">
            <a:avLst/>
          </a:prstGeom>
        </p:spPr>
      </p:pic>
    </p:spTree>
    <p:extLst>
      <p:ext uri="{BB962C8B-B14F-4D97-AF65-F5344CB8AC3E}">
        <p14:creationId xmlns="" xmlns:p14="http://schemas.microsoft.com/office/powerpoint/2010/main" val="384451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i="1" dirty="0"/>
              <a:t>Provision of Meteorological Services for Marine Activities </a:t>
            </a:r>
            <a:r>
              <a:rPr lang="en-US" dirty="0"/>
              <a:t/>
            </a:r>
            <a:br>
              <a:rPr lang="en-US" dirty="0"/>
            </a:br>
            <a:r>
              <a:rPr lang="en-US" b="1" i="1" dirty="0"/>
              <a:t>Shipping Report </a:t>
            </a:r>
            <a:r>
              <a:rPr lang="en-US" dirty="0"/>
              <a:t/>
            </a:r>
            <a:br>
              <a:rPr lang="en-US" dirty="0"/>
            </a:br>
            <a:r>
              <a:rPr lang="en-US" i="1" dirty="0"/>
              <a:t> </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smtClean="0"/>
              <a:t>Shipping </a:t>
            </a:r>
            <a:r>
              <a:rPr lang="en-US" i="1" dirty="0"/>
              <a:t>reports on meteorological condition of the sea area around Sri Lanka are issued everyday at 10.00 am and 04.00 pm. The total number of shipping reports issued during the year </a:t>
            </a:r>
            <a:r>
              <a:rPr lang="en-US" i="1" dirty="0" smtClean="0"/>
              <a:t>2014 was </a:t>
            </a:r>
            <a:r>
              <a:rPr lang="en-US" i="1" dirty="0"/>
              <a:t>730. </a:t>
            </a:r>
            <a:endParaRPr lang="en-US" dirty="0"/>
          </a:p>
          <a:p>
            <a:r>
              <a:rPr lang="en-US" i="1" dirty="0"/>
              <a:t> </a:t>
            </a:r>
            <a:endParaRPr lang="en-US" dirty="0"/>
          </a:p>
          <a:p>
            <a:endParaRPr lang="en-US" dirty="0"/>
          </a:p>
        </p:txBody>
      </p:sp>
      <p:pic>
        <p:nvPicPr>
          <p:cNvPr id="4" name="Picture 3"/>
          <p:cNvPicPr>
            <a:picLocks noChangeAspect="1"/>
          </p:cNvPicPr>
          <p:nvPr/>
        </p:nvPicPr>
        <p:blipFill>
          <a:blip r:embed="rId2"/>
          <a:stretch>
            <a:fillRect/>
          </a:stretch>
        </p:blipFill>
        <p:spPr>
          <a:xfrm>
            <a:off x="7665928" y="2818355"/>
            <a:ext cx="4221271" cy="3858669"/>
          </a:xfrm>
          <a:prstGeom prst="rect">
            <a:avLst/>
          </a:prstGeom>
        </p:spPr>
      </p:pic>
    </p:spTree>
    <p:extLst>
      <p:ext uri="{BB962C8B-B14F-4D97-AF65-F5344CB8AC3E}">
        <p14:creationId xmlns="" xmlns:p14="http://schemas.microsoft.com/office/powerpoint/2010/main" val="313416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Fleet Forecast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i="1" dirty="0"/>
              <a:t> </a:t>
            </a:r>
            <a:endParaRPr lang="en-US" dirty="0"/>
          </a:p>
          <a:p>
            <a:r>
              <a:rPr lang="en-US" i="1" dirty="0"/>
              <a:t>Fleet forecasts are issued at 06.00am and 04.30pm and contains the weather, sea state and wind conditions of the sea area given in figure below. The total number of Fleet Forecasts issued during 2014 was 730.</a:t>
            </a:r>
            <a:endParaRPr lang="en-US" dirty="0"/>
          </a:p>
          <a:p>
            <a:r>
              <a:rPr lang="en-US" i="1" dirty="0"/>
              <a:t> </a:t>
            </a:r>
            <a:endParaRPr lang="en-US" dirty="0"/>
          </a:p>
          <a:p>
            <a:endParaRPr lang="en-US" dirty="0"/>
          </a:p>
        </p:txBody>
      </p:sp>
      <p:pic>
        <p:nvPicPr>
          <p:cNvPr id="4" name="Picture 3"/>
          <p:cNvPicPr>
            <a:picLocks noChangeAspect="1"/>
          </p:cNvPicPr>
          <p:nvPr/>
        </p:nvPicPr>
        <p:blipFill>
          <a:blip r:embed="rId2"/>
          <a:stretch>
            <a:fillRect/>
          </a:stretch>
        </p:blipFill>
        <p:spPr>
          <a:xfrm>
            <a:off x="5064690" y="3416408"/>
            <a:ext cx="6096000" cy="2981325"/>
          </a:xfrm>
          <a:prstGeom prst="rect">
            <a:avLst/>
          </a:prstGeom>
        </p:spPr>
      </p:pic>
    </p:spTree>
    <p:extLst>
      <p:ext uri="{BB962C8B-B14F-4D97-AF65-F5344CB8AC3E}">
        <p14:creationId xmlns="" xmlns:p14="http://schemas.microsoft.com/office/powerpoint/2010/main" val="82243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i="1" dirty="0"/>
              <a:t>Forecast for Multi-Day Fishing Vessels</a:t>
            </a:r>
            <a:r>
              <a:rPr lang="en-US" dirty="0"/>
              <a:t/>
            </a:r>
            <a:br>
              <a:rPr lang="en-US" dirty="0"/>
            </a:br>
            <a:r>
              <a:rPr lang="en-US" b="1" i="1" dirty="0"/>
              <a:t> </a:t>
            </a:r>
            <a:r>
              <a:rPr lang="en-US" dirty="0"/>
              <a:t/>
            </a:r>
            <a:br>
              <a:rPr lang="en-US" dirty="0"/>
            </a:br>
            <a:endParaRPr lang="en-US" dirty="0"/>
          </a:p>
        </p:txBody>
      </p:sp>
      <p:sp>
        <p:nvSpPr>
          <p:cNvPr id="3" name="Content Placeholder 2"/>
          <p:cNvSpPr>
            <a:spLocks noGrp="1"/>
          </p:cNvSpPr>
          <p:nvPr>
            <p:ph idx="1"/>
          </p:nvPr>
        </p:nvSpPr>
        <p:spPr/>
        <p:txBody>
          <a:bodyPr/>
          <a:lstStyle/>
          <a:p>
            <a:r>
              <a:rPr lang="en-US" i="1" dirty="0" smtClean="0"/>
              <a:t>Weather </a:t>
            </a:r>
            <a:r>
              <a:rPr lang="en-US" i="1" dirty="0"/>
              <a:t>forecast for the sea area of the Southern Indian Ocean, Bay of Bengal and the Arabian Sea is issued for the benefit of multi-day fishing vessels on daily basis. These forecasts are issued with a validity period of 72 hours and are disseminated through Sri Lanka Navy and Fisheries Department. As the issue of this forecast commenced from 01st October 2014 only 92 such reports have been issued by 31st December 2014. </a:t>
            </a:r>
            <a:endParaRPr lang="en-US" dirty="0"/>
          </a:p>
          <a:p>
            <a:endParaRPr lang="en-US" dirty="0"/>
          </a:p>
        </p:txBody>
      </p:sp>
      <p:pic>
        <p:nvPicPr>
          <p:cNvPr id="4" name="Picture 3"/>
          <p:cNvPicPr>
            <a:picLocks noChangeAspect="1"/>
          </p:cNvPicPr>
          <p:nvPr/>
        </p:nvPicPr>
        <p:blipFill>
          <a:blip r:embed="rId2"/>
          <a:stretch>
            <a:fillRect/>
          </a:stretch>
        </p:blipFill>
        <p:spPr>
          <a:xfrm>
            <a:off x="7868693" y="3839944"/>
            <a:ext cx="3619500" cy="2409825"/>
          </a:xfrm>
          <a:prstGeom prst="rect">
            <a:avLst/>
          </a:prstGeom>
        </p:spPr>
      </p:pic>
    </p:spTree>
    <p:extLst>
      <p:ext uri="{BB962C8B-B14F-4D97-AF65-F5344CB8AC3E}">
        <p14:creationId xmlns="" xmlns:p14="http://schemas.microsoft.com/office/powerpoint/2010/main" val="16939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cap="none" dirty="0" smtClean="0">
                <a:ln>
                  <a:noFill/>
                </a:ln>
                <a:solidFill>
                  <a:srgbClr val="FF8400"/>
                </a:solidFill>
                <a:latin typeface="Arial" panose="020B0604020202020204" pitchFamily="34" charset="0"/>
                <a:ea typeface="Times New Roman" panose="02020603050405020304" pitchFamily="18" charset="0"/>
                <a:cs typeface="Arial" panose="020B0604020202020204" pitchFamily="34" charset="0"/>
              </a:rPr>
              <a:t>Shipping</a:t>
            </a:r>
            <a:r>
              <a:rPr lang="en-US" sz="3200" b="1" cap="none" dirty="0" smtClean="0">
                <a:ln>
                  <a:noFill/>
                </a:ln>
                <a:solidFill>
                  <a:srgbClr val="365F91"/>
                </a:solidFill>
                <a:latin typeface="Cambria" panose="02040503050406030204" pitchFamily="18" charset="0"/>
                <a:ea typeface="Times New Roman" panose="02020603050405020304" pitchFamily="18" charset="0"/>
                <a:cs typeface="Iskoola Pota" panose="020B0502040204020203" pitchFamily="34" charset="0"/>
              </a:rPr>
              <a:t/>
            </a:r>
            <a:br>
              <a:rPr lang="en-US" sz="3200" b="1" cap="none" dirty="0" smtClean="0">
                <a:ln>
                  <a:noFill/>
                </a:ln>
                <a:solidFill>
                  <a:srgbClr val="365F91"/>
                </a:solidFill>
                <a:latin typeface="Cambria" panose="02040503050406030204" pitchFamily="18" charset="0"/>
                <a:ea typeface="Times New Roman" panose="02020603050405020304" pitchFamily="18" charset="0"/>
                <a:cs typeface="Iskoola Pota" panose="020B0502040204020203" pitchFamily="34" charset="0"/>
              </a:rPr>
            </a:br>
            <a:endParaRPr lang="en-US" dirty="0"/>
          </a:p>
        </p:txBody>
      </p:sp>
      <p:sp>
        <p:nvSpPr>
          <p:cNvPr id="3" name="Content Placeholder 2"/>
          <p:cNvSpPr>
            <a:spLocks noGrp="1"/>
          </p:cNvSpPr>
          <p:nvPr>
            <p:ph idx="1"/>
          </p:nvPr>
        </p:nvSpPr>
        <p:spPr/>
        <p:txBody>
          <a:bodyPr/>
          <a:lstStyle/>
          <a:p>
            <a:pPr lvl="0"/>
            <a:r>
              <a:rPr lang="en-US" dirty="0">
                <a:solidFill>
                  <a:srgbClr val="3F3F3F"/>
                </a:solidFill>
                <a:latin typeface="Arial" panose="020B0604020202020204" pitchFamily="34" charset="0"/>
                <a:ea typeface="Calibri" panose="020F0502020204030204" pitchFamily="34" charset="0"/>
                <a:cs typeface="Arial" panose="020B0604020202020204" pitchFamily="34" charset="0"/>
              </a:rPr>
              <a:t>Sri Lanka is strategically located in the Indian Ocean coming on the way of major sea routes. Shipping lines linking Europe, America, Far East, Middle East and Asia pass through the ports of Colombo, Galle and </a:t>
            </a:r>
            <a:r>
              <a:rPr lang="en-US" dirty="0" err="1">
                <a:solidFill>
                  <a:srgbClr val="3F3F3F"/>
                </a:solidFill>
                <a:latin typeface="Arial" panose="020B0604020202020204" pitchFamily="34" charset="0"/>
                <a:ea typeface="Calibri" panose="020F0502020204030204" pitchFamily="34" charset="0"/>
                <a:cs typeface="Arial" panose="020B0604020202020204" pitchFamily="34" charset="0"/>
              </a:rPr>
              <a:t>Trincomalee</a:t>
            </a:r>
            <a:r>
              <a:rPr lang="en-US" dirty="0">
                <a:solidFill>
                  <a:srgbClr val="3F3F3F"/>
                </a:solidFill>
                <a:latin typeface="Arial" panose="020B0604020202020204" pitchFamily="34" charset="0"/>
                <a:ea typeface="Calibri" panose="020F0502020204030204" pitchFamily="34" charset="0"/>
                <a:cs typeface="Arial" panose="020B0604020202020204" pitchFamily="34" charset="0"/>
              </a:rPr>
              <a:t>. Sri Lanka is a major and convenient link on these routes. </a:t>
            </a:r>
            <a:br>
              <a:rPr lang="en-US" dirty="0">
                <a:solidFill>
                  <a:srgbClr val="3F3F3F"/>
                </a:solidFill>
                <a:latin typeface="Arial" panose="020B0604020202020204" pitchFamily="34" charset="0"/>
                <a:ea typeface="Calibri" panose="020F0502020204030204" pitchFamily="34" charset="0"/>
                <a:cs typeface="Arial" panose="020B0604020202020204" pitchFamily="34" charset="0"/>
              </a:rPr>
            </a:br>
            <a:r>
              <a:rPr lang="en-US" dirty="0">
                <a:solidFill>
                  <a:srgbClr val="3F3F3F"/>
                </a:solidFill>
                <a:latin typeface="Arial" panose="020B0604020202020204" pitchFamily="34" charset="0"/>
                <a:ea typeface="Calibri" panose="020F0502020204030204" pitchFamily="34" charset="0"/>
                <a:cs typeface="Arial" panose="020B0604020202020204" pitchFamily="34" charset="0"/>
              </a:rPr>
              <a:t/>
            </a:r>
            <a:br>
              <a:rPr lang="en-US" dirty="0">
                <a:solidFill>
                  <a:srgbClr val="3F3F3F"/>
                </a:solidFill>
                <a:latin typeface="Arial" panose="020B0604020202020204" pitchFamily="34" charset="0"/>
                <a:ea typeface="Calibri" panose="020F0502020204030204" pitchFamily="34" charset="0"/>
                <a:cs typeface="Arial" panose="020B0604020202020204" pitchFamily="34" charset="0"/>
              </a:rPr>
            </a:br>
            <a:endParaRPr lang="en-US" sz="2800" dirty="0">
              <a:solidFill>
                <a:schemeClr val="tx1"/>
              </a:solidFill>
              <a:latin typeface="Arial" panose="020B0604020202020204" pitchFamily="34" charset="0"/>
            </a:endParaRPr>
          </a:p>
          <a:p>
            <a:endParaRPr lang="en-US" dirty="0"/>
          </a:p>
        </p:txBody>
      </p:sp>
      <p:pic>
        <p:nvPicPr>
          <p:cNvPr id="2050" name="Picture 9" descr="Plan Your Tours">
            <a:hlinkClick r:id="rId2"/>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35025" y="609600"/>
            <a:ext cx="13335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49" name="Picture 8" descr="Shipping in Sri Lank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690009" y="4698274"/>
            <a:ext cx="1619250" cy="16192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a:spLocks noChangeArrowheads="1"/>
          </p:cNvSpPr>
          <p:nvPr/>
        </p:nvSpPr>
        <p:spPr bwMode="auto">
          <a:xfrm>
            <a:off x="152400" y="184810"/>
            <a:ext cx="65" cy="392379"/>
          </a:xfrm>
          <a:prstGeom prst="rect">
            <a:avLst/>
          </a:prstGeom>
          <a:solidFill>
            <a:srgbClr val="FEFEF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11426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52400" y="60960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3F3F3F"/>
                </a:solidFill>
                <a:effectLst/>
                <a:latin typeface="Arial" panose="020B0604020202020204" pitchFamily="34" charset="0"/>
                <a:ea typeface="Calibri" panose="020F0502020204030204" pitchFamily="34" charset="0"/>
                <a:cs typeface="Arial" panose="020B0604020202020204" pitchFamily="34" charset="0"/>
              </a:rPr>
              <a:t/>
            </a:r>
            <a:br>
              <a:rPr kumimoji="0" lang="en-US" sz="1000" b="0" i="0" u="none" strike="noStrike" cap="none" normalizeH="0" baseline="0" smtClean="0">
                <a:ln>
                  <a:noFill/>
                </a:ln>
                <a:solidFill>
                  <a:srgbClr val="3F3F3F"/>
                </a:solidFill>
                <a:effectLst/>
                <a:latin typeface="Arial" panose="020B0604020202020204" pitchFamily="34" charset="0"/>
                <a:ea typeface="Calibri" panose="020F0502020204030204" pitchFamily="34" charset="0"/>
                <a:cs typeface="Arial" panose="020B0604020202020204" pitchFamily="34" charset="0"/>
              </a:rPr>
            </a:br>
            <a:r>
              <a:rPr kumimoji="0" lang="en-US" sz="1000" b="0" i="0" u="none" strike="noStrike" cap="none" normalizeH="0" baseline="0" smtClean="0">
                <a:ln>
                  <a:noFill/>
                </a:ln>
                <a:solidFill>
                  <a:srgbClr val="3F3F3F"/>
                </a:solidFill>
                <a:effectLst/>
                <a:latin typeface="Arial" panose="020B0604020202020204" pitchFamily="34" charset="0"/>
                <a:ea typeface="Calibri" panose="020F0502020204030204" pitchFamily="34" charset="0"/>
                <a:cs typeface="Arial" panose="020B0604020202020204" pitchFamily="34" charset="0"/>
              </a:rPr>
              <a:t/>
            </a:r>
            <a:br>
              <a:rPr kumimoji="0" lang="en-US" sz="1000" b="0" i="0" u="none" strike="noStrike" cap="none" normalizeH="0" baseline="0" smtClean="0">
                <a:ln>
                  <a:noFill/>
                </a:ln>
                <a:solidFill>
                  <a:srgbClr val="3F3F3F"/>
                </a:solidFill>
                <a:effectLst/>
                <a:latin typeface="Arial" panose="020B0604020202020204" pitchFamily="34" charset="0"/>
                <a:ea typeface="Calibri" panose="020F050202020403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52400" y="424934"/>
            <a:ext cx="184731" cy="369332"/>
          </a:xfrm>
          <a:prstGeom prst="rect">
            <a:avLst/>
          </a:prstGeom>
          <a:solidFill>
            <a:srgbClr val="FEFEF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08042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a:t>
            </a:r>
            <a:r>
              <a:rPr lang="en-US" b="1" dirty="0"/>
              <a:t>Seaports</a:t>
            </a:r>
            <a:r>
              <a:rPr lang="en-US" dirty="0"/>
              <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a:t/>
            </a:r>
            <a:br>
              <a:rPr lang="en-US" dirty="0"/>
            </a:br>
            <a:r>
              <a:rPr lang="en-US" sz="7200" b="1" dirty="0"/>
              <a:t>Colombo</a:t>
            </a:r>
            <a:r>
              <a:rPr lang="en-US" sz="7200" dirty="0"/>
              <a:t/>
            </a:r>
            <a:br>
              <a:rPr lang="en-US" sz="7200" dirty="0"/>
            </a:br>
            <a:r>
              <a:rPr lang="en-US" sz="7200" dirty="0"/>
              <a:t>JAYE Container Terminal of Colombo is fully equipped modern seaport. The 632meters long port has the draught of up to 13 meters making it capable of handling modern container vessels. The terminal facilities are equipped with modern cargo handling equipment. All kind of cargo can be stuffed and </a:t>
            </a:r>
            <a:r>
              <a:rPr lang="en-US" sz="7200" dirty="0" err="1"/>
              <a:t>destuffed</a:t>
            </a:r>
            <a:r>
              <a:rPr lang="en-US" sz="7200" dirty="0"/>
              <a:t> here. Queen Elizabeth Quay Container Terminal is 425 meters long with the maximum draught of 12 meters. Dry dock and bulk handling facilities are available Colombo airports. </a:t>
            </a:r>
            <a:br>
              <a:rPr lang="en-US" sz="7200" dirty="0"/>
            </a:br>
            <a:r>
              <a:rPr lang="en-US" sz="7200" dirty="0"/>
              <a:t/>
            </a:r>
            <a:br>
              <a:rPr lang="en-US" sz="7200" dirty="0"/>
            </a:br>
            <a:r>
              <a:rPr lang="en-US" sz="7200" b="1" dirty="0"/>
              <a:t> </a:t>
            </a:r>
            <a:endParaRPr lang="en-US" sz="7200" dirty="0"/>
          </a:p>
          <a:p>
            <a:pPr marL="0" indent="0">
              <a:buNone/>
            </a:pPr>
            <a:r>
              <a:rPr lang="en-US" sz="7200" b="1" dirty="0" err="1"/>
              <a:t>Trincomalee</a:t>
            </a:r>
            <a:endParaRPr lang="en-US" sz="7200" dirty="0"/>
          </a:p>
          <a:p>
            <a:pPr marL="0" indent="0">
              <a:buNone/>
            </a:pPr>
            <a:r>
              <a:rPr lang="en-US" sz="7200" dirty="0" err="1"/>
              <a:t>Trincomalee</a:t>
            </a:r>
            <a:r>
              <a:rPr lang="en-US" sz="7200" dirty="0"/>
              <a:t> is considered among the finest natural </a:t>
            </a:r>
            <a:r>
              <a:rPr lang="en-US" sz="7200" dirty="0" err="1"/>
              <a:t>harbours</a:t>
            </a:r>
            <a:r>
              <a:rPr lang="en-US" sz="7200" dirty="0"/>
              <a:t> in the world. It is naturally equipped with unlimited draught and is capable of accommodating even the largest vessels. </a:t>
            </a:r>
            <a:br>
              <a:rPr lang="en-US" sz="7200" dirty="0"/>
            </a:br>
            <a:r>
              <a:rPr lang="en-US" sz="7200" dirty="0"/>
              <a:t/>
            </a:r>
            <a:br>
              <a:rPr lang="en-US" sz="7200" dirty="0"/>
            </a:br>
            <a:r>
              <a:rPr lang="en-US" sz="7200" b="1" dirty="0"/>
              <a:t>Galle</a:t>
            </a:r>
            <a:r>
              <a:rPr lang="en-US" sz="7200" dirty="0"/>
              <a:t/>
            </a:r>
            <a:br>
              <a:rPr lang="en-US" sz="7200" dirty="0"/>
            </a:br>
            <a:r>
              <a:rPr lang="en-US" sz="7200" dirty="0" err="1"/>
              <a:t>Galle</a:t>
            </a:r>
            <a:r>
              <a:rPr lang="en-US" sz="7200" dirty="0"/>
              <a:t> port can handle two vessels at along-side berths. The port has the facilities of road and rail access. It has well equipped transit sheds. </a:t>
            </a:r>
            <a:br>
              <a:rPr lang="en-US" sz="7200" dirty="0"/>
            </a:br>
            <a:r>
              <a:rPr lang="en-US" sz="7200" dirty="0"/>
              <a:t/>
            </a:r>
            <a:br>
              <a:rPr lang="en-US" sz="7200" dirty="0"/>
            </a:br>
            <a:endParaRPr lang="en-US" sz="7200" dirty="0"/>
          </a:p>
        </p:txBody>
      </p:sp>
      <p:pic>
        <p:nvPicPr>
          <p:cNvPr id="4" name="Picture 3"/>
          <p:cNvPicPr>
            <a:picLocks noChangeAspect="1"/>
          </p:cNvPicPr>
          <p:nvPr/>
        </p:nvPicPr>
        <p:blipFill>
          <a:blip r:embed="rId2"/>
          <a:stretch>
            <a:fillRect/>
          </a:stretch>
        </p:blipFill>
        <p:spPr>
          <a:xfrm>
            <a:off x="8705590" y="4487332"/>
            <a:ext cx="3216318" cy="2166865"/>
          </a:xfrm>
          <a:prstGeom prst="rect">
            <a:avLst/>
          </a:prstGeom>
        </p:spPr>
      </p:pic>
    </p:spTree>
    <p:extLst>
      <p:ext uri="{BB962C8B-B14F-4D97-AF65-F5344CB8AC3E}">
        <p14:creationId xmlns="" xmlns:p14="http://schemas.microsoft.com/office/powerpoint/2010/main" val="387832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24905" y="3915488"/>
            <a:ext cx="5824176" cy="3004666"/>
          </a:xfrm>
        </p:spPr>
        <p:txBody>
          <a:bodyPr>
            <a:normAutofit/>
          </a:bodyPr>
          <a:lstStyle/>
          <a:p>
            <a:pPr algn="ctr"/>
            <a:r>
              <a:rPr lang="en-US" sz="6600" dirty="0">
                <a:solidFill>
                  <a:schemeClr val="tx1"/>
                </a:solidFill>
              </a:rPr>
              <a:t>SRI-LANKA</a:t>
            </a:r>
          </a:p>
          <a:p>
            <a:pPr algn="ctr"/>
            <a:r>
              <a:rPr lang="en-US" sz="4000" dirty="0">
                <a:solidFill>
                  <a:schemeClr val="tx1"/>
                </a:solidFill>
              </a:rPr>
              <a:t>7.0000° N, 81.0000° E</a:t>
            </a:r>
          </a:p>
          <a:p>
            <a:pPr algn="ctr"/>
            <a:endParaRPr lang="en-US" sz="4000" dirty="0">
              <a:solidFill>
                <a:schemeClr val="tx1"/>
              </a:solidFill>
            </a:endParaRPr>
          </a:p>
        </p:txBody>
      </p:sp>
      <p:pic>
        <p:nvPicPr>
          <p:cNvPr id="5" name="Picture 4"/>
          <p:cNvPicPr/>
          <p:nvPr/>
        </p:nvPicPr>
        <p:blipFill>
          <a:blip r:embed="rId2"/>
          <a:srcRect/>
          <a:stretch>
            <a:fillRect/>
          </a:stretch>
        </p:blipFill>
        <p:spPr bwMode="auto">
          <a:xfrm>
            <a:off x="6825932" y="150312"/>
            <a:ext cx="5236631" cy="6438378"/>
          </a:xfrm>
          <a:prstGeom prst="rect">
            <a:avLst/>
          </a:prstGeom>
          <a:noFill/>
          <a:ln w="9525">
            <a:noFill/>
            <a:miter lim="800000"/>
            <a:headEnd/>
            <a:tailEnd/>
          </a:ln>
        </p:spPr>
      </p:pic>
      <p:pic>
        <p:nvPicPr>
          <p:cNvPr id="6" name="Picture 5" descr="http://www.hirunews.lk/Data/News_Images/59831.jpg"/>
          <p:cNvPicPr/>
          <p:nvPr/>
        </p:nvPicPr>
        <p:blipFill>
          <a:blip r:embed="rId3"/>
          <a:srcRect/>
          <a:stretch>
            <a:fillRect/>
          </a:stretch>
        </p:blipFill>
        <p:spPr bwMode="auto">
          <a:xfrm>
            <a:off x="313151" y="150312"/>
            <a:ext cx="6512781" cy="3507288"/>
          </a:xfrm>
          <a:prstGeom prst="rect">
            <a:avLst/>
          </a:prstGeom>
          <a:noFill/>
          <a:ln w="9525">
            <a:noFill/>
            <a:miter lim="800000"/>
            <a:headEnd/>
            <a:tailEnd/>
          </a:ln>
        </p:spPr>
      </p:pic>
    </p:spTree>
    <p:extLst>
      <p:ext uri="{BB962C8B-B14F-4D97-AF65-F5344CB8AC3E}">
        <p14:creationId xmlns="" xmlns:p14="http://schemas.microsoft.com/office/powerpoint/2010/main" val="17183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78" y="4562488"/>
            <a:ext cx="8534400" cy="1507067"/>
          </a:xfrm>
        </p:spPr>
        <p:txBody>
          <a:bodyPr/>
          <a:lstStyle/>
          <a:p>
            <a:r>
              <a:rPr lang="en-US" dirty="0" smtClean="0">
                <a:solidFill>
                  <a:srgbClr val="FF0000"/>
                </a:solidFill>
              </a:rPr>
              <a:t>Thank you </a:t>
            </a:r>
            <a:br>
              <a:rPr lang="en-US" dirty="0" smtClean="0">
                <a:solidFill>
                  <a:srgbClr val="FF0000"/>
                </a:solidFill>
              </a:rPr>
            </a:br>
            <a:r>
              <a:rPr lang="en-US" dirty="0" smtClean="0">
                <a:solidFill>
                  <a:srgbClr val="FF0000"/>
                </a:solidFill>
              </a:rPr>
              <a:t>thank you very much</a:t>
            </a:r>
            <a:endParaRPr lang="en-US" dirty="0">
              <a:solidFill>
                <a:srgbClr val="FF0000"/>
              </a:solidFill>
            </a:endParaRPr>
          </a:p>
        </p:txBody>
      </p:sp>
      <p:pic>
        <p:nvPicPr>
          <p:cNvPr id="3077" name="Picture 6" descr="https://upload.wikimedia.org/wikipedia/commons/thumb/5/55/WMA_button2b.png/17px-WMA_button2b.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624" y="681564"/>
            <a:ext cx="216995" cy="20187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5" descr="https://upload.wikimedia.org/wikipedia/commons/thumb/5/55/WMA_button2b.png/17px-WMA_button2b.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624" y="681564"/>
            <a:ext cx="216995" cy="201871"/>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4" descr="https://upload.wikimedia.org/wikipedia/commons/thumb/5/55/WMA_button2b.png/17px-WMA_button2b.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624" y="681564"/>
            <a:ext cx="216995" cy="201871"/>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3" descr="https://upload.wikimedia.org/wikipedia/commons/thumb/5/55/WMA_button2b.png/17px-WMA_button2b.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624" y="681564"/>
            <a:ext cx="216995" cy="201871"/>
          </a:xfrm>
          <a:prstGeom prst="rect">
            <a:avLst/>
          </a:prstGeom>
          <a:noFill/>
          <a:extLst>
            <a:ext uri="{909E8E84-426E-40DD-AFC4-6F175D3DCCD1}">
              <a14:hiddenFill xmlns="" xmlns:a14="http://schemas.microsoft.com/office/drawing/2010/main">
                <a:solidFill>
                  <a:srgbClr val="FFFFFF"/>
                </a:solidFill>
              </a14:hiddenFill>
            </a:ext>
          </a:extLst>
        </p:spPr>
      </p:pic>
      <p:pic>
        <p:nvPicPr>
          <p:cNvPr id="3073" name="Picture 2" descr="https://upload.wikimedia.org/wikipedia/commons/thumb/5/55/WMA_button2b.png/17px-WMA_button2b.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49624" y="681564"/>
            <a:ext cx="216995" cy="20187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Content Placeholder 13"/>
          <p:cNvSpPr>
            <a:spLocks noGrp="1"/>
          </p:cNvSpPr>
          <p:nvPr>
            <p:ph idx="1"/>
          </p:nvPr>
        </p:nvSpPr>
        <p:spPr>
          <a:xfrm>
            <a:off x="680309" y="555900"/>
            <a:ext cx="8534400" cy="3949839"/>
          </a:xfrm>
        </p:spPr>
        <p:txBody>
          <a:bodyPr>
            <a:normAutofit fontScale="85000" lnSpcReduction="20000"/>
          </a:bodyPr>
          <a:lstStyle/>
          <a:p>
            <a:r>
              <a:rPr lang="en-US" b="1" dirty="0" smtClean="0"/>
              <a:t>Port Meteorological stations are not </a:t>
            </a:r>
            <a:r>
              <a:rPr lang="en-US" b="1" dirty="0" smtClean="0"/>
              <a:t>established </a:t>
            </a:r>
            <a:r>
              <a:rPr lang="en-US" b="1" dirty="0" smtClean="0"/>
              <a:t>under our department due to lack of staff and lack of funds In Sri-</a:t>
            </a:r>
            <a:r>
              <a:rPr lang="en-US" b="1" dirty="0" err="1" smtClean="0"/>
              <a:t>lanka</a:t>
            </a:r>
            <a:endParaRPr lang="en-US" b="1" dirty="0" smtClean="0"/>
          </a:p>
          <a:p>
            <a:r>
              <a:rPr lang="en-US" b="1" dirty="0" smtClean="0"/>
              <a:t>Future plans to improve  them accordingly to other countries</a:t>
            </a:r>
          </a:p>
          <a:p>
            <a:r>
              <a:rPr lang="en-US" b="1" dirty="0" smtClean="0"/>
              <a:t>I suppose this  International Port Meteorological workshop will help for </a:t>
            </a:r>
            <a:r>
              <a:rPr lang="en-US" b="1" dirty="0" smtClean="0"/>
              <a:t>it.</a:t>
            </a:r>
          </a:p>
          <a:p>
            <a:pPr marL="0" indent="0">
              <a:buNone/>
            </a:pPr>
            <a:r>
              <a:rPr lang="en-US" b="1" dirty="0" smtClean="0"/>
              <a:t>In the mean time </a:t>
            </a:r>
          </a:p>
          <a:p>
            <a:r>
              <a:rPr lang="en-US" b="1" dirty="0" smtClean="0"/>
              <a:t>I </a:t>
            </a:r>
            <a:r>
              <a:rPr lang="en-US" b="1" dirty="0" smtClean="0"/>
              <a:t>may take this opportunity to  thanks to The WMO</a:t>
            </a:r>
          </a:p>
          <a:p>
            <a:r>
              <a:rPr lang="en-US" b="1" dirty="0" smtClean="0"/>
              <a:t>And the whole staff engage with WMO</a:t>
            </a:r>
          </a:p>
          <a:p>
            <a:r>
              <a:rPr lang="en-US" b="1" dirty="0" smtClean="0"/>
              <a:t>The Chilean government</a:t>
            </a:r>
          </a:p>
          <a:p>
            <a:r>
              <a:rPr lang="en-US" b="1" dirty="0" smtClean="0"/>
              <a:t>And the whole staff who engaged with this event in </a:t>
            </a:r>
            <a:r>
              <a:rPr lang="en-US" b="1" dirty="0" smtClean="0"/>
              <a:t>Chile and the staff </a:t>
            </a:r>
            <a:r>
              <a:rPr lang="en-US" b="1" smtClean="0"/>
              <a:t>of embassies </a:t>
            </a:r>
            <a:endParaRPr lang="en-US" b="1" dirty="0" smtClean="0"/>
          </a:p>
          <a:p>
            <a:r>
              <a:rPr lang="en-US" b="1" dirty="0" smtClean="0"/>
              <a:t>Sri Lankan government and the Disaster Ministry and </a:t>
            </a:r>
            <a:r>
              <a:rPr lang="en-US" b="1" dirty="0" err="1" smtClean="0"/>
              <a:t>DoM</a:t>
            </a:r>
            <a:r>
              <a:rPr lang="en-US" b="1" dirty="0" smtClean="0"/>
              <a:t> Chilean console and the whole staff each and every authorities. </a:t>
            </a:r>
          </a:p>
          <a:p>
            <a:endParaRPr lang="en-US" dirty="0"/>
          </a:p>
        </p:txBody>
      </p:sp>
      <p:pic>
        <p:nvPicPr>
          <p:cNvPr id="3" name="Picture 2"/>
          <p:cNvPicPr>
            <a:picLocks noChangeAspect="1"/>
          </p:cNvPicPr>
          <p:nvPr/>
        </p:nvPicPr>
        <p:blipFill>
          <a:blip r:embed="rId3"/>
          <a:stretch>
            <a:fillRect/>
          </a:stretch>
        </p:blipFill>
        <p:spPr>
          <a:xfrm>
            <a:off x="601067" y="4462715"/>
            <a:ext cx="4375759" cy="2574126"/>
          </a:xfrm>
          <a:prstGeom prst="rect">
            <a:avLst/>
          </a:prstGeom>
        </p:spPr>
      </p:pic>
    </p:spTree>
    <p:extLst>
      <p:ext uri="{BB962C8B-B14F-4D97-AF65-F5344CB8AC3E}">
        <p14:creationId xmlns="" xmlns:p14="http://schemas.microsoft.com/office/powerpoint/2010/main" val="57454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35254"/>
            <a:ext cx="8534400" cy="1922745"/>
          </a:xfrm>
        </p:spPr>
        <p:txBody>
          <a:bodyPr>
            <a:normAutofit/>
          </a:bodyPr>
          <a:lstStyle/>
          <a:p>
            <a:pPr lvl="0" algn="ctr"/>
            <a:r>
              <a:rPr lang="en-US" dirty="0" smtClean="0"/>
              <a:t/>
            </a:r>
            <a:br>
              <a:rPr lang="en-US" dirty="0" smtClean="0"/>
            </a:br>
            <a:r>
              <a:rPr lang="en-US" dirty="0" smtClean="0"/>
              <a:t>Country </a:t>
            </a:r>
            <a:r>
              <a:rPr lang="en-US" dirty="0"/>
              <a:t>in Asia</a:t>
            </a:r>
            <a:br>
              <a:rPr lang="en-US" dirty="0"/>
            </a:br>
            <a:endParaRPr lang="en-US" dirty="0"/>
          </a:p>
        </p:txBody>
      </p:sp>
      <p:sp>
        <p:nvSpPr>
          <p:cNvPr id="3" name="Content Placeholder 2"/>
          <p:cNvSpPr>
            <a:spLocks noGrp="1"/>
          </p:cNvSpPr>
          <p:nvPr>
            <p:ph idx="1"/>
          </p:nvPr>
        </p:nvSpPr>
        <p:spPr>
          <a:xfrm>
            <a:off x="684212" y="212942"/>
            <a:ext cx="8534400" cy="4534422"/>
          </a:xfrm>
        </p:spPr>
        <p:txBody>
          <a:bodyPr>
            <a:normAutofit fontScale="92500"/>
          </a:bodyPr>
          <a:lstStyle/>
          <a:p>
            <a:pPr marL="0" lvl="0" indent="0" algn="ctr">
              <a:buNone/>
            </a:pPr>
            <a:r>
              <a:rPr lang="en-US" sz="2800" b="1" dirty="0" smtClean="0">
                <a:solidFill>
                  <a:schemeClr val="tx1"/>
                </a:solidFill>
              </a:rPr>
              <a:t>Sri </a:t>
            </a:r>
            <a:r>
              <a:rPr lang="en-US" sz="2800" b="1" dirty="0">
                <a:solidFill>
                  <a:schemeClr val="tx1"/>
                </a:solidFill>
              </a:rPr>
              <a:t>Lanka (formerly Ceylon), a tiny island nation                            south of India in the Indian Ocean, </a:t>
            </a:r>
            <a:endParaRPr lang="en-US" sz="2800" b="1" dirty="0" smtClean="0">
              <a:solidFill>
                <a:schemeClr val="tx1"/>
              </a:solidFill>
            </a:endParaRPr>
          </a:p>
          <a:p>
            <a:pPr marL="0" lvl="0" indent="0" algn="ctr">
              <a:buNone/>
            </a:pPr>
            <a:endParaRPr lang="en-US" sz="2800" b="1" dirty="0">
              <a:solidFill>
                <a:schemeClr val="tx1"/>
              </a:solidFill>
            </a:endParaRPr>
          </a:p>
          <a:p>
            <a:pPr lvl="0"/>
            <a:r>
              <a:rPr lang="en-US" sz="2800" dirty="0">
                <a:hlinkClick r:id="rId2"/>
              </a:rPr>
              <a:t>Capitals</a:t>
            </a:r>
            <a:r>
              <a:rPr lang="en-US" sz="2800" dirty="0"/>
              <a:t>: </a:t>
            </a:r>
            <a:r>
              <a:rPr lang="en-US" sz="2800" dirty="0" smtClean="0"/>
              <a:t>		</a:t>
            </a:r>
            <a:r>
              <a:rPr lang="en-US" sz="2800" dirty="0">
                <a:hlinkClick r:id="rId3"/>
              </a:rPr>
              <a:t>Sri </a:t>
            </a:r>
            <a:r>
              <a:rPr lang="en-US" sz="2800" dirty="0" err="1">
                <a:hlinkClick r:id="rId3"/>
              </a:rPr>
              <a:t>Jayawardenepura</a:t>
            </a:r>
            <a:r>
              <a:rPr lang="en-US" sz="2800" dirty="0">
                <a:hlinkClick r:id="rId3"/>
              </a:rPr>
              <a:t> </a:t>
            </a:r>
            <a:r>
              <a:rPr lang="en-US" sz="2800" dirty="0" err="1">
                <a:hlinkClick r:id="rId3"/>
              </a:rPr>
              <a:t>Kotte</a:t>
            </a:r>
            <a:r>
              <a:rPr lang="en-US" sz="2800" dirty="0" err="1"/>
              <a:t>,</a:t>
            </a:r>
            <a:r>
              <a:rPr lang="en-US" sz="2800" dirty="0" err="1">
                <a:hlinkClick r:id="rId4"/>
              </a:rPr>
              <a:t>Colombo</a:t>
            </a:r>
            <a:endParaRPr lang="en-US" sz="2800" dirty="0"/>
          </a:p>
          <a:p>
            <a:pPr lvl="0"/>
            <a:r>
              <a:rPr lang="en-US" sz="2800" dirty="0">
                <a:hlinkClick r:id="rId5"/>
              </a:rPr>
              <a:t>Population</a:t>
            </a:r>
            <a:r>
              <a:rPr lang="en-US" sz="2800" dirty="0"/>
              <a:t>: </a:t>
            </a:r>
            <a:r>
              <a:rPr lang="en-US" sz="2800" dirty="0" smtClean="0"/>
              <a:t>	</a:t>
            </a:r>
            <a:r>
              <a:rPr lang="en-US" sz="2800" dirty="0" smtClean="0">
                <a:hlinkClick r:id="rId6"/>
              </a:rPr>
              <a:t>20.48 </a:t>
            </a:r>
            <a:r>
              <a:rPr lang="en-US" sz="2800" dirty="0">
                <a:hlinkClick r:id="rId6"/>
              </a:rPr>
              <a:t>million (2013)</a:t>
            </a:r>
            <a:r>
              <a:rPr lang="en-US" sz="2800" dirty="0"/>
              <a:t> </a:t>
            </a:r>
            <a:r>
              <a:rPr lang="en-US" sz="2800" dirty="0">
                <a:hlinkClick r:id="rId7"/>
              </a:rPr>
              <a:t>World Bank</a:t>
            </a:r>
            <a:endParaRPr lang="en-US" sz="2800" dirty="0"/>
          </a:p>
          <a:p>
            <a:pPr lvl="0"/>
            <a:r>
              <a:rPr lang="en-US" sz="2800" dirty="0">
                <a:hlinkClick r:id="rId8"/>
              </a:rPr>
              <a:t>Continent</a:t>
            </a:r>
            <a:r>
              <a:rPr lang="en-US" sz="2800" dirty="0"/>
              <a:t>: </a:t>
            </a:r>
            <a:r>
              <a:rPr lang="en-US" sz="2800" dirty="0" smtClean="0"/>
              <a:t>	</a:t>
            </a:r>
            <a:r>
              <a:rPr lang="en-US" sz="2800" dirty="0" smtClean="0">
                <a:hlinkClick r:id="rId9"/>
              </a:rPr>
              <a:t>Asia</a:t>
            </a:r>
            <a:endParaRPr lang="en-US" sz="2800" dirty="0"/>
          </a:p>
          <a:p>
            <a:pPr lvl="0"/>
            <a:r>
              <a:rPr lang="en-US" sz="2800" dirty="0">
                <a:hlinkClick r:id="rId10"/>
              </a:rPr>
              <a:t>President</a:t>
            </a:r>
            <a:r>
              <a:rPr lang="en-US" sz="2800" dirty="0" smtClean="0"/>
              <a:t>:	</a:t>
            </a:r>
            <a:r>
              <a:rPr lang="en-US" sz="2800" dirty="0" err="1" smtClean="0">
                <a:hlinkClick r:id="rId11"/>
              </a:rPr>
              <a:t>Maithripala</a:t>
            </a:r>
            <a:r>
              <a:rPr lang="en-US" sz="2800" dirty="0" smtClean="0">
                <a:hlinkClick r:id="rId11"/>
              </a:rPr>
              <a:t> </a:t>
            </a:r>
            <a:r>
              <a:rPr lang="en-US" sz="2800" dirty="0" err="1">
                <a:hlinkClick r:id="rId11"/>
              </a:rPr>
              <a:t>Sirisena</a:t>
            </a:r>
            <a:endParaRPr lang="en-US" sz="2800" dirty="0"/>
          </a:p>
          <a:p>
            <a:pPr lvl="0"/>
            <a:r>
              <a:rPr lang="en-US" sz="2800" dirty="0">
                <a:hlinkClick r:id="rId12"/>
              </a:rPr>
              <a:t>Official languages</a:t>
            </a:r>
            <a:r>
              <a:rPr lang="en-US" sz="2800" dirty="0"/>
              <a:t>: </a:t>
            </a:r>
            <a:r>
              <a:rPr lang="en-US" sz="2800" dirty="0" smtClean="0"/>
              <a:t>		</a:t>
            </a:r>
            <a:r>
              <a:rPr lang="en-US" sz="2800" dirty="0"/>
              <a:t>Sinhala, Tamil</a:t>
            </a:r>
          </a:p>
          <a:p>
            <a:endParaRPr lang="en-US" dirty="0"/>
          </a:p>
        </p:txBody>
      </p:sp>
    </p:spTree>
    <p:extLst>
      <p:ext uri="{BB962C8B-B14F-4D97-AF65-F5344CB8AC3E}">
        <p14:creationId xmlns="" xmlns:p14="http://schemas.microsoft.com/office/powerpoint/2010/main" val="379989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2251671"/>
          </a:xfrm>
        </p:spPr>
        <p:txBody>
          <a:bodyPr>
            <a:normAutofit fontScale="90000"/>
          </a:bodyPr>
          <a:lstStyle/>
          <a:p>
            <a:r>
              <a:rPr lang="en-US" sz="2800" dirty="0" smtClean="0">
                <a:solidFill>
                  <a:schemeClr val="accent6">
                    <a:lumMod val="40000"/>
                    <a:lumOff val="60000"/>
                  </a:schemeClr>
                </a:solidFill>
              </a:rPr>
              <a:t>Department of meteorology,</a:t>
            </a:r>
            <a:br>
              <a:rPr lang="en-US" sz="2800" dirty="0" smtClean="0">
                <a:solidFill>
                  <a:schemeClr val="accent6">
                    <a:lumMod val="40000"/>
                    <a:lumOff val="60000"/>
                  </a:schemeClr>
                </a:solidFill>
              </a:rPr>
            </a:br>
            <a:r>
              <a:rPr lang="en-US" sz="2800" dirty="0" smtClean="0">
                <a:solidFill>
                  <a:schemeClr val="accent6">
                    <a:lumMod val="40000"/>
                    <a:lumOff val="60000"/>
                  </a:schemeClr>
                </a:solidFill>
              </a:rPr>
              <a:t>383,bauddaloka </a:t>
            </a:r>
            <a:r>
              <a:rPr lang="en-US" sz="2800" dirty="0" err="1" smtClean="0">
                <a:solidFill>
                  <a:schemeClr val="accent6">
                    <a:lumMod val="40000"/>
                    <a:lumOff val="60000"/>
                  </a:schemeClr>
                </a:solidFill>
              </a:rPr>
              <a:t>mawatha</a:t>
            </a:r>
            <a:r>
              <a:rPr lang="en-US" sz="2800" dirty="0" smtClean="0">
                <a:solidFill>
                  <a:schemeClr val="accent6">
                    <a:lumMod val="40000"/>
                    <a:lumOff val="60000"/>
                  </a:schemeClr>
                </a:solidFill>
              </a:rPr>
              <a:t>,</a:t>
            </a:r>
            <a:br>
              <a:rPr lang="en-US" sz="2800" dirty="0" smtClean="0">
                <a:solidFill>
                  <a:schemeClr val="accent6">
                    <a:lumMod val="40000"/>
                    <a:lumOff val="60000"/>
                  </a:schemeClr>
                </a:solidFill>
              </a:rPr>
            </a:br>
            <a:r>
              <a:rPr lang="en-US" sz="2800" dirty="0" smtClean="0">
                <a:solidFill>
                  <a:schemeClr val="accent6">
                    <a:lumMod val="40000"/>
                    <a:lumOff val="60000"/>
                  </a:schemeClr>
                </a:solidFill>
              </a:rPr>
              <a:t>Colombo-7,</a:t>
            </a:r>
            <a:br>
              <a:rPr lang="en-US" sz="2800" dirty="0" smtClean="0">
                <a:solidFill>
                  <a:schemeClr val="accent6">
                    <a:lumMod val="40000"/>
                    <a:lumOff val="60000"/>
                  </a:schemeClr>
                </a:solidFill>
              </a:rPr>
            </a:br>
            <a:r>
              <a:rPr lang="en-US" sz="2800" dirty="0" err="1" smtClean="0">
                <a:solidFill>
                  <a:schemeClr val="accent6">
                    <a:lumMod val="40000"/>
                    <a:lumOff val="60000"/>
                  </a:schemeClr>
                </a:solidFill>
              </a:rPr>
              <a:t>sri-lanka</a:t>
            </a:r>
            <a:r>
              <a:rPr lang="en-US" sz="2800" dirty="0" smtClean="0">
                <a:solidFill>
                  <a:schemeClr val="accent6">
                    <a:lumMod val="40000"/>
                    <a:lumOff val="60000"/>
                  </a:schemeClr>
                </a:solidFill>
              </a:rPr>
              <a:t>.</a:t>
            </a:r>
            <a:r>
              <a:rPr lang="en-US" sz="2800" dirty="0">
                <a:solidFill>
                  <a:schemeClr val="accent6">
                    <a:lumMod val="40000"/>
                    <a:lumOff val="60000"/>
                  </a:schemeClr>
                </a:solidFill>
              </a:rPr>
              <a:t/>
            </a:r>
            <a:br>
              <a:rPr lang="en-US" sz="2800" dirty="0">
                <a:solidFill>
                  <a:schemeClr val="accent6">
                    <a:lumMod val="40000"/>
                    <a:lumOff val="60000"/>
                  </a:schemeClr>
                </a:solidFill>
              </a:rPr>
            </a:br>
            <a:r>
              <a:rPr lang="en-US" sz="1800" dirty="0" smtClean="0">
                <a:solidFill>
                  <a:schemeClr val="accent6">
                    <a:lumMod val="40000"/>
                    <a:lumOff val="60000"/>
                  </a:schemeClr>
                </a:solidFill>
                <a:hlinkClick r:id="rId2"/>
              </a:rPr>
              <a:t>WWw.meteo.slt.lk</a:t>
            </a:r>
            <a:r>
              <a:rPr lang="en-US" sz="1800" dirty="0" smtClean="0">
                <a:solidFill>
                  <a:schemeClr val="accent6">
                    <a:lumMod val="40000"/>
                    <a:lumOff val="60000"/>
                  </a:schemeClr>
                </a:solidFill>
              </a:rPr>
              <a:t/>
            </a:r>
            <a:br>
              <a:rPr lang="en-US" sz="1800" dirty="0" smtClean="0">
                <a:solidFill>
                  <a:schemeClr val="accent6">
                    <a:lumMod val="40000"/>
                    <a:lumOff val="60000"/>
                  </a:schemeClr>
                </a:solidFill>
              </a:rPr>
            </a:br>
            <a:r>
              <a:rPr lang="en-US" sz="1800" dirty="0" smtClean="0">
                <a:solidFill>
                  <a:schemeClr val="accent6">
                    <a:lumMod val="40000"/>
                    <a:lumOff val="60000"/>
                  </a:schemeClr>
                </a:solidFill>
              </a:rPr>
              <a:t/>
            </a:r>
            <a:br>
              <a:rPr lang="en-US" sz="1800" dirty="0" smtClean="0">
                <a:solidFill>
                  <a:schemeClr val="accent6">
                    <a:lumMod val="40000"/>
                    <a:lumOff val="60000"/>
                  </a:schemeClr>
                </a:solidFill>
              </a:rPr>
            </a:br>
            <a:r>
              <a:rPr lang="en-US" sz="1800" dirty="0" smtClean="0">
                <a:solidFill>
                  <a:schemeClr val="accent6">
                    <a:lumMod val="40000"/>
                    <a:lumOff val="60000"/>
                  </a:schemeClr>
                </a:solidFill>
              </a:rPr>
              <a:t>+94112694846-7</a:t>
            </a:r>
            <a:endParaRPr lang="en-US" sz="2800" dirty="0">
              <a:solidFill>
                <a:schemeClr val="accent6">
                  <a:lumMod val="40000"/>
                  <a:lumOff val="60000"/>
                </a:schemeClr>
              </a:solidFill>
            </a:endParaRPr>
          </a:p>
        </p:txBody>
      </p:sp>
      <p:sp>
        <p:nvSpPr>
          <p:cNvPr id="3" name="Content Placeholder 2"/>
          <p:cNvSpPr>
            <a:spLocks noGrp="1"/>
          </p:cNvSpPr>
          <p:nvPr>
            <p:ph idx="1"/>
          </p:nvPr>
        </p:nvSpPr>
        <p:spPr/>
        <p:txBody>
          <a:bodyPr>
            <a:noAutofit/>
          </a:bodyPr>
          <a:lstStyle/>
          <a:p>
            <a:pPr algn="just"/>
            <a:r>
              <a:rPr lang="en-US" sz="2400" dirty="0" smtClean="0">
                <a:solidFill>
                  <a:schemeClr val="tx1"/>
                </a:solidFill>
              </a:rPr>
              <a:t>started </a:t>
            </a:r>
            <a:r>
              <a:rPr lang="en-US" sz="2400" dirty="0">
                <a:solidFill>
                  <a:schemeClr val="tx1"/>
                </a:solidFill>
              </a:rPr>
              <a:t>in 1867 under </a:t>
            </a:r>
            <a:r>
              <a:rPr lang="en-US" sz="2400" dirty="0" smtClean="0">
                <a:solidFill>
                  <a:schemeClr val="tx1"/>
                </a:solidFill>
              </a:rPr>
              <a:t>British governors </a:t>
            </a:r>
          </a:p>
          <a:p>
            <a:pPr algn="just"/>
            <a:r>
              <a:rPr lang="en-US" sz="2400" dirty="0" smtClean="0">
                <a:solidFill>
                  <a:schemeClr val="tx1"/>
                </a:solidFill>
              </a:rPr>
              <a:t>the </a:t>
            </a:r>
            <a:r>
              <a:rPr lang="en-US" sz="2400" dirty="0">
                <a:solidFill>
                  <a:schemeClr val="tx1"/>
                </a:solidFill>
              </a:rPr>
              <a:t>Survey Department was later continued by as the Colombo Observatory after 1909. </a:t>
            </a:r>
            <a:endParaRPr lang="en-US" sz="2400" dirty="0" smtClean="0">
              <a:solidFill>
                <a:schemeClr val="tx1"/>
              </a:solidFill>
            </a:endParaRPr>
          </a:p>
          <a:p>
            <a:pPr algn="just"/>
            <a:r>
              <a:rPr lang="en-US" sz="2400" dirty="0" smtClean="0">
                <a:solidFill>
                  <a:schemeClr val="tx1"/>
                </a:solidFill>
              </a:rPr>
              <a:t>The </a:t>
            </a:r>
            <a:r>
              <a:rPr lang="en-US" sz="2400" dirty="0">
                <a:solidFill>
                  <a:schemeClr val="tx1"/>
                </a:solidFill>
              </a:rPr>
              <a:t>Colombo Observatory became an independent government department – </a:t>
            </a:r>
            <a:r>
              <a:rPr lang="en-US" sz="2400" dirty="0">
                <a:solidFill>
                  <a:schemeClr val="accent1">
                    <a:lumMod val="50000"/>
                  </a:schemeClr>
                </a:solidFill>
              </a:rPr>
              <a:t>Department of Meteorology </a:t>
            </a:r>
            <a:r>
              <a:rPr lang="en-US" sz="2400" dirty="0">
                <a:solidFill>
                  <a:schemeClr val="tx1"/>
                </a:solidFill>
              </a:rPr>
              <a:t>in 1948 </a:t>
            </a:r>
            <a:endParaRPr lang="en-US" sz="2400" dirty="0" smtClean="0">
              <a:solidFill>
                <a:schemeClr val="tx1"/>
              </a:solidFill>
            </a:endParaRPr>
          </a:p>
          <a:p>
            <a:pPr algn="just"/>
            <a:r>
              <a:rPr lang="en-US" sz="2400" dirty="0" smtClean="0">
                <a:solidFill>
                  <a:schemeClr val="tx1"/>
                </a:solidFill>
              </a:rPr>
              <a:t>Now it is under </a:t>
            </a:r>
            <a:r>
              <a:rPr lang="en-US" sz="2400" dirty="0">
                <a:solidFill>
                  <a:schemeClr val="tx1"/>
                </a:solidFill>
              </a:rPr>
              <a:t>the purview of the Ministry of Disaster Management.</a:t>
            </a:r>
          </a:p>
          <a:p>
            <a:endParaRPr lang="en-US" sz="2400" dirty="0">
              <a:solidFill>
                <a:schemeClr val="tx1"/>
              </a:solidFill>
            </a:endParaRPr>
          </a:p>
        </p:txBody>
      </p:sp>
      <p:pic>
        <p:nvPicPr>
          <p:cNvPr id="4" name="Picture 3" descr="http://www.hirunews.lk/Data/News_Images/59831.jpg"/>
          <p:cNvPicPr/>
          <p:nvPr/>
        </p:nvPicPr>
        <p:blipFill>
          <a:blip r:embed="rId3"/>
          <a:srcRect/>
          <a:stretch>
            <a:fillRect/>
          </a:stretch>
        </p:blipFill>
        <p:spPr bwMode="auto">
          <a:xfrm>
            <a:off x="8743166" y="4487332"/>
            <a:ext cx="3194137" cy="2251671"/>
          </a:xfrm>
          <a:prstGeom prst="rect">
            <a:avLst/>
          </a:prstGeom>
          <a:noFill/>
          <a:ln w="9525">
            <a:noFill/>
            <a:miter lim="800000"/>
            <a:headEnd/>
            <a:tailEnd/>
          </a:ln>
        </p:spPr>
      </p:pic>
    </p:spTree>
    <p:extLst>
      <p:ext uri="{BB962C8B-B14F-4D97-AF65-F5344CB8AC3E}">
        <p14:creationId xmlns="" xmlns:p14="http://schemas.microsoft.com/office/powerpoint/2010/main" val="9775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837" y="5350933"/>
            <a:ext cx="8534400" cy="1507067"/>
          </a:xfrm>
        </p:spPr>
        <p:txBody>
          <a:bodyPr/>
          <a:lstStyle/>
          <a:p>
            <a:r>
              <a:rPr lang="en-US" sz="5400" dirty="0"/>
              <a:t>Functions</a:t>
            </a:r>
            <a:r>
              <a:rPr lang="en-US" dirty="0"/>
              <a:t> </a:t>
            </a:r>
            <a:br>
              <a:rPr lang="en-US" dirty="0"/>
            </a:br>
            <a:endParaRPr lang="en-US" dirty="0"/>
          </a:p>
        </p:txBody>
      </p:sp>
      <p:sp>
        <p:nvSpPr>
          <p:cNvPr id="3" name="Content Placeholder 2"/>
          <p:cNvSpPr>
            <a:spLocks noGrp="1"/>
          </p:cNvSpPr>
          <p:nvPr>
            <p:ph idx="1"/>
          </p:nvPr>
        </p:nvSpPr>
        <p:spPr>
          <a:xfrm>
            <a:off x="721789" y="300624"/>
            <a:ext cx="10326166" cy="4935255"/>
          </a:xfrm>
        </p:spPr>
        <p:txBody>
          <a:bodyPr>
            <a:normAutofit lnSpcReduction="10000"/>
          </a:bodyPr>
          <a:lstStyle/>
          <a:p>
            <a:pPr marL="0" indent="0" algn="just">
              <a:buNone/>
            </a:pPr>
            <a:r>
              <a:rPr lang="en-US" dirty="0" smtClean="0"/>
              <a:t>The </a:t>
            </a:r>
            <a:r>
              <a:rPr lang="en-US" dirty="0"/>
              <a:t>following major functions are accomplished by the department </a:t>
            </a:r>
            <a:endParaRPr lang="en-US" dirty="0" smtClean="0"/>
          </a:p>
          <a:p>
            <a:pPr marL="0" indent="0" algn="just">
              <a:buNone/>
            </a:pPr>
            <a:endParaRPr lang="en-US" dirty="0" smtClean="0"/>
          </a:p>
          <a:p>
            <a:pPr marL="0" indent="0" algn="just">
              <a:buNone/>
            </a:pPr>
            <a:r>
              <a:rPr lang="en-US" dirty="0" smtClean="0"/>
              <a:t>    1</a:t>
            </a:r>
            <a:r>
              <a:rPr lang="en-US" dirty="0"/>
              <a:t>. Observing weather elements in conformity with international standards </a:t>
            </a:r>
          </a:p>
          <a:p>
            <a:r>
              <a:rPr lang="en-US" dirty="0"/>
              <a:t>2. Provision of weather and climatological services as the national authority </a:t>
            </a:r>
          </a:p>
          <a:p>
            <a:r>
              <a:rPr lang="en-US" dirty="0"/>
              <a:t>3. Provision of early warning information/advisories on bad weather and tsunami </a:t>
            </a:r>
          </a:p>
          <a:p>
            <a:r>
              <a:rPr lang="en-US" dirty="0"/>
              <a:t>4. Provision of meteorological services to national and international aviation </a:t>
            </a:r>
          </a:p>
          <a:p>
            <a:r>
              <a:rPr lang="en-US" dirty="0"/>
              <a:t>5. Maintaining climatological databases </a:t>
            </a:r>
          </a:p>
          <a:p>
            <a:r>
              <a:rPr lang="en-US" dirty="0"/>
              <a:t>6. Encouraging study and research in Meteorology and allied subjects </a:t>
            </a:r>
          </a:p>
          <a:p>
            <a:r>
              <a:rPr lang="en-US" dirty="0"/>
              <a:t>7. Organizing and contributing to public awareness programs </a:t>
            </a:r>
          </a:p>
          <a:p>
            <a:r>
              <a:rPr lang="en-US" dirty="0"/>
              <a:t>8. Provision of limited astronomical and terrestrial magnetism related services.</a:t>
            </a:r>
          </a:p>
          <a:p>
            <a:r>
              <a:rPr lang="en-US" dirty="0">
                <a:solidFill>
                  <a:schemeClr val="tx1"/>
                </a:solidFill>
              </a:rPr>
              <a:t>9.</a:t>
            </a:r>
            <a:r>
              <a:rPr lang="en-US" b="1" dirty="0">
                <a:solidFill>
                  <a:schemeClr val="tx1"/>
                </a:solidFill>
              </a:rPr>
              <a:t>Issuing fleet </a:t>
            </a:r>
            <a:r>
              <a:rPr lang="en-US" b="1" dirty="0" smtClean="0">
                <a:solidFill>
                  <a:schemeClr val="tx1"/>
                </a:solidFill>
              </a:rPr>
              <a:t>forecast </a:t>
            </a:r>
            <a:r>
              <a:rPr lang="en-US" b="1" dirty="0">
                <a:solidFill>
                  <a:schemeClr val="tx1"/>
                </a:solidFill>
              </a:rPr>
              <a:t>for Ships and navel personals and issuing bad weather warnings for fisherman via the </a:t>
            </a:r>
            <a:r>
              <a:rPr lang="en-US" b="1" dirty="0" smtClean="0">
                <a:solidFill>
                  <a:schemeClr val="tx1"/>
                </a:solidFill>
              </a:rPr>
              <a:t>relevant </a:t>
            </a:r>
            <a:r>
              <a:rPr lang="en-US" b="1" dirty="0">
                <a:solidFill>
                  <a:schemeClr val="tx1"/>
                </a:solidFill>
              </a:rPr>
              <a:t>authorities.</a:t>
            </a:r>
            <a:endParaRPr lang="en-US" dirty="0">
              <a:solidFill>
                <a:schemeClr val="tx1"/>
              </a:solidFill>
            </a:endParaRPr>
          </a:p>
          <a:p>
            <a:endParaRPr lang="en-US" dirty="0"/>
          </a:p>
        </p:txBody>
      </p:sp>
      <p:pic>
        <p:nvPicPr>
          <p:cNvPr id="4" name="Picture 3" descr="Shipping in Sri Lanka"/>
          <p:cNvPicPr/>
          <p:nvPr/>
        </p:nvPicPr>
        <p:blipFill>
          <a:blip r:embed="rId2">
            <a:extLst>
              <a:ext uri="{28A0092B-C50C-407E-A947-70E740481C1C}">
                <a14:useLocalDpi xmlns="" xmlns:a14="http://schemas.microsoft.com/office/drawing/2010/main" val="0"/>
              </a:ext>
            </a:extLst>
          </a:blip>
          <a:srcRect/>
          <a:stretch>
            <a:fillRect/>
          </a:stretch>
        </p:blipFill>
        <p:spPr bwMode="auto">
          <a:xfrm>
            <a:off x="9908479" y="5238750"/>
            <a:ext cx="1619250" cy="1619250"/>
          </a:xfrm>
          <a:prstGeom prst="rect">
            <a:avLst/>
          </a:prstGeom>
          <a:noFill/>
          <a:ln>
            <a:noFill/>
          </a:ln>
        </p:spPr>
      </p:pic>
    </p:spTree>
    <p:extLst>
      <p:ext uri="{BB962C8B-B14F-4D97-AF65-F5344CB8AC3E}">
        <p14:creationId xmlns="" xmlns:p14="http://schemas.microsoft.com/office/powerpoint/2010/main" val="211744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9" y="4301067"/>
            <a:ext cx="11541242" cy="2445973"/>
          </a:xfrm>
        </p:spPr>
        <p:txBody>
          <a:bodyPr>
            <a:normAutofit/>
          </a:bodyPr>
          <a:lstStyle/>
          <a:p>
            <a:pPr marL="0" indent="0"/>
            <a:r>
              <a:rPr lang="en-US" b="1" dirty="0"/>
              <a:t>Meteorological Data Network </a:t>
            </a:r>
            <a:r>
              <a:rPr lang="en-US" dirty="0"/>
              <a:t/>
            </a:r>
            <a:br>
              <a:rPr lang="en-US" dirty="0"/>
            </a:br>
            <a:r>
              <a:rPr lang="en-US" b="1" dirty="0"/>
              <a:t>Meteorological Observations </a:t>
            </a:r>
            <a:r>
              <a:rPr lang="en-US" dirty="0"/>
              <a:t/>
            </a:r>
            <a:br>
              <a:rPr lang="en-US" dirty="0"/>
            </a:br>
            <a:endParaRPr lang="en-US" dirty="0"/>
          </a:p>
        </p:txBody>
      </p:sp>
      <p:sp>
        <p:nvSpPr>
          <p:cNvPr id="3" name="Content Placeholder 2"/>
          <p:cNvSpPr>
            <a:spLocks noGrp="1"/>
          </p:cNvSpPr>
          <p:nvPr>
            <p:ph idx="1"/>
          </p:nvPr>
        </p:nvSpPr>
        <p:spPr>
          <a:xfrm>
            <a:off x="684212" y="685801"/>
            <a:ext cx="8534400" cy="3072008"/>
          </a:xfrm>
        </p:spPr>
        <p:txBody>
          <a:bodyPr>
            <a:normAutofit fontScale="92500"/>
          </a:bodyPr>
          <a:lstStyle/>
          <a:p>
            <a:pPr marL="0" indent="0">
              <a:buNone/>
            </a:pPr>
            <a:r>
              <a:rPr lang="en-US" dirty="0"/>
              <a:t> </a:t>
            </a:r>
          </a:p>
          <a:p>
            <a:pPr marL="0" indent="0" algn="just">
              <a:buNone/>
            </a:pPr>
            <a:r>
              <a:rPr lang="en-US" sz="3200" dirty="0"/>
              <a:t>Meteorological data observed at the observation networks of the Department of Meteorology can be broadly categorized surface meteorological data and upper atmospheric meteorological data </a:t>
            </a:r>
          </a:p>
          <a:p>
            <a:endParaRPr lang="en-US" sz="3200" dirty="0"/>
          </a:p>
        </p:txBody>
      </p:sp>
      <p:pic>
        <p:nvPicPr>
          <p:cNvPr id="4" name="Picture 3"/>
          <p:cNvPicPr>
            <a:picLocks noChangeAspect="1"/>
          </p:cNvPicPr>
          <p:nvPr/>
        </p:nvPicPr>
        <p:blipFill>
          <a:blip r:embed="rId2"/>
          <a:stretch>
            <a:fillRect/>
          </a:stretch>
        </p:blipFill>
        <p:spPr>
          <a:xfrm>
            <a:off x="7856190" y="3156558"/>
            <a:ext cx="4210550" cy="3501025"/>
          </a:xfrm>
          <a:prstGeom prst="rect">
            <a:avLst/>
          </a:prstGeom>
        </p:spPr>
      </p:pic>
    </p:spTree>
    <p:extLst>
      <p:ext uri="{BB962C8B-B14F-4D97-AF65-F5344CB8AC3E}">
        <p14:creationId xmlns="" xmlns:p14="http://schemas.microsoft.com/office/powerpoint/2010/main" val="275578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4" y="5350933"/>
            <a:ext cx="8534400" cy="1507067"/>
          </a:xfrm>
        </p:spPr>
        <p:txBody>
          <a:bodyPr>
            <a:normAutofit fontScale="90000"/>
          </a:bodyPr>
          <a:lstStyle/>
          <a:p>
            <a:pPr marL="0" indent="0"/>
            <a:r>
              <a:rPr lang="en-US" b="1" dirty="0"/>
              <a:t>Surface Observations </a:t>
            </a:r>
            <a:r>
              <a:rPr lang="en-US" dirty="0"/>
              <a:t/>
            </a:r>
            <a:br>
              <a:rPr lang="en-US" dirty="0"/>
            </a:br>
            <a:r>
              <a:rPr lang="en-US" b="1" dirty="0"/>
              <a:t>Synoptic Meteorological Information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p>
          <a:p>
            <a:pPr algn="just"/>
            <a:r>
              <a:rPr lang="en-US" sz="2900" b="1" dirty="0"/>
              <a:t>Surface synoptic meteorological observations are made at the regional meteorological stations at 3 hourly intervals. </a:t>
            </a:r>
            <a:endParaRPr lang="en-US" sz="2900" b="1" dirty="0" smtClean="0"/>
          </a:p>
          <a:p>
            <a:pPr algn="just"/>
            <a:r>
              <a:rPr lang="en-US" sz="2900" b="1" dirty="0" smtClean="0"/>
              <a:t>observations </a:t>
            </a:r>
            <a:r>
              <a:rPr lang="en-US" sz="2900" b="1" dirty="0"/>
              <a:t>on rainfall, pressure, temperature, humidity, wind, visibility, weather and clouds have been made at the surface meteorological network stations of the Department of Meteorology. </a:t>
            </a:r>
          </a:p>
          <a:p>
            <a:pPr algn="just"/>
            <a:r>
              <a:rPr lang="en-US" sz="2900" b="1" dirty="0"/>
              <a:t>In addition to manual observations, self-recording instruments are also used at meteorological stations to record major weather parameters. </a:t>
            </a:r>
          </a:p>
        </p:txBody>
      </p:sp>
      <p:pic>
        <p:nvPicPr>
          <p:cNvPr id="4" name="Picture 3"/>
          <p:cNvPicPr>
            <a:picLocks noChangeAspect="1"/>
          </p:cNvPicPr>
          <p:nvPr/>
        </p:nvPicPr>
        <p:blipFill>
          <a:blip r:embed="rId2"/>
          <a:stretch>
            <a:fillRect/>
          </a:stretch>
        </p:blipFill>
        <p:spPr>
          <a:xfrm>
            <a:off x="7200900" y="3851187"/>
            <a:ext cx="4783719" cy="2999492"/>
          </a:xfrm>
          <a:prstGeom prst="rect">
            <a:avLst/>
          </a:prstGeom>
        </p:spPr>
      </p:pic>
    </p:spTree>
    <p:extLst>
      <p:ext uri="{BB962C8B-B14F-4D97-AF65-F5344CB8AC3E}">
        <p14:creationId xmlns="" xmlns:p14="http://schemas.microsoft.com/office/powerpoint/2010/main" val="142695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Rainfall Information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pPr algn="just"/>
            <a:r>
              <a:rPr lang="en-US" dirty="0" smtClean="0"/>
              <a:t>Rainfall measuring stations were established since 1867 </a:t>
            </a:r>
            <a:endParaRPr lang="en-US" dirty="0"/>
          </a:p>
          <a:p>
            <a:pPr algn="just"/>
            <a:r>
              <a:rPr lang="en-US" dirty="0" smtClean="0"/>
              <a:t>Nowadays there are 521 rainfall stations functioning under the Department.</a:t>
            </a:r>
          </a:p>
          <a:p>
            <a:pPr algn="just"/>
            <a:endParaRPr lang="en-US" dirty="0"/>
          </a:p>
          <a:p>
            <a:endParaRPr lang="en-US" dirty="0"/>
          </a:p>
        </p:txBody>
      </p:sp>
      <p:pic>
        <p:nvPicPr>
          <p:cNvPr id="4" name="Picture 3"/>
          <p:cNvPicPr>
            <a:picLocks noChangeAspect="1"/>
          </p:cNvPicPr>
          <p:nvPr/>
        </p:nvPicPr>
        <p:blipFill>
          <a:blip r:embed="rId2"/>
          <a:stretch>
            <a:fillRect/>
          </a:stretch>
        </p:blipFill>
        <p:spPr>
          <a:xfrm>
            <a:off x="7746108" y="3826402"/>
            <a:ext cx="3914775" cy="2828925"/>
          </a:xfrm>
          <a:prstGeom prst="rect">
            <a:avLst/>
          </a:prstGeom>
        </p:spPr>
      </p:pic>
    </p:spTree>
    <p:extLst>
      <p:ext uri="{BB962C8B-B14F-4D97-AF65-F5344CB8AC3E}">
        <p14:creationId xmlns="" xmlns:p14="http://schemas.microsoft.com/office/powerpoint/2010/main" val="34239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
            </a:r>
            <a:br>
              <a:rPr lang="en-US" b="1" dirty="0" smtClean="0"/>
            </a:br>
            <a:r>
              <a:rPr lang="en-US" b="1" dirty="0"/>
              <a:t/>
            </a:r>
            <a:br>
              <a:rPr lang="en-US" b="1" dirty="0"/>
            </a:br>
            <a:r>
              <a:rPr lang="en-US" b="1" dirty="0" smtClean="0"/>
              <a:t>Agro </a:t>
            </a:r>
            <a:r>
              <a:rPr lang="en-US" b="1" dirty="0"/>
              <a:t>Meteorological </a:t>
            </a:r>
            <a:r>
              <a:rPr lang="en-US" b="1" dirty="0" smtClean="0"/>
              <a:t/>
            </a:r>
            <a:br>
              <a:rPr lang="en-US" b="1" dirty="0" smtClean="0"/>
            </a:br>
            <a:r>
              <a:rPr lang="en-US" b="1" dirty="0" smtClean="0"/>
              <a:t>Information </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a:xfrm>
            <a:off x="0" y="100208"/>
            <a:ext cx="9063037" cy="4233798"/>
          </a:xfrm>
        </p:spPr>
        <p:txBody>
          <a:bodyPr>
            <a:normAutofit/>
          </a:bodyPr>
          <a:lstStyle/>
          <a:p>
            <a:pPr algn="just"/>
            <a:r>
              <a:rPr lang="en-US" dirty="0" smtClean="0"/>
              <a:t>Agro Meteorological stations established since 1973.</a:t>
            </a:r>
            <a:endParaRPr lang="en-US" dirty="0"/>
          </a:p>
          <a:p>
            <a:pPr algn="just"/>
            <a:r>
              <a:rPr lang="en-US" dirty="0" smtClean="0"/>
              <a:t>38 agro Meteorological stations functioning under the department. </a:t>
            </a:r>
            <a:endParaRPr lang="en-US" dirty="0"/>
          </a:p>
          <a:p>
            <a:endParaRPr lang="en-US" dirty="0"/>
          </a:p>
        </p:txBody>
      </p:sp>
      <p:pic>
        <p:nvPicPr>
          <p:cNvPr id="2050" name="Picture 2" descr="http://www.cimel.fr/wp-content/uploads/2011/12/CimAGRO-borne-polyester-pluviom%C3%A8tre-d%C3%A9port%C3%A9-bac-d%C3%A9vaporation-an%C3%A9mom%C3%A8tre-pyranom%C3%A8tre-temp%C3%A9rature-humidit%C3%A9-abri.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10301" y="2819400"/>
            <a:ext cx="5906000" cy="40407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815270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194</TotalTime>
  <Words>742</Words>
  <Application>Microsoft Office PowerPoint</Application>
  <PresentationFormat>Custom</PresentationFormat>
  <Paragraphs>107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Slice</vt:lpstr>
      <vt:lpstr> “Fifth International Port Meteorological Officers (PMO) Workshop”,  Vina del Mar, Chile, 20-24 July 2015.  </vt:lpstr>
      <vt:lpstr>Slide 2</vt:lpstr>
      <vt:lpstr> Country in Asia </vt:lpstr>
      <vt:lpstr>Department of meteorology, 383,bauddaloka mawatha, Colombo-7, sri-lanka. WWw.meteo.slt.lk  +94112694846-7</vt:lpstr>
      <vt:lpstr>Functions  </vt:lpstr>
      <vt:lpstr>Meteorological Data Network  Meteorological Observations  </vt:lpstr>
      <vt:lpstr>Surface Observations  Synoptic Meteorological Information  </vt:lpstr>
      <vt:lpstr>Rainfall Information  </vt:lpstr>
      <vt:lpstr>  Agro Meteorological  Information    </vt:lpstr>
      <vt:lpstr>Upper Atmospheric  Information  </vt:lpstr>
      <vt:lpstr>Weather Reports  </vt:lpstr>
      <vt:lpstr>Katunayake International  Airport  </vt:lpstr>
      <vt:lpstr>Mattala International Airport  </vt:lpstr>
      <vt:lpstr>Ratmalana Airport  </vt:lpstr>
      <vt:lpstr>Provision of Meteorological Services for Marine Activities  Shipping Report    </vt:lpstr>
      <vt:lpstr>Fleet Forecast  </vt:lpstr>
      <vt:lpstr>Forecast for Multi-Day Fishing Vessels   </vt:lpstr>
      <vt:lpstr>Shipping </vt:lpstr>
      <vt:lpstr> The Seaports </vt:lpstr>
      <vt:lpstr>Thank you  thank you very much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Shermal Premaratne</dc:creator>
  <cp:lastModifiedBy>DELL</cp:lastModifiedBy>
  <cp:revision>27</cp:revision>
  <dcterms:created xsi:type="dcterms:W3CDTF">2015-07-04T01:20:06Z</dcterms:created>
  <dcterms:modified xsi:type="dcterms:W3CDTF">2015-07-09T09:05:27Z</dcterms:modified>
</cp:coreProperties>
</file>