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262" r:id="rId4"/>
    <p:sldId id="267" r:id="rId5"/>
    <p:sldId id="268" r:id="rId6"/>
    <p:sldId id="263" r:id="rId7"/>
    <p:sldId id="259" r:id="rId8"/>
    <p:sldId id="260" r:id="rId9"/>
    <p:sldId id="264" r:id="rId10"/>
    <p:sldId id="266" r:id="rId1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1" d="100"/>
          <a:sy n="71"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BFBFA-4179-4075-A142-0666BA9230F2}" type="datetimeFigureOut">
              <a:rPr lang="zh-HK" altLang="en-US" smtClean="0"/>
              <a:t>22/6/2015</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792DC-1E1A-48BA-AF3E-7C855085D609}" type="slidenum">
              <a:rPr lang="zh-HK" altLang="en-US" smtClean="0"/>
              <a:t>‹#›</a:t>
            </a:fld>
            <a:endParaRPr lang="zh-HK" altLang="en-US"/>
          </a:p>
        </p:txBody>
      </p:sp>
    </p:spTree>
    <p:extLst>
      <p:ext uri="{BB962C8B-B14F-4D97-AF65-F5344CB8AC3E}">
        <p14:creationId xmlns:p14="http://schemas.microsoft.com/office/powerpoint/2010/main" val="332892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om.gov.au/jcomm/vos/resources.html#ops0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bom.gov.au/jcomm/vos/resources.html#ops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a:ln/>
        </p:spPr>
      </p:sp>
      <p:sp>
        <p:nvSpPr>
          <p:cNvPr id="19459" name="備忘稿版面配置區 2"/>
          <p:cNvSpPr>
            <a:spLocks noGrp="1"/>
          </p:cNvSpPr>
          <p:nvPr>
            <p:ph type="body" idx="1"/>
          </p:nvPr>
        </p:nvSpPr>
        <p:spPr>
          <a:noFill/>
        </p:spPr>
        <p:txBody>
          <a:bodyPr/>
          <a:lstStyle/>
          <a:p>
            <a:pPr eaLnBrk="1" hangingPunct="1"/>
            <a:r>
              <a:rPr lang="en-US" altLang="zh-HK" dirty="0" smtClean="0"/>
              <a:t>A </a:t>
            </a:r>
            <a:r>
              <a:rPr lang="en-US" altLang="zh-HK" b="1" dirty="0" smtClean="0"/>
              <a:t>Selected</a:t>
            </a:r>
            <a:r>
              <a:rPr lang="en-US" altLang="zh-HK" dirty="0" smtClean="0"/>
              <a:t> ship is equipped with sufficient certified meteorological instruments for making observations, transmits regular weather reports and enters the observations in meteorological logbooks. It should have at least a barometer, a thermometer for sea-surface temperature, a </a:t>
            </a:r>
            <a:r>
              <a:rPr lang="en-US" altLang="zh-HK" dirty="0" err="1" smtClean="0"/>
              <a:t>psychrometer</a:t>
            </a:r>
            <a:r>
              <a:rPr lang="en-US" altLang="zh-HK" dirty="0" smtClean="0"/>
              <a:t> and a barograph. Most of the </a:t>
            </a:r>
            <a:r>
              <a:rPr lang="en-US" altLang="zh-HK" b="1" dirty="0" smtClean="0"/>
              <a:t>VOS</a:t>
            </a:r>
            <a:r>
              <a:rPr lang="en-US" altLang="zh-HK" dirty="0" smtClean="0"/>
              <a:t> are selected ships.</a:t>
            </a:r>
          </a:p>
          <a:p>
            <a:pPr eaLnBrk="1" hangingPunct="1"/>
            <a:r>
              <a:rPr lang="en-US" altLang="zh-HK" dirty="0" smtClean="0"/>
              <a:t>A </a:t>
            </a:r>
            <a:r>
              <a:rPr lang="en-US" altLang="zh-HK" b="1" dirty="0" err="1" smtClean="0"/>
              <a:t>VOSClim</a:t>
            </a:r>
            <a:r>
              <a:rPr lang="en-US" altLang="zh-HK" dirty="0" smtClean="0"/>
              <a:t> ship is a mobile ship station equipped with sufficient certified meteorological instruments for making observations, transmits regular and timely weather reports, enters the observations in an </a:t>
            </a:r>
            <a:r>
              <a:rPr lang="en-US" altLang="zh-HK" dirty="0" smtClean="0">
                <a:hlinkClick r:id="rId3" tooltip="Codes &amp; Data Formats"/>
              </a:rPr>
              <a:t>International Maritime Meteorological Tape</a:t>
            </a:r>
            <a:r>
              <a:rPr lang="en-US" altLang="zh-HK" dirty="0" smtClean="0"/>
              <a:t> (IMMT) compliant electronic logbook including the extra </a:t>
            </a:r>
            <a:r>
              <a:rPr lang="en-US" altLang="zh-HK" b="1" dirty="0" err="1" smtClean="0"/>
              <a:t>VOSClim</a:t>
            </a:r>
            <a:r>
              <a:rPr lang="en-US" altLang="zh-HK" dirty="0" smtClean="0"/>
              <a:t> delayed-mode groups, and has a proven record of providing high quality observations. A </a:t>
            </a:r>
            <a:r>
              <a:rPr lang="en-US" altLang="zh-HK" b="1" dirty="0" err="1" smtClean="0"/>
              <a:t>VOSClim</a:t>
            </a:r>
            <a:r>
              <a:rPr lang="en-US" altLang="zh-HK" dirty="0" smtClean="0"/>
              <a:t> ship should have at least a barometer, a thermometer to measure SST, a </a:t>
            </a:r>
            <a:r>
              <a:rPr lang="en-US" altLang="zh-HK" dirty="0" err="1" smtClean="0"/>
              <a:t>psychrometer</a:t>
            </a:r>
            <a:r>
              <a:rPr lang="en-US" altLang="zh-HK" dirty="0" smtClean="0"/>
              <a:t> (for air temperature and humidity), a barograph and possibly an anemometer. The full range of metadata must be maintained in </a:t>
            </a:r>
            <a:r>
              <a:rPr lang="en-US" altLang="zh-HK" dirty="0" smtClean="0">
                <a:hlinkClick r:id="rId4" tooltip="Metadata &amp; WMO No. 47"/>
              </a:rPr>
              <a:t>WMO No. 47</a:t>
            </a:r>
            <a:r>
              <a:rPr lang="en-US" altLang="zh-HK" dirty="0" smtClean="0"/>
              <a:t>, the full suite of digital images, sketches and drawings must be available, and the delayed-mode </a:t>
            </a:r>
            <a:r>
              <a:rPr lang="en-US" altLang="zh-HK" dirty="0" smtClean="0">
                <a:hlinkClick r:id="rId3" tooltip="Codes &amp; Data Formats"/>
              </a:rPr>
              <a:t>IMMT</a:t>
            </a:r>
            <a:r>
              <a:rPr lang="en-US" altLang="zh-HK" dirty="0" smtClean="0"/>
              <a:t> data must be submitted to the Global Collecting </a:t>
            </a:r>
            <a:r>
              <a:rPr lang="en-US" altLang="zh-HK" dirty="0" err="1" smtClean="0"/>
              <a:t>Centres</a:t>
            </a:r>
            <a:r>
              <a:rPr lang="en-US" altLang="zh-HK" dirty="0" smtClean="0"/>
              <a:t> (GCCs) according to recommended WMO procedures. It is highly desirable for a </a:t>
            </a:r>
            <a:r>
              <a:rPr lang="en-US" altLang="zh-HK" b="1" dirty="0" err="1" smtClean="0"/>
              <a:t>VOSClim</a:t>
            </a:r>
            <a:r>
              <a:rPr lang="en-US" altLang="zh-HK" dirty="0" smtClean="0"/>
              <a:t> ship to be inspected at less than six monthly intervals.</a:t>
            </a:r>
          </a:p>
          <a:p>
            <a:pPr eaLnBrk="1" hangingPunct="1"/>
            <a:r>
              <a:rPr lang="en-US" altLang="zh-HK" dirty="0" smtClean="0"/>
              <a:t>A </a:t>
            </a:r>
            <a:r>
              <a:rPr lang="en-US" altLang="zh-HK" b="1" dirty="0" smtClean="0"/>
              <a:t>Supplementary</a:t>
            </a:r>
            <a:r>
              <a:rPr lang="en-US" altLang="zh-HK" dirty="0" smtClean="0"/>
              <a:t> ship is a mobile ship station equipped with a limited number of certified meteorological instruments for making observations. It transmits regular weather reports and enters the observations in a meteorological logbook.</a:t>
            </a:r>
          </a:p>
          <a:p>
            <a:pPr eaLnBrk="1" hangingPunct="1"/>
            <a:endParaRPr lang="zh-HK" altLang="en-US" dirty="0" smtClean="0"/>
          </a:p>
        </p:txBody>
      </p:sp>
      <p:sp>
        <p:nvSpPr>
          <p:cNvPr id="19460" name="投影片編號版面配置區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5BD7474-6AA7-4E48-A241-3640233F49B6}" type="slidenum">
              <a:rPr lang="zh-TW" altLang="en-US" smtClean="0"/>
              <a:pPr>
                <a:spcBef>
                  <a:spcPct val="0"/>
                </a:spcBef>
              </a:pPr>
              <a:t>2</a:t>
            </a:fld>
            <a:endParaRPr lang="en-US" altLang="zh-TW" smtClean="0"/>
          </a:p>
        </p:txBody>
      </p:sp>
    </p:spTree>
    <p:extLst>
      <p:ext uri="{BB962C8B-B14F-4D97-AF65-F5344CB8AC3E}">
        <p14:creationId xmlns:p14="http://schemas.microsoft.com/office/powerpoint/2010/main" val="184152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73848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1182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44418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256367" y="152400"/>
            <a:ext cx="8832851" cy="1143000"/>
          </a:xfrm>
        </p:spPr>
        <p:txBody>
          <a:bodyPr/>
          <a:lstStyle/>
          <a:p>
            <a:r>
              <a:rPr lang="zh-TW" altLang="en-US" smtClean="0"/>
              <a:t>按一下以編輯母片標題樣式</a:t>
            </a:r>
            <a:endParaRPr lang="zh-HK" altLang="en-US"/>
          </a:p>
        </p:txBody>
      </p:sp>
      <p:sp>
        <p:nvSpPr>
          <p:cNvPr id="3" name="文字版面配置區 2"/>
          <p:cNvSpPr>
            <a:spLocks noGrp="1"/>
          </p:cNvSpPr>
          <p:nvPr>
            <p:ph type="body" sz="half" idx="1"/>
          </p:nvPr>
        </p:nvSpPr>
        <p:spPr>
          <a:xfrm>
            <a:off x="624417" y="1412875"/>
            <a:ext cx="51816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quarter" idx="2"/>
          </p:nvPr>
        </p:nvSpPr>
        <p:spPr>
          <a:xfrm>
            <a:off x="6009217" y="1412875"/>
            <a:ext cx="5181600" cy="2362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內容版面配置區 4"/>
          <p:cNvSpPr>
            <a:spLocks noGrp="1"/>
          </p:cNvSpPr>
          <p:nvPr>
            <p:ph sz="quarter" idx="3"/>
          </p:nvPr>
        </p:nvSpPr>
        <p:spPr>
          <a:xfrm>
            <a:off x="6009217" y="3927475"/>
            <a:ext cx="5181600" cy="2362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Rectangle 6"/>
          <p:cNvSpPr>
            <a:spLocks noGrp="1" noChangeArrowheads="1"/>
          </p:cNvSpPr>
          <p:nvPr>
            <p:ph type="ftr" sz="quarter" idx="10"/>
          </p:nvPr>
        </p:nvSpPr>
        <p:spPr>
          <a:ln/>
        </p:spPr>
        <p:txBody>
          <a:bodyPr/>
          <a:lstStyle>
            <a:lvl1pPr>
              <a:defRPr/>
            </a:lvl1pPr>
          </a:lstStyle>
          <a:p>
            <a:pPr>
              <a:defRPr/>
            </a:pPr>
            <a:r>
              <a:rPr lang="en-US" altLang="zh-TW"/>
              <a:t>Seventh Session of the JCOMM Ship Observations Team (SOT), Victoria, Canada, 22-26 April 2013</a:t>
            </a:r>
          </a:p>
        </p:txBody>
      </p:sp>
    </p:spTree>
    <p:extLst>
      <p:ext uri="{BB962C8B-B14F-4D97-AF65-F5344CB8AC3E}">
        <p14:creationId xmlns:p14="http://schemas.microsoft.com/office/powerpoint/2010/main" val="232500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131980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97930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37780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258690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303906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28206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230302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A131850-0960-4A66-97AF-76A2057ED119}" type="datetimeFigureOut">
              <a:rPr lang="zh-HK" altLang="en-US" smtClean="0"/>
              <a:t>22/6/2015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118092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31850-0960-4A66-97AF-76A2057ED119}" type="datetimeFigureOut">
              <a:rPr lang="zh-HK" altLang="en-US" smtClean="0"/>
              <a:t>22/6/2015</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150C7-BC83-404A-AF9B-45105C634259}" type="slidenum">
              <a:rPr lang="zh-HK" altLang="en-US" smtClean="0"/>
              <a:t>‹#›</a:t>
            </a:fld>
            <a:endParaRPr lang="zh-HK" altLang="en-US"/>
          </a:p>
        </p:txBody>
      </p:sp>
    </p:spTree>
    <p:extLst>
      <p:ext uri="{BB962C8B-B14F-4D97-AF65-F5344CB8AC3E}">
        <p14:creationId xmlns:p14="http://schemas.microsoft.com/office/powerpoint/2010/main" val="233857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130426"/>
            <a:ext cx="7772400" cy="1470025"/>
          </a:xfrm>
        </p:spPr>
        <p:txBody>
          <a:bodyPr anchor="ctr">
            <a:normAutofit/>
          </a:bodyPr>
          <a:lstStyle/>
          <a:p>
            <a:r>
              <a:rPr lang="en-GB" altLang="zh-CN" sz="3600" b="1" dirty="0" smtClean="0"/>
              <a:t>REPORT </a:t>
            </a:r>
            <a:r>
              <a:rPr lang="en-GB" altLang="zh-CN" sz="3600" b="1" dirty="0"/>
              <a:t>OF </a:t>
            </a:r>
            <a:r>
              <a:rPr lang="en-GB" altLang="zh-CN" sz="3600" b="1" dirty="0" smtClean="0"/>
              <a:t>RESPONSIBLE MEMBERS – HONG KONG, CHINA</a:t>
            </a:r>
            <a:r>
              <a:rPr lang="en-US" altLang="zh-TW" sz="3600" dirty="0" smtClean="0"/>
              <a:t> </a:t>
            </a:r>
            <a:endParaRPr lang="en-US" altLang="zh-TW" sz="3600" dirty="0"/>
          </a:p>
        </p:txBody>
      </p:sp>
      <p:sp>
        <p:nvSpPr>
          <p:cNvPr id="2051" name="Rectangle 3"/>
          <p:cNvSpPr>
            <a:spLocks noGrp="1" noChangeArrowheads="1"/>
          </p:cNvSpPr>
          <p:nvPr>
            <p:ph type="subTitle" idx="1"/>
          </p:nvPr>
        </p:nvSpPr>
        <p:spPr>
          <a:xfrm>
            <a:off x="2927350" y="4652963"/>
            <a:ext cx="6400800" cy="1752600"/>
          </a:xfrm>
        </p:spPr>
        <p:txBody>
          <a:bodyPr/>
          <a:lstStyle/>
          <a:p>
            <a:r>
              <a:rPr lang="en-GB" altLang="zh-CN" sz="2000" dirty="0"/>
              <a:t>E</a:t>
            </a:r>
            <a:r>
              <a:rPr lang="en-GB" altLang="zh-TW" sz="2000" dirty="0"/>
              <a:t>xpert</a:t>
            </a:r>
            <a:r>
              <a:rPr lang="en-GB" altLang="zh-CN" sz="2000" dirty="0"/>
              <a:t> T</a:t>
            </a:r>
            <a:r>
              <a:rPr lang="en-GB" altLang="zh-TW" sz="2000" dirty="0"/>
              <a:t>eam</a:t>
            </a:r>
            <a:r>
              <a:rPr lang="en-GB" altLang="zh-CN" sz="2000" dirty="0"/>
              <a:t> </a:t>
            </a:r>
            <a:r>
              <a:rPr lang="en-GB" altLang="zh-TW" sz="2000" dirty="0"/>
              <a:t>on</a:t>
            </a:r>
            <a:r>
              <a:rPr lang="en-GB" altLang="zh-CN" sz="2000" dirty="0"/>
              <a:t> M</a:t>
            </a:r>
            <a:r>
              <a:rPr lang="en-GB" altLang="zh-TW" sz="2000" dirty="0"/>
              <a:t>arine</a:t>
            </a:r>
            <a:r>
              <a:rPr lang="en-GB" altLang="zh-CN" sz="2000" dirty="0"/>
              <a:t> C</a:t>
            </a:r>
            <a:r>
              <a:rPr lang="en-GB" altLang="zh-TW" sz="2000" dirty="0"/>
              <a:t>limatology</a:t>
            </a:r>
            <a:endParaRPr lang="en-GB" altLang="zh-CN" sz="2000" dirty="0"/>
          </a:p>
          <a:p>
            <a:r>
              <a:rPr lang="en-GB" altLang="zh-TW" sz="2000" dirty="0"/>
              <a:t>5th</a:t>
            </a:r>
            <a:r>
              <a:rPr lang="en-GB" altLang="zh-CN" sz="2000" dirty="0"/>
              <a:t> S</a:t>
            </a:r>
            <a:r>
              <a:rPr lang="en-GB" altLang="zh-TW" sz="2000" dirty="0"/>
              <a:t>ession</a:t>
            </a:r>
            <a:endParaRPr lang="en-GB" altLang="zh-CN" sz="2000" dirty="0"/>
          </a:p>
          <a:p>
            <a:r>
              <a:rPr lang="en-GB" altLang="zh-CN" sz="2000" dirty="0"/>
              <a:t>Geneva, Switzerland, </a:t>
            </a:r>
          </a:p>
          <a:p>
            <a:r>
              <a:rPr lang="en-GB" altLang="zh-CN" sz="2000" dirty="0"/>
              <a:t>22-25 June 2015</a:t>
            </a:r>
            <a:r>
              <a:rPr lang="en-US" altLang="zh-TW" sz="3200" dirty="0"/>
              <a:t> </a:t>
            </a:r>
          </a:p>
        </p:txBody>
      </p:sp>
    </p:spTree>
    <p:extLst>
      <p:ext uri="{BB962C8B-B14F-4D97-AF65-F5344CB8AC3E}">
        <p14:creationId xmlns:p14="http://schemas.microsoft.com/office/powerpoint/2010/main" val="333097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zh-HK" altLang="zh-HK"/>
          </a:p>
        </p:txBody>
      </p:sp>
      <p:sp>
        <p:nvSpPr>
          <p:cNvPr id="11267" name="Rectangle 3"/>
          <p:cNvSpPr>
            <a:spLocks noGrp="1" noChangeArrowheads="1"/>
          </p:cNvSpPr>
          <p:nvPr>
            <p:ph type="body" idx="1"/>
          </p:nvPr>
        </p:nvSpPr>
        <p:spPr>
          <a:xfrm>
            <a:off x="1965192" y="2708920"/>
            <a:ext cx="8229600" cy="1756792"/>
          </a:xfrm>
        </p:spPr>
        <p:txBody>
          <a:bodyPr/>
          <a:lstStyle/>
          <a:p>
            <a:pPr marL="0" indent="0" algn="ctr">
              <a:buNone/>
            </a:pPr>
            <a:r>
              <a:rPr lang="en-US" altLang="zh-HK" dirty="0" smtClean="0"/>
              <a:t>Thank you</a:t>
            </a:r>
            <a:endParaRPr lang="zh-HK" altLang="zh-HK" dirty="0"/>
          </a:p>
        </p:txBody>
      </p:sp>
    </p:spTree>
    <p:extLst>
      <p:ext uri="{BB962C8B-B14F-4D97-AF65-F5344CB8AC3E}">
        <p14:creationId xmlns:p14="http://schemas.microsoft.com/office/powerpoint/2010/main" val="316574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487488" y="2204864"/>
            <a:ext cx="6192838" cy="4032250"/>
          </a:xfrm>
          <a:prstGeom prst="rect">
            <a:avLst/>
          </a:prstGeom>
          <a:noFill/>
          <a:ln>
            <a:noFill/>
          </a:ln>
          <a:extLst>
            <a:ext uri="{909E8E84-426E-40DD-AFC4-6F175D3DCCD1}">
              <a14:hiddenFill xmlns:a14="http://schemas.microsoft.com/office/drawing/2010/main">
                <a:solidFill>
                  <a:srgbClr val="003366">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168275">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365125" indent="0">
              <a:spcBef>
                <a:spcPct val="20000"/>
              </a:spcBef>
              <a:defRPr/>
            </a:pPr>
            <a:endParaRPr lang="en-US" altLang="zh-TW" sz="2400" dirty="0">
              <a:solidFill>
                <a:schemeClr val="bg1"/>
              </a:solidFill>
              <a:ea typeface="Arial Unicode MS" pitchFamily="34" charset="-120"/>
              <a:cs typeface="Arial Unicode MS" pitchFamily="34" charset="-120"/>
            </a:endParaRPr>
          </a:p>
          <a:p>
            <a:pPr>
              <a:spcBef>
                <a:spcPct val="20000"/>
              </a:spcBef>
              <a:buFontTx/>
              <a:buChar char="•"/>
              <a:defRPr/>
            </a:pPr>
            <a:r>
              <a:rPr lang="en-US" altLang="zh-TW" sz="1600" dirty="0">
                <a:ea typeface="Arial Unicode MS" pitchFamily="34" charset="-120"/>
                <a:cs typeface="Arial Unicode MS" pitchFamily="34" charset="-120"/>
              </a:rPr>
              <a:t>Total Number of HKVOS ( 8 June 2015) : 61 </a:t>
            </a:r>
          </a:p>
          <a:p>
            <a:pPr marL="365125" indent="0">
              <a:spcBef>
                <a:spcPct val="20000"/>
              </a:spcBef>
              <a:defRPr/>
            </a:pPr>
            <a:r>
              <a:rPr lang="en-US" altLang="zh-TW" sz="1600" dirty="0">
                <a:ea typeface="Arial Unicode MS" pitchFamily="34" charset="-120"/>
                <a:cs typeface="Arial Unicode MS" pitchFamily="34" charset="-120"/>
              </a:rPr>
              <a:t>   -   </a:t>
            </a:r>
            <a:r>
              <a:rPr lang="en-AU" altLang="zh-TW" sz="1600" dirty="0">
                <a:ea typeface="新細明體" pitchFamily="18" charset="-120"/>
              </a:rPr>
              <a:t>52</a:t>
            </a:r>
            <a:r>
              <a:rPr lang="en-AU" altLang="en-AU" sz="1600" dirty="0"/>
              <a:t> Selected  </a:t>
            </a:r>
          </a:p>
          <a:p>
            <a:pPr marL="365125" indent="0">
              <a:spcBef>
                <a:spcPct val="20000"/>
              </a:spcBef>
              <a:defRPr/>
            </a:pPr>
            <a:r>
              <a:rPr lang="en-AU" altLang="en-AU" sz="1600" dirty="0"/>
              <a:t>   -   8 </a:t>
            </a:r>
            <a:r>
              <a:rPr lang="en-AU" altLang="en-AU" sz="1600" dirty="0" err="1"/>
              <a:t>VOSClim</a:t>
            </a:r>
            <a:r>
              <a:rPr lang="en-AU" altLang="en-AU" sz="1600" dirty="0"/>
              <a:t> </a:t>
            </a:r>
          </a:p>
          <a:p>
            <a:pPr marL="365125" indent="0">
              <a:spcBef>
                <a:spcPct val="20000"/>
              </a:spcBef>
              <a:defRPr/>
            </a:pPr>
            <a:r>
              <a:rPr lang="en-AU" altLang="en-AU" sz="1600" dirty="0">
                <a:ea typeface="新細明體" pitchFamily="18" charset="-120"/>
              </a:rPr>
              <a:t>   -   1</a:t>
            </a:r>
            <a:r>
              <a:rPr lang="en-AU" altLang="zh-TW" sz="1600" dirty="0">
                <a:ea typeface="新細明體" pitchFamily="18" charset="-120"/>
              </a:rPr>
              <a:t> s</a:t>
            </a:r>
            <a:r>
              <a:rPr lang="en-AU" altLang="en-AU" sz="1600" dirty="0"/>
              <a:t>upplementary</a:t>
            </a:r>
            <a:endParaRPr lang="en-US" altLang="zh-TW" sz="1600" dirty="0">
              <a:ea typeface="Arial Unicode MS" pitchFamily="34" charset="-120"/>
              <a:cs typeface="Arial Unicode MS" pitchFamily="34" charset="-120"/>
            </a:endParaRPr>
          </a:p>
          <a:p>
            <a:pPr marL="365125" indent="0">
              <a:spcBef>
                <a:spcPct val="20000"/>
              </a:spcBef>
              <a:defRPr/>
            </a:pPr>
            <a:endParaRPr lang="en-US" altLang="zh-TW" sz="1600" dirty="0">
              <a:ea typeface="Arial Unicode MS" pitchFamily="34" charset="-120"/>
              <a:cs typeface="Arial Unicode MS" pitchFamily="34" charset="-120"/>
            </a:endParaRPr>
          </a:p>
          <a:p>
            <a:pPr marL="365125" indent="0">
              <a:spcBef>
                <a:spcPct val="20000"/>
              </a:spcBef>
              <a:defRPr/>
            </a:pPr>
            <a:endParaRPr lang="en-US" altLang="zh-TW" sz="1600" dirty="0">
              <a:ea typeface="Arial Unicode MS" pitchFamily="34" charset="-120"/>
              <a:cs typeface="Arial Unicode MS" pitchFamily="34" charset="-120"/>
            </a:endParaRPr>
          </a:p>
          <a:p>
            <a:pPr>
              <a:spcBef>
                <a:spcPct val="20000"/>
              </a:spcBef>
              <a:buFontTx/>
              <a:buChar char="•"/>
              <a:defRPr/>
            </a:pPr>
            <a:r>
              <a:rPr lang="en-US" altLang="zh-TW" sz="1600" dirty="0">
                <a:ea typeface="Arial Unicode MS" pitchFamily="34" charset="-120"/>
                <a:cs typeface="Arial Unicode MS" pitchFamily="34" charset="-120"/>
              </a:rPr>
              <a:t>2 Selected ships were installed with AWS </a:t>
            </a:r>
          </a:p>
          <a:p>
            <a:pPr marL="365125" indent="0">
              <a:spcBef>
                <a:spcPct val="20000"/>
              </a:spcBef>
              <a:defRPr/>
            </a:pPr>
            <a:r>
              <a:rPr lang="en-US" altLang="zh-TW" sz="1600" dirty="0">
                <a:ea typeface="Arial Unicode MS" pitchFamily="34" charset="-120"/>
                <a:cs typeface="Arial Unicode MS" pitchFamily="34" charset="-120"/>
              </a:rPr>
              <a:t>   -  AMOS  </a:t>
            </a:r>
            <a:r>
              <a:rPr lang="en-US" altLang="zh-TW" sz="1600" dirty="0" smtClean="0">
                <a:ea typeface="Arial Unicode MS" pitchFamily="34" charset="-120"/>
                <a:cs typeface="Arial Unicode MS" pitchFamily="34" charset="-120"/>
              </a:rPr>
              <a:t>(</a:t>
            </a:r>
            <a:r>
              <a:rPr lang="en-US" altLang="zh-TW" sz="1600" dirty="0" err="1" smtClean="0">
                <a:ea typeface="Arial Unicode MS" pitchFamily="34" charset="-120"/>
                <a:cs typeface="Arial Unicode MS" pitchFamily="34" charset="-120"/>
              </a:rPr>
              <a:t>UKMet</a:t>
            </a:r>
            <a:r>
              <a:rPr lang="en-US" altLang="zh-TW" sz="1600" dirty="0" smtClean="0">
                <a:ea typeface="Arial Unicode MS" pitchFamily="34" charset="-120"/>
                <a:cs typeface="Arial Unicode MS" pitchFamily="34" charset="-120"/>
              </a:rPr>
              <a:t> </a:t>
            </a:r>
            <a:r>
              <a:rPr lang="en-US" altLang="zh-TW" sz="1600" dirty="0">
                <a:ea typeface="Arial Unicode MS" pitchFamily="34" charset="-120"/>
                <a:cs typeface="Arial Unicode MS" pitchFamily="34" charset="-120"/>
              </a:rPr>
              <a:t>Office)</a:t>
            </a:r>
          </a:p>
          <a:p>
            <a:pPr marL="365125" indent="0">
              <a:spcBef>
                <a:spcPct val="20000"/>
              </a:spcBef>
              <a:defRPr/>
            </a:pPr>
            <a:r>
              <a:rPr lang="en-US" altLang="zh-TW" sz="1600" dirty="0">
                <a:ea typeface="Arial Unicode MS" pitchFamily="34" charset="-120"/>
                <a:cs typeface="Arial Unicode MS" pitchFamily="34" charset="-120"/>
              </a:rPr>
              <a:t>   -  Drifter buoy (</a:t>
            </a:r>
            <a:r>
              <a:rPr lang="en-US" altLang="zh-TW" sz="1600" dirty="0" err="1">
                <a:ea typeface="Arial Unicode MS" pitchFamily="34" charset="-120"/>
                <a:cs typeface="Arial Unicode MS" pitchFamily="34" charset="-120"/>
              </a:rPr>
              <a:t>MetOcean</a:t>
            </a:r>
            <a:r>
              <a:rPr lang="en-US" altLang="zh-TW" sz="1600" dirty="0">
                <a:ea typeface="Arial Unicode MS" pitchFamily="34" charset="-120"/>
                <a:cs typeface="Arial Unicode MS" pitchFamily="34" charset="-120"/>
              </a:rPr>
              <a:t> Surface Velocity Program (SVP)) </a:t>
            </a:r>
            <a:r>
              <a:rPr lang="en-US" altLang="zh-TW" sz="2400" dirty="0">
                <a:ea typeface="Arial Unicode MS" pitchFamily="34" charset="-120"/>
                <a:cs typeface="Arial Unicode MS" pitchFamily="34" charset="-120"/>
              </a:rPr>
              <a:t>	 </a:t>
            </a:r>
          </a:p>
        </p:txBody>
      </p:sp>
      <p:pic>
        <p:nvPicPr>
          <p:cNvPr id="6148"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2564904"/>
            <a:ext cx="17272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8288" y="2564904"/>
            <a:ext cx="17272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66493" y="1031760"/>
            <a:ext cx="8305971" cy="923330"/>
          </a:xfrm>
          <a:prstGeom prst="rect">
            <a:avLst/>
          </a:prstGeom>
        </p:spPr>
        <p:txBody>
          <a:bodyPr wrap="square">
            <a:spAutoFit/>
          </a:bodyPr>
          <a:lstStyle/>
          <a:p>
            <a:r>
              <a:rPr kumimoji="1" lang="en-US" altLang="zh-TW" dirty="0">
                <a:ea typeface="Arial Unicode MS" pitchFamily="34" charset="-128"/>
                <a:cs typeface="Arial Unicode MS" pitchFamily="34" charset="-128"/>
              </a:rPr>
              <a:t>In 1949 under the Voluntary Observing Ships' Scheme of the World Meteorological Organization, Hong Kong Observatory began to recruit a fleet of locally based voluntary weather observing ships to report weather conditions at sea.</a:t>
            </a:r>
          </a:p>
        </p:txBody>
      </p:sp>
      <p:sp>
        <p:nvSpPr>
          <p:cNvPr id="5" name="文字方塊 4"/>
          <p:cNvSpPr txBox="1"/>
          <p:nvPr/>
        </p:nvSpPr>
        <p:spPr>
          <a:xfrm>
            <a:off x="2248677" y="261726"/>
            <a:ext cx="7433895" cy="369332"/>
          </a:xfrm>
          <a:prstGeom prst="rect">
            <a:avLst/>
          </a:prstGeom>
          <a:noFill/>
        </p:spPr>
        <p:txBody>
          <a:bodyPr wrap="none" rtlCol="0">
            <a:spAutoFit/>
          </a:bodyPr>
          <a:lstStyle/>
          <a:p>
            <a:r>
              <a:rPr lang="en-GB" altLang="zh-HK" b="1" cap="all" dirty="0"/>
              <a:t>Activities of Hong </a:t>
            </a:r>
            <a:r>
              <a:rPr lang="en-GB" altLang="zh-HK" b="1" cap="all" dirty="0" err="1"/>
              <a:t>kong</a:t>
            </a:r>
            <a:r>
              <a:rPr lang="en-GB" altLang="zh-HK" b="1" cap="all" dirty="0"/>
              <a:t>, china as MCSS Contributing Member (CM)</a:t>
            </a:r>
            <a:endParaRPr lang="zh-HK" altLang="en-US" dirty="0"/>
          </a:p>
        </p:txBody>
      </p:sp>
    </p:spTree>
    <p:extLst>
      <p:ext uri="{BB962C8B-B14F-4D97-AF65-F5344CB8AC3E}">
        <p14:creationId xmlns:p14="http://schemas.microsoft.com/office/powerpoint/2010/main" val="159194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3716339"/>
            <a:ext cx="82089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Times New Roman" pitchFamily="18" charset="0"/>
              </a:defRPr>
            </a:lvl1pPr>
            <a:lvl2pPr marL="450850" indent="-271463">
              <a:spcBef>
                <a:spcPct val="20000"/>
              </a:spcBef>
              <a:buChar char="–"/>
              <a:defRPr sz="2800">
                <a:solidFill>
                  <a:schemeClr val="tx1"/>
                </a:solidFill>
                <a:latin typeface="Arial" charset="0"/>
                <a:cs typeface="Times New Roman" pitchFamily="18" charset="0"/>
              </a:defRPr>
            </a:lvl2pPr>
            <a:lvl3pPr marL="1143000" indent="-228600">
              <a:spcBef>
                <a:spcPct val="20000"/>
              </a:spcBef>
              <a:buChar char="•"/>
              <a:defRPr sz="2400">
                <a:solidFill>
                  <a:schemeClr val="tx1"/>
                </a:solidFill>
                <a:latin typeface="Arial" charset="0"/>
                <a:cs typeface="Times New Roman" pitchFamily="18" charset="0"/>
              </a:defRPr>
            </a:lvl3pPr>
            <a:lvl4pPr marL="1600200" indent="-228600">
              <a:spcBef>
                <a:spcPct val="20000"/>
              </a:spcBef>
              <a:buChar char="–"/>
              <a:defRPr sz="2000">
                <a:solidFill>
                  <a:schemeClr val="tx1"/>
                </a:solidFill>
                <a:latin typeface="Arial" charset="0"/>
                <a:cs typeface="Times New Roman" pitchFamily="18" charset="0"/>
              </a:defRPr>
            </a:lvl4pPr>
            <a:lvl5pPr marL="2057400" indent="-228600">
              <a:spcBef>
                <a:spcPct val="20000"/>
              </a:spcBef>
              <a:buChar char="»"/>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Arial" charset="0"/>
                <a:cs typeface="Times New Roman" pitchFamily="18" charset="0"/>
              </a:defRPr>
            </a:lvl9pPr>
          </a:lstStyle>
          <a:p>
            <a:pPr eaLnBrk="1" hangingPunct="1">
              <a:lnSpc>
                <a:spcPct val="80000"/>
              </a:lnSpc>
              <a:buFontTx/>
              <a:buNone/>
            </a:pPr>
            <a:endParaRPr lang="en-US" altLang="zh-TW" sz="2400">
              <a:ea typeface="新細明體" charset="-120"/>
            </a:endParaRPr>
          </a:p>
          <a:p>
            <a:pPr lvl="1" algn="just" eaLnBrk="1" hangingPunct="1">
              <a:spcBef>
                <a:spcPct val="0"/>
              </a:spcBef>
              <a:buSzPct val="60000"/>
              <a:buFont typeface="Wingdings" pitchFamily="2" charset="2"/>
              <a:buNone/>
            </a:pPr>
            <a:endParaRPr lang="en-US" altLang="zh-TW" sz="1800">
              <a:ea typeface="新細明體" charset="-120"/>
            </a:endParaRPr>
          </a:p>
          <a:p>
            <a:pPr lvl="1" algn="just" eaLnBrk="1" hangingPunct="1">
              <a:spcBef>
                <a:spcPct val="0"/>
              </a:spcBef>
              <a:buSzPct val="60000"/>
              <a:buFont typeface="Wingdings" pitchFamily="2" charset="2"/>
              <a:buChar char="l"/>
            </a:pPr>
            <a:endParaRPr lang="en-US" altLang="zh-TW" sz="1800">
              <a:ea typeface="新細明體" charset="-120"/>
            </a:endParaRPr>
          </a:p>
        </p:txBody>
      </p:sp>
      <p:pic>
        <p:nvPicPr>
          <p:cNvPr id="5124"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343" y="1596647"/>
            <a:ext cx="5100828" cy="378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31088" y="1596647"/>
            <a:ext cx="4997394" cy="646331"/>
          </a:xfrm>
          <a:prstGeom prst="rect">
            <a:avLst/>
          </a:prstGeom>
          <a:noFill/>
        </p:spPr>
        <p:txBody>
          <a:bodyPr wrap="none" rtlCol="0">
            <a:spAutoFit/>
          </a:bodyPr>
          <a:lstStyle/>
          <a:p>
            <a:r>
              <a:rPr lang="en-GB" altLang="zh-HK" dirty="0" smtClean="0"/>
              <a:t>Delay mode data sent to Global Collecting Centres: </a:t>
            </a:r>
          </a:p>
          <a:p>
            <a:r>
              <a:rPr lang="en-GB" altLang="zh-HK" dirty="0" smtClean="0"/>
              <a:t>2012 (2033), 2013 (2199) and 2014 (3887)</a:t>
            </a:r>
            <a:endParaRPr lang="en-US" altLang="zh-HK" dirty="0" smtClean="0"/>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45" y="2242978"/>
            <a:ext cx="4292129" cy="3219096"/>
          </a:xfrm>
          <a:prstGeom prst="rect">
            <a:avLst/>
          </a:prstGeom>
        </p:spPr>
      </p:pic>
      <p:sp>
        <p:nvSpPr>
          <p:cNvPr id="3" name="文字方塊 2"/>
          <p:cNvSpPr txBox="1"/>
          <p:nvPr/>
        </p:nvSpPr>
        <p:spPr>
          <a:xfrm>
            <a:off x="5700966" y="5445585"/>
            <a:ext cx="6101863" cy="369332"/>
          </a:xfrm>
          <a:prstGeom prst="rect">
            <a:avLst/>
          </a:prstGeom>
          <a:noFill/>
        </p:spPr>
        <p:txBody>
          <a:bodyPr wrap="none" rtlCol="0">
            <a:spAutoFit/>
          </a:bodyPr>
          <a:lstStyle/>
          <a:p>
            <a:r>
              <a:rPr lang="en-US" altLang="zh-HK" dirty="0" smtClean="0"/>
              <a:t>Number of real-time weather reports transmitted through GTS </a:t>
            </a:r>
            <a:endParaRPr lang="zh-HK" altLang="en-US" dirty="0"/>
          </a:p>
        </p:txBody>
      </p:sp>
    </p:spTree>
    <p:extLst>
      <p:ext uri="{BB962C8B-B14F-4D97-AF65-F5344CB8AC3E}">
        <p14:creationId xmlns:p14="http://schemas.microsoft.com/office/powerpoint/2010/main" val="3439470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1524000" y="299358"/>
            <a:ext cx="6624638" cy="727918"/>
          </a:xfrm>
          <a:ln>
            <a:solidFill>
              <a:srgbClr val="FF0000"/>
            </a:solidFill>
          </a:ln>
        </p:spPr>
        <p:txBody>
          <a:bodyPr>
            <a:normAutofit fontScale="90000"/>
          </a:bodyPr>
          <a:lstStyle/>
          <a:p>
            <a:r>
              <a:rPr lang="en-US" altLang="zh-HK" sz="2800" dirty="0" smtClean="0">
                <a:ea typeface="新細明體" charset="-120"/>
              </a:rPr>
              <a:t/>
            </a:r>
            <a:br>
              <a:rPr lang="en-US" altLang="zh-HK" sz="2800" dirty="0" smtClean="0">
                <a:ea typeface="新細明體" charset="-120"/>
              </a:rPr>
            </a:br>
            <a:r>
              <a:rPr lang="en-US" altLang="zh-HK" sz="2800" dirty="0" smtClean="0">
                <a:ea typeface="新細明體" charset="-120"/>
              </a:rPr>
              <a:t>Experimental </a:t>
            </a:r>
            <a:r>
              <a:rPr lang="en-US" altLang="zh-HK" sz="2800" dirty="0">
                <a:ea typeface="新細明體" charset="-120"/>
              </a:rPr>
              <a:t>launch of radiosonde on board VOS in the South China Sea </a:t>
            </a:r>
            <a:r>
              <a:rPr lang="zh-HK" altLang="en-US" sz="2800" dirty="0">
                <a:ea typeface="新細明體" charset="-120"/>
              </a:rPr>
              <a:t/>
            </a:r>
            <a:br>
              <a:rPr lang="zh-HK" altLang="en-US" sz="2800" dirty="0">
                <a:ea typeface="新細明體" charset="-120"/>
              </a:rPr>
            </a:br>
            <a:endParaRPr lang="zh-HK" altLang="en-US" sz="2800" dirty="0">
              <a:solidFill>
                <a:srgbClr val="0000FF"/>
              </a:solidFill>
              <a:ea typeface="新細明體" charset="-120"/>
            </a:endParaRPr>
          </a:p>
        </p:txBody>
      </p:sp>
      <p:sp>
        <p:nvSpPr>
          <p:cNvPr id="14339" name="文字版面配置區 2"/>
          <p:cNvSpPr>
            <a:spLocks noGrp="1"/>
          </p:cNvSpPr>
          <p:nvPr>
            <p:ph type="body" sz="half" idx="1"/>
          </p:nvPr>
        </p:nvSpPr>
        <p:spPr>
          <a:xfrm>
            <a:off x="1524000" y="1412875"/>
            <a:ext cx="3886200" cy="4876800"/>
          </a:xfrm>
        </p:spPr>
        <p:txBody>
          <a:bodyPr/>
          <a:lstStyle/>
          <a:p>
            <a:pPr marL="0" indent="0" eaLnBrk="1" hangingPunct="1">
              <a:buNone/>
            </a:pPr>
            <a:endParaRPr lang="zh-HK" altLang="en-US" sz="2400" dirty="0">
              <a:ea typeface="新細明體"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660" y="3851275"/>
            <a:ext cx="3131852" cy="2596218"/>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231" y="2736895"/>
            <a:ext cx="2730500" cy="3304388"/>
          </a:xfrm>
          <a:prstGeom prst="rect">
            <a:avLst/>
          </a:prstGeom>
        </p:spPr>
      </p:pic>
      <p:pic>
        <p:nvPicPr>
          <p:cNvPr id="7" name="內容版面配置區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697660" y="1091895"/>
            <a:ext cx="3037831" cy="2694760"/>
          </a:xfrm>
        </p:spPr>
      </p:pic>
    </p:spTree>
    <p:extLst>
      <p:ext uri="{BB962C8B-B14F-4D97-AF65-F5344CB8AC3E}">
        <p14:creationId xmlns:p14="http://schemas.microsoft.com/office/powerpoint/2010/main" val="350104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C:\Doc\Drifter_Buoy\TPT_NP1_n_mod2.png"/>
          <p:cNvPicPr/>
          <p:nvPr/>
        </p:nvPicPr>
        <p:blipFill>
          <a:blip r:embed="rId2">
            <a:extLst>
              <a:ext uri="{28A0092B-C50C-407E-A947-70E740481C1C}">
                <a14:useLocalDpi xmlns:a14="http://schemas.microsoft.com/office/drawing/2010/main" val="0"/>
              </a:ext>
            </a:extLst>
          </a:blip>
          <a:srcRect/>
          <a:stretch>
            <a:fillRect/>
          </a:stretch>
        </p:blipFill>
        <p:spPr bwMode="auto">
          <a:xfrm>
            <a:off x="364962" y="1823208"/>
            <a:ext cx="5652120" cy="3600400"/>
          </a:xfrm>
          <a:prstGeom prst="rect">
            <a:avLst/>
          </a:prstGeom>
          <a:noFill/>
          <a:ln>
            <a:noFill/>
          </a:ln>
        </p:spPr>
      </p:pic>
      <p:sp>
        <p:nvSpPr>
          <p:cNvPr id="7" name="矩形 6"/>
          <p:cNvSpPr/>
          <p:nvPr/>
        </p:nvSpPr>
        <p:spPr>
          <a:xfrm>
            <a:off x="3023740" y="2275948"/>
            <a:ext cx="237566" cy="369332"/>
          </a:xfrm>
          <a:prstGeom prst="rect">
            <a:avLst/>
          </a:prstGeom>
        </p:spPr>
        <p:txBody>
          <a:bodyPr wrap="none">
            <a:spAutoFit/>
          </a:bodyPr>
          <a:lstStyle/>
          <a:p>
            <a:r>
              <a:rPr lang="zh-TW" altLang="zh-HK" kern="100" dirty="0">
                <a:latin typeface="Calibri" panose="020F0502020204030204" pitchFamily="34" charset="0"/>
                <a:cs typeface="Times New Roman" panose="02020603050405020304" pitchFamily="18" charset="0"/>
              </a:rPr>
              <a:t> </a:t>
            </a:r>
            <a:endParaRPr lang="zh-TW" altLang="zh-HK" sz="1400" kern="100" dirty="0">
              <a:latin typeface="Calibri" panose="020F0502020204030204" pitchFamily="34" charset="0"/>
              <a:cs typeface="Times New Roman" panose="02020603050405020304" pitchFamily="18" charset="0"/>
            </a:endParaRPr>
          </a:p>
        </p:txBody>
      </p:sp>
      <p:pic>
        <p:nvPicPr>
          <p:cNvPr id="10" name="圖片 9" descr="C:\Doc\Drifter_Buoy\OOCL_ATLANTA_m2.png"/>
          <p:cNvPicPr/>
          <p:nvPr/>
        </p:nvPicPr>
        <p:blipFill>
          <a:blip r:embed="rId3">
            <a:extLst>
              <a:ext uri="{28A0092B-C50C-407E-A947-70E740481C1C}">
                <a14:useLocalDpi xmlns:a14="http://schemas.microsoft.com/office/drawing/2010/main" val="0"/>
              </a:ext>
            </a:extLst>
          </a:blip>
          <a:srcRect/>
          <a:stretch>
            <a:fillRect/>
          </a:stretch>
        </p:blipFill>
        <p:spPr bwMode="auto">
          <a:xfrm>
            <a:off x="7294442" y="376189"/>
            <a:ext cx="3330576" cy="1979613"/>
          </a:xfrm>
          <a:prstGeom prst="rect">
            <a:avLst/>
          </a:prstGeom>
          <a:noFill/>
          <a:ln>
            <a:noFill/>
          </a:ln>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276" y="4472103"/>
            <a:ext cx="2537347" cy="1903010"/>
          </a:xfrm>
          <a:prstGeom prst="rect">
            <a:avLst/>
          </a:prstGeom>
        </p:spPr>
      </p:pic>
      <p:pic>
        <p:nvPicPr>
          <p:cNvPr id="12" name="Picture 2" descr="D:\Doc\SOT8\SVP_edi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27" y="2223172"/>
            <a:ext cx="635309" cy="74160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單箭頭接點 3"/>
          <p:cNvCxnSpPr/>
          <p:nvPr/>
        </p:nvCxnSpPr>
        <p:spPr>
          <a:xfrm>
            <a:off x="835481" y="2957206"/>
            <a:ext cx="807616" cy="97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內容版面配置區 5"/>
          <p:cNvSpPr>
            <a:spLocks noGrp="1"/>
          </p:cNvSpPr>
          <p:nvPr>
            <p:ph sz="quarter" idx="2"/>
          </p:nvPr>
        </p:nvSpPr>
        <p:spPr/>
        <p:txBody>
          <a:bodyPr/>
          <a:lstStyle/>
          <a:p>
            <a:endParaRPr lang="zh-HK" altLang="en-US"/>
          </a:p>
        </p:txBody>
      </p:sp>
      <p:sp>
        <p:nvSpPr>
          <p:cNvPr id="13" name="內容版面配置區 12"/>
          <p:cNvSpPr>
            <a:spLocks noGrp="1"/>
          </p:cNvSpPr>
          <p:nvPr>
            <p:ph sz="quarter" idx="3"/>
          </p:nvPr>
        </p:nvSpPr>
        <p:spPr/>
        <p:txBody>
          <a:bodyPr/>
          <a:lstStyle/>
          <a:p>
            <a:endParaRPr lang="zh-HK" altLang="en-US"/>
          </a:p>
        </p:txBody>
      </p:sp>
      <p:sp>
        <p:nvSpPr>
          <p:cNvPr id="18" name="文字方塊 17"/>
          <p:cNvSpPr txBox="1"/>
          <p:nvPr/>
        </p:nvSpPr>
        <p:spPr>
          <a:xfrm>
            <a:off x="634482" y="531845"/>
            <a:ext cx="4917693" cy="369332"/>
          </a:xfrm>
          <a:prstGeom prst="rect">
            <a:avLst/>
          </a:prstGeom>
          <a:noFill/>
          <a:ln>
            <a:solidFill>
              <a:srgbClr val="FF0000"/>
            </a:solidFill>
          </a:ln>
        </p:spPr>
        <p:txBody>
          <a:bodyPr wrap="none" rtlCol="0">
            <a:spAutoFit/>
          </a:bodyPr>
          <a:lstStyle/>
          <a:p>
            <a:r>
              <a:rPr lang="en-US" altLang="zh-HK" dirty="0" smtClean="0"/>
              <a:t>Deployment of drifter buoy in the South China Sea</a:t>
            </a:r>
            <a:endParaRPr lang="zh-HK" altLang="en-US" dirty="0"/>
          </a:p>
        </p:txBody>
      </p:sp>
    </p:spTree>
    <p:extLst>
      <p:ext uri="{BB962C8B-B14F-4D97-AF65-F5344CB8AC3E}">
        <p14:creationId xmlns:p14="http://schemas.microsoft.com/office/powerpoint/2010/main" val="269315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GB" altLang="zh-HK" dirty="0"/>
              <a:t>Data processing and data exchange frequency are summarized in the table below:</a:t>
            </a:r>
            <a:r>
              <a:rPr lang="zh-TW" altLang="zh-HK" dirty="0"/>
              <a:t/>
            </a:r>
            <a:br>
              <a:rPr lang="zh-TW" altLang="zh-HK" dirty="0"/>
            </a:b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37488829"/>
              </p:ext>
            </p:extLst>
          </p:nvPr>
        </p:nvGraphicFramePr>
        <p:xfrm>
          <a:off x="1506071" y="1546415"/>
          <a:ext cx="9157447" cy="3893332"/>
        </p:xfrm>
        <a:graphic>
          <a:graphicData uri="http://schemas.openxmlformats.org/drawingml/2006/table">
            <a:tbl>
              <a:tblPr>
                <a:tableStyleId>{5C22544A-7EE6-4342-B048-85BDC9FD1C3A}</a:tableStyleId>
              </a:tblPr>
              <a:tblGrid>
                <a:gridCol w="3718632"/>
                <a:gridCol w="5438815"/>
              </a:tblGrid>
              <a:tr h="779813">
                <a:tc>
                  <a:txBody>
                    <a:bodyPr/>
                    <a:lstStyle/>
                    <a:p>
                      <a:pPr>
                        <a:spcAft>
                          <a:spcPts val="0"/>
                        </a:spcAft>
                      </a:pPr>
                      <a:r>
                        <a:rPr lang="en-US" sz="1800" dirty="0">
                          <a:effectLst/>
                        </a:rPr>
                        <a:t>Frequency of data exchange with GCC </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dirty="0">
                          <a:effectLst/>
                        </a:rPr>
                        <a:t>Quarterly </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r h="779813">
                <a:tc>
                  <a:txBody>
                    <a:bodyPr/>
                    <a:lstStyle/>
                    <a:p>
                      <a:pPr>
                        <a:spcAft>
                          <a:spcPts val="0"/>
                        </a:spcAft>
                      </a:pPr>
                      <a:r>
                        <a:rPr lang="en-US" sz="1800">
                          <a:effectLst/>
                        </a:rPr>
                        <a:t>Data format </a:t>
                      </a:r>
                      <a:endParaRPr lang="zh-TW"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dirty="0">
                          <a:effectLst/>
                        </a:rPr>
                        <a:t>International Maritime Meteorological Tape-5 (IMMT-V)</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r h="1135317">
                <a:tc>
                  <a:txBody>
                    <a:bodyPr/>
                    <a:lstStyle/>
                    <a:p>
                      <a:pPr>
                        <a:spcAft>
                          <a:spcPts val="0"/>
                        </a:spcAft>
                      </a:pPr>
                      <a:r>
                        <a:rPr lang="en-US" sz="1800">
                          <a:effectLst/>
                        </a:rPr>
                        <a:t>Quality control </a:t>
                      </a:r>
                      <a:endParaRPr lang="zh-TW"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dirty="0">
                          <a:effectLst/>
                        </a:rPr>
                        <a:t>GCC minimum quality control software MQC version 5</a:t>
                      </a:r>
                      <a:endParaRPr lang="zh-TW" sz="1800" dirty="0">
                        <a:effectLst/>
                      </a:endParaRPr>
                    </a:p>
                    <a:p>
                      <a:pPr>
                        <a:spcAft>
                          <a:spcPts val="0"/>
                        </a:spcAft>
                      </a:pPr>
                      <a:r>
                        <a:rPr lang="en-US" sz="1800" dirty="0">
                          <a:effectLst/>
                        </a:rPr>
                        <a:t>Minimum Quality Control Standards version 7 (MQCS-7)</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r h="779813">
                <a:tc>
                  <a:txBody>
                    <a:bodyPr/>
                    <a:lstStyle/>
                    <a:p>
                      <a:pPr>
                        <a:spcAft>
                          <a:spcPts val="0"/>
                        </a:spcAft>
                      </a:pPr>
                      <a:r>
                        <a:rPr lang="en-US" sz="1800">
                          <a:effectLst/>
                        </a:rPr>
                        <a:t>Frequency of submitting metadata to WMO </a:t>
                      </a:r>
                      <a:endParaRPr lang="zh-TW"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dirty="0">
                          <a:effectLst/>
                        </a:rPr>
                        <a:t>Quarterly </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r h="418576">
                <a:tc>
                  <a:txBody>
                    <a:bodyPr/>
                    <a:lstStyle/>
                    <a:p>
                      <a:pPr>
                        <a:spcAft>
                          <a:spcPts val="0"/>
                        </a:spcAft>
                      </a:pPr>
                      <a:r>
                        <a:rPr lang="en-US" sz="1800">
                          <a:effectLst/>
                        </a:rPr>
                        <a:t>Metadata format </a:t>
                      </a:r>
                      <a:endParaRPr lang="zh-TW"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800" dirty="0">
                          <a:effectLst/>
                        </a:rPr>
                        <a:t>WMO Pub 47 version 04 (Document Revision 4.0) </a:t>
                      </a:r>
                      <a:endParaRPr lang="zh-TW" sz="18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6622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GB" altLang="zh-HK" dirty="0"/>
              <a:t>Data </a:t>
            </a:r>
            <a:r>
              <a:rPr lang="en-GB" altLang="zh-HK" dirty="0" smtClean="0"/>
              <a:t>processing: </a:t>
            </a:r>
            <a:r>
              <a:rPr lang="en-GB" altLang="zh-HK" dirty="0"/>
              <a:t>data exchange frequency and details on delayed mode data submitted quarterly to the GCCs in 2012, 2013 and 2014 are </a:t>
            </a:r>
            <a:r>
              <a:rPr lang="en-GB" altLang="zh-HK" dirty="0" smtClean="0"/>
              <a:t>2033, 2199 and 3887 </a:t>
            </a:r>
            <a:r>
              <a:rPr lang="en-GB" altLang="zh-HK" dirty="0" smtClean="0"/>
              <a:t>respectively.</a:t>
            </a:r>
          </a:p>
          <a:p>
            <a:pPr marL="0" indent="0">
              <a:buNone/>
            </a:pPr>
            <a:endParaRPr lang="en-GB" altLang="zh-HK" dirty="0" smtClean="0"/>
          </a:p>
          <a:p>
            <a:pPr lvl="0"/>
            <a:r>
              <a:rPr lang="en-GB" altLang="zh-HK" dirty="0" smtClean="0"/>
              <a:t>MCSS: Besides </a:t>
            </a:r>
            <a:r>
              <a:rPr kumimoji="0" lang="en-GB" altLang="zh-CN"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1961-70, 1971-80, and 1981-90, decadal MCSS have also been compiled for </a:t>
            </a:r>
            <a:r>
              <a:rPr kumimoji="0" lang="en-GB" altLang="zh-CN"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cs typeface="Arial" panose="020B0604020202020204" pitchFamily="34" charset="0"/>
              </a:rPr>
              <a:t>1991-2000</a:t>
            </a:r>
            <a:r>
              <a:rPr kumimoji="0" lang="en-GB" altLang="zh-CN"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GB" altLang="zh-TW" dirty="0">
                <a:solidFill>
                  <a:srgbClr val="FF0000"/>
                </a:solidFill>
                <a:latin typeface="Arial" panose="020B0604020202020204" pitchFamily="34" charset="0"/>
                <a:cs typeface="Arial" panose="020B0604020202020204" pitchFamily="34" charset="0"/>
              </a:rPr>
              <a:t>Web version of the </a:t>
            </a:r>
            <a:r>
              <a:rPr lang="en-GB" altLang="zh-TW" dirty="0" smtClean="0">
                <a:solidFill>
                  <a:srgbClr val="FF0000"/>
                </a:solidFill>
                <a:latin typeface="Arial" panose="020B0604020202020204" pitchFamily="34" charset="0"/>
                <a:cs typeface="Arial" panose="020B0604020202020204" pitchFamily="34" charset="0"/>
              </a:rPr>
              <a:t>MCSS from </a:t>
            </a:r>
            <a:r>
              <a:rPr lang="en-GB" altLang="zh-TW" dirty="0">
                <a:solidFill>
                  <a:srgbClr val="FF0000"/>
                </a:solidFill>
                <a:latin typeface="Arial" panose="020B0604020202020204" pitchFamily="34" charset="0"/>
                <a:cs typeface="Arial" panose="020B0604020202020204" pitchFamily="34" charset="0"/>
              </a:rPr>
              <a:t>1961 to 2000 is being </a:t>
            </a:r>
            <a:r>
              <a:rPr lang="en-GB" altLang="zh-TW" dirty="0" smtClean="0">
                <a:solidFill>
                  <a:srgbClr val="FF0000"/>
                </a:solidFill>
                <a:latin typeface="Arial" panose="020B0604020202020204" pitchFamily="34" charset="0"/>
                <a:cs typeface="Arial" panose="020B0604020202020204" pitchFamily="34" charset="0"/>
              </a:rPr>
              <a:t>generated.</a:t>
            </a:r>
            <a:endParaRPr lang="en-GB" altLang="zh-TW" dirty="0" smtClean="0">
              <a:solidFill>
                <a:srgbClr val="FF0000"/>
              </a:solidFill>
              <a:latin typeface="Arial" panose="020B0604020202020204" pitchFamily="34" charset="0"/>
              <a:cs typeface="Arial" panose="020B0604020202020204" pitchFamily="34" charset="0"/>
            </a:endParaRPr>
          </a:p>
          <a:p>
            <a:pPr lvl="0"/>
            <a:endParaRPr kumimoji="0" lang="en-GB" altLang="zh-TW" sz="4400" b="0" i="0" u="none" strike="noStrike" cap="none" normalizeH="0" baseline="0" dirty="0" smtClean="0">
              <a:ln>
                <a:noFill/>
              </a:ln>
              <a:solidFill>
                <a:schemeClr val="tx1"/>
              </a:solidFill>
              <a:effectLst/>
              <a:latin typeface="Arial" panose="020B0604020202020204" pitchFamily="34" charset="0"/>
            </a:endParaRPr>
          </a:p>
          <a:p>
            <a:endParaRPr lang="zh-HK" altLang="en-US" dirty="0"/>
          </a:p>
        </p:txBody>
      </p:sp>
      <p:sp>
        <p:nvSpPr>
          <p:cNvPr id="4" name="Rectangle 1"/>
          <p:cNvSpPr>
            <a:spLocks noGrp="1" noChangeArrowheads="1"/>
          </p:cNvSpPr>
          <p:nvPr>
            <p:ph type="title"/>
          </p:nvPr>
        </p:nvSpPr>
        <p:spPr bwMode="auto">
          <a:xfrm>
            <a:off x="1827245" y="749934"/>
            <a:ext cx="8746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ACTIVITIES OF </a:t>
            </a:r>
            <a:r>
              <a:rPr kumimoji="0" lang="en-GB" altLang="zh-TW" sz="1800" b="1"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HONG KONG, CHINA</a:t>
            </a:r>
            <a:r>
              <a:rPr kumimoji="0" lang="en-GB" altLang="zh-CN" sz="18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AS MCSS RESPONSIBLE MEMBER (RM)</a:t>
            </a:r>
            <a:r>
              <a:rPr kumimoji="0" lang="en-GB" altLang="zh-TW" sz="1800" b="1" i="0" u="none" strike="noStrike" cap="none" normalizeH="0" baseline="0" dirty="0" smtClean="0">
                <a:ln>
                  <a:noFill/>
                </a:ln>
                <a:solidFill>
                  <a:schemeClr val="tx1"/>
                </a:solidFill>
                <a:effectLst/>
              </a:rPr>
              <a:t> </a:t>
            </a:r>
            <a:endParaRPr kumimoji="0" lang="en-GB" altLang="zh-TW"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694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Archives</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56557263"/>
              </p:ext>
            </p:extLst>
          </p:nvPr>
        </p:nvGraphicFramePr>
        <p:xfrm>
          <a:off x="2743199" y="2957804"/>
          <a:ext cx="6007736" cy="1226370"/>
        </p:xfrm>
        <a:graphic>
          <a:graphicData uri="http://schemas.openxmlformats.org/drawingml/2006/table">
            <a:tbl>
              <a:tblPr firstRow="1" firstCol="1" lastRow="1" lastCol="1" bandRow="1" bandCol="1">
                <a:tableStyleId>{5C22544A-7EE6-4342-B048-85BDC9FD1C3A}</a:tableStyleId>
              </a:tblPr>
              <a:tblGrid>
                <a:gridCol w="1000810"/>
                <a:gridCol w="1000810"/>
                <a:gridCol w="1001529"/>
                <a:gridCol w="1001529"/>
                <a:gridCol w="1001529"/>
                <a:gridCol w="1001529"/>
              </a:tblGrid>
              <a:tr h="613185">
                <a:tc>
                  <a:txBody>
                    <a:bodyPr/>
                    <a:lstStyle/>
                    <a:p>
                      <a:pPr algn="ctr">
                        <a:spcAft>
                          <a:spcPts val="0"/>
                        </a:spcAft>
                      </a:pPr>
                      <a:r>
                        <a:rPr lang="en-US" sz="2000" dirty="0">
                          <a:effectLst/>
                        </a:rPr>
                        <a:t>2010</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2011</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2012</a:t>
                      </a:r>
                      <a:endParaRPr lang="zh-TW" sz="20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2013</a:t>
                      </a:r>
                      <a:endParaRPr lang="zh-TW" sz="20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2014</a:t>
                      </a:r>
                      <a:endParaRPr lang="zh-TW" sz="20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Total</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r h="613185">
                <a:tc>
                  <a:txBody>
                    <a:bodyPr/>
                    <a:lstStyle/>
                    <a:p>
                      <a:pPr algn="ctr">
                        <a:spcAft>
                          <a:spcPts val="0"/>
                        </a:spcAft>
                      </a:pPr>
                      <a:r>
                        <a:rPr lang="en-US" sz="2000">
                          <a:effectLst/>
                        </a:rPr>
                        <a:t>12223</a:t>
                      </a:r>
                      <a:endParaRPr lang="zh-TW" sz="20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14270</a:t>
                      </a:r>
                      <a:endParaRPr lang="zh-TW" sz="20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21389</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18742</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10396</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dirty="0">
                          <a:effectLst/>
                        </a:rPr>
                        <a:t>77020</a:t>
                      </a:r>
                      <a:endParaRPr lang="zh-TW"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1181420" y="1881987"/>
            <a:ext cx="100176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TW" sz="16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For the delayed mode data observed within Hong Kong’s Area of Responsibility, the numbers of observation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TW" sz="16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reports taken in the past five years that have been digitized in the GCC archive are</a:t>
            </a:r>
            <a:r>
              <a:rPr kumimoji="0" lang="en-GB" altLang="zh-TW" sz="1600" b="0" i="0" u="none" strike="noStrike" cap="none" normalizeH="0" baseline="0" dirty="0" smtClean="0">
                <a:ln>
                  <a:noFill/>
                </a:ln>
                <a:solidFill>
                  <a:schemeClr val="tx1"/>
                </a:solidFill>
                <a:effectLst/>
              </a:rPr>
              <a:t> </a:t>
            </a:r>
            <a:endParaRPr kumimoji="0" lang="en-GB" altLang="zh-TW" sz="1600" b="0" i="0" u="none" strike="noStrike" cap="none" normalizeH="0" baseline="0" dirty="0" smtClean="0">
              <a:ln>
                <a:noFill/>
              </a:ln>
              <a:solidFill>
                <a:schemeClr val="tx1"/>
              </a:solidFill>
              <a:effectLst/>
              <a:latin typeface="Arial" panose="020B0604020202020204" pitchFamily="34" charset="0"/>
            </a:endParaRPr>
          </a:p>
        </p:txBody>
      </p:sp>
      <p:sp>
        <p:nvSpPr>
          <p:cNvPr id="7" name="文字方塊 6"/>
          <p:cNvSpPr txBox="1"/>
          <p:nvPr/>
        </p:nvSpPr>
        <p:spPr>
          <a:xfrm>
            <a:off x="1266729" y="5021790"/>
            <a:ext cx="9658541" cy="400110"/>
          </a:xfrm>
          <a:prstGeom prst="rect">
            <a:avLst/>
          </a:prstGeom>
          <a:noFill/>
        </p:spPr>
        <p:txBody>
          <a:bodyPr wrap="none" rtlCol="0">
            <a:spAutoFit/>
          </a:bodyPr>
          <a:lstStyle/>
          <a:p>
            <a:r>
              <a:rPr lang="en-GB" altLang="zh-HK" sz="2000" b="1" dirty="0"/>
              <a:t>Since 1949, the total number of delayed mode data stored in HKO’s database is </a:t>
            </a:r>
            <a:r>
              <a:rPr lang="en-GB" altLang="zh-HK" sz="2000" b="1" dirty="0">
                <a:solidFill>
                  <a:srgbClr val="FF0000"/>
                </a:solidFill>
              </a:rPr>
              <a:t>2,229,424</a:t>
            </a:r>
            <a:endParaRPr lang="zh-HK" altLang="en-US" sz="2000" b="1" dirty="0">
              <a:solidFill>
                <a:srgbClr val="FF0000"/>
              </a:solidFill>
            </a:endParaRPr>
          </a:p>
        </p:txBody>
      </p:sp>
    </p:spTree>
    <p:extLst>
      <p:ext uri="{BB962C8B-B14F-4D97-AF65-F5344CB8AC3E}">
        <p14:creationId xmlns:p14="http://schemas.microsoft.com/office/powerpoint/2010/main" val="53416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GB" altLang="zh-HK" sz="2400" b="1" dirty="0"/>
              <a:t>National perspective with regard to the developing MCDS</a:t>
            </a:r>
            <a:endParaRPr lang="zh-HK" altLang="en-US" sz="2400" dirty="0"/>
          </a:p>
        </p:txBody>
      </p:sp>
      <p:sp>
        <p:nvSpPr>
          <p:cNvPr id="3" name="內容版面配置區 2"/>
          <p:cNvSpPr>
            <a:spLocks noGrp="1"/>
          </p:cNvSpPr>
          <p:nvPr>
            <p:ph idx="1"/>
          </p:nvPr>
        </p:nvSpPr>
        <p:spPr/>
        <p:txBody>
          <a:bodyPr/>
          <a:lstStyle/>
          <a:p>
            <a:r>
              <a:rPr lang="en-GB" altLang="zh-HK" dirty="0"/>
              <a:t>Hong Kong, China would like to play the role of Data Acquisition Centre (DAC) to continue to collect marine climate data and would also like to explore the feasibility to play the role of Global Data Assembly Centre (GDAC) in the new Marine Climate Data System (MCDS).  </a:t>
            </a:r>
            <a:endParaRPr lang="zh-TW" altLang="zh-HK" dirty="0"/>
          </a:p>
          <a:p>
            <a:pPr marL="0" indent="0">
              <a:buNone/>
            </a:pPr>
            <a:endParaRPr lang="zh-HK" altLang="en-US" dirty="0"/>
          </a:p>
        </p:txBody>
      </p:sp>
    </p:spTree>
    <p:extLst>
      <p:ext uri="{BB962C8B-B14F-4D97-AF65-F5344CB8AC3E}">
        <p14:creationId xmlns:p14="http://schemas.microsoft.com/office/powerpoint/2010/main" val="386017890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679</Words>
  <Application>Microsoft Office PowerPoint</Application>
  <PresentationFormat>寬螢幕</PresentationFormat>
  <Paragraphs>63</Paragraphs>
  <Slides>10</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vt:i4>
      </vt:variant>
    </vt:vector>
  </HeadingPairs>
  <TitlesOfParts>
    <vt:vector size="20" baseType="lpstr">
      <vt:lpstr>Arial Unicode MS</vt:lpstr>
      <vt:lpstr>宋体</vt:lpstr>
      <vt:lpstr>宋体</vt:lpstr>
      <vt:lpstr>新細明體</vt:lpstr>
      <vt:lpstr>Arial</vt:lpstr>
      <vt:lpstr>Calibri</vt:lpstr>
      <vt:lpstr>Calibri Light</vt:lpstr>
      <vt:lpstr>Times New Roman</vt:lpstr>
      <vt:lpstr>Wingdings</vt:lpstr>
      <vt:lpstr>Office 佈景主題</vt:lpstr>
      <vt:lpstr>REPORT OF RESPONSIBLE MEMBERS – HONG KONG, CHINA </vt:lpstr>
      <vt:lpstr>PowerPoint 簡報</vt:lpstr>
      <vt:lpstr>PowerPoint 簡報</vt:lpstr>
      <vt:lpstr> Experimental launch of radiosonde on board VOS in the South China Sea  </vt:lpstr>
      <vt:lpstr>PowerPoint 簡報</vt:lpstr>
      <vt:lpstr>Data processing and data exchange frequency are summarized in the table below: </vt:lpstr>
      <vt:lpstr>ACTIVITIES OF HONG KONG, CHINA AS MCSS RESPONSIBLE MEMBER (RM) </vt:lpstr>
      <vt:lpstr>Archives</vt:lpstr>
      <vt:lpstr>National perspective with regard to the developing MCDS</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RESPONSIBLE MEMBERS – HONG KONG, CHINA</dc:title>
  <dc:creator>ssod2</dc:creator>
  <cp:lastModifiedBy>sad22_1</cp:lastModifiedBy>
  <cp:revision>11</cp:revision>
  <dcterms:created xsi:type="dcterms:W3CDTF">2015-06-18T06:28:54Z</dcterms:created>
  <dcterms:modified xsi:type="dcterms:W3CDTF">2015-06-22T08:58:37Z</dcterms:modified>
</cp:coreProperties>
</file>