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4114" r:id="rId2"/>
  </p:sldMasterIdLst>
  <p:notesMasterIdLst>
    <p:notesMasterId r:id="rId20"/>
  </p:notesMasterIdLst>
  <p:sldIdLst>
    <p:sldId id="296" r:id="rId3"/>
    <p:sldId id="298" r:id="rId4"/>
    <p:sldId id="326"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7" r:id="rId18"/>
    <p:sldId id="32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09" autoAdjust="0"/>
    <p:restoredTop sz="89043" autoAdjust="0"/>
  </p:normalViewPr>
  <p:slideViewPr>
    <p:cSldViewPr snapToObjects="1">
      <p:cViewPr>
        <p:scale>
          <a:sx n="60" d="100"/>
          <a:sy n="60" d="100"/>
        </p:scale>
        <p:origin x="-34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p:scale>
          <a:sx n="75" d="100"/>
          <a:sy n="75" d="100"/>
        </p:scale>
        <p:origin x="-1404" y="-72"/>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BC0110-F31F-4FE1-8099-F57A2871AFC4}" type="datetimeFigureOut">
              <a:rPr lang="en-CA"/>
              <a:pPr>
                <a:defRPr/>
              </a:pPr>
              <a:t>24/06/2015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D48ED7-D525-4057-9D98-A2A62C500230}" type="slidenum">
              <a:rPr lang="en-CA"/>
              <a:pPr>
                <a:defRPr/>
              </a:pPr>
              <a:t>‹#›</a:t>
            </a:fld>
            <a:endParaRPr lang="en-CA"/>
          </a:p>
        </p:txBody>
      </p:sp>
    </p:spTree>
    <p:extLst>
      <p:ext uri="{BB962C8B-B14F-4D97-AF65-F5344CB8AC3E}">
        <p14:creationId xmlns:p14="http://schemas.microsoft.com/office/powerpoint/2010/main" val="5467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ru-RU" smtClean="0"/>
          </a:p>
          <a:p>
            <a:pPr eaLnBrk="1" hangingPunct="1">
              <a:spcBef>
                <a:spcPct val="0"/>
              </a:spcBef>
            </a:pPr>
            <a:endParaRPr lang="en-CA" altLang="ru-RU"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681B233-572F-4493-961A-5089A9254B85}" type="slidenum">
              <a:rPr lang="en-CA" smtClean="0">
                <a:solidFill>
                  <a:prstClr val="black"/>
                </a:solidFill>
              </a:rPr>
              <a:pPr>
                <a:defRPr/>
              </a:pPr>
              <a:t>1</a:t>
            </a:fld>
            <a:endParaRPr lang="en-CA"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7389856-1A2E-4B0A-B9FD-1BE095B0C395}" type="datetimeFigureOut">
              <a:rPr lang="en-CA"/>
              <a:pPr>
                <a:defRPr/>
              </a:pPr>
              <a:t>24/06/2015</a:t>
            </a:fld>
            <a:endParaRPr lang="en-CA"/>
          </a:p>
        </p:txBody>
      </p:sp>
      <p:sp>
        <p:nvSpPr>
          <p:cNvPr id="5" name="Footer Placeholder 18"/>
          <p:cNvSpPr>
            <a:spLocks noGrp="1"/>
          </p:cNvSpPr>
          <p:nvPr>
            <p:ph type="ftr" sz="quarter" idx="11"/>
          </p:nvPr>
        </p:nvSpPr>
        <p:spPr/>
        <p:txBody>
          <a:bodyPr/>
          <a:lstStyle>
            <a:lvl1pPr>
              <a:defRPr/>
            </a:lvl1pPr>
          </a:lstStyle>
          <a:p>
            <a:pPr>
              <a:defRPr/>
            </a:pPr>
            <a:endParaRPr lang="en-CA"/>
          </a:p>
        </p:txBody>
      </p:sp>
      <p:sp>
        <p:nvSpPr>
          <p:cNvPr id="6" name="Slide Number Placeholder 26"/>
          <p:cNvSpPr>
            <a:spLocks noGrp="1"/>
          </p:cNvSpPr>
          <p:nvPr>
            <p:ph type="sldNum" sz="quarter" idx="12"/>
          </p:nvPr>
        </p:nvSpPr>
        <p:spPr/>
        <p:txBody>
          <a:bodyPr/>
          <a:lstStyle>
            <a:lvl1pPr>
              <a:defRPr/>
            </a:lvl1pPr>
          </a:lstStyle>
          <a:p>
            <a:pPr>
              <a:defRPr/>
            </a:pPr>
            <a:fld id="{3AE6D237-37FB-4D49-B051-1F6BC391BB7E}" type="slidenum">
              <a:rPr lang="en-CA"/>
              <a:pPr>
                <a:defRPr/>
              </a:pPr>
              <a:t>‹#›</a:t>
            </a:fld>
            <a:endParaRPr lang="en-CA"/>
          </a:p>
        </p:txBody>
      </p:sp>
    </p:spTree>
    <p:extLst>
      <p:ext uri="{BB962C8B-B14F-4D97-AF65-F5344CB8AC3E}">
        <p14:creationId xmlns:p14="http://schemas.microsoft.com/office/powerpoint/2010/main" val="3398733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ABE9CEA-EC75-4F1A-89BB-98DB40FD7BB7}" type="datetimeFigureOut">
              <a:rPr lang="en-CA"/>
              <a:pPr>
                <a:defRPr/>
              </a:pPr>
              <a:t>24/06/2015</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72D0B350-9745-458D-9855-36E9E6BDD259}" type="slidenum">
              <a:rPr lang="en-CA"/>
              <a:pPr>
                <a:defRPr/>
              </a:pPr>
              <a:t>‹#›</a:t>
            </a:fld>
            <a:endParaRPr lang="en-CA"/>
          </a:p>
        </p:txBody>
      </p:sp>
    </p:spTree>
    <p:extLst>
      <p:ext uri="{BB962C8B-B14F-4D97-AF65-F5344CB8AC3E}">
        <p14:creationId xmlns:p14="http://schemas.microsoft.com/office/powerpoint/2010/main" val="306059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1ED4EB4-AE10-4770-8D8D-79993FBAAA4D}" type="datetimeFigureOut">
              <a:rPr lang="en-CA"/>
              <a:pPr>
                <a:defRPr/>
              </a:pPr>
              <a:t>24/06/2015</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674D156E-1259-4F23-A789-37A69C0A0722}" type="slidenum">
              <a:rPr lang="en-CA"/>
              <a:pPr>
                <a:defRPr/>
              </a:pPr>
              <a:t>‹#›</a:t>
            </a:fld>
            <a:endParaRPr lang="en-CA"/>
          </a:p>
        </p:txBody>
      </p:sp>
    </p:spTree>
    <p:extLst>
      <p:ext uri="{BB962C8B-B14F-4D97-AF65-F5344CB8AC3E}">
        <p14:creationId xmlns:p14="http://schemas.microsoft.com/office/powerpoint/2010/main" val="3116577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1412875"/>
            <a:ext cx="7772400" cy="1470025"/>
          </a:xfrm>
        </p:spPr>
        <p:txBody>
          <a:bodyPr/>
          <a:lstStyle>
            <a:lvl1pPr>
              <a:defRPr/>
            </a:lvl1pPr>
          </a:lstStyle>
          <a:p>
            <a:r>
              <a:rPr lang="en-GB"/>
              <a:t>Click to edit Master title style</a:t>
            </a:r>
          </a:p>
        </p:txBody>
      </p:sp>
      <p:sp>
        <p:nvSpPr>
          <p:cNvPr id="43011" name="Rectangle 3"/>
          <p:cNvSpPr>
            <a:spLocks noGrp="1" noChangeArrowheads="1"/>
          </p:cNvSpPr>
          <p:nvPr>
            <p:ph type="subTitle" idx="1"/>
          </p:nvPr>
        </p:nvSpPr>
        <p:spPr>
          <a:xfrm>
            <a:off x="1371600" y="3141663"/>
            <a:ext cx="6400800" cy="911225"/>
          </a:xfrm>
        </p:spPr>
        <p:txBody>
          <a:bodyPr/>
          <a:lstStyle>
            <a:lvl1pPr marL="0" indent="0" algn="ctr">
              <a:buFontTx/>
              <a:buNone/>
              <a:defRPr b="1">
                <a:latin typeface="Arial" charset="0"/>
              </a:defRPr>
            </a:lvl1pPr>
          </a:lstStyle>
          <a:p>
            <a:r>
              <a:rPr lang="en-GB"/>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cs typeface="Arial" charset="0"/>
              </a:defRPr>
            </a:lvl1pPr>
          </a:lstStyle>
          <a:p>
            <a:pPr>
              <a:defRPr/>
            </a:pPr>
            <a:endParaRPr lang="en-US" altLang="ko-KR"/>
          </a:p>
        </p:txBody>
      </p:sp>
      <p:sp>
        <p:nvSpPr>
          <p:cNvPr id="5" name="Rectangle 5"/>
          <p:cNvSpPr>
            <a:spLocks noGrp="1" noChangeArrowheads="1"/>
          </p:cNvSpPr>
          <p:nvPr>
            <p:ph type="ftr" sz="quarter" idx="11"/>
          </p:nvPr>
        </p:nvSpPr>
        <p:spPr>
          <a:xfrm>
            <a:off x="3124200" y="6245225"/>
            <a:ext cx="2895600" cy="476250"/>
          </a:xfrm>
        </p:spPr>
        <p:txBody>
          <a:bodyPr/>
          <a:lstStyle>
            <a:lvl1pPr>
              <a:defRPr>
                <a:cs typeface="Arial" charset="0"/>
              </a:defRPr>
            </a:lvl1pPr>
          </a:lstStyle>
          <a:p>
            <a:pPr>
              <a:defRPr/>
            </a:pPr>
            <a:endParaRPr lang="en-US" altLang="ko-KR"/>
          </a:p>
        </p:txBody>
      </p:sp>
      <p:sp>
        <p:nvSpPr>
          <p:cNvPr id="6" name="Rectangle 6"/>
          <p:cNvSpPr>
            <a:spLocks noGrp="1" noChangeArrowheads="1"/>
          </p:cNvSpPr>
          <p:nvPr>
            <p:ph type="sldNum" sz="quarter" idx="12"/>
          </p:nvPr>
        </p:nvSpPr>
        <p:spPr>
          <a:xfrm>
            <a:off x="6553200" y="6245225"/>
            <a:ext cx="2133600" cy="476250"/>
          </a:xfrm>
        </p:spPr>
        <p:txBody>
          <a:bodyPr/>
          <a:lstStyle>
            <a:lvl1pPr>
              <a:defRPr>
                <a:cs typeface="Arial" charset="0"/>
              </a:defRPr>
            </a:lvl1pPr>
          </a:lstStyle>
          <a:p>
            <a:pPr>
              <a:defRPr/>
            </a:pPr>
            <a:fld id="{289A22F6-4B8B-4808-9630-95ADF874D9C2}" type="slidenum">
              <a:rPr lang="ko-KR" altLang="en-US"/>
              <a:pPr>
                <a:defRPr/>
              </a:pPr>
              <a:t>‹#›</a:t>
            </a:fld>
            <a:endParaRPr lang="en-US" altLang="ko-KR"/>
          </a:p>
        </p:txBody>
      </p:sp>
    </p:spTree>
    <p:extLst>
      <p:ext uri="{BB962C8B-B14F-4D97-AF65-F5344CB8AC3E}">
        <p14:creationId xmlns:p14="http://schemas.microsoft.com/office/powerpoint/2010/main" val="101364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195578A6-A878-490C-80B2-22A3A82CC059}" type="slidenum">
              <a:rPr lang="ko-KR" altLang="en-US"/>
              <a:pPr>
                <a:defRPr/>
              </a:pPr>
              <a:t>‹#›</a:t>
            </a:fld>
            <a:endParaRPr lang="en-US" altLang="ko-KR"/>
          </a:p>
        </p:txBody>
      </p:sp>
    </p:spTree>
    <p:extLst>
      <p:ext uri="{BB962C8B-B14F-4D97-AF65-F5344CB8AC3E}">
        <p14:creationId xmlns:p14="http://schemas.microsoft.com/office/powerpoint/2010/main" val="60022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D3F0FDFD-1E37-42A3-B137-CDC07584ADFB}" type="slidenum">
              <a:rPr lang="ko-KR" altLang="en-US"/>
              <a:pPr>
                <a:defRPr/>
              </a:pPr>
              <a:t>‹#›</a:t>
            </a:fld>
            <a:endParaRPr lang="en-US" altLang="ko-KR"/>
          </a:p>
        </p:txBody>
      </p:sp>
    </p:spTree>
    <p:extLst>
      <p:ext uri="{BB962C8B-B14F-4D97-AF65-F5344CB8AC3E}">
        <p14:creationId xmlns:p14="http://schemas.microsoft.com/office/powerpoint/2010/main" val="3083607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86710C79-45A9-4672-8BB8-F212AE40E03F}" type="slidenum">
              <a:rPr lang="ko-KR" altLang="en-US"/>
              <a:pPr>
                <a:defRPr/>
              </a:pPr>
              <a:t>‹#›</a:t>
            </a:fld>
            <a:endParaRPr lang="en-US" altLang="ko-KR"/>
          </a:p>
        </p:txBody>
      </p:sp>
    </p:spTree>
    <p:extLst>
      <p:ext uri="{BB962C8B-B14F-4D97-AF65-F5344CB8AC3E}">
        <p14:creationId xmlns:p14="http://schemas.microsoft.com/office/powerpoint/2010/main" val="1575165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9" name="Rectangle 6"/>
          <p:cNvSpPr>
            <a:spLocks noGrp="1" noChangeArrowheads="1"/>
          </p:cNvSpPr>
          <p:nvPr>
            <p:ph type="sldNum" sz="quarter" idx="12"/>
          </p:nvPr>
        </p:nvSpPr>
        <p:spPr/>
        <p:txBody>
          <a:bodyPr/>
          <a:lstStyle>
            <a:lvl1pPr>
              <a:defRPr>
                <a:cs typeface="Arial" charset="0"/>
              </a:defRPr>
            </a:lvl1pPr>
          </a:lstStyle>
          <a:p>
            <a:pPr>
              <a:defRPr/>
            </a:pPr>
            <a:fld id="{519627D8-9798-4462-95B8-0B661EBF793F}" type="slidenum">
              <a:rPr lang="ko-KR" altLang="en-US"/>
              <a:pPr>
                <a:defRPr/>
              </a:pPr>
              <a:t>‹#›</a:t>
            </a:fld>
            <a:endParaRPr lang="en-US" altLang="ko-KR"/>
          </a:p>
        </p:txBody>
      </p:sp>
    </p:spTree>
    <p:extLst>
      <p:ext uri="{BB962C8B-B14F-4D97-AF65-F5344CB8AC3E}">
        <p14:creationId xmlns:p14="http://schemas.microsoft.com/office/powerpoint/2010/main" val="2761278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5" name="Rectangle 6"/>
          <p:cNvSpPr>
            <a:spLocks noGrp="1" noChangeArrowheads="1"/>
          </p:cNvSpPr>
          <p:nvPr>
            <p:ph type="sldNum" sz="quarter" idx="12"/>
          </p:nvPr>
        </p:nvSpPr>
        <p:spPr/>
        <p:txBody>
          <a:bodyPr/>
          <a:lstStyle>
            <a:lvl1pPr>
              <a:defRPr>
                <a:cs typeface="Arial" charset="0"/>
              </a:defRPr>
            </a:lvl1pPr>
          </a:lstStyle>
          <a:p>
            <a:pPr>
              <a:defRPr/>
            </a:pPr>
            <a:fld id="{2E101661-66B8-42C4-928A-4E352CCB42BC}" type="slidenum">
              <a:rPr lang="ko-KR" altLang="en-US"/>
              <a:pPr>
                <a:defRPr/>
              </a:pPr>
              <a:t>‹#›</a:t>
            </a:fld>
            <a:endParaRPr lang="en-US" altLang="ko-KR"/>
          </a:p>
        </p:txBody>
      </p:sp>
    </p:spTree>
    <p:extLst>
      <p:ext uri="{BB962C8B-B14F-4D97-AF65-F5344CB8AC3E}">
        <p14:creationId xmlns:p14="http://schemas.microsoft.com/office/powerpoint/2010/main" val="1040437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4" name="Rectangle 6"/>
          <p:cNvSpPr>
            <a:spLocks noGrp="1" noChangeArrowheads="1"/>
          </p:cNvSpPr>
          <p:nvPr>
            <p:ph type="sldNum" sz="quarter" idx="12"/>
          </p:nvPr>
        </p:nvSpPr>
        <p:spPr/>
        <p:txBody>
          <a:bodyPr/>
          <a:lstStyle>
            <a:lvl1pPr>
              <a:defRPr>
                <a:cs typeface="Arial" charset="0"/>
              </a:defRPr>
            </a:lvl1pPr>
          </a:lstStyle>
          <a:p>
            <a:pPr>
              <a:defRPr/>
            </a:pPr>
            <a:fld id="{3E7DC4E7-52C0-407D-BD7E-E366532A3612}" type="slidenum">
              <a:rPr lang="ko-KR" altLang="en-US"/>
              <a:pPr>
                <a:defRPr/>
              </a:pPr>
              <a:t>‹#›</a:t>
            </a:fld>
            <a:endParaRPr lang="en-US" altLang="ko-KR"/>
          </a:p>
        </p:txBody>
      </p:sp>
    </p:spTree>
    <p:extLst>
      <p:ext uri="{BB962C8B-B14F-4D97-AF65-F5344CB8AC3E}">
        <p14:creationId xmlns:p14="http://schemas.microsoft.com/office/powerpoint/2010/main" val="1836386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DC2D48B4-8619-4A29-96D5-643E45975AE9}" type="slidenum">
              <a:rPr lang="ko-KR" altLang="en-US"/>
              <a:pPr>
                <a:defRPr/>
              </a:pPr>
              <a:t>‹#›</a:t>
            </a:fld>
            <a:endParaRPr lang="en-US" altLang="ko-KR"/>
          </a:p>
        </p:txBody>
      </p:sp>
    </p:spTree>
    <p:extLst>
      <p:ext uri="{BB962C8B-B14F-4D97-AF65-F5344CB8AC3E}">
        <p14:creationId xmlns:p14="http://schemas.microsoft.com/office/powerpoint/2010/main" val="323847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03675"/>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9913E8C-9B2D-4E09-B582-14BC1870DFC7}" type="datetimeFigureOut">
              <a:rPr lang="en-CA"/>
              <a:pPr>
                <a:defRPr/>
              </a:pPr>
              <a:t>24/06/2015</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26F8B452-237B-4810-AB27-76810264E9ED}" type="slidenum">
              <a:rPr lang="en-CA"/>
              <a:pPr>
                <a:defRPr/>
              </a:pPr>
              <a:t>‹#›</a:t>
            </a:fld>
            <a:endParaRPr lang="en-CA"/>
          </a:p>
        </p:txBody>
      </p:sp>
    </p:spTree>
    <p:extLst>
      <p:ext uri="{BB962C8B-B14F-4D97-AF65-F5344CB8AC3E}">
        <p14:creationId xmlns:p14="http://schemas.microsoft.com/office/powerpoint/2010/main" val="1355102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79ACADB2-781A-4F89-9DB1-C7545AFF925C}" type="slidenum">
              <a:rPr lang="ko-KR" altLang="en-US"/>
              <a:pPr>
                <a:defRPr/>
              </a:pPr>
              <a:t>‹#›</a:t>
            </a:fld>
            <a:endParaRPr lang="en-US" altLang="ko-KR"/>
          </a:p>
        </p:txBody>
      </p:sp>
    </p:spTree>
    <p:extLst>
      <p:ext uri="{BB962C8B-B14F-4D97-AF65-F5344CB8AC3E}">
        <p14:creationId xmlns:p14="http://schemas.microsoft.com/office/powerpoint/2010/main" val="2834068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FE2C9A27-7BDD-47E3-824A-6D295E711DA6}" type="slidenum">
              <a:rPr lang="ko-KR" altLang="en-US"/>
              <a:pPr>
                <a:defRPr/>
              </a:pPr>
              <a:t>‹#›</a:t>
            </a:fld>
            <a:endParaRPr lang="en-US" altLang="ko-KR"/>
          </a:p>
        </p:txBody>
      </p:sp>
    </p:spTree>
    <p:extLst>
      <p:ext uri="{BB962C8B-B14F-4D97-AF65-F5344CB8AC3E}">
        <p14:creationId xmlns:p14="http://schemas.microsoft.com/office/powerpoint/2010/main" val="1242487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8488" y="115888"/>
            <a:ext cx="2087562" cy="6132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5888"/>
            <a:ext cx="6110288" cy="6132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ltLang="ko-KR"/>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ltLang="ko-KR"/>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960D2043-40FC-4614-98E0-8F55CF923D4A}" type="slidenum">
              <a:rPr lang="ko-KR" altLang="en-US"/>
              <a:pPr>
                <a:defRPr/>
              </a:pPr>
              <a:t>‹#›</a:t>
            </a:fld>
            <a:endParaRPr lang="en-US" altLang="ko-KR"/>
          </a:p>
        </p:txBody>
      </p:sp>
    </p:spTree>
    <p:extLst>
      <p:ext uri="{BB962C8B-B14F-4D97-AF65-F5344CB8AC3E}">
        <p14:creationId xmlns:p14="http://schemas.microsoft.com/office/powerpoint/2010/main" val="196454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A4FD33-3186-4D09-A6DE-496E92642C5C}" type="datetimeFigureOut">
              <a:rPr lang="en-CA"/>
              <a:pPr>
                <a:defRPr/>
              </a:pPr>
              <a:t>24/06/2015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039D0F0B-E61D-4EBF-BCDE-7D9D2BB4E47C}" type="slidenum">
              <a:rPr lang="en-CA"/>
              <a:pPr>
                <a:defRPr/>
              </a:pPr>
              <a:t>‹#›</a:t>
            </a:fld>
            <a:endParaRPr lang="en-CA"/>
          </a:p>
        </p:txBody>
      </p:sp>
    </p:spTree>
    <p:extLst>
      <p:ext uri="{BB962C8B-B14F-4D97-AF65-F5344CB8AC3E}">
        <p14:creationId xmlns:p14="http://schemas.microsoft.com/office/powerpoint/2010/main" val="37587225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F8A76AC-7FAF-4547-85CB-C1587DFA059C}" type="datetimeFigureOut">
              <a:rPr lang="en-CA"/>
              <a:pPr>
                <a:defRPr/>
              </a:pPr>
              <a:t>24/06/2015</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FADFDB31-CE0E-48DF-AAA1-4EE64B8B007F}" type="slidenum">
              <a:rPr lang="en-CA"/>
              <a:pPr>
                <a:defRPr/>
              </a:pPr>
              <a:t>‹#›</a:t>
            </a:fld>
            <a:endParaRPr lang="en-CA"/>
          </a:p>
        </p:txBody>
      </p:sp>
    </p:spTree>
    <p:extLst>
      <p:ext uri="{BB962C8B-B14F-4D97-AF65-F5344CB8AC3E}">
        <p14:creationId xmlns:p14="http://schemas.microsoft.com/office/powerpoint/2010/main" val="350520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0040EA1-6728-4778-96BB-83523EDAE420}" type="datetimeFigureOut">
              <a:rPr lang="en-CA"/>
              <a:pPr>
                <a:defRPr/>
              </a:pPr>
              <a:t>24/06/2015</a:t>
            </a:fld>
            <a:endParaRPr lang="en-CA"/>
          </a:p>
        </p:txBody>
      </p:sp>
      <p:sp>
        <p:nvSpPr>
          <p:cNvPr id="8" name="Footer Placeholder 21"/>
          <p:cNvSpPr>
            <a:spLocks noGrp="1"/>
          </p:cNvSpPr>
          <p:nvPr>
            <p:ph type="ftr" sz="quarter" idx="11"/>
          </p:nvPr>
        </p:nvSpPr>
        <p:spPr/>
        <p:txBody>
          <a:bodyPr/>
          <a:lstStyle>
            <a:lvl1pPr>
              <a:defRPr/>
            </a:lvl1pPr>
          </a:lstStyle>
          <a:p>
            <a:pPr>
              <a:defRPr/>
            </a:pPr>
            <a:endParaRPr lang="en-CA"/>
          </a:p>
        </p:txBody>
      </p:sp>
      <p:sp>
        <p:nvSpPr>
          <p:cNvPr id="9" name="Slide Number Placeholder 17"/>
          <p:cNvSpPr>
            <a:spLocks noGrp="1"/>
          </p:cNvSpPr>
          <p:nvPr>
            <p:ph type="sldNum" sz="quarter" idx="12"/>
          </p:nvPr>
        </p:nvSpPr>
        <p:spPr/>
        <p:txBody>
          <a:bodyPr/>
          <a:lstStyle>
            <a:lvl1pPr>
              <a:defRPr/>
            </a:lvl1pPr>
          </a:lstStyle>
          <a:p>
            <a:pPr>
              <a:defRPr/>
            </a:pPr>
            <a:fld id="{1FAC4763-D2E5-4F5C-BD79-162ADB649FE7}" type="slidenum">
              <a:rPr lang="en-CA"/>
              <a:pPr>
                <a:defRPr/>
              </a:pPr>
              <a:t>‹#›</a:t>
            </a:fld>
            <a:endParaRPr lang="en-CA"/>
          </a:p>
        </p:txBody>
      </p:sp>
    </p:spTree>
    <p:extLst>
      <p:ext uri="{BB962C8B-B14F-4D97-AF65-F5344CB8AC3E}">
        <p14:creationId xmlns:p14="http://schemas.microsoft.com/office/powerpoint/2010/main" val="380810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2CDE90F-2F34-4D16-826B-EBCD16580FE4}" type="datetimeFigureOut">
              <a:rPr lang="en-CA"/>
              <a:pPr>
                <a:defRPr/>
              </a:pPr>
              <a:t>24/06/2015</a:t>
            </a:fld>
            <a:endParaRPr lang="en-CA"/>
          </a:p>
        </p:txBody>
      </p:sp>
      <p:sp>
        <p:nvSpPr>
          <p:cNvPr id="4" name="Footer Placeholder 21"/>
          <p:cNvSpPr>
            <a:spLocks noGrp="1"/>
          </p:cNvSpPr>
          <p:nvPr>
            <p:ph type="ftr" sz="quarter" idx="11"/>
          </p:nvPr>
        </p:nvSpPr>
        <p:spPr/>
        <p:txBody>
          <a:bodyPr/>
          <a:lstStyle>
            <a:lvl1pPr>
              <a:defRPr/>
            </a:lvl1pPr>
          </a:lstStyle>
          <a:p>
            <a:pPr>
              <a:defRPr/>
            </a:pPr>
            <a:endParaRPr lang="en-CA"/>
          </a:p>
        </p:txBody>
      </p:sp>
      <p:sp>
        <p:nvSpPr>
          <p:cNvPr id="5" name="Slide Number Placeholder 17"/>
          <p:cNvSpPr>
            <a:spLocks noGrp="1"/>
          </p:cNvSpPr>
          <p:nvPr>
            <p:ph type="sldNum" sz="quarter" idx="12"/>
          </p:nvPr>
        </p:nvSpPr>
        <p:spPr/>
        <p:txBody>
          <a:bodyPr/>
          <a:lstStyle>
            <a:lvl1pPr>
              <a:defRPr/>
            </a:lvl1pPr>
          </a:lstStyle>
          <a:p>
            <a:pPr>
              <a:defRPr/>
            </a:pPr>
            <a:fld id="{C959A32B-6B99-4D1E-B62A-96E30329DF97}" type="slidenum">
              <a:rPr lang="en-CA"/>
              <a:pPr>
                <a:defRPr/>
              </a:pPr>
              <a:t>‹#›</a:t>
            </a:fld>
            <a:endParaRPr lang="en-CA"/>
          </a:p>
        </p:txBody>
      </p:sp>
    </p:spTree>
    <p:extLst>
      <p:ext uri="{BB962C8B-B14F-4D97-AF65-F5344CB8AC3E}">
        <p14:creationId xmlns:p14="http://schemas.microsoft.com/office/powerpoint/2010/main" val="387032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17A1FB1-F483-4E28-9EC9-631965641D7A}" type="datetimeFigureOut">
              <a:rPr lang="en-CA"/>
              <a:pPr>
                <a:defRPr/>
              </a:pPr>
              <a:t>24/06/2015</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A7A74245-EA17-4131-9B59-016673F3E3E7}" type="slidenum">
              <a:rPr lang="en-CA"/>
              <a:pPr>
                <a:defRPr/>
              </a:pPr>
              <a:t>‹#›</a:t>
            </a:fld>
            <a:endParaRPr lang="en-CA"/>
          </a:p>
        </p:txBody>
      </p:sp>
    </p:spTree>
    <p:extLst>
      <p:ext uri="{BB962C8B-B14F-4D97-AF65-F5344CB8AC3E}">
        <p14:creationId xmlns:p14="http://schemas.microsoft.com/office/powerpoint/2010/main" val="319033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27E7DA2-D9AB-4DB5-9612-B642E36900F1}" type="datetimeFigureOut">
              <a:rPr lang="en-CA"/>
              <a:pPr>
                <a:defRPr/>
              </a:pPr>
              <a:t>24/06/2015</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45F0EA31-5E65-408E-BC77-B2800AFDAB23}" type="slidenum">
              <a:rPr lang="en-CA"/>
              <a:pPr>
                <a:defRPr/>
              </a:pPr>
              <a:t>‹#›</a:t>
            </a:fld>
            <a:endParaRPr lang="en-CA"/>
          </a:p>
        </p:txBody>
      </p:sp>
    </p:spTree>
    <p:extLst>
      <p:ext uri="{BB962C8B-B14F-4D97-AF65-F5344CB8AC3E}">
        <p14:creationId xmlns:p14="http://schemas.microsoft.com/office/powerpoint/2010/main" val="46005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a:p>
        </p:txBody>
      </p:sp>
      <p:sp>
        <p:nvSpPr>
          <p:cNvPr id="9" name="Date Placeholder 4"/>
          <p:cNvSpPr>
            <a:spLocks noGrp="1"/>
          </p:cNvSpPr>
          <p:nvPr>
            <p:ph type="dt" sz="half" idx="10"/>
          </p:nvPr>
        </p:nvSpPr>
        <p:spPr/>
        <p:txBody>
          <a:bodyPr/>
          <a:lstStyle>
            <a:lvl1pPr>
              <a:defRPr/>
            </a:lvl1pPr>
          </a:lstStyle>
          <a:p>
            <a:pPr>
              <a:defRPr/>
            </a:pPr>
            <a:fld id="{8E22509B-49E6-4301-A26B-B91910400EC4}" type="datetimeFigureOut">
              <a:rPr lang="en-CA"/>
              <a:pPr>
                <a:defRPr/>
              </a:pPr>
              <a:t>24/06/2015</a:t>
            </a:fld>
            <a:endParaRPr lang="en-CA"/>
          </a:p>
        </p:txBody>
      </p:sp>
      <p:sp>
        <p:nvSpPr>
          <p:cNvPr id="10" name="Footer Placeholder 5"/>
          <p:cNvSpPr>
            <a:spLocks noGrp="1"/>
          </p:cNvSpPr>
          <p:nvPr>
            <p:ph type="ftr" sz="quarter" idx="11"/>
          </p:nvPr>
        </p:nvSpPr>
        <p:spPr/>
        <p:txBody>
          <a:bodyPr/>
          <a:lstStyle>
            <a:lvl1pPr>
              <a:defRPr/>
            </a:lvl1pPr>
          </a:lstStyle>
          <a:p>
            <a:pPr>
              <a:defRPr/>
            </a:pPr>
            <a:endParaRPr lang="en-CA"/>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518D4D7-9F54-4EF2-B556-E0F1F5E4CBA3}" type="slidenum">
              <a:rPr lang="en-CA"/>
              <a:pPr>
                <a:defRPr/>
              </a:pPr>
              <a:t>‹#›</a:t>
            </a:fld>
            <a:endParaRPr lang="en-CA"/>
          </a:p>
        </p:txBody>
      </p:sp>
    </p:spTree>
    <p:extLst>
      <p:ext uri="{BB962C8B-B14F-4D97-AF65-F5344CB8AC3E}">
        <p14:creationId xmlns:p14="http://schemas.microsoft.com/office/powerpoint/2010/main" val="64356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ru-RU"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4D788700-7889-4C6F-AE1C-5F30AFC4DDFD}" type="datetimeFigureOut">
              <a:rPr lang="en-CA"/>
              <a:pPr>
                <a:defRPr/>
              </a:pPr>
              <a:t>24/06/2015</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55CB1F2-19DD-4A8A-969D-8889B6516A8A}" type="slidenum">
              <a:rPr lang="en-CA"/>
              <a:pPr>
                <a:defRPr/>
              </a:pPr>
              <a:t>‹#›</a:t>
            </a:fld>
            <a:endParaRPr lang="en-CA"/>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4544" r:id="rId1"/>
    <p:sldLayoutId id="2147484536" r:id="rId2"/>
    <p:sldLayoutId id="2147484545" r:id="rId3"/>
    <p:sldLayoutId id="2147484537" r:id="rId4"/>
    <p:sldLayoutId id="2147484538" r:id="rId5"/>
    <p:sldLayoutId id="2147484539" r:id="rId6"/>
    <p:sldLayoutId id="2147484540" r:id="rId7"/>
    <p:sldLayoutId id="2147484541" r:id="rId8"/>
    <p:sldLayoutId id="2147484546" r:id="rId9"/>
    <p:sldLayoutId id="2147484542" r:id="rId10"/>
    <p:sldLayoutId id="214748454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63650" y="115888"/>
            <a:ext cx="7772400" cy="66833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1"/>
            <a:r>
              <a:rPr lang="en-US" altLang="ko-KR" smtClean="0"/>
              <a:t>Fifth level</a:t>
            </a:r>
          </a:p>
        </p:txBody>
      </p:sp>
      <p:sp>
        <p:nvSpPr>
          <p:cNvPr id="41988" name="Rectangle 4"/>
          <p:cNvSpPr>
            <a:spLocks noGrp="1" noChangeArrowheads="1"/>
          </p:cNvSpPr>
          <p:nvPr>
            <p:ph type="dt" sz="half" idx="2"/>
          </p:nvPr>
        </p:nvSpPr>
        <p:spPr bwMode="auto">
          <a:xfrm>
            <a:off x="1143000" y="64008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000">
                <a:solidFill>
                  <a:srgbClr val="000000"/>
                </a:solidFill>
                <a:latin typeface="Arial" charset="0"/>
                <a:ea typeface="+mn-ea"/>
                <a:cs typeface="+mn-cs"/>
              </a:defRPr>
            </a:lvl1pPr>
          </a:lstStyle>
          <a:p>
            <a:pPr>
              <a:defRPr/>
            </a:pPr>
            <a:endParaRPr lang="en-US" altLang="ko-KR"/>
          </a:p>
        </p:txBody>
      </p:sp>
      <p:sp>
        <p:nvSpPr>
          <p:cNvPr id="41989" name="Rectangle 5"/>
          <p:cNvSpPr>
            <a:spLocks noGrp="1" noChangeArrowheads="1"/>
          </p:cNvSpPr>
          <p:nvPr>
            <p:ph type="ftr" sz="quarter" idx="3"/>
          </p:nvPr>
        </p:nvSpPr>
        <p:spPr bwMode="auto">
          <a:xfrm>
            <a:off x="3124200" y="6400800"/>
            <a:ext cx="3200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solidFill>
                  <a:srgbClr val="000000"/>
                </a:solidFill>
                <a:latin typeface="Arial" charset="0"/>
                <a:ea typeface="+mn-ea"/>
                <a:cs typeface="+mn-cs"/>
              </a:defRPr>
            </a:lvl1pPr>
          </a:lstStyle>
          <a:p>
            <a:pPr>
              <a:defRPr/>
            </a:pPr>
            <a:endParaRPr lang="en-US" altLang="ko-KR"/>
          </a:p>
        </p:txBody>
      </p:sp>
      <p:sp>
        <p:nvSpPr>
          <p:cNvPr id="41990" name="Rectangle 6"/>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solidFill>
                  <a:srgbClr val="000000"/>
                </a:solidFill>
                <a:latin typeface="Arial" charset="0"/>
                <a:ea typeface="+mn-ea"/>
                <a:cs typeface="+mn-cs"/>
              </a:defRPr>
            </a:lvl1pPr>
          </a:lstStyle>
          <a:p>
            <a:pPr>
              <a:defRPr/>
            </a:pPr>
            <a:fld id="{988DD156-FC9E-47CA-95A0-6A9C964DA6EF}"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4547"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Lst>
  <p:txStyles>
    <p:titleStyle>
      <a:lvl1pPr algn="r" rtl="0" eaLnBrk="0" fontAlgn="base" hangingPunct="0">
        <a:spcBef>
          <a:spcPct val="0"/>
        </a:spcBef>
        <a:spcAft>
          <a:spcPct val="0"/>
        </a:spcAft>
        <a:defRPr sz="2800" b="1">
          <a:solidFill>
            <a:schemeClr val="tx2"/>
          </a:solidFill>
          <a:latin typeface="+mj-lt"/>
          <a:ea typeface="+mj-ea"/>
          <a:cs typeface="+mj-cs"/>
        </a:defRPr>
      </a:lvl1pPr>
      <a:lvl2pPr algn="r" rtl="0" eaLnBrk="0" fontAlgn="base" hangingPunct="0">
        <a:spcBef>
          <a:spcPct val="0"/>
        </a:spcBef>
        <a:spcAft>
          <a:spcPct val="0"/>
        </a:spcAft>
        <a:defRPr sz="2800" b="1">
          <a:solidFill>
            <a:schemeClr val="tx2"/>
          </a:solidFill>
          <a:latin typeface="Arial" charset="0"/>
          <a:ea typeface="ＭＳ Ｐゴシック" pitchFamily="34" charset="-128"/>
        </a:defRPr>
      </a:lvl2pPr>
      <a:lvl3pPr algn="r" rtl="0" eaLnBrk="0" fontAlgn="base" hangingPunct="0">
        <a:spcBef>
          <a:spcPct val="0"/>
        </a:spcBef>
        <a:spcAft>
          <a:spcPct val="0"/>
        </a:spcAft>
        <a:defRPr sz="2800" b="1">
          <a:solidFill>
            <a:schemeClr val="tx2"/>
          </a:solidFill>
          <a:latin typeface="Arial" charset="0"/>
          <a:ea typeface="ＭＳ Ｐゴシック" pitchFamily="34" charset="-128"/>
        </a:defRPr>
      </a:lvl3pPr>
      <a:lvl4pPr algn="r" rtl="0" eaLnBrk="0" fontAlgn="base" hangingPunct="0">
        <a:spcBef>
          <a:spcPct val="0"/>
        </a:spcBef>
        <a:spcAft>
          <a:spcPct val="0"/>
        </a:spcAft>
        <a:defRPr sz="2800" b="1">
          <a:solidFill>
            <a:schemeClr val="tx2"/>
          </a:solidFill>
          <a:latin typeface="Arial" charset="0"/>
          <a:ea typeface="ＭＳ Ｐゴシック" pitchFamily="34" charset="-128"/>
        </a:defRPr>
      </a:lvl4pPr>
      <a:lvl5pPr algn="r" rtl="0" eaLnBrk="0" fontAlgn="base" hangingPunct="0">
        <a:spcBef>
          <a:spcPct val="0"/>
        </a:spcBef>
        <a:spcAft>
          <a:spcPct val="0"/>
        </a:spcAft>
        <a:defRPr sz="2800" b="1">
          <a:solidFill>
            <a:schemeClr val="tx2"/>
          </a:solidFill>
          <a:latin typeface="Arial" charset="0"/>
          <a:ea typeface="ＭＳ Ｐゴシック" pitchFamily="34" charset="-128"/>
        </a:defRPr>
      </a:lvl5pPr>
      <a:lvl6pPr marL="457200" algn="r" rtl="0" fontAlgn="base">
        <a:spcBef>
          <a:spcPct val="0"/>
        </a:spcBef>
        <a:spcAft>
          <a:spcPct val="0"/>
        </a:spcAft>
        <a:defRPr sz="2800" b="1">
          <a:solidFill>
            <a:schemeClr val="tx2"/>
          </a:solidFill>
          <a:latin typeface="Arial" charset="0"/>
          <a:ea typeface="ＭＳ Ｐゴシック" pitchFamily="34" charset="-128"/>
        </a:defRPr>
      </a:lvl6pPr>
      <a:lvl7pPr marL="914400" algn="r" rtl="0" fontAlgn="base">
        <a:spcBef>
          <a:spcPct val="0"/>
        </a:spcBef>
        <a:spcAft>
          <a:spcPct val="0"/>
        </a:spcAft>
        <a:defRPr sz="2800" b="1">
          <a:solidFill>
            <a:schemeClr val="tx2"/>
          </a:solidFill>
          <a:latin typeface="Arial" charset="0"/>
          <a:ea typeface="ＭＳ Ｐゴシック" pitchFamily="34" charset="-128"/>
        </a:defRPr>
      </a:lvl7pPr>
      <a:lvl8pPr marL="1371600" algn="r" rtl="0" fontAlgn="base">
        <a:spcBef>
          <a:spcPct val="0"/>
        </a:spcBef>
        <a:spcAft>
          <a:spcPct val="0"/>
        </a:spcAft>
        <a:defRPr sz="2800" b="1">
          <a:solidFill>
            <a:schemeClr val="tx2"/>
          </a:solidFill>
          <a:latin typeface="Arial" charset="0"/>
          <a:ea typeface="ＭＳ Ｐゴシック" pitchFamily="34" charset="-128"/>
        </a:defRPr>
      </a:lvl8pPr>
      <a:lvl9pPr marL="1828800" algn="r" rtl="0" fontAlgn="base">
        <a:spcBef>
          <a:spcPct val="0"/>
        </a:spcBef>
        <a:spcAft>
          <a:spcPct val="0"/>
        </a:spcAft>
        <a:defRPr sz="2800" b="1">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jcomm.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ari.ru/gdsidb/XML/wmo_259.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412750" y="3609020"/>
            <a:ext cx="8512175" cy="1710191"/>
          </a:xfrm>
        </p:spPr>
        <p:txBody>
          <a:bodyPr/>
          <a:lstStyle/>
          <a:p>
            <a:pPr marR="0" eaLnBrk="1" hangingPunct="1"/>
            <a:r>
              <a:rPr lang="en-US" altLang="ru-RU" sz="2400" dirty="0" err="1" smtClean="0"/>
              <a:t>Dr</a:t>
            </a:r>
            <a:r>
              <a:rPr lang="en-US" altLang="ru-RU" sz="2400" dirty="0" smtClean="0"/>
              <a:t> </a:t>
            </a:r>
            <a:r>
              <a:rPr lang="en-US" altLang="ru-RU" sz="2400" dirty="0" err="1" smtClean="0"/>
              <a:t>Vasily</a:t>
            </a:r>
            <a:r>
              <a:rPr lang="en-US" altLang="ru-RU" sz="2400" dirty="0" smtClean="0"/>
              <a:t> </a:t>
            </a:r>
            <a:r>
              <a:rPr lang="en-US" altLang="ru-RU" sz="2400" dirty="0" err="1" smtClean="0"/>
              <a:t>Smolyanitsky</a:t>
            </a:r>
            <a:r>
              <a:rPr lang="en-US" altLang="ru-RU" sz="2400" dirty="0" smtClean="0"/>
              <a:t> </a:t>
            </a:r>
          </a:p>
          <a:p>
            <a:pPr marR="0" eaLnBrk="1" hangingPunct="1"/>
            <a:r>
              <a:rPr lang="en-US" altLang="ru-RU" sz="2000" dirty="0" smtClean="0"/>
              <a:t>ETSI chair</a:t>
            </a:r>
          </a:p>
          <a:p>
            <a:pPr marR="0" eaLnBrk="1" hangingPunct="1"/>
            <a:r>
              <a:rPr lang="en-US" altLang="ru-RU" sz="2000" dirty="0" smtClean="0"/>
              <a:t>Arctic and Antarctic Research Institute (AARI)</a:t>
            </a:r>
          </a:p>
          <a:p>
            <a:pPr marR="0" eaLnBrk="1" hangingPunct="1"/>
            <a:r>
              <a:rPr lang="en-US" altLang="ru-RU" sz="2000" dirty="0" err="1" smtClean="0"/>
              <a:t>St.Petersburg</a:t>
            </a:r>
            <a:r>
              <a:rPr lang="en-US" altLang="ru-RU" sz="2000" dirty="0" smtClean="0"/>
              <a:t>, Russia</a:t>
            </a:r>
            <a:endParaRPr lang="en-US" altLang="ru-RU" sz="2400" dirty="0" smtClean="0"/>
          </a:p>
        </p:txBody>
      </p:sp>
      <p:sp>
        <p:nvSpPr>
          <p:cNvPr id="9221" name="Rectangle 3"/>
          <p:cNvSpPr>
            <a:spLocks noRot="1" noChangeArrowheads="1"/>
          </p:cNvSpPr>
          <p:nvPr/>
        </p:nvSpPr>
        <p:spPr bwMode="auto">
          <a:xfrm>
            <a:off x="554038" y="206097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p>
            <a:pPr algn="ctr">
              <a:defRPr/>
            </a:pPr>
            <a:r>
              <a:rPr lang="en-US" sz="5000" b="1" dirty="0" smtClean="0">
                <a:solidFill>
                  <a:srgbClr val="85DFD0"/>
                </a:solidFill>
                <a:effectLst>
                  <a:outerShdw blurRad="38100" dist="38100" dir="2700000" algn="tl">
                    <a:srgbClr val="FFFFFF"/>
                  </a:outerShdw>
                </a:effectLst>
                <a:latin typeface="Calibri" pitchFamily="34" charset="0"/>
              </a:rPr>
              <a:t>Sea ice climatology</a:t>
            </a:r>
          </a:p>
          <a:p>
            <a:pPr algn="ctr">
              <a:defRPr/>
            </a:pPr>
            <a:r>
              <a:rPr lang="en-US" sz="4400" b="1" dirty="0" smtClean="0">
                <a:solidFill>
                  <a:srgbClr val="85DFD0"/>
                </a:solidFill>
                <a:effectLst>
                  <a:outerShdw blurRad="38100" dist="38100" dir="2700000" algn="tl">
                    <a:srgbClr val="FFFFFF"/>
                  </a:outerShdw>
                </a:effectLst>
                <a:latin typeface="Calibri" pitchFamily="34" charset="0"/>
              </a:rPr>
              <a:t>Doc. 7.5</a:t>
            </a:r>
            <a:endParaRPr lang="en-US" sz="4400" b="1" dirty="0">
              <a:solidFill>
                <a:srgbClr val="85DFD0"/>
              </a:solidFill>
              <a:effectLst>
                <a:outerShdw blurRad="38100" dist="38100" dir="2700000" algn="tl">
                  <a:srgbClr val="FFFFFF"/>
                </a:outerShdw>
              </a:effectLst>
              <a:latin typeface="Calibri" pitchFamily="34" charset="0"/>
            </a:endParaRPr>
          </a:p>
        </p:txBody>
      </p:sp>
      <p:pic>
        <p:nvPicPr>
          <p:cNvPr id="29700" name="Picture 10" descr="JCOMM_en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125" y="233363"/>
            <a:ext cx="4662488"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466655" y="5724255"/>
            <a:ext cx="6840759" cy="646331"/>
          </a:xfrm>
          <a:prstGeom prst="rect">
            <a:avLst/>
          </a:prstGeom>
        </p:spPr>
        <p:txBody>
          <a:bodyPr wrap="square">
            <a:spAutoFit/>
          </a:bodyPr>
          <a:lstStyle/>
          <a:p>
            <a:pPr algn="ctr"/>
            <a:r>
              <a:rPr lang="en-US" dirty="0" smtClean="0"/>
              <a:t>Expert Team on Marine </a:t>
            </a:r>
            <a:r>
              <a:rPr lang="en-US" dirty="0"/>
              <a:t>C</a:t>
            </a:r>
            <a:r>
              <a:rPr lang="en-US" dirty="0" smtClean="0"/>
              <a:t>limatology</a:t>
            </a:r>
            <a:r>
              <a:rPr lang="en-US" altLang="ru-RU" dirty="0" smtClean="0"/>
              <a:t>)</a:t>
            </a:r>
            <a:r>
              <a:rPr lang="en-US" dirty="0" smtClean="0"/>
              <a:t> fifth session                Geneva, Switzerland,  22-25 </a:t>
            </a:r>
            <a:r>
              <a:rPr lang="en-US" dirty="0"/>
              <a:t>J</a:t>
            </a:r>
            <a:r>
              <a:rPr lang="en-US" dirty="0" smtClean="0"/>
              <a:t>une 2015</a:t>
            </a:r>
            <a:endParaRPr lang="en-US" alt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Прямоугольник 3"/>
          <p:cNvSpPr>
            <a:spLocks noChangeArrowheads="1"/>
          </p:cNvSpPr>
          <p:nvPr/>
        </p:nvSpPr>
        <p:spPr bwMode="auto">
          <a:xfrm>
            <a:off x="287220" y="1112577"/>
            <a:ext cx="86482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sz="2000" dirty="0" smtClean="0"/>
          </a:p>
          <a:p>
            <a:endParaRPr lang="en-US" sz="2000" dirty="0"/>
          </a:p>
          <a:p>
            <a:endParaRPr lang="ru-RU" sz="2000" dirty="0"/>
          </a:p>
        </p:txBody>
      </p:sp>
      <p:sp>
        <p:nvSpPr>
          <p:cNvPr id="3" name="Прямоугольник 2"/>
          <p:cNvSpPr/>
          <p:nvPr/>
        </p:nvSpPr>
        <p:spPr>
          <a:xfrm>
            <a:off x="287220" y="626247"/>
            <a:ext cx="8648249" cy="461665"/>
          </a:xfrm>
          <a:prstGeom prst="rect">
            <a:avLst/>
          </a:prstGeom>
        </p:spPr>
        <p:txBody>
          <a:bodyPr wrap="square">
            <a:spAutoFit/>
          </a:bodyPr>
          <a:lstStyle/>
          <a:p>
            <a:pPr algn="ctr"/>
            <a:r>
              <a:rPr lang="en-GB" sz="2400" b="1" dirty="0">
                <a:solidFill>
                  <a:schemeClr val="bg2">
                    <a:lumMod val="25000"/>
                  </a:schemeClr>
                </a:solidFill>
                <a:effectLst>
                  <a:outerShdw blurRad="38100" dist="38100" dir="2700000" algn="tl">
                    <a:srgbClr val="000000">
                      <a:alpha val="43137"/>
                    </a:srgbClr>
                  </a:outerShdw>
                </a:effectLst>
              </a:rPr>
              <a:t>Example of metrics for sea-ice variables </a:t>
            </a:r>
            <a:r>
              <a:rPr lang="en-GB" sz="2400" b="1" dirty="0" smtClean="0">
                <a:solidFill>
                  <a:schemeClr val="bg2">
                    <a:lumMod val="25000"/>
                  </a:schemeClr>
                </a:solidFill>
                <a:effectLst>
                  <a:outerShdw blurRad="38100" dist="38100" dir="2700000" algn="tl">
                    <a:srgbClr val="000000">
                      <a:alpha val="43137"/>
                    </a:srgbClr>
                  </a:outerShdw>
                </a:effectLst>
              </a:rPr>
              <a:t>in SIGRID-3</a:t>
            </a:r>
            <a:endParaRPr lang="ru-RU" sz="2400" b="1" dirty="0">
              <a:solidFill>
                <a:schemeClr val="bg2">
                  <a:lumMod val="25000"/>
                </a:schemeClr>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745425701"/>
              </p:ext>
            </p:extLst>
          </p:nvPr>
        </p:nvGraphicFramePr>
        <p:xfrm>
          <a:off x="287220" y="1492634"/>
          <a:ext cx="8613785" cy="2948686"/>
        </p:xfrm>
        <a:graphic>
          <a:graphicData uri="http://schemas.openxmlformats.org/drawingml/2006/table">
            <a:tbl>
              <a:tblPr>
                <a:tableStyleId>{5C22544A-7EE6-4342-B048-85BDC9FD1C3A}</a:tableStyleId>
              </a:tblPr>
              <a:tblGrid>
                <a:gridCol w="1722757"/>
                <a:gridCol w="1722757"/>
                <a:gridCol w="1722757"/>
                <a:gridCol w="1722757"/>
                <a:gridCol w="1722757"/>
              </a:tblGrid>
              <a:tr h="0">
                <a:tc>
                  <a:txBody>
                    <a:bodyPr/>
                    <a:lstStyle/>
                    <a:p>
                      <a:pPr algn="ctr">
                        <a:lnSpc>
                          <a:spcPct val="107000"/>
                        </a:lnSpc>
                        <a:spcAft>
                          <a:spcPts val="0"/>
                        </a:spcAft>
                      </a:pPr>
                      <a:r>
                        <a:rPr lang="en-US" sz="1200" dirty="0">
                          <a:effectLst/>
                        </a:rPr>
                        <a:t>Field or Column Name</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Data Type</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Length (bytes)</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Code Table Reference</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Field Definition</a:t>
                      </a:r>
                      <a:endParaRPr lang="ru-RU" sz="1200">
                        <a:effectLst/>
                        <a:latin typeface="Times New Roman"/>
                        <a:ea typeface="Batang"/>
                      </a:endParaRPr>
                    </a:p>
                  </a:txBody>
                  <a:tcPr marL="36195" marR="36195" marT="36195" marB="36195" anchor="ctr"/>
                </a:tc>
              </a:tr>
              <a:tr h="0">
                <a:tc>
                  <a:txBody>
                    <a:bodyPr/>
                    <a:lstStyle/>
                    <a:p>
                      <a:pPr algn="ctr">
                        <a:lnSpc>
                          <a:spcPct val="107000"/>
                        </a:lnSpc>
                        <a:spcAft>
                          <a:spcPts val="0"/>
                        </a:spcAft>
                      </a:pPr>
                      <a:r>
                        <a:rPr lang="en-US" sz="1200" dirty="0">
                          <a:effectLst/>
                        </a:rPr>
                        <a:t>…</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 </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 </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 </a:t>
                      </a:r>
                      <a:endParaRPr lang="ru-RU" sz="1200">
                        <a:effectLst/>
                        <a:latin typeface="Times New Roman"/>
                        <a:ea typeface="Batang"/>
                      </a:endParaRPr>
                    </a:p>
                  </a:txBody>
                  <a:tcPr marL="36195" marR="36195" marT="36195" marB="36195" anchor="ctr"/>
                </a:tc>
                <a:tc>
                  <a:txBody>
                    <a:bodyPr/>
                    <a:lstStyle/>
                    <a:p>
                      <a:pPr>
                        <a:lnSpc>
                          <a:spcPct val="107000"/>
                        </a:lnSpc>
                        <a:spcAft>
                          <a:spcPts val="0"/>
                        </a:spcAft>
                      </a:pPr>
                      <a:r>
                        <a:rPr lang="en-US" sz="1200">
                          <a:effectLst/>
                        </a:rPr>
                        <a:t> </a:t>
                      </a:r>
                      <a:endParaRPr lang="ru-RU" sz="1200">
                        <a:effectLst/>
                        <a:latin typeface="Times New Roman"/>
                        <a:ea typeface="Batang"/>
                      </a:endParaRPr>
                    </a:p>
                  </a:txBody>
                  <a:tcPr marL="36195" marR="36195" marT="36195" marB="36195" anchor="ctr"/>
                </a:tc>
              </a:tr>
              <a:tr h="0">
                <a:tc>
                  <a:txBody>
                    <a:bodyPr/>
                    <a:lstStyle/>
                    <a:p>
                      <a:pPr algn="ctr">
                        <a:lnSpc>
                          <a:spcPct val="107000"/>
                        </a:lnSpc>
                        <a:spcAft>
                          <a:spcPts val="0"/>
                        </a:spcAft>
                      </a:pPr>
                      <a:r>
                        <a:rPr lang="en-US" sz="1200" dirty="0">
                          <a:effectLst/>
                        </a:rPr>
                        <a:t>POLY_TYPE</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Text</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1</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SIGRID Table 4</a:t>
                      </a:r>
                      <a:endParaRPr lang="ru-RU" sz="1200">
                        <a:effectLst/>
                        <a:latin typeface="Times New Roman"/>
                        <a:ea typeface="Batang"/>
                      </a:endParaRPr>
                    </a:p>
                  </a:txBody>
                  <a:tcPr marL="36195" marR="36195" marT="36195" marB="36195" anchor="ctr"/>
                </a:tc>
                <a:tc>
                  <a:txBody>
                    <a:bodyPr/>
                    <a:lstStyle/>
                    <a:p>
                      <a:pPr>
                        <a:lnSpc>
                          <a:spcPct val="107000"/>
                        </a:lnSpc>
                        <a:spcAft>
                          <a:spcPts val="0"/>
                        </a:spcAft>
                      </a:pPr>
                      <a:r>
                        <a:rPr lang="en-US" sz="1200">
                          <a:effectLst/>
                        </a:rPr>
                        <a:t>Type of polygon feature</a:t>
                      </a:r>
                      <a:endParaRPr lang="ru-RU" sz="1200">
                        <a:effectLst/>
                        <a:latin typeface="Times New Roman"/>
                        <a:ea typeface="Batang"/>
                      </a:endParaRPr>
                    </a:p>
                  </a:txBody>
                  <a:tcPr marL="36195" marR="36195" marT="36195" marB="36195" anchor="ctr"/>
                </a:tc>
              </a:tr>
              <a:tr h="0">
                <a:tc>
                  <a:txBody>
                    <a:bodyPr/>
                    <a:lstStyle/>
                    <a:p>
                      <a:pPr algn="ctr">
                        <a:lnSpc>
                          <a:spcPct val="107000"/>
                        </a:lnSpc>
                        <a:spcAft>
                          <a:spcPts val="0"/>
                        </a:spcAft>
                      </a:pPr>
                      <a:r>
                        <a:rPr lang="en-US" sz="1200">
                          <a:effectLst/>
                        </a:rPr>
                        <a:t>ICEACT</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Text</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2</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IOC Code 30300</a:t>
                      </a:r>
                      <a:endParaRPr lang="ru-RU" sz="1200">
                        <a:effectLst/>
                        <a:latin typeface="Times New Roman"/>
                        <a:ea typeface="Batang"/>
                      </a:endParaRPr>
                    </a:p>
                  </a:txBody>
                  <a:tcPr marL="36195" marR="36195" marT="36195" marB="36195" anchor="ctr"/>
                </a:tc>
                <a:tc>
                  <a:txBody>
                    <a:bodyPr/>
                    <a:lstStyle/>
                    <a:p>
                      <a:pPr>
                        <a:lnSpc>
                          <a:spcPct val="107000"/>
                        </a:lnSpc>
                        <a:spcAft>
                          <a:spcPts val="0"/>
                        </a:spcAft>
                      </a:pPr>
                      <a:r>
                        <a:rPr lang="en-US" sz="1200">
                          <a:effectLst/>
                        </a:rPr>
                        <a:t>Total Concentration</a:t>
                      </a:r>
                      <a:endParaRPr lang="ru-RU" sz="1200">
                        <a:effectLst/>
                        <a:latin typeface="Times New Roman"/>
                        <a:ea typeface="Batang"/>
                      </a:endParaRPr>
                    </a:p>
                  </a:txBody>
                  <a:tcPr marL="36195" marR="36195" marT="36195" marB="36195" anchor="ctr"/>
                </a:tc>
              </a:tr>
              <a:tr h="0">
                <a:tc>
                  <a:txBody>
                    <a:bodyPr/>
                    <a:lstStyle/>
                    <a:p>
                      <a:pPr algn="ctr">
                        <a:lnSpc>
                          <a:spcPct val="107000"/>
                        </a:lnSpc>
                        <a:spcAft>
                          <a:spcPts val="0"/>
                        </a:spcAft>
                      </a:pPr>
                      <a:r>
                        <a:rPr lang="en-US" sz="1200">
                          <a:effectLst/>
                        </a:rPr>
                        <a:t>ICEAPC</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Text</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6</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IOC Code 30301</a:t>
                      </a:r>
                      <a:endParaRPr lang="ru-RU" sz="1200">
                        <a:effectLst/>
                        <a:latin typeface="Times New Roman"/>
                        <a:ea typeface="Batang"/>
                      </a:endParaRPr>
                    </a:p>
                  </a:txBody>
                  <a:tcPr marL="36195" marR="36195" marT="36195" marB="36195" anchor="ctr"/>
                </a:tc>
                <a:tc>
                  <a:txBody>
                    <a:bodyPr/>
                    <a:lstStyle/>
                    <a:p>
                      <a:pPr>
                        <a:lnSpc>
                          <a:spcPct val="107000"/>
                        </a:lnSpc>
                        <a:spcAft>
                          <a:spcPts val="0"/>
                        </a:spcAft>
                      </a:pPr>
                      <a:r>
                        <a:rPr lang="en-US" sz="1200">
                          <a:effectLst/>
                        </a:rPr>
                        <a:t>Partial Concentration</a:t>
                      </a:r>
                      <a:endParaRPr lang="ru-RU" sz="1200">
                        <a:effectLst/>
                        <a:latin typeface="Times New Roman"/>
                        <a:ea typeface="Batang"/>
                      </a:endParaRPr>
                    </a:p>
                  </a:txBody>
                  <a:tcPr marL="36195" marR="36195" marT="36195" marB="36195" anchor="ctr"/>
                </a:tc>
              </a:tr>
              <a:tr h="0">
                <a:tc>
                  <a:txBody>
                    <a:bodyPr/>
                    <a:lstStyle/>
                    <a:p>
                      <a:pPr algn="ctr">
                        <a:lnSpc>
                          <a:spcPct val="107000"/>
                        </a:lnSpc>
                        <a:spcAft>
                          <a:spcPts val="0"/>
                        </a:spcAft>
                      </a:pPr>
                      <a:r>
                        <a:rPr lang="en-US" sz="1200">
                          <a:effectLst/>
                        </a:rPr>
                        <a:t>ICESOD</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Text</a:t>
                      </a: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dirty="0">
                          <a:effectLst/>
                        </a:rPr>
                        <a:t>10</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r>
                        <a:rPr lang="en-US" sz="1200">
                          <a:effectLst/>
                        </a:rPr>
                        <a:t>IOC Code 30302</a:t>
                      </a:r>
                      <a:endParaRPr lang="ru-RU" sz="1200">
                        <a:effectLst/>
                        <a:latin typeface="Times New Roman"/>
                        <a:ea typeface="Batang"/>
                      </a:endParaRPr>
                    </a:p>
                  </a:txBody>
                  <a:tcPr marL="36195" marR="36195" marT="36195" marB="36195" anchor="ctr"/>
                </a:tc>
                <a:tc>
                  <a:txBody>
                    <a:bodyPr/>
                    <a:lstStyle/>
                    <a:p>
                      <a:pPr>
                        <a:lnSpc>
                          <a:spcPct val="107000"/>
                        </a:lnSpc>
                        <a:spcAft>
                          <a:spcPts val="0"/>
                        </a:spcAft>
                      </a:pPr>
                      <a:r>
                        <a:rPr lang="en-US" sz="1200" dirty="0">
                          <a:effectLst/>
                        </a:rPr>
                        <a:t>Ice Stage of Development</a:t>
                      </a:r>
                      <a:endParaRPr lang="ru-RU" sz="1200" dirty="0">
                        <a:effectLst/>
                        <a:latin typeface="Times New Roman"/>
                        <a:ea typeface="Batang"/>
                      </a:endParaRPr>
                    </a:p>
                  </a:txBody>
                  <a:tcPr marL="36195" marR="36195" marT="36195" marB="36195" anchor="ctr"/>
                </a:tc>
              </a:tr>
              <a:tr h="0">
                <a:tc>
                  <a:txBody>
                    <a:bodyPr/>
                    <a:lstStyle/>
                    <a:p>
                      <a:pPr algn="ctr">
                        <a:spcBef>
                          <a:spcPts val="600"/>
                        </a:spcBef>
                        <a:spcAft>
                          <a:spcPts val="0"/>
                        </a:spcAft>
                      </a:pPr>
                      <a:r>
                        <a:rPr lang="en-US" sz="1200" dirty="0">
                          <a:effectLst/>
                          <a:latin typeface="Arial"/>
                          <a:ea typeface="Times New Roman"/>
                        </a:rPr>
                        <a:t>ICEDSP</a:t>
                      </a:r>
                      <a:endParaRPr lang="ru-RU" sz="1200" dirty="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a:effectLst/>
                          <a:latin typeface="Arial"/>
                          <a:ea typeface="Times New Roman"/>
                        </a:rPr>
                        <a:t>Floating Point</a:t>
                      </a:r>
                      <a:endParaRPr lang="ru-RU" sz="120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dirty="0">
                          <a:effectLst/>
                          <a:latin typeface="Arial"/>
                          <a:ea typeface="Times New Roman"/>
                        </a:rPr>
                        <a:t>4</a:t>
                      </a:r>
                      <a:endParaRPr lang="ru-RU" sz="1200" dirty="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dirty="0">
                          <a:effectLst/>
                          <a:latin typeface="Arial"/>
                          <a:ea typeface="Times New Roman"/>
                        </a:rPr>
                        <a:t>IOC Code 30318</a:t>
                      </a:r>
                      <a:endParaRPr lang="ru-RU" sz="1200" dirty="0">
                        <a:effectLst/>
                        <a:latin typeface="Arial"/>
                        <a:ea typeface="Times New Roman"/>
                      </a:endParaRPr>
                    </a:p>
                  </a:txBody>
                  <a:tcPr marL="36195" marR="36195" marT="36195" marB="36195" anchor="ctr"/>
                </a:tc>
                <a:tc>
                  <a:txBody>
                    <a:bodyPr/>
                    <a:lstStyle/>
                    <a:p>
                      <a:pPr algn="l">
                        <a:spcBef>
                          <a:spcPts val="600"/>
                        </a:spcBef>
                        <a:spcAft>
                          <a:spcPts val="0"/>
                        </a:spcAft>
                      </a:pPr>
                      <a:r>
                        <a:rPr lang="en-US" sz="1200">
                          <a:effectLst/>
                          <a:latin typeface="Arial"/>
                          <a:ea typeface="Times New Roman"/>
                        </a:rPr>
                        <a:t>Speed of an ice mass in knots (floating point)</a:t>
                      </a:r>
                      <a:endParaRPr lang="ru-RU" sz="1200">
                        <a:effectLst/>
                        <a:latin typeface="Arial"/>
                        <a:ea typeface="Times New Roman"/>
                      </a:endParaRPr>
                    </a:p>
                  </a:txBody>
                  <a:tcPr marL="36195" marR="36195" marT="36195" marB="36195" anchor="ctr"/>
                </a:tc>
              </a:tr>
              <a:tr h="0">
                <a:tc>
                  <a:txBody>
                    <a:bodyPr/>
                    <a:lstStyle/>
                    <a:p>
                      <a:pPr algn="ctr">
                        <a:spcBef>
                          <a:spcPts val="600"/>
                        </a:spcBef>
                        <a:spcAft>
                          <a:spcPts val="0"/>
                        </a:spcAft>
                      </a:pPr>
                      <a:r>
                        <a:rPr lang="en-US" sz="1200">
                          <a:effectLst/>
                          <a:latin typeface="Arial"/>
                          <a:ea typeface="Times New Roman"/>
                        </a:rPr>
                        <a:t>ICETCK</a:t>
                      </a:r>
                      <a:endParaRPr lang="ru-RU" sz="120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a:effectLst/>
                          <a:latin typeface="Arial"/>
                          <a:ea typeface="Times New Roman"/>
                        </a:rPr>
                        <a:t>Integer</a:t>
                      </a:r>
                      <a:endParaRPr lang="ru-RU" sz="120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a:effectLst/>
                          <a:latin typeface="Arial"/>
                          <a:ea typeface="Times New Roman"/>
                        </a:rPr>
                        <a:t>2</a:t>
                      </a:r>
                      <a:endParaRPr lang="ru-RU" sz="1200">
                        <a:effectLst/>
                        <a:latin typeface="Arial"/>
                        <a:ea typeface="Times New Roman"/>
                      </a:endParaRPr>
                    </a:p>
                  </a:txBody>
                  <a:tcPr marL="36195" marR="36195" marT="36195" marB="36195" anchor="ctr"/>
                </a:tc>
                <a:tc>
                  <a:txBody>
                    <a:bodyPr/>
                    <a:lstStyle/>
                    <a:p>
                      <a:pPr algn="ctr">
                        <a:spcBef>
                          <a:spcPts val="600"/>
                        </a:spcBef>
                        <a:spcAft>
                          <a:spcPts val="0"/>
                        </a:spcAft>
                      </a:pPr>
                      <a:r>
                        <a:rPr lang="en-US" sz="1200" dirty="0">
                          <a:effectLst/>
                          <a:latin typeface="Arial"/>
                          <a:ea typeface="Times New Roman"/>
                        </a:rPr>
                        <a:t>IOC Code 30319</a:t>
                      </a:r>
                      <a:endParaRPr lang="ru-RU" sz="1200" dirty="0">
                        <a:effectLst/>
                        <a:latin typeface="Arial"/>
                        <a:ea typeface="Times New Roman"/>
                      </a:endParaRPr>
                    </a:p>
                  </a:txBody>
                  <a:tcPr marL="36195" marR="36195" marT="36195" marB="36195" anchor="ctr"/>
                </a:tc>
                <a:tc>
                  <a:txBody>
                    <a:bodyPr/>
                    <a:lstStyle/>
                    <a:p>
                      <a:pPr algn="l">
                        <a:spcBef>
                          <a:spcPts val="600"/>
                        </a:spcBef>
                        <a:spcAft>
                          <a:spcPts val="0"/>
                        </a:spcAft>
                      </a:pPr>
                      <a:r>
                        <a:rPr lang="en-US" sz="1200" dirty="0">
                          <a:effectLst/>
                          <a:latin typeface="Arial"/>
                          <a:ea typeface="Times New Roman"/>
                        </a:rPr>
                        <a:t>Ice Average Thickness (integer number of cm)</a:t>
                      </a:r>
                      <a:endParaRPr lang="ru-RU" sz="1200" dirty="0">
                        <a:effectLst/>
                        <a:latin typeface="Arial"/>
                        <a:ea typeface="Times New Roman"/>
                      </a:endParaRPr>
                    </a:p>
                  </a:txBody>
                  <a:tcPr marL="36195" marR="36195" marT="36195" marB="36195" anchor="ctr"/>
                </a:tc>
              </a:tr>
              <a:tr h="0">
                <a:tc>
                  <a:txBody>
                    <a:bodyPr/>
                    <a:lstStyle/>
                    <a:p>
                      <a:pPr algn="ctr">
                        <a:lnSpc>
                          <a:spcPct val="107000"/>
                        </a:lnSpc>
                        <a:spcAft>
                          <a:spcPts val="0"/>
                        </a:spcAft>
                      </a:pPr>
                      <a:r>
                        <a:rPr lang="en-US" sz="1200" dirty="0" smtClean="0">
                          <a:effectLst/>
                          <a:latin typeface="Times New Roman"/>
                          <a:ea typeface="Batang"/>
                        </a:rPr>
                        <a:t>…</a:t>
                      </a: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endParaRPr lang="ru-RU" sz="1200" dirty="0">
                        <a:effectLst/>
                        <a:latin typeface="Times New Roman"/>
                        <a:ea typeface="Batang"/>
                      </a:endParaRPr>
                    </a:p>
                  </a:txBody>
                  <a:tcPr marL="36195" marR="36195" marT="36195" marB="36195" anchor="ctr"/>
                </a:tc>
                <a:tc>
                  <a:txBody>
                    <a:bodyPr/>
                    <a:lstStyle/>
                    <a:p>
                      <a:pPr algn="ctr">
                        <a:lnSpc>
                          <a:spcPct val="107000"/>
                        </a:lnSpc>
                        <a:spcAft>
                          <a:spcPts val="0"/>
                        </a:spcAft>
                      </a:pP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endParaRPr lang="ru-RU" sz="1200">
                        <a:effectLst/>
                        <a:latin typeface="Times New Roman"/>
                        <a:ea typeface="Batang"/>
                      </a:endParaRPr>
                    </a:p>
                  </a:txBody>
                  <a:tcPr marL="36195" marR="36195" marT="36195" marB="36195" anchor="ctr"/>
                </a:tc>
                <a:tc>
                  <a:txBody>
                    <a:bodyPr/>
                    <a:lstStyle/>
                    <a:p>
                      <a:pPr algn="ctr">
                        <a:lnSpc>
                          <a:spcPct val="107000"/>
                        </a:lnSpc>
                        <a:spcAft>
                          <a:spcPts val="0"/>
                        </a:spcAft>
                      </a:pPr>
                      <a:endParaRPr lang="ru-RU" sz="1200" dirty="0">
                        <a:effectLst/>
                        <a:latin typeface="Times New Roman"/>
                        <a:ea typeface="Batang"/>
                      </a:endParaRPr>
                    </a:p>
                  </a:txBody>
                  <a:tcPr marL="36195" marR="36195" marT="36195" marB="36195" anchor="ctr"/>
                </a:tc>
              </a:tr>
            </a:tbl>
          </a:graphicData>
        </a:graphic>
      </p:graphicFrame>
      <p:sp>
        <p:nvSpPr>
          <p:cNvPr id="5" name="Прямоугольник 4"/>
          <p:cNvSpPr/>
          <p:nvPr/>
        </p:nvSpPr>
        <p:spPr>
          <a:xfrm>
            <a:off x="1221900" y="1112577"/>
            <a:ext cx="6793738" cy="369332"/>
          </a:xfrm>
          <a:prstGeom prst="rect">
            <a:avLst/>
          </a:prstGeom>
        </p:spPr>
        <p:txBody>
          <a:bodyPr wrap="square">
            <a:spAutoFit/>
          </a:bodyPr>
          <a:lstStyle/>
          <a:p>
            <a:pPr algn="ctr"/>
            <a:r>
              <a:rPr lang="en-US" dirty="0"/>
              <a:t>Table A-2: Polygon Field Enumeration References</a:t>
            </a:r>
            <a:endParaRPr lang="ru-RU" dirty="0"/>
          </a:p>
        </p:txBody>
      </p:sp>
      <p:sp>
        <p:nvSpPr>
          <p:cNvPr id="6" name="Прямоугольник 5"/>
          <p:cNvSpPr/>
          <p:nvPr/>
        </p:nvSpPr>
        <p:spPr>
          <a:xfrm>
            <a:off x="287220" y="4554125"/>
            <a:ext cx="8219085" cy="1938992"/>
          </a:xfrm>
          <a:prstGeom prst="rect">
            <a:avLst/>
          </a:prstGeom>
        </p:spPr>
        <p:txBody>
          <a:bodyPr wrap="square">
            <a:spAutoFit/>
          </a:bodyPr>
          <a:lstStyle/>
          <a:p>
            <a:pPr marL="285750" indent="-285750">
              <a:buFont typeface="Wingdings" panose="05000000000000000000" pitchFamily="2" charset="2"/>
              <a:buChar char="q"/>
            </a:pPr>
            <a:r>
              <a:rPr lang="en-GB" sz="2000" dirty="0" smtClean="0"/>
              <a:t>(12) A </a:t>
            </a:r>
            <a:r>
              <a:rPr lang="en-GB" sz="2000" dirty="0"/>
              <a:t>special paragraph in SIGRID-3 prescribes using the format for coding ice observations </a:t>
            </a:r>
            <a:r>
              <a:rPr lang="en-GB" sz="2000" dirty="0" smtClean="0"/>
              <a:t>regardless </a:t>
            </a:r>
            <a:r>
              <a:rPr lang="en-GB" sz="2000" dirty="0"/>
              <a:t>of their geometry (polygon, line or point</a:t>
            </a:r>
            <a:r>
              <a:rPr lang="en-GB" sz="2000" dirty="0" smtClean="0"/>
              <a:t>) with a field </a:t>
            </a:r>
            <a:r>
              <a:rPr lang="en-GB" sz="2000" dirty="0"/>
              <a:t>name T1 (</a:t>
            </a:r>
            <a:r>
              <a:rPr lang="en-GB" sz="2000" dirty="0" smtClean="0"/>
              <a:t>RECDAT) to </a:t>
            </a:r>
            <a:r>
              <a:rPr lang="en-GB" sz="2000" dirty="0"/>
              <a:t>define date and time of observation.” </a:t>
            </a:r>
            <a:endParaRPr lang="ru-RU" sz="2000" b="1" dirty="0"/>
          </a:p>
          <a:p>
            <a:pPr marL="285750" indent="-285750">
              <a:buFont typeface="Wingdings" panose="05000000000000000000" pitchFamily="2" charset="2"/>
              <a:buChar char="q"/>
            </a:pPr>
            <a:r>
              <a:rPr lang="en-US" sz="2000" dirty="0" smtClean="0"/>
              <a:t> (13) All </a:t>
            </a:r>
            <a:r>
              <a:rPr lang="en-US" sz="2000" dirty="0"/>
              <a:t>sea-ice documentation in the latest version is available at JCOMM web-site publication section (</a:t>
            </a:r>
            <a:r>
              <a:rPr lang="en-US" sz="2000" u="sng" dirty="0">
                <a:hlinkClick r:id="rId2"/>
              </a:rPr>
              <a:t>http://jcomm.info</a:t>
            </a:r>
            <a:r>
              <a:rPr lang="en-US" sz="2000" dirty="0"/>
              <a:t>).</a:t>
            </a:r>
            <a:endParaRPr lang="ru-RU" sz="2000" dirty="0"/>
          </a:p>
        </p:txBody>
      </p:sp>
    </p:spTree>
    <p:extLst>
      <p:ext uri="{BB962C8B-B14F-4D97-AF65-F5344CB8AC3E}">
        <p14:creationId xmlns:p14="http://schemas.microsoft.com/office/powerpoint/2010/main" val="3442364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9235" y="500150"/>
            <a:ext cx="8229600" cy="482404"/>
          </a:xfrm>
        </p:spPr>
        <p:txBody>
          <a:bodyPr/>
          <a:lstStyle/>
          <a:p>
            <a:pPr algn="ctr"/>
            <a:r>
              <a:rPr lang="en-AU" sz="2800" b="1" dirty="0"/>
              <a:t>Historical sea-ice data archival and </a:t>
            </a:r>
            <a:r>
              <a:rPr lang="en-AU" sz="2800" b="1" dirty="0" smtClean="0"/>
              <a:t>processing (1)</a:t>
            </a:r>
            <a:endParaRPr lang="ru-RU" altLang="ru-RU" sz="2800" b="1" dirty="0" smtClean="0"/>
          </a:p>
        </p:txBody>
      </p:sp>
      <p:sp>
        <p:nvSpPr>
          <p:cNvPr id="31748" name="Прямоугольник 3"/>
          <p:cNvSpPr>
            <a:spLocks noChangeArrowheads="1"/>
          </p:cNvSpPr>
          <p:nvPr/>
        </p:nvSpPr>
        <p:spPr bwMode="auto">
          <a:xfrm>
            <a:off x="289234" y="997328"/>
            <a:ext cx="864824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AU" sz="2000" dirty="0" smtClean="0"/>
              <a:t>(14) Since </a:t>
            </a:r>
            <a:r>
              <a:rPr lang="en-AU" sz="2000" dirty="0"/>
              <a:t>1989 </a:t>
            </a:r>
            <a:r>
              <a:rPr lang="en-AU" sz="2000" dirty="0" smtClean="0"/>
              <a:t>the Team’s </a:t>
            </a:r>
            <a:r>
              <a:rPr lang="en-US" sz="2000" dirty="0" smtClean="0"/>
              <a:t>activity </a:t>
            </a:r>
            <a:r>
              <a:rPr lang="en-US" sz="2000" dirty="0"/>
              <a:t>for the sea-ice climatology collection and archival is concentrated within the </a:t>
            </a:r>
            <a:r>
              <a:rPr lang="en-US" sz="2000" dirty="0" smtClean="0"/>
              <a:t>WMO GDSIDB project, </a:t>
            </a:r>
            <a:r>
              <a:rPr lang="en-US" sz="2000" dirty="0"/>
              <a:t>initiated by the WMO </a:t>
            </a:r>
            <a:r>
              <a:rPr lang="en-US" sz="2000" dirty="0" smtClean="0"/>
              <a:t>to support WCRP </a:t>
            </a:r>
          </a:p>
          <a:p>
            <a:pPr marL="1085850" lvl="1" indent="-342900">
              <a:buFont typeface="Wingdings" panose="05000000000000000000" pitchFamily="2" charset="2"/>
              <a:buChar char="§"/>
            </a:pPr>
            <a:r>
              <a:rPr lang="en-US" dirty="0"/>
              <a:t>M</a:t>
            </a:r>
            <a:r>
              <a:rPr lang="en-US" dirty="0" smtClean="0"/>
              <a:t>ost </a:t>
            </a:r>
            <a:r>
              <a:rPr lang="en-US" dirty="0"/>
              <a:t>of the ice services including BSIS, Canada, Japan, Russia, USA, are contributing to the project. </a:t>
            </a:r>
            <a:endParaRPr lang="en-US" dirty="0" smtClean="0"/>
          </a:p>
          <a:p>
            <a:pPr marL="1085850" lvl="1" indent="-342900">
              <a:buFont typeface="Wingdings" panose="05000000000000000000" pitchFamily="2" charset="2"/>
              <a:buChar char="§"/>
            </a:pPr>
            <a:r>
              <a:rPr lang="en-US" dirty="0" smtClean="0"/>
              <a:t>Ice </a:t>
            </a:r>
            <a:r>
              <a:rPr lang="en-US" dirty="0"/>
              <a:t>charting data prior to 2000s are stored in a 0.25°x0.25° raster SIGRID and SIGRID-2 (WMO, 1989 and 1994) or Ease-grid formats, </a:t>
            </a:r>
          </a:p>
          <a:p>
            <a:pPr marL="1085850" lvl="1" indent="-342900">
              <a:buFont typeface="Wingdings" panose="05000000000000000000" pitchFamily="2" charset="2"/>
              <a:buChar char="§"/>
            </a:pPr>
            <a:r>
              <a:rPr lang="en-US" dirty="0" smtClean="0"/>
              <a:t>After </a:t>
            </a:r>
            <a:r>
              <a:rPr lang="en-US" dirty="0"/>
              <a:t>2000s the data is stored in a more flexible vector SIGRID-3 format (WMO, 2004-2014).  </a:t>
            </a:r>
            <a:endParaRPr lang="ru-RU" dirty="0"/>
          </a:p>
          <a:p>
            <a:pPr marL="342900" indent="-342900">
              <a:buFont typeface="Wingdings" panose="05000000000000000000" pitchFamily="2" charset="2"/>
              <a:buChar char="q"/>
            </a:pPr>
            <a:r>
              <a:rPr lang="en-US" sz="2000" dirty="0" smtClean="0"/>
              <a:t>(15) The </a:t>
            </a:r>
            <a:r>
              <a:rPr lang="en-US" sz="2000" dirty="0"/>
              <a:t>sea ice charting collections for the period of instrumental ice observation (i.e. ~1933 till present moment) is available </a:t>
            </a:r>
            <a:endParaRPr lang="en-US" sz="2000" dirty="0" smtClean="0"/>
          </a:p>
          <a:p>
            <a:pPr marL="1085850" lvl="1" indent="-342900">
              <a:buFont typeface="Wingdings" panose="05000000000000000000" pitchFamily="2" charset="2"/>
              <a:buChar char="§"/>
            </a:pPr>
            <a:r>
              <a:rPr lang="en-US" dirty="0" smtClean="0"/>
              <a:t>either </a:t>
            </a:r>
            <a:r>
              <a:rPr lang="en-US" dirty="0"/>
              <a:t>via the GDSIDB centers at AARI (</a:t>
            </a:r>
            <a:r>
              <a:rPr lang="en-US" u="sng" dirty="0"/>
              <a:t>http://</a:t>
            </a:r>
            <a:r>
              <a:rPr lang="en-US" u="sng" dirty="0" smtClean="0"/>
              <a:t>wdc.aari.ru/datasets</a:t>
            </a:r>
            <a:r>
              <a:rPr lang="en-US" dirty="0" smtClean="0"/>
              <a:t>), </a:t>
            </a:r>
            <a:r>
              <a:rPr lang="en-US" dirty="0"/>
              <a:t>supported by the WDC Sea Ice (WDCSI) </a:t>
            </a:r>
            <a:r>
              <a:rPr lang="en-US" dirty="0" smtClean="0"/>
              <a:t>or NSIDC </a:t>
            </a:r>
            <a:r>
              <a:rPr lang="en-US" dirty="0"/>
              <a:t>(</a:t>
            </a:r>
            <a:r>
              <a:rPr lang="en-US" u="sng" dirty="0"/>
              <a:t>http://nsidc.org</a:t>
            </a:r>
            <a:r>
              <a:rPr lang="en-US" dirty="0"/>
              <a:t>) </a:t>
            </a:r>
            <a:endParaRPr lang="en-US" dirty="0" smtClean="0"/>
          </a:p>
          <a:p>
            <a:pPr marL="1085850" lvl="1" indent="-342900">
              <a:buFont typeface="Wingdings" panose="05000000000000000000" pitchFamily="2" charset="2"/>
              <a:buChar char="§"/>
            </a:pPr>
            <a:r>
              <a:rPr lang="en-US" dirty="0" smtClean="0"/>
              <a:t>dedicated </a:t>
            </a:r>
            <a:r>
              <a:rPr lang="en-US" dirty="0"/>
              <a:t>web geo-portals at USA NIC (</a:t>
            </a:r>
            <a:r>
              <a:rPr lang="en-US" u="sng" dirty="0"/>
              <a:t>http://www.natice.noaa.gov</a:t>
            </a:r>
            <a:r>
              <a:rPr lang="en-US" dirty="0"/>
              <a:t>) or AARI (</a:t>
            </a:r>
            <a:r>
              <a:rPr lang="en-US" u="sng" dirty="0"/>
              <a:t>http://gisa.aari.ru</a:t>
            </a:r>
            <a:r>
              <a:rPr lang="en-US" dirty="0" smtClean="0"/>
              <a:t>)..</a:t>
            </a:r>
            <a:endParaRPr lang="ru-RU" dirty="0"/>
          </a:p>
          <a:p>
            <a:pPr marL="342900" indent="-342900">
              <a:buFont typeface="Wingdings" panose="05000000000000000000" pitchFamily="2" charset="2"/>
              <a:buChar char="q"/>
            </a:pPr>
            <a:endParaRPr lang="ru-RU" sz="2000" dirty="0"/>
          </a:p>
        </p:txBody>
      </p:sp>
    </p:spTree>
    <p:extLst>
      <p:ext uri="{BB962C8B-B14F-4D97-AF65-F5344CB8AC3E}">
        <p14:creationId xmlns:p14="http://schemas.microsoft.com/office/powerpoint/2010/main" val="1203931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9235" y="500150"/>
            <a:ext cx="8229600" cy="482404"/>
          </a:xfrm>
        </p:spPr>
        <p:txBody>
          <a:bodyPr/>
          <a:lstStyle/>
          <a:p>
            <a:pPr algn="ctr"/>
            <a:r>
              <a:rPr lang="en-US" sz="2400" b="1" i="1" dirty="0"/>
              <a:t>GDSIDB center at the Arctic and Antarctic Research </a:t>
            </a:r>
            <a:r>
              <a:rPr lang="en-US" sz="2400" b="1" i="1" dirty="0" smtClean="0"/>
              <a:t>Institute (2)</a:t>
            </a:r>
            <a:endParaRPr lang="ru-RU" altLang="ru-RU" sz="2400" b="1" i="1" dirty="0" smtClean="0"/>
          </a:p>
        </p:txBody>
      </p:sp>
      <p:sp>
        <p:nvSpPr>
          <p:cNvPr id="31748" name="Прямоугольник 3"/>
          <p:cNvSpPr>
            <a:spLocks noChangeArrowheads="1"/>
          </p:cNvSpPr>
          <p:nvPr/>
        </p:nvSpPr>
        <p:spPr bwMode="auto">
          <a:xfrm>
            <a:off x="276773" y="1133745"/>
            <a:ext cx="86482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US" sz="2000" dirty="0" smtClean="0"/>
              <a:t>(15) The </a:t>
            </a:r>
            <a:r>
              <a:rPr lang="en-US" sz="2000" dirty="0"/>
              <a:t>major sea ice collections at AARI GDSIDB/WDCSI by May 2015 include more than 27000 ice charts in WMO exchange raster and vector standards. </a:t>
            </a:r>
            <a:endParaRPr lang="en-US" sz="2000" dirty="0" smtClean="0"/>
          </a:p>
        </p:txBody>
      </p:sp>
      <p:pic>
        <p:nvPicPr>
          <p:cNvPr id="4" name="Рисунок 3" descr="C:\projects\CliC\checkpoints.png"/>
          <p:cNvPicPr/>
          <p:nvPr/>
        </p:nvPicPr>
        <p:blipFill>
          <a:blip r:embed="rId2">
            <a:extLst>
              <a:ext uri="{28A0092B-C50C-407E-A947-70E740481C1C}">
                <a14:useLocalDpi xmlns:a14="http://schemas.microsoft.com/office/drawing/2010/main" val="0"/>
              </a:ext>
            </a:extLst>
          </a:blip>
          <a:srcRect/>
          <a:stretch>
            <a:fillRect/>
          </a:stretch>
        </p:blipFill>
        <p:spPr bwMode="auto">
          <a:xfrm>
            <a:off x="1701273" y="2149408"/>
            <a:ext cx="5799248" cy="4001770"/>
          </a:xfrm>
          <a:prstGeom prst="rect">
            <a:avLst/>
          </a:prstGeom>
          <a:noFill/>
          <a:ln>
            <a:noFill/>
          </a:ln>
        </p:spPr>
      </p:pic>
    </p:spTree>
    <p:extLst>
      <p:ext uri="{BB962C8B-B14F-4D97-AF65-F5344CB8AC3E}">
        <p14:creationId xmlns:p14="http://schemas.microsoft.com/office/powerpoint/2010/main" val="1358828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9235" y="500150"/>
            <a:ext cx="8229600" cy="482404"/>
          </a:xfrm>
        </p:spPr>
        <p:txBody>
          <a:bodyPr/>
          <a:lstStyle/>
          <a:p>
            <a:pPr algn="ctr"/>
            <a:r>
              <a:rPr lang="en-GB" sz="2400" b="1" i="1" dirty="0" smtClean="0"/>
              <a:t>GDSIDB </a:t>
            </a:r>
            <a:r>
              <a:rPr lang="en-GB" sz="2400" b="1" i="1" dirty="0" err="1" smtClean="0"/>
              <a:t>center</a:t>
            </a:r>
            <a:r>
              <a:rPr lang="en-GB" sz="2400" b="1" i="1" dirty="0" smtClean="0"/>
              <a:t> at </a:t>
            </a:r>
            <a:r>
              <a:rPr lang="en-GB" sz="2400" b="1" i="1" dirty="0"/>
              <a:t>N</a:t>
            </a:r>
            <a:r>
              <a:rPr lang="en-GB" sz="2400" b="1" i="1" dirty="0" smtClean="0"/>
              <a:t>ational </a:t>
            </a:r>
            <a:r>
              <a:rPr lang="en-GB" sz="2400" b="1" i="1" dirty="0"/>
              <a:t>S</a:t>
            </a:r>
            <a:r>
              <a:rPr lang="en-GB" sz="2400" b="1" i="1" dirty="0" smtClean="0"/>
              <a:t>now and Ice </a:t>
            </a:r>
            <a:r>
              <a:rPr lang="en-GB" sz="2400" b="1" i="1" dirty="0"/>
              <a:t>D</a:t>
            </a:r>
            <a:r>
              <a:rPr lang="en-GB" sz="2400" b="1" i="1" dirty="0" smtClean="0"/>
              <a:t>ata </a:t>
            </a:r>
            <a:r>
              <a:rPr lang="en-GB" sz="2400" b="1" i="1" dirty="0" err="1" smtClean="0"/>
              <a:t>Center</a:t>
            </a:r>
            <a:r>
              <a:rPr lang="en-GB" sz="2400" b="1" i="1" dirty="0" smtClean="0"/>
              <a:t> (3)</a:t>
            </a:r>
            <a:endParaRPr lang="ru-RU" altLang="ru-RU" sz="2400" b="1" i="1" dirty="0" smtClean="0"/>
          </a:p>
        </p:txBody>
      </p:sp>
      <p:sp>
        <p:nvSpPr>
          <p:cNvPr id="31748" name="Прямоугольник 3"/>
          <p:cNvSpPr>
            <a:spLocks noChangeArrowheads="1"/>
          </p:cNvSpPr>
          <p:nvPr/>
        </p:nvSpPr>
        <p:spPr bwMode="auto">
          <a:xfrm>
            <a:off x="276773" y="1133745"/>
            <a:ext cx="8648249"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lvl="0" indent="-342900">
              <a:buFont typeface="Wingdings" panose="05000000000000000000" pitchFamily="2" charset="2"/>
              <a:buChar char="q"/>
            </a:pPr>
            <a:r>
              <a:rPr lang="en-US" sz="2000" dirty="0" smtClean="0"/>
              <a:t>(17) NOAA@NSIDC </a:t>
            </a:r>
            <a:r>
              <a:rPr lang="en-US" sz="2000" dirty="0"/>
              <a:t>(</a:t>
            </a:r>
            <a:r>
              <a:rPr lang="en-US" sz="2000" u="sng" dirty="0"/>
              <a:t>http://nsidc.org/noaa/</a:t>
            </a:r>
            <a:r>
              <a:rPr lang="en-US" sz="2000" dirty="0"/>
              <a:t>) is the program under which GDSIDB data sets at NSIDC are maintained. NOAA@NSIDC is affiliated with the NOAA National Geophysical Data Center (NGDC</a:t>
            </a:r>
            <a:r>
              <a:rPr lang="en-US" sz="2000" dirty="0" smtClean="0"/>
              <a:t>).</a:t>
            </a:r>
          </a:p>
          <a:p>
            <a:pPr marL="342900" lvl="0" indent="-342900">
              <a:buFont typeface="Wingdings" panose="05000000000000000000" pitchFamily="2" charset="2"/>
              <a:buChar char="q"/>
            </a:pPr>
            <a:r>
              <a:rPr lang="en-US" sz="2000" dirty="0" smtClean="0"/>
              <a:t>Simultaneously </a:t>
            </a:r>
            <a:r>
              <a:rPr lang="en-US" sz="2000" dirty="0"/>
              <a:t>access to sea ice collections at NSIDC is supported via the NASA Distributed Active Archive Center (DAAC). </a:t>
            </a:r>
            <a:endParaRPr lang="en-US" sz="2000" dirty="0" smtClean="0"/>
          </a:p>
          <a:p>
            <a:pPr marL="1085850" lvl="1" indent="-342900">
              <a:buFont typeface="Wingdings" panose="05000000000000000000" pitchFamily="2" charset="2"/>
              <a:buChar char="§"/>
            </a:pPr>
            <a:r>
              <a:rPr lang="en-US" sz="2000" dirty="0" smtClean="0"/>
              <a:t>Besides </a:t>
            </a:r>
            <a:r>
              <a:rPr lang="en-US" sz="2000" dirty="0"/>
              <a:t>to historical collections from the national ice service, NASA has supported development of outreach and information products like Arctic Sea Ice News and Analysis (</a:t>
            </a:r>
            <a:r>
              <a:rPr lang="en-US" sz="2000" u="sng" dirty="0"/>
              <a:t>http://nsidc.org/arcticseaicenews/</a:t>
            </a:r>
            <a:r>
              <a:rPr lang="en-US" sz="2000" dirty="0"/>
              <a:t>) and Satellite Observations of Arctic Change (</a:t>
            </a:r>
            <a:r>
              <a:rPr lang="en-US" sz="2000" u="sng" dirty="0"/>
              <a:t>http://nsidc.org/soac</a:t>
            </a:r>
            <a:r>
              <a:rPr lang="en-US" sz="2000" dirty="0"/>
              <a:t>). Sea ice thickness estimates from </a:t>
            </a:r>
            <a:r>
              <a:rPr lang="en-US" sz="2000" dirty="0" err="1"/>
              <a:t>IceBridge</a:t>
            </a:r>
            <a:r>
              <a:rPr lang="en-US" sz="2000" dirty="0"/>
              <a:t> (</a:t>
            </a:r>
            <a:r>
              <a:rPr lang="en-US" sz="2000" u="sng" dirty="0"/>
              <a:t>http://nsidc.org/data/icebridge/</a:t>
            </a:r>
            <a:r>
              <a:rPr lang="en-US" sz="2000" dirty="0"/>
              <a:t>) can be used to provide a crosscheck with estimates of ice thickness from operational sources. </a:t>
            </a:r>
            <a:endParaRPr lang="ru-RU" sz="2000" dirty="0"/>
          </a:p>
          <a:p>
            <a:pPr marL="342900" lvl="0" indent="-342900">
              <a:buFont typeface="Wingdings" panose="05000000000000000000" pitchFamily="2" charset="2"/>
              <a:buChar char="q"/>
            </a:pPr>
            <a:r>
              <a:rPr lang="en-US" sz="2000" dirty="0"/>
              <a:t> </a:t>
            </a:r>
            <a:r>
              <a:rPr lang="en-US" sz="2000" dirty="0" smtClean="0"/>
              <a:t>(18) The </a:t>
            </a:r>
            <a:r>
              <a:rPr lang="en-US" sz="2000" dirty="0"/>
              <a:t>National Ice Center Arctic Sea Ice Charts and </a:t>
            </a:r>
            <a:r>
              <a:rPr lang="en-US" sz="2000" dirty="0" err="1"/>
              <a:t>Climatologies</a:t>
            </a:r>
            <a:r>
              <a:rPr lang="en-US" sz="2000" dirty="0"/>
              <a:t> in Gridded Format continues to have high usage statistics, although it has not been updated since 2007</a:t>
            </a:r>
            <a:r>
              <a:rPr lang="en-US" sz="2000" dirty="0" smtClean="0"/>
              <a:t>.. </a:t>
            </a:r>
            <a:endParaRPr lang="ru-RU" sz="2000" dirty="0"/>
          </a:p>
          <a:p>
            <a:pPr marL="342900" indent="-342900">
              <a:buFont typeface="Wingdings" panose="05000000000000000000" pitchFamily="2" charset="2"/>
              <a:buChar char="q"/>
            </a:pPr>
            <a:endParaRPr lang="en-US" sz="2000" dirty="0" smtClean="0"/>
          </a:p>
        </p:txBody>
      </p:sp>
    </p:spTree>
    <p:extLst>
      <p:ext uri="{BB962C8B-B14F-4D97-AF65-F5344CB8AC3E}">
        <p14:creationId xmlns:p14="http://schemas.microsoft.com/office/powerpoint/2010/main" val="4235829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8045" y="368660"/>
            <a:ext cx="8229600" cy="498581"/>
          </a:xfrm>
        </p:spPr>
        <p:txBody>
          <a:bodyPr/>
          <a:lstStyle/>
          <a:p>
            <a:pPr algn="ctr"/>
            <a:r>
              <a:rPr lang="en-GB" sz="2400" i="1" dirty="0" smtClean="0"/>
              <a:t>Practices of sea ice historical data processing (4)</a:t>
            </a:r>
            <a:endParaRPr lang="ru-RU" altLang="ru-RU" sz="2400" b="1" i="1" dirty="0" smtClean="0"/>
          </a:p>
        </p:txBody>
      </p:sp>
      <p:sp>
        <p:nvSpPr>
          <p:cNvPr id="31748" name="Прямоугольник 3"/>
          <p:cNvSpPr>
            <a:spLocks noChangeArrowheads="1"/>
          </p:cNvSpPr>
          <p:nvPr/>
        </p:nvSpPr>
        <p:spPr bwMode="auto">
          <a:xfrm>
            <a:off x="288044" y="888509"/>
            <a:ext cx="8648249"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US" sz="2000" dirty="0" smtClean="0"/>
              <a:t>(20) The </a:t>
            </a:r>
            <a:r>
              <a:rPr lang="en-US" sz="2000" dirty="0"/>
              <a:t>most requested derivatives from the GDSIDB collections include</a:t>
            </a:r>
            <a:endParaRPr lang="ru-RU" sz="2000" dirty="0"/>
          </a:p>
          <a:p>
            <a:pPr marL="1085850" lvl="1" indent="-342900">
              <a:buFont typeface="Wingdings" panose="05000000000000000000" pitchFamily="2" charset="2"/>
              <a:buChar char="§"/>
            </a:pPr>
            <a:r>
              <a:rPr lang="en-US" dirty="0"/>
              <a:t>Long-term estimates of the ice extent (close to centennial  interval for several areas of the Arctic Ocean, or close to pan-Arctic from late 1960s)</a:t>
            </a:r>
            <a:endParaRPr lang="ru-RU" dirty="0"/>
          </a:p>
          <a:p>
            <a:pPr marL="1085850" lvl="1" indent="-342900">
              <a:buFont typeface="Wingdings" panose="05000000000000000000" pitchFamily="2" charset="2"/>
              <a:buChar char="§"/>
            </a:pPr>
            <a:r>
              <a:rPr lang="en-US" dirty="0"/>
              <a:t>Sea ice total concentration grids for the period of instrumental observations (for several areas since 1933, or close to pan-Arctic from late 1960s)</a:t>
            </a:r>
            <a:endParaRPr lang="ru-RU" dirty="0"/>
          </a:p>
          <a:p>
            <a:pPr marL="1085850" lvl="1" indent="-342900">
              <a:buFont typeface="Wingdings" panose="05000000000000000000" pitchFamily="2" charset="2"/>
              <a:buChar char="§"/>
            </a:pPr>
            <a:r>
              <a:rPr lang="en-US" dirty="0"/>
              <a:t>estimates of the stages of ice development/mean weighted thickness of level ice, including old ice boundary (for several areas since 1933, or close to pan-Arctic from late 1960s</a:t>
            </a:r>
            <a:r>
              <a:rPr lang="en-US" dirty="0" smtClean="0"/>
              <a:t>)</a:t>
            </a:r>
          </a:p>
          <a:p>
            <a:pPr marL="342900" indent="-342900">
              <a:buFont typeface="Wingdings" panose="05000000000000000000" pitchFamily="2" charset="2"/>
              <a:buChar char="q"/>
            </a:pPr>
            <a:r>
              <a:rPr lang="en-US" sz="2000" dirty="0" smtClean="0"/>
              <a:t>(21) One </a:t>
            </a:r>
            <a:r>
              <a:rPr lang="en-US" sz="2000" dirty="0"/>
              <a:t>of the useful approaches is the ‘blending’ of sea ice information from different collections into a single one on a same grid and periodicity. </a:t>
            </a:r>
            <a:endParaRPr lang="en-US" sz="2000" dirty="0" smtClean="0"/>
          </a:p>
          <a:p>
            <a:pPr marL="1085850" lvl="1" indent="-342900">
              <a:buFont typeface="Wingdings" panose="05000000000000000000" pitchFamily="2" charset="2"/>
              <a:buChar char="§"/>
            </a:pPr>
            <a:r>
              <a:rPr lang="en-US" dirty="0" smtClean="0"/>
              <a:t>The latest developed under </a:t>
            </a:r>
            <a:r>
              <a:rPr lang="en-US" dirty="0"/>
              <a:t>a joint project </a:t>
            </a:r>
            <a:r>
              <a:rPr lang="en-US" dirty="0" smtClean="0"/>
              <a:t>AARI-IARC spanning </a:t>
            </a:r>
            <a:r>
              <a:rPr lang="en-US" dirty="0"/>
              <a:t>period up from the beginning of ice charting (early XX century) to present moment. </a:t>
            </a:r>
            <a:endParaRPr lang="en-US" dirty="0" smtClean="0"/>
          </a:p>
          <a:p>
            <a:pPr marL="1085850" lvl="1" indent="-342900">
              <a:buFont typeface="Wingdings" panose="05000000000000000000" pitchFamily="2" charset="2"/>
              <a:buChar char="§"/>
            </a:pPr>
            <a:r>
              <a:rPr lang="en-US" dirty="0" smtClean="0"/>
              <a:t>Resulting </a:t>
            </a:r>
            <a:r>
              <a:rPr lang="en-US" dirty="0"/>
              <a:t>blended dataset contains gridded CT values (monthly means, minimums, maximums, medians) and supplementary information (number of cases, origin) on a hemispheric (90°N…45°N 0°….360°) geographical 0.25°by 0.25° grid with monthly interval. </a:t>
            </a:r>
            <a:endParaRPr lang="ru-RU" dirty="0"/>
          </a:p>
        </p:txBody>
      </p:sp>
    </p:spTree>
    <p:extLst>
      <p:ext uri="{BB962C8B-B14F-4D97-AF65-F5344CB8AC3E}">
        <p14:creationId xmlns:p14="http://schemas.microsoft.com/office/powerpoint/2010/main" val="370321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8045" y="368660"/>
            <a:ext cx="8229600" cy="498581"/>
          </a:xfrm>
        </p:spPr>
        <p:txBody>
          <a:bodyPr/>
          <a:lstStyle/>
          <a:p>
            <a:pPr algn="ctr"/>
            <a:r>
              <a:rPr lang="en-GB" sz="2400" i="1" dirty="0" smtClean="0"/>
              <a:t>Practices of sea ice historical data processing (5)</a:t>
            </a:r>
            <a:endParaRPr lang="ru-RU" altLang="ru-RU" sz="2400" b="1" i="1" dirty="0" smtClean="0"/>
          </a:p>
        </p:txBody>
      </p:sp>
      <p:sp>
        <p:nvSpPr>
          <p:cNvPr id="2" name="Прямоугольник 1"/>
          <p:cNvSpPr/>
          <p:nvPr/>
        </p:nvSpPr>
        <p:spPr>
          <a:xfrm>
            <a:off x="4301970" y="1244403"/>
            <a:ext cx="3481482" cy="830997"/>
          </a:xfrm>
          <a:prstGeom prst="rect">
            <a:avLst/>
          </a:prstGeom>
        </p:spPr>
        <p:txBody>
          <a:bodyPr wrap="square">
            <a:spAutoFit/>
          </a:bodyPr>
          <a:lstStyle/>
          <a:p>
            <a:r>
              <a:rPr lang="en-US" sz="1600" dirty="0"/>
              <a:t>Summary number of points by decades by originating centers for 1901 – 2013</a:t>
            </a:r>
            <a:endParaRPr lang="ru-RU" sz="1600" dirty="0"/>
          </a:p>
        </p:txBody>
      </p:sp>
      <p:pic>
        <p:nvPicPr>
          <p:cNvPr id="5" name="Рисунок 4" descr="Новый 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406518" y="867241"/>
            <a:ext cx="3760437" cy="2410714"/>
          </a:xfrm>
          <a:prstGeom prst="rect">
            <a:avLst/>
          </a:prstGeom>
          <a:noFill/>
          <a:ln>
            <a:noFill/>
          </a:ln>
        </p:spPr>
      </p:pic>
      <p:pic>
        <p:nvPicPr>
          <p:cNvPr id="3081"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6812" y="2978950"/>
            <a:ext cx="6872024" cy="3710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27968" y="4014065"/>
            <a:ext cx="2973902" cy="1815882"/>
          </a:xfrm>
          <a:prstGeom prst="rect">
            <a:avLst/>
          </a:prstGeom>
        </p:spPr>
        <p:txBody>
          <a:bodyPr wrap="square">
            <a:spAutoFit/>
          </a:bodyPr>
          <a:lstStyle/>
          <a:p>
            <a:pPr algn="r"/>
            <a:r>
              <a:rPr lang="en-US" sz="1600" dirty="0"/>
              <a:t>Northern hemisphere sea ice total concentration statistics for the periods of maximum (March) and minimum (September) ice extent based on blended ice charting for 1901-2013</a:t>
            </a:r>
            <a:endParaRPr lang="ru-RU" sz="1600" dirty="0"/>
          </a:p>
        </p:txBody>
      </p:sp>
    </p:spTree>
    <p:extLst>
      <p:ext uri="{BB962C8B-B14F-4D97-AF65-F5344CB8AC3E}">
        <p14:creationId xmlns:p14="http://schemas.microsoft.com/office/powerpoint/2010/main" val="637377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8045" y="368660"/>
            <a:ext cx="8229600" cy="498581"/>
          </a:xfrm>
        </p:spPr>
        <p:txBody>
          <a:bodyPr/>
          <a:lstStyle/>
          <a:p>
            <a:pPr algn="ctr"/>
            <a:r>
              <a:rPr lang="en-GB" sz="2400" i="1" dirty="0" smtClean="0"/>
              <a:t>Sea ice material in GCW</a:t>
            </a:r>
            <a:endParaRPr lang="ru-RU" altLang="ru-RU" sz="2400" b="1" i="1" dirty="0" smtClean="0"/>
          </a:p>
        </p:txBody>
      </p:sp>
      <p:pic>
        <p:nvPicPr>
          <p:cNvPr id="5" name="Picture 5"/>
          <p:cNvPicPr/>
          <p:nvPr/>
        </p:nvPicPr>
        <p:blipFill>
          <a:blip r:embed="rId2"/>
          <a:stretch>
            <a:fillRect/>
          </a:stretch>
        </p:blipFill>
        <p:spPr>
          <a:xfrm>
            <a:off x="3948374" y="1948332"/>
            <a:ext cx="5145405" cy="3861435"/>
          </a:xfrm>
          <a:prstGeom prst="rect">
            <a:avLst/>
          </a:prstGeom>
        </p:spPr>
      </p:pic>
      <p:pic>
        <p:nvPicPr>
          <p:cNvPr id="6"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589057" y="3879050"/>
            <a:ext cx="2790309" cy="2758601"/>
          </a:xfrm>
          <a:prstGeom prst="rect">
            <a:avLst/>
          </a:prstGeom>
          <a:solidFill>
            <a:srgbClr val="FFFFFF"/>
          </a:solidFill>
          <a:ln>
            <a:noFill/>
          </a:ln>
        </p:spPr>
      </p:pic>
      <p:pic>
        <p:nvPicPr>
          <p:cNvPr id="7" name="Picture 1"/>
          <p:cNvPicPr/>
          <p:nvPr/>
        </p:nvPicPr>
        <p:blipFill>
          <a:blip r:embed="rId4" cstate="print">
            <a:extLst>
              <a:ext uri="{28A0092B-C50C-407E-A947-70E740481C1C}">
                <a14:useLocalDpi xmlns:a14="http://schemas.microsoft.com/office/drawing/2010/main" val="0"/>
              </a:ext>
            </a:extLst>
          </a:blip>
          <a:stretch>
            <a:fillRect/>
          </a:stretch>
        </p:blipFill>
        <p:spPr>
          <a:xfrm>
            <a:off x="116505" y="1053909"/>
            <a:ext cx="3735415" cy="2825141"/>
          </a:xfrm>
          <a:prstGeom prst="rect">
            <a:avLst/>
          </a:prstGeom>
        </p:spPr>
      </p:pic>
    </p:spTree>
    <p:extLst>
      <p:ext uri="{BB962C8B-B14F-4D97-AF65-F5344CB8AC3E}">
        <p14:creationId xmlns:p14="http://schemas.microsoft.com/office/powerpoint/2010/main" val="1966763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88045" y="728700"/>
            <a:ext cx="8229600" cy="498581"/>
          </a:xfrm>
        </p:spPr>
        <p:txBody>
          <a:bodyPr/>
          <a:lstStyle/>
          <a:p>
            <a:pPr algn="ctr"/>
            <a:r>
              <a:rPr lang="en-GB" sz="2800" dirty="0" smtClean="0"/>
              <a:t>Proposals for actions</a:t>
            </a:r>
            <a:endParaRPr lang="ru-RU" altLang="ru-RU" sz="2800" b="1" dirty="0" smtClean="0"/>
          </a:p>
        </p:txBody>
      </p:sp>
      <p:sp>
        <p:nvSpPr>
          <p:cNvPr id="31748" name="Прямоугольник 3"/>
          <p:cNvSpPr>
            <a:spLocks noChangeArrowheads="1"/>
          </p:cNvSpPr>
          <p:nvPr/>
        </p:nvSpPr>
        <p:spPr bwMode="auto">
          <a:xfrm>
            <a:off x="288043" y="1358770"/>
            <a:ext cx="8648249"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buFont typeface="Wingdings" panose="05000000000000000000" pitchFamily="2" charset="2"/>
              <a:buChar char="q"/>
            </a:pPr>
            <a:r>
              <a:rPr lang="en-GB" sz="2000" smtClean="0"/>
              <a:t> (22) As </a:t>
            </a:r>
            <a:r>
              <a:rPr lang="en-GB" sz="2000" dirty="0" smtClean="0"/>
              <a:t>a part of SFSPA the ETSI will proceed with development of the WMO sea ice technical documentation as well as continue to supervise extension of the GDSIDB collections. </a:t>
            </a:r>
          </a:p>
          <a:p>
            <a:pPr marL="285750" indent="-285750">
              <a:buFont typeface="Wingdings" panose="05000000000000000000" pitchFamily="2" charset="2"/>
              <a:buChar char="q"/>
            </a:pPr>
            <a:r>
              <a:rPr lang="en-GB" sz="2000" dirty="0" smtClean="0"/>
              <a:t>However, there is definitely a need for joint actions by ETMC and ETSI to ensure harmonization of the WMO  standards  for the world ocean and availability of historical sea ice collections. That may include at least:</a:t>
            </a:r>
            <a:endParaRPr lang="ru-RU" sz="2000" b="1" dirty="0" smtClean="0"/>
          </a:p>
          <a:p>
            <a:r>
              <a:rPr lang="en-GB" dirty="0" smtClean="0"/>
              <a:t> </a:t>
            </a:r>
            <a:endParaRPr lang="ru-RU" b="1" dirty="0" smtClean="0"/>
          </a:p>
          <a:p>
            <a:pPr marL="1085850" lvl="1" indent="-342900">
              <a:buFont typeface="Wingdings" panose="05000000000000000000" pitchFamily="2" charset="2"/>
              <a:buChar char="ü"/>
            </a:pPr>
            <a:r>
              <a:rPr lang="en-GB" sz="2000" dirty="0" smtClean="0"/>
              <a:t>Reinforcement of </a:t>
            </a:r>
            <a:r>
              <a:rPr lang="en-GB" sz="2000" dirty="0" err="1" smtClean="0"/>
              <a:t>gdsidb</a:t>
            </a:r>
            <a:r>
              <a:rPr lang="en-GB" sz="2000" dirty="0" smtClean="0"/>
              <a:t> by integration with the JCOMM-IODE MCDS (agreed by ETSI-5)</a:t>
            </a:r>
            <a:endParaRPr lang="ru-RU" sz="2000" b="1" dirty="0" smtClean="0"/>
          </a:p>
          <a:p>
            <a:pPr marL="1085850" lvl="1" indent="-342900">
              <a:buFont typeface="Wingdings" panose="05000000000000000000" pitchFamily="2" charset="2"/>
              <a:buChar char="ü"/>
            </a:pPr>
            <a:r>
              <a:rPr lang="en-GB" sz="2000" dirty="0" smtClean="0"/>
              <a:t>Cross-harmonization of the marine climatology transport formats with sea ice transport formats</a:t>
            </a:r>
            <a:endParaRPr lang="ru-RU" sz="2000" b="1" dirty="0" smtClean="0"/>
          </a:p>
          <a:p>
            <a:pPr marL="1085850" lvl="1" indent="-342900">
              <a:buFont typeface="Wingdings" panose="05000000000000000000" pitchFamily="2" charset="2"/>
              <a:buChar char="ü"/>
            </a:pPr>
            <a:r>
              <a:rPr lang="en-GB" sz="2000" dirty="0" smtClean="0"/>
              <a:t>Cross-harmonization of the manuals (WMO 558 and 259, SIGRID-3, </a:t>
            </a:r>
            <a:r>
              <a:rPr lang="en-GB" sz="2000" dirty="0" err="1" smtClean="0"/>
              <a:t>etc</a:t>
            </a:r>
            <a:r>
              <a:rPr lang="en-GB" sz="2000" dirty="0" smtClean="0"/>
              <a:t>)</a:t>
            </a:r>
            <a:endParaRPr lang="ru-RU" sz="2000" b="1" dirty="0" smtClean="0"/>
          </a:p>
          <a:p>
            <a:pPr marL="342900" indent="-342900">
              <a:buFont typeface="Wingdings" panose="05000000000000000000" pitchFamily="2" charset="2"/>
              <a:buChar char="q"/>
            </a:pPr>
            <a:endParaRPr lang="ru-RU" dirty="0"/>
          </a:p>
        </p:txBody>
      </p:sp>
    </p:spTree>
    <p:extLst>
      <p:ext uri="{BB962C8B-B14F-4D97-AF65-F5344CB8AC3E}">
        <p14:creationId xmlns:p14="http://schemas.microsoft.com/office/powerpoint/2010/main" val="174694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296525" y="503675"/>
            <a:ext cx="8229600" cy="558800"/>
          </a:xfrm>
        </p:spPr>
        <p:txBody>
          <a:bodyPr/>
          <a:lstStyle/>
          <a:p>
            <a:pPr algn="ctr"/>
            <a:r>
              <a:rPr lang="en-US" altLang="ru-RU" sz="2800" b="1" dirty="0" smtClean="0"/>
              <a:t>Background</a:t>
            </a:r>
            <a:endParaRPr lang="ru-RU" altLang="ru-RU" sz="2800" b="1" dirty="0" smtClean="0"/>
          </a:p>
        </p:txBody>
      </p:sp>
      <p:sp>
        <p:nvSpPr>
          <p:cNvPr id="31748" name="Прямоугольник 3"/>
          <p:cNvSpPr>
            <a:spLocks noChangeArrowheads="1"/>
          </p:cNvSpPr>
          <p:nvPr/>
        </p:nvSpPr>
        <p:spPr bwMode="auto">
          <a:xfrm>
            <a:off x="299367" y="1178750"/>
            <a:ext cx="8480425"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AU" sz="2000" dirty="0" smtClean="0"/>
              <a:t>(1) Majority </a:t>
            </a:r>
            <a:r>
              <a:rPr lang="en-AU" sz="2000" dirty="0"/>
              <a:t>of activities for sea-ice climatology within the WMO is traditionally carried out by the </a:t>
            </a:r>
            <a:r>
              <a:rPr lang="en-AU" sz="2000" dirty="0" smtClean="0"/>
              <a:t>SFSPA Expert </a:t>
            </a:r>
            <a:r>
              <a:rPr lang="en-AU" sz="2000" dirty="0"/>
              <a:t>Team on Sea </a:t>
            </a:r>
            <a:r>
              <a:rPr lang="en-AU" sz="2000" dirty="0" smtClean="0"/>
              <a:t>Ice. That includes:</a:t>
            </a:r>
            <a:endParaRPr lang="ru-RU" sz="2000" dirty="0"/>
          </a:p>
          <a:p>
            <a:pPr marL="1085850" lvl="1" indent="-342900">
              <a:buFont typeface="Wingdings" panose="05000000000000000000" pitchFamily="2" charset="2"/>
              <a:buChar char="§"/>
            </a:pPr>
            <a:r>
              <a:rPr lang="en-AU" sz="2000" dirty="0"/>
              <a:t>support for terminology, symbology, coding (main document WMO Sea-Ice Nomenclature, volumes I, II and III)</a:t>
            </a:r>
            <a:endParaRPr lang="ru-RU" sz="2000" dirty="0"/>
          </a:p>
          <a:p>
            <a:pPr marL="1085850" lvl="1" indent="-342900">
              <a:buFont typeface="Wingdings" panose="05000000000000000000" pitchFamily="2" charset="2"/>
              <a:buChar char="§"/>
            </a:pPr>
            <a:r>
              <a:rPr lang="en-AU" sz="2000" dirty="0"/>
              <a:t>support for data exchange and archival formats (main documents SIGRID-3 -“Sea Ice </a:t>
            </a:r>
            <a:r>
              <a:rPr lang="en-AU" sz="2000" dirty="0" err="1"/>
              <a:t>Georeferenced</a:t>
            </a:r>
            <a:r>
              <a:rPr lang="en-AU" sz="2000" dirty="0"/>
              <a:t> </a:t>
            </a:r>
            <a:r>
              <a:rPr lang="en-AU" sz="2000" dirty="0" smtClean="0"/>
              <a:t>Information </a:t>
            </a:r>
            <a:r>
              <a:rPr lang="en-AU" sz="2000" dirty="0"/>
              <a:t>and Data”, “Ice Objects Catalogue</a:t>
            </a:r>
            <a:r>
              <a:rPr lang="en-AU" sz="2000" dirty="0" smtClean="0"/>
              <a:t>” etc.)</a:t>
            </a:r>
            <a:endParaRPr lang="ru-RU" sz="2000" dirty="0"/>
          </a:p>
          <a:p>
            <a:pPr marL="1085850" lvl="1" indent="-342900">
              <a:buFont typeface="Wingdings" panose="05000000000000000000" pitchFamily="2" charset="2"/>
              <a:buChar char="§"/>
            </a:pPr>
            <a:r>
              <a:rPr lang="en-AU" sz="2000" dirty="0"/>
              <a:t>historical sea-ice data archival and </a:t>
            </a:r>
            <a:r>
              <a:rPr lang="en-AU" sz="2000" dirty="0" smtClean="0"/>
              <a:t>processing</a:t>
            </a:r>
          </a:p>
          <a:p>
            <a:pPr marL="342900" indent="-342900">
              <a:buFont typeface="Wingdings" panose="05000000000000000000" pitchFamily="2" charset="2"/>
              <a:buChar char="q"/>
            </a:pPr>
            <a:r>
              <a:rPr lang="en-AU" sz="2000" dirty="0" smtClean="0"/>
              <a:t>(2, 3) Prior </a:t>
            </a:r>
            <a:r>
              <a:rPr lang="en-AU" sz="2000" dirty="0"/>
              <a:t>to 2001 most of the activities were kept under review by the </a:t>
            </a:r>
            <a:r>
              <a:rPr lang="en-US" sz="2000" dirty="0" smtClean="0"/>
              <a:t>GDSIDB </a:t>
            </a:r>
            <a:r>
              <a:rPr lang="en-US" sz="2000" dirty="0"/>
              <a:t>project initiated by the WMO former </a:t>
            </a:r>
            <a:r>
              <a:rPr lang="en-US" sz="2000" dirty="0" smtClean="0"/>
              <a:t>CMM in </a:t>
            </a:r>
            <a:r>
              <a:rPr lang="en-US" sz="2000" dirty="0"/>
              <a:t>1989 to support </a:t>
            </a:r>
            <a:r>
              <a:rPr lang="en-US" sz="2000" dirty="0" smtClean="0"/>
              <a:t>WCRP</a:t>
            </a:r>
          </a:p>
          <a:p>
            <a:pPr marL="1085850" lvl="1" indent="-342900">
              <a:buFont typeface="Wingdings" panose="05000000000000000000" pitchFamily="2" charset="2"/>
              <a:buChar char="§"/>
            </a:pPr>
            <a:r>
              <a:rPr lang="en-US" sz="2000" dirty="0" smtClean="0"/>
              <a:t>Since 2001 </a:t>
            </a:r>
            <a:r>
              <a:rPr lang="en-US" sz="2000" dirty="0"/>
              <a:t>the ETSI is coordinating the GDSIDB activity. </a:t>
            </a:r>
            <a:endParaRPr lang="en-US" sz="2000" dirty="0" smtClean="0"/>
          </a:p>
          <a:p>
            <a:pPr marL="1085850" lvl="1" indent="-342900">
              <a:buFont typeface="Wingdings" panose="05000000000000000000" pitchFamily="2" charset="2"/>
              <a:buChar char="§"/>
            </a:pPr>
            <a:r>
              <a:rPr lang="en-US" sz="2000" dirty="0" smtClean="0"/>
              <a:t>Since 1999 the International </a:t>
            </a:r>
            <a:r>
              <a:rPr lang="en-US" sz="2000" dirty="0"/>
              <a:t>Ice Charting Working Group (IICWG) </a:t>
            </a:r>
            <a:r>
              <a:rPr lang="en-US" sz="2000" dirty="0" smtClean="0"/>
              <a:t>serves </a:t>
            </a:r>
            <a:r>
              <a:rPr lang="en-US" sz="2000" dirty="0"/>
              <a:t>as an active and vital advisory body to the Team, meeting </a:t>
            </a:r>
            <a:r>
              <a:rPr lang="en-US" sz="2000" dirty="0" smtClean="0"/>
              <a:t>annually</a:t>
            </a:r>
            <a:endParaRPr lang="ru-RU" sz="2000" dirty="0"/>
          </a:p>
          <a:p>
            <a:pPr eaLnBrk="1" hangingPunct="1"/>
            <a:endParaRPr lang="en-GB" altLang="ru-RU" dirty="0" smtClean="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90588"/>
            <a:ext cx="8229600" cy="828675"/>
          </a:xfrm>
        </p:spPr>
        <p:txBody>
          <a:bodyPr/>
          <a:lstStyle/>
          <a:p>
            <a:pPr algn="ctr">
              <a:defRPr/>
            </a:pPr>
            <a:r>
              <a:rPr lang="en-US" sz="2800" b="1" dirty="0" smtClean="0">
                <a:effectLst>
                  <a:outerShdw blurRad="38100" dist="38100" dir="2700000" algn="tl">
                    <a:srgbClr val="000000">
                      <a:alpha val="43137"/>
                    </a:srgbClr>
                  </a:outerShdw>
                </a:effectLst>
              </a:rPr>
              <a:t>Sea ice / &lt;ETSI &amp;&amp; IICWG&gt; activities</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concept schema</a:t>
            </a:r>
            <a:endParaRPr lang="ru-RU" sz="2800" b="1" dirty="0">
              <a:effectLst>
                <a:outerShdw blurRad="38100" dist="38100" dir="2700000" algn="tl">
                  <a:srgbClr val="000000">
                    <a:alpha val="43137"/>
                  </a:srgbClr>
                </a:outerShdw>
              </a:effectLst>
            </a:endParaRPr>
          </a:p>
        </p:txBody>
      </p:sp>
      <p:sp>
        <p:nvSpPr>
          <p:cNvPr id="4" name="Овал 3"/>
          <p:cNvSpPr/>
          <p:nvPr/>
        </p:nvSpPr>
        <p:spPr>
          <a:xfrm>
            <a:off x="2374900" y="2557463"/>
            <a:ext cx="3952875" cy="3713162"/>
          </a:xfrm>
          <a:prstGeom prst="ellipse">
            <a:avLst/>
          </a:prstGeom>
          <a:solidFill>
            <a:schemeClr val="accent1">
              <a:alpha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6" name="Овал 5"/>
          <p:cNvSpPr/>
          <p:nvPr/>
        </p:nvSpPr>
        <p:spPr>
          <a:xfrm>
            <a:off x="715963" y="2092325"/>
            <a:ext cx="3311525" cy="2011363"/>
          </a:xfrm>
          <a:prstGeom prst="ellipse">
            <a:avLst/>
          </a:prstGeom>
          <a:solidFill>
            <a:schemeClr val="accent5">
              <a:lumMod val="40000"/>
              <a:lumOff val="60000"/>
              <a:alpha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1"/>
          <p:cNvSpPr>
            <a:spLocks noChangeArrowheads="1"/>
          </p:cNvSpPr>
          <p:nvPr/>
        </p:nvSpPr>
        <p:spPr bwMode="auto">
          <a:xfrm>
            <a:off x="701675" y="2384425"/>
            <a:ext cx="2790825" cy="954088"/>
          </a:xfrm>
          <a:prstGeom prst="rect">
            <a:avLst/>
          </a:prstGeom>
          <a:noFill/>
          <a:ln>
            <a:noFill/>
          </a:ln>
        </p:spPr>
        <p:txBody>
          <a:bodyPr>
            <a:spAutoFit/>
          </a:bodyPr>
          <a:lstStyle/>
          <a:p>
            <a:pPr algn="ctr">
              <a:defRPr/>
            </a:pPr>
            <a:r>
              <a:rPr lang="en-US" sz="2800" b="1" dirty="0">
                <a:solidFill>
                  <a:schemeClr val="accent1">
                    <a:lumMod val="75000"/>
                  </a:schemeClr>
                </a:solidFill>
                <a:latin typeface="+mj-lt"/>
              </a:rPr>
              <a:t>GMDSS polar components</a:t>
            </a:r>
            <a:endParaRPr lang="ru-RU" sz="2800" b="1" dirty="0">
              <a:solidFill>
                <a:schemeClr val="accent1">
                  <a:lumMod val="75000"/>
                </a:schemeClr>
              </a:solidFill>
              <a:latin typeface="+mj-lt"/>
            </a:endParaRPr>
          </a:p>
        </p:txBody>
      </p:sp>
      <p:sp>
        <p:nvSpPr>
          <p:cNvPr id="10" name="Овал 9"/>
          <p:cNvSpPr/>
          <p:nvPr/>
        </p:nvSpPr>
        <p:spPr>
          <a:xfrm>
            <a:off x="3041650" y="4419600"/>
            <a:ext cx="2565400" cy="2249488"/>
          </a:xfrm>
          <a:prstGeom prst="ellipse">
            <a:avLst/>
          </a:prstGeom>
          <a:solidFill>
            <a:schemeClr val="bg1">
              <a:lumMod val="85000"/>
              <a:alpha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Овал 12"/>
          <p:cNvSpPr/>
          <p:nvPr/>
        </p:nvSpPr>
        <p:spPr>
          <a:xfrm>
            <a:off x="4751388" y="2062163"/>
            <a:ext cx="3376612" cy="2159000"/>
          </a:xfrm>
          <a:prstGeom prst="ellipse">
            <a:avLst/>
          </a:prstGeom>
          <a:solidFill>
            <a:schemeClr val="accent1">
              <a:lumMod val="40000"/>
              <a:lumOff val="60000"/>
              <a:alpha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1"/>
          <p:cNvSpPr>
            <a:spLocks noChangeArrowheads="1"/>
          </p:cNvSpPr>
          <p:nvPr/>
        </p:nvSpPr>
        <p:spPr bwMode="auto">
          <a:xfrm>
            <a:off x="3365500" y="6038850"/>
            <a:ext cx="1692275" cy="461963"/>
          </a:xfrm>
          <a:prstGeom prst="rect">
            <a:avLst/>
          </a:prstGeom>
          <a:noFill/>
          <a:ln>
            <a:noFill/>
          </a:ln>
        </p:spPr>
        <p:txBody>
          <a:bodyPr>
            <a:spAutoFit/>
          </a:bodyPr>
          <a:lstStyle/>
          <a:p>
            <a:pPr algn="ctr">
              <a:defRPr/>
            </a:pPr>
            <a:r>
              <a:rPr lang="en-US" sz="2400" b="1" dirty="0">
                <a:solidFill>
                  <a:schemeClr val="accent1">
                    <a:lumMod val="75000"/>
                  </a:schemeClr>
                </a:solidFill>
                <a:latin typeface="+mj-lt"/>
              </a:rPr>
              <a:t>ENC/ECDIS</a:t>
            </a:r>
            <a:endParaRPr lang="ru-RU" sz="2400" b="1" dirty="0">
              <a:solidFill>
                <a:schemeClr val="accent1">
                  <a:lumMod val="75000"/>
                </a:schemeClr>
              </a:solidFill>
              <a:latin typeface="+mj-lt"/>
            </a:endParaRPr>
          </a:p>
        </p:txBody>
      </p:sp>
      <p:sp>
        <p:nvSpPr>
          <p:cNvPr id="11" name="Прямоугольник 1"/>
          <p:cNvSpPr>
            <a:spLocks noChangeArrowheads="1"/>
          </p:cNvSpPr>
          <p:nvPr/>
        </p:nvSpPr>
        <p:spPr bwMode="auto">
          <a:xfrm>
            <a:off x="5173663" y="2397125"/>
            <a:ext cx="2790825" cy="1570038"/>
          </a:xfrm>
          <a:prstGeom prst="rect">
            <a:avLst/>
          </a:prstGeom>
          <a:noFill/>
          <a:ln>
            <a:noFill/>
          </a:ln>
        </p:spPr>
        <p:txBody>
          <a:bodyPr>
            <a:spAutoFit/>
          </a:bodyPr>
          <a:lstStyle/>
          <a:p>
            <a:pPr algn="ctr">
              <a:defRPr/>
            </a:pPr>
            <a:r>
              <a:rPr lang="en-US" sz="3200" b="1" dirty="0">
                <a:solidFill>
                  <a:schemeClr val="accent1">
                    <a:lumMod val="75000"/>
                  </a:schemeClr>
                </a:solidFill>
                <a:latin typeface="+mj-lt"/>
              </a:rPr>
              <a:t>GFCS</a:t>
            </a:r>
          </a:p>
          <a:p>
            <a:pPr algn="ctr">
              <a:defRPr/>
            </a:pPr>
            <a:r>
              <a:rPr lang="en-US" sz="3200" b="1" dirty="0" err="1">
                <a:solidFill>
                  <a:schemeClr val="accent1">
                    <a:lumMod val="75000"/>
                  </a:schemeClr>
                </a:solidFill>
                <a:latin typeface="+mj-lt"/>
              </a:rPr>
              <a:t>CryoNet</a:t>
            </a:r>
            <a:endParaRPr lang="en-US" sz="3200" b="1" dirty="0">
              <a:solidFill>
                <a:schemeClr val="accent1">
                  <a:lumMod val="75000"/>
                </a:schemeClr>
              </a:solidFill>
              <a:latin typeface="+mj-lt"/>
            </a:endParaRPr>
          </a:p>
          <a:p>
            <a:pPr algn="ctr">
              <a:defRPr/>
            </a:pPr>
            <a:r>
              <a:rPr lang="en-US" sz="3200" b="1" dirty="0">
                <a:solidFill>
                  <a:schemeClr val="accent1">
                    <a:lumMod val="75000"/>
                  </a:schemeClr>
                </a:solidFill>
                <a:latin typeface="+mj-lt"/>
              </a:rPr>
              <a:t>WIS</a:t>
            </a:r>
            <a:endParaRPr lang="ru-RU" sz="3200" b="1" dirty="0">
              <a:solidFill>
                <a:schemeClr val="accent1">
                  <a:lumMod val="75000"/>
                </a:schemeClr>
              </a:solidFill>
              <a:latin typeface="+mj-lt"/>
            </a:endParaRPr>
          </a:p>
        </p:txBody>
      </p:sp>
      <p:sp>
        <p:nvSpPr>
          <p:cNvPr id="12" name="Прямоугольник 11"/>
          <p:cNvSpPr/>
          <p:nvPr/>
        </p:nvSpPr>
        <p:spPr>
          <a:xfrm rot="2662004">
            <a:off x="4813300" y="3165475"/>
            <a:ext cx="1189038" cy="738188"/>
          </a:xfrm>
          <a:prstGeom prst="rect">
            <a:avLst/>
          </a:prstGeom>
        </p:spPr>
        <p:txBody>
          <a:bodyPr wrap="none">
            <a:spAutoFit/>
          </a:bodyPr>
          <a:lstStyle/>
          <a:p>
            <a:pPr algn="ctr">
              <a:defRPr/>
            </a:pPr>
            <a:r>
              <a:rPr lang="en-US" sz="1400" b="1" dirty="0">
                <a:solidFill>
                  <a:schemeClr val="accent1">
                    <a:lumMod val="75000"/>
                  </a:schemeClr>
                </a:solidFill>
              </a:rPr>
              <a:t>Ice charting</a:t>
            </a:r>
          </a:p>
          <a:p>
            <a:pPr algn="ctr">
              <a:defRPr/>
            </a:pPr>
            <a:r>
              <a:rPr lang="en-US" sz="1400" b="1" dirty="0">
                <a:solidFill>
                  <a:schemeClr val="accent1">
                    <a:lumMod val="75000"/>
                  </a:schemeClr>
                </a:solidFill>
              </a:rPr>
              <a:t>Ice </a:t>
            </a:r>
            <a:r>
              <a:rPr lang="en-US" sz="1400" b="1" dirty="0" err="1">
                <a:solidFill>
                  <a:schemeClr val="accent1">
                    <a:lumMod val="75000"/>
                  </a:schemeClr>
                </a:solidFill>
              </a:rPr>
              <a:t>obs</a:t>
            </a:r>
            <a:endParaRPr lang="en-US" sz="1400" b="1" dirty="0">
              <a:solidFill>
                <a:schemeClr val="accent1">
                  <a:lumMod val="75000"/>
                </a:schemeClr>
              </a:solidFill>
            </a:endParaRPr>
          </a:p>
          <a:p>
            <a:pPr algn="ctr">
              <a:defRPr/>
            </a:pPr>
            <a:r>
              <a:rPr lang="en-US" sz="1400" b="1" dirty="0">
                <a:solidFill>
                  <a:schemeClr val="accent1">
                    <a:lumMod val="75000"/>
                  </a:schemeClr>
                </a:solidFill>
              </a:rPr>
              <a:t>Docs</a:t>
            </a:r>
          </a:p>
        </p:txBody>
      </p:sp>
      <p:sp>
        <p:nvSpPr>
          <p:cNvPr id="18" name="Овал 17"/>
          <p:cNvSpPr/>
          <p:nvPr/>
        </p:nvSpPr>
        <p:spPr>
          <a:xfrm rot="19023112">
            <a:off x="2336800" y="3559175"/>
            <a:ext cx="1060450" cy="1387475"/>
          </a:xfrm>
          <a:prstGeom prst="ellipse">
            <a:avLst/>
          </a:prstGeom>
          <a:solidFill>
            <a:schemeClr val="tx2">
              <a:lumMod val="60000"/>
              <a:lumOff val="40000"/>
              <a:alpha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Прямоугольник 1"/>
          <p:cNvSpPr>
            <a:spLocks noChangeArrowheads="1"/>
          </p:cNvSpPr>
          <p:nvPr/>
        </p:nvSpPr>
        <p:spPr bwMode="auto">
          <a:xfrm>
            <a:off x="2097088" y="4149725"/>
            <a:ext cx="1630362" cy="460375"/>
          </a:xfrm>
          <a:prstGeom prst="rect">
            <a:avLst/>
          </a:prstGeom>
          <a:noFill/>
          <a:ln>
            <a:noFill/>
          </a:ln>
        </p:spPr>
        <p:txBody>
          <a:bodyPr>
            <a:spAutoFit/>
          </a:bodyPr>
          <a:lstStyle/>
          <a:p>
            <a:pPr algn="ctr">
              <a:defRPr/>
            </a:pPr>
            <a:r>
              <a:rPr lang="en-US" sz="2400" b="1" dirty="0">
                <a:solidFill>
                  <a:schemeClr val="accent1">
                    <a:lumMod val="75000"/>
                  </a:schemeClr>
                </a:solidFill>
                <a:latin typeface="+mj-lt"/>
              </a:rPr>
              <a:t>Training</a:t>
            </a:r>
          </a:p>
        </p:txBody>
      </p:sp>
      <p:sp>
        <p:nvSpPr>
          <p:cNvPr id="8" name="Прямоугольник 7"/>
          <p:cNvSpPr/>
          <p:nvPr/>
        </p:nvSpPr>
        <p:spPr>
          <a:xfrm rot="18850969">
            <a:off x="2155032" y="3151981"/>
            <a:ext cx="2043112" cy="523875"/>
          </a:xfrm>
          <a:prstGeom prst="rect">
            <a:avLst/>
          </a:prstGeom>
        </p:spPr>
        <p:txBody>
          <a:bodyPr wrap="none">
            <a:spAutoFit/>
          </a:bodyPr>
          <a:lstStyle/>
          <a:p>
            <a:pPr algn="ctr">
              <a:defRPr/>
            </a:pPr>
            <a:r>
              <a:rPr lang="en-US" sz="1400" b="1" dirty="0" err="1">
                <a:solidFill>
                  <a:schemeClr val="accent1">
                    <a:lumMod val="75000"/>
                  </a:schemeClr>
                </a:solidFill>
              </a:rPr>
              <a:t>SaftyNet</a:t>
            </a:r>
            <a:r>
              <a:rPr lang="en-US" sz="1400" b="1" dirty="0">
                <a:solidFill>
                  <a:schemeClr val="accent1">
                    <a:lumMod val="75000"/>
                  </a:schemeClr>
                </a:solidFill>
              </a:rPr>
              <a:t> NAVTEX text</a:t>
            </a:r>
          </a:p>
          <a:p>
            <a:pPr algn="ctr">
              <a:defRPr/>
            </a:pPr>
            <a:r>
              <a:rPr lang="en-US" sz="1400" b="1" dirty="0" err="1">
                <a:solidFill>
                  <a:schemeClr val="accent1">
                    <a:lumMod val="75000"/>
                  </a:schemeClr>
                </a:solidFill>
              </a:rPr>
              <a:t>RFx</a:t>
            </a:r>
            <a:r>
              <a:rPr lang="en-US" sz="1400" b="1" dirty="0">
                <a:solidFill>
                  <a:schemeClr val="accent1">
                    <a:lumMod val="75000"/>
                  </a:schemeClr>
                </a:solidFill>
              </a:rPr>
              <a:t> transmission</a:t>
            </a:r>
          </a:p>
        </p:txBody>
      </p:sp>
      <p:sp>
        <p:nvSpPr>
          <p:cNvPr id="5" name="Прямоугольник 1"/>
          <p:cNvSpPr>
            <a:spLocks noChangeArrowheads="1"/>
          </p:cNvSpPr>
          <p:nvPr/>
        </p:nvSpPr>
        <p:spPr bwMode="auto">
          <a:xfrm>
            <a:off x="2906713" y="3609975"/>
            <a:ext cx="2790825" cy="2339975"/>
          </a:xfrm>
          <a:prstGeom prst="rect">
            <a:avLst/>
          </a:prstGeom>
          <a:noFill/>
          <a:ln>
            <a:solidFill>
              <a:schemeClr val="accent1"/>
            </a:solidFill>
          </a:ln>
        </p:spPr>
        <p:txBody>
          <a:bodyPr>
            <a:spAutoFit/>
          </a:bodyPr>
          <a:lstStyle/>
          <a:p>
            <a:pPr algn="ctr">
              <a:defRPr/>
            </a:pPr>
            <a:r>
              <a:rPr lang="en-US" sz="2800" b="1" dirty="0">
                <a:solidFill>
                  <a:schemeClr val="accent1">
                    <a:lumMod val="75000"/>
                  </a:schemeClr>
                </a:solidFill>
                <a:latin typeface="+mj-lt"/>
              </a:rPr>
              <a:t>Integrated </a:t>
            </a:r>
          </a:p>
          <a:p>
            <a:pPr algn="ctr">
              <a:defRPr/>
            </a:pPr>
            <a:r>
              <a:rPr lang="en-US" sz="2800" b="1" dirty="0">
                <a:solidFill>
                  <a:schemeClr val="accent1">
                    <a:lumMod val="75000"/>
                  </a:schemeClr>
                </a:solidFill>
                <a:latin typeface="+mj-lt"/>
              </a:rPr>
              <a:t>Ice Services</a:t>
            </a:r>
          </a:p>
          <a:p>
            <a:pPr algn="ctr">
              <a:defRPr/>
            </a:pPr>
            <a:r>
              <a:rPr lang="en-US" b="1" dirty="0">
                <a:solidFill>
                  <a:schemeClr val="accent1">
                    <a:lumMod val="75000"/>
                  </a:schemeClr>
                </a:solidFill>
                <a:latin typeface="+mj-lt"/>
              </a:rPr>
              <a:t>Charting, </a:t>
            </a:r>
            <a:r>
              <a:rPr lang="en-US" b="1" dirty="0" err="1">
                <a:solidFill>
                  <a:schemeClr val="accent1">
                    <a:lumMod val="75000"/>
                  </a:schemeClr>
                </a:solidFill>
                <a:latin typeface="+mj-lt"/>
              </a:rPr>
              <a:t>Obs</a:t>
            </a:r>
            <a:endParaRPr lang="en-US" b="1" dirty="0">
              <a:solidFill>
                <a:schemeClr val="accent1">
                  <a:lumMod val="75000"/>
                </a:schemeClr>
              </a:solidFill>
              <a:latin typeface="+mj-lt"/>
            </a:endParaRPr>
          </a:p>
          <a:p>
            <a:pPr algn="ctr">
              <a:defRPr/>
            </a:pPr>
            <a:r>
              <a:rPr lang="en-US" b="1" dirty="0">
                <a:solidFill>
                  <a:schemeClr val="accent1">
                    <a:lumMod val="75000"/>
                  </a:schemeClr>
                </a:solidFill>
                <a:latin typeface="+mj-lt"/>
              </a:rPr>
              <a:t>SAR/Vis/IR imagery</a:t>
            </a:r>
          </a:p>
          <a:p>
            <a:pPr algn="ctr">
              <a:defRPr/>
            </a:pPr>
            <a:r>
              <a:rPr lang="en-US" b="1" dirty="0">
                <a:solidFill>
                  <a:schemeClr val="accent1">
                    <a:lumMod val="75000"/>
                  </a:schemeClr>
                </a:solidFill>
                <a:latin typeface="+mj-lt"/>
              </a:rPr>
              <a:t>Ice forecasts</a:t>
            </a:r>
          </a:p>
          <a:p>
            <a:pPr algn="ctr">
              <a:defRPr/>
            </a:pPr>
            <a:r>
              <a:rPr lang="en-US" b="1" dirty="0" err="1">
                <a:solidFill>
                  <a:schemeClr val="accent1">
                    <a:lumMod val="75000"/>
                  </a:schemeClr>
                </a:solidFill>
                <a:latin typeface="+mj-lt"/>
              </a:rPr>
              <a:t>MetOcean</a:t>
            </a:r>
            <a:endParaRPr lang="en-US" b="1" dirty="0">
              <a:solidFill>
                <a:schemeClr val="accent1">
                  <a:lumMod val="75000"/>
                </a:schemeClr>
              </a:solidFill>
              <a:latin typeface="+mj-lt"/>
            </a:endParaRPr>
          </a:p>
          <a:p>
            <a:pPr algn="ctr">
              <a:defRPr/>
            </a:pPr>
            <a:r>
              <a:rPr lang="en-US" b="1" dirty="0">
                <a:solidFill>
                  <a:schemeClr val="accent1">
                    <a:lumMod val="75000"/>
                  </a:schemeClr>
                </a:solidFill>
                <a:latin typeface="+mj-lt"/>
              </a:rPr>
              <a:t>Docs</a:t>
            </a:r>
          </a:p>
        </p:txBody>
      </p:sp>
    </p:spTree>
    <p:extLst>
      <p:ext uri="{BB962C8B-B14F-4D97-AF65-F5344CB8AC3E}">
        <p14:creationId xmlns:p14="http://schemas.microsoft.com/office/powerpoint/2010/main" val="191187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527865" y="674325"/>
            <a:ext cx="8229600" cy="558800"/>
          </a:xfrm>
        </p:spPr>
        <p:txBody>
          <a:bodyPr/>
          <a:lstStyle/>
          <a:p>
            <a:pPr algn="ctr"/>
            <a:r>
              <a:rPr lang="en-US" altLang="ru-RU" sz="2800" b="1" dirty="0" smtClean="0"/>
              <a:t>ETSI-5 outcomes</a:t>
            </a:r>
            <a:endParaRPr lang="ru-RU" altLang="ru-RU" sz="2800" b="1" dirty="0" smtClean="0"/>
          </a:p>
        </p:txBody>
      </p:sp>
      <p:sp>
        <p:nvSpPr>
          <p:cNvPr id="31748" name="Прямоугольник 3"/>
          <p:cNvSpPr>
            <a:spLocks noChangeArrowheads="1"/>
          </p:cNvSpPr>
          <p:nvPr/>
        </p:nvSpPr>
        <p:spPr bwMode="auto">
          <a:xfrm>
            <a:off x="291891" y="1403775"/>
            <a:ext cx="848042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US" sz="2000" dirty="0" smtClean="0"/>
              <a:t>(4) ETSI </a:t>
            </a:r>
            <a:r>
              <a:rPr lang="en-US" sz="2000" dirty="0" err="1"/>
              <a:t>intersessional</a:t>
            </a:r>
            <a:r>
              <a:rPr lang="en-US" sz="2000" dirty="0"/>
              <a:t> activities till JCOMM-V were </a:t>
            </a:r>
            <a:r>
              <a:rPr lang="en-US" sz="2000" dirty="0" smtClean="0"/>
              <a:t>agreed </a:t>
            </a:r>
            <a:r>
              <a:rPr lang="en-US" sz="2000" dirty="0"/>
              <a:t>in March 2014 by its 5</a:t>
            </a:r>
            <a:r>
              <a:rPr lang="en-US" sz="2000" baseline="30000" dirty="0"/>
              <a:t>th</a:t>
            </a:r>
            <a:r>
              <a:rPr lang="en-US" sz="2000" dirty="0"/>
              <a:t> session. </a:t>
            </a:r>
            <a:r>
              <a:rPr lang="en-US" sz="2000" dirty="0" smtClean="0"/>
              <a:t>Major </a:t>
            </a:r>
            <a:r>
              <a:rPr lang="en-US" sz="2000" dirty="0"/>
              <a:t>outcomes of the Meeting included </a:t>
            </a:r>
            <a:endParaRPr lang="ru-RU" sz="2000" dirty="0"/>
          </a:p>
          <a:p>
            <a:pPr marL="1085850" lvl="1" indent="-342900">
              <a:buFont typeface="Wingdings" panose="05000000000000000000" pitchFamily="2" charset="2"/>
              <a:buChar char="§"/>
            </a:pPr>
            <a:r>
              <a:rPr lang="en-US" sz="2000" dirty="0"/>
              <a:t>agreement on ETSI status and </a:t>
            </a:r>
            <a:r>
              <a:rPr lang="en-US" sz="2000" dirty="0" err="1"/>
              <a:t>ToRs</a:t>
            </a:r>
            <a:r>
              <a:rPr lang="en-US" sz="2000" dirty="0"/>
              <a:t>, </a:t>
            </a:r>
            <a:endParaRPr lang="ru-RU" sz="2000" dirty="0"/>
          </a:p>
          <a:p>
            <a:pPr marL="1085850" lvl="1" indent="-342900">
              <a:buFont typeface="Wingdings" panose="05000000000000000000" pitchFamily="2" charset="2"/>
              <a:buChar char="§"/>
            </a:pPr>
            <a:r>
              <a:rPr lang="en-US" sz="2000" dirty="0"/>
              <a:t>revision and proposal for standards for Marine Safety Information related to sea </a:t>
            </a:r>
            <a:r>
              <a:rPr lang="en-US" sz="2000" dirty="0" smtClean="0"/>
              <a:t>ice</a:t>
            </a:r>
            <a:r>
              <a:rPr lang="en-US" sz="2000" dirty="0"/>
              <a:t> </a:t>
            </a:r>
            <a:r>
              <a:rPr lang="en-US" sz="2000" dirty="0" smtClean="0"/>
              <a:t>(WMO 558)</a:t>
            </a:r>
            <a:endParaRPr lang="ru-RU" sz="2000" dirty="0"/>
          </a:p>
          <a:p>
            <a:pPr marL="1085850" lvl="1" indent="-342900">
              <a:buFont typeface="Wingdings" panose="05000000000000000000" pitchFamily="2" charset="2"/>
              <a:buChar char="§"/>
            </a:pPr>
            <a:r>
              <a:rPr lang="en-US" sz="2000" dirty="0"/>
              <a:t>revision of status and plans for sea ice climatology (during the GDSIDB-13 session), </a:t>
            </a:r>
            <a:endParaRPr lang="ru-RU" sz="2000" dirty="0"/>
          </a:p>
          <a:p>
            <a:pPr marL="1085850" lvl="1" indent="-342900">
              <a:buFont typeface="Wingdings" panose="05000000000000000000" pitchFamily="2" charset="2"/>
              <a:buChar char="§"/>
            </a:pPr>
            <a:r>
              <a:rPr lang="en-US" sz="2000" dirty="0"/>
              <a:t>adoption of the new WMO sea ice guidance material (SIGRID-3 ver. 3, </a:t>
            </a:r>
            <a:r>
              <a:rPr lang="en-GB" sz="2000" dirty="0"/>
              <a:t>“Ice Objects Catalogue” v 5.2, “Ice in ECDIS” S-411 specification, additions to Sea ice nomenclature”, etc.), </a:t>
            </a:r>
            <a:endParaRPr lang="ru-RU" sz="2000" dirty="0"/>
          </a:p>
          <a:p>
            <a:pPr marL="1085850" lvl="1" indent="-342900">
              <a:buFont typeface="Wingdings" panose="05000000000000000000" pitchFamily="2" charset="2"/>
              <a:buChar char="§"/>
            </a:pPr>
            <a:r>
              <a:rPr lang="en-GB" sz="2000" dirty="0"/>
              <a:t>adoption of plans for sea ice training</a:t>
            </a:r>
            <a:r>
              <a:rPr lang="en-US" sz="2000" dirty="0"/>
              <a:t> ( IAW-4 and COMET),</a:t>
            </a:r>
            <a:endParaRPr lang="ru-RU" sz="2000" dirty="0"/>
          </a:p>
          <a:p>
            <a:pPr marL="1085850" lvl="1" indent="-342900">
              <a:buFont typeface="Wingdings" panose="05000000000000000000" pitchFamily="2" charset="2"/>
              <a:buChar char="§"/>
            </a:pPr>
            <a:r>
              <a:rPr lang="en-GB" sz="2000" dirty="0"/>
              <a:t>agreement on collaboration and partnership (</a:t>
            </a:r>
            <a:r>
              <a:rPr lang="en-US" sz="2000" dirty="0"/>
              <a:t>EC-PORS, GCW) </a:t>
            </a:r>
            <a:endParaRPr lang="ru-RU" sz="2000" dirty="0"/>
          </a:p>
          <a:p>
            <a:pPr marL="1085850" lvl="1" indent="-342900">
              <a:buFont typeface="Wingdings" panose="05000000000000000000" pitchFamily="2" charset="2"/>
              <a:buChar char="§"/>
            </a:pPr>
            <a:r>
              <a:rPr lang="en-US" sz="2000" dirty="0"/>
              <a:t>agreement on ETSI WP</a:t>
            </a:r>
            <a:r>
              <a:rPr lang="en-US" sz="2000" b="1" dirty="0"/>
              <a:t> </a:t>
            </a:r>
            <a:r>
              <a:rPr lang="en-US" sz="2000" dirty="0"/>
              <a:t>/ projects till JCOMM-5 (2017). </a:t>
            </a:r>
            <a:endParaRPr lang="ru-RU" sz="2000" dirty="0"/>
          </a:p>
        </p:txBody>
      </p:sp>
    </p:spTree>
    <p:extLst>
      <p:ext uri="{BB962C8B-B14F-4D97-AF65-F5344CB8AC3E}">
        <p14:creationId xmlns:p14="http://schemas.microsoft.com/office/powerpoint/2010/main" val="1481427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54057" y="368660"/>
            <a:ext cx="8229600" cy="558800"/>
          </a:xfrm>
        </p:spPr>
        <p:txBody>
          <a:bodyPr/>
          <a:lstStyle/>
          <a:p>
            <a:pPr algn="ctr"/>
            <a:r>
              <a:rPr lang="en-US" altLang="ru-RU" sz="2800" b="1" dirty="0" smtClean="0"/>
              <a:t>ETSI-5 WP for 2014-2017</a:t>
            </a:r>
            <a:endParaRPr lang="ru-RU" altLang="ru-RU" sz="2800" b="1" dirty="0" smtClean="0"/>
          </a:p>
        </p:txBody>
      </p:sp>
      <p:sp>
        <p:nvSpPr>
          <p:cNvPr id="31748" name="Прямоугольник 3"/>
          <p:cNvSpPr>
            <a:spLocks noChangeArrowheads="1"/>
          </p:cNvSpPr>
          <p:nvPr/>
        </p:nvSpPr>
        <p:spPr bwMode="auto">
          <a:xfrm>
            <a:off x="248263" y="927460"/>
            <a:ext cx="8645594"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dirty="0" smtClean="0"/>
              <a:t>(5, 6) Following </a:t>
            </a:r>
            <a:r>
              <a:rPr lang="en-US" sz="2000" dirty="0"/>
              <a:t>3 project in the Team’s WP are directly related to sea-ice climatology</a:t>
            </a:r>
            <a:r>
              <a:rPr lang="en-US" sz="2000" dirty="0" smtClean="0"/>
              <a:t>:</a:t>
            </a:r>
            <a:endParaRPr lang="en-US" sz="2000" dirty="0"/>
          </a:p>
          <a:p>
            <a:pPr marL="342900" indent="-342900">
              <a:buFont typeface="Wingdings" panose="05000000000000000000" pitchFamily="2" charset="2"/>
              <a:buChar char="q"/>
            </a:pPr>
            <a:r>
              <a:rPr lang="en-US" sz="2000" b="1" dirty="0" smtClean="0"/>
              <a:t>#</a:t>
            </a:r>
            <a:r>
              <a:rPr lang="en-US" sz="2000" b="1" dirty="0"/>
              <a:t>27 Support and enhance ENC/Electronic chart Display Information System (ECDIS) for ice navigation </a:t>
            </a:r>
            <a:endParaRPr lang="en-US" sz="2000" b="1" dirty="0" smtClean="0"/>
          </a:p>
          <a:p>
            <a:pPr marL="1085850" lvl="1" indent="-342900">
              <a:buFont typeface="Wingdings" panose="05000000000000000000" pitchFamily="2" charset="2"/>
              <a:buChar char="ü"/>
            </a:pPr>
            <a:r>
              <a:rPr lang="en-US" dirty="0" smtClean="0"/>
              <a:t>Wide </a:t>
            </a:r>
            <a:r>
              <a:rPr lang="en-US" dirty="0"/>
              <a:t>usage on ships of ice charts </a:t>
            </a:r>
          </a:p>
          <a:p>
            <a:pPr marL="1085850" lvl="1" indent="-342900">
              <a:buFont typeface="Wingdings" panose="05000000000000000000" pitchFamily="2" charset="2"/>
              <a:buChar char="ü"/>
            </a:pPr>
            <a:r>
              <a:rPr lang="en-US" dirty="0" smtClean="0"/>
              <a:t>Capability </a:t>
            </a:r>
            <a:r>
              <a:rPr lang="en-US" dirty="0"/>
              <a:t>at National Ice Services to produce ice in S-10x and S-57 </a:t>
            </a:r>
          </a:p>
          <a:p>
            <a:pPr marL="342900" indent="-342900">
              <a:buFont typeface="Wingdings" panose="05000000000000000000" pitchFamily="2" charset="2"/>
              <a:buChar char="q"/>
            </a:pPr>
            <a:r>
              <a:rPr lang="en-US" sz="2000" b="1" dirty="0" smtClean="0"/>
              <a:t>#</a:t>
            </a:r>
            <a:r>
              <a:rPr lang="en-US" sz="2000" b="1" dirty="0"/>
              <a:t>28 Maintain and update sea ice technical </a:t>
            </a:r>
            <a:r>
              <a:rPr lang="en-US" sz="2000" b="1" dirty="0" smtClean="0"/>
              <a:t>documentation</a:t>
            </a:r>
          </a:p>
          <a:p>
            <a:pPr marL="1085850" lvl="1" indent="-342900">
              <a:buFont typeface="Wingdings" panose="05000000000000000000" pitchFamily="2" charset="2"/>
              <a:buChar char="ü"/>
            </a:pPr>
            <a:r>
              <a:rPr lang="en-US" dirty="0" smtClean="0"/>
              <a:t>Harmonization </a:t>
            </a:r>
            <a:r>
              <a:rPr lang="en-US" dirty="0"/>
              <a:t>and updates to WMO ice documentation following progress in ice in ECDIS standards </a:t>
            </a:r>
          </a:p>
          <a:p>
            <a:pPr marL="1085850" lvl="1" indent="-342900">
              <a:buFont typeface="Wingdings" panose="05000000000000000000" pitchFamily="2" charset="2"/>
              <a:buChar char="ü"/>
            </a:pPr>
            <a:r>
              <a:rPr lang="en-US" dirty="0" smtClean="0"/>
              <a:t>Updates </a:t>
            </a:r>
            <a:r>
              <a:rPr lang="en-US" dirty="0"/>
              <a:t>to WMO ice standards in parts of river/lake ice/point/linear/gridded objects </a:t>
            </a:r>
          </a:p>
          <a:p>
            <a:pPr marL="1085850" lvl="1" indent="-342900">
              <a:buFont typeface="Wingdings" panose="05000000000000000000" pitchFamily="2" charset="2"/>
              <a:buChar char="ü"/>
            </a:pPr>
            <a:r>
              <a:rPr lang="en-US" dirty="0" smtClean="0"/>
              <a:t>Documentation </a:t>
            </a:r>
            <a:r>
              <a:rPr lang="en-US" dirty="0"/>
              <a:t>on ice observations and best practices </a:t>
            </a:r>
          </a:p>
          <a:p>
            <a:pPr marL="342900" indent="-342900">
              <a:buFont typeface="Wingdings" panose="05000000000000000000" pitchFamily="2" charset="2"/>
              <a:buChar char="q"/>
            </a:pPr>
            <a:r>
              <a:rPr lang="en-US" sz="2000" b="1" dirty="0" smtClean="0"/>
              <a:t>#</a:t>
            </a:r>
            <a:r>
              <a:rPr lang="en-US" sz="2000" b="1" dirty="0"/>
              <a:t>29 Support for Sea ice climatology and ice information </a:t>
            </a:r>
            <a:r>
              <a:rPr lang="en-US" sz="2000" b="1" dirty="0" smtClean="0"/>
              <a:t>systems</a:t>
            </a:r>
          </a:p>
          <a:p>
            <a:pPr marL="1028700" lvl="1">
              <a:buFont typeface="Wingdings" panose="05000000000000000000" pitchFamily="2" charset="2"/>
              <a:buChar char="ü"/>
            </a:pPr>
            <a:r>
              <a:rPr lang="en-US" dirty="0" smtClean="0"/>
              <a:t>Updated </a:t>
            </a:r>
            <a:r>
              <a:rPr lang="en-US" dirty="0" err="1"/>
              <a:t>semicentennial</a:t>
            </a:r>
            <a:r>
              <a:rPr lang="en-US" dirty="0"/>
              <a:t> and longer sea ice ‘blended’ climatology and uncertainties </a:t>
            </a:r>
          </a:p>
          <a:p>
            <a:pPr marL="1028700" lvl="1">
              <a:buFont typeface="Wingdings" panose="05000000000000000000" pitchFamily="2" charset="2"/>
              <a:buChar char="ü"/>
            </a:pPr>
            <a:r>
              <a:rPr lang="en-US" dirty="0" smtClean="0"/>
              <a:t>Availability </a:t>
            </a:r>
            <a:r>
              <a:rPr lang="en-US" dirty="0"/>
              <a:t>of sea ice operational and historical metadata and material in WIS, </a:t>
            </a:r>
            <a:r>
              <a:rPr lang="en-US" dirty="0" err="1"/>
              <a:t>Cryonet</a:t>
            </a:r>
            <a:r>
              <a:rPr lang="en-US" dirty="0"/>
              <a:t>, CMOC framework and other information systems and as </a:t>
            </a:r>
            <a:r>
              <a:rPr lang="en-US" dirty="0" err="1"/>
              <a:t>geoservices</a:t>
            </a:r>
            <a:r>
              <a:rPr lang="en-US" dirty="0"/>
              <a:t> </a:t>
            </a:r>
          </a:p>
          <a:p>
            <a:pPr marL="1028700" lvl="1">
              <a:buFont typeface="Wingdings" panose="05000000000000000000" pitchFamily="2" charset="2"/>
              <a:buChar char="ü"/>
            </a:pPr>
            <a:r>
              <a:rPr lang="en-US" dirty="0" smtClean="0"/>
              <a:t>Identification/referencing </a:t>
            </a:r>
            <a:r>
              <a:rPr lang="en-US" dirty="0"/>
              <a:t>datasets by assigning </a:t>
            </a:r>
            <a:r>
              <a:rPr lang="en-US" dirty="0" smtClean="0"/>
              <a:t>DOI</a:t>
            </a:r>
          </a:p>
          <a:p>
            <a:pPr indent="-285750"/>
            <a:r>
              <a:rPr lang="en-US" sz="2000" dirty="0" smtClean="0"/>
              <a:t>Actions </a:t>
            </a:r>
            <a:r>
              <a:rPr lang="en-US" sz="2000" dirty="0"/>
              <a:t>related to sea-ice climatology are </a:t>
            </a:r>
            <a:r>
              <a:rPr lang="en-US" sz="2000" dirty="0" smtClean="0"/>
              <a:t>given </a:t>
            </a:r>
            <a:r>
              <a:rPr lang="en-US" sz="2000" dirty="0"/>
              <a:t>as </a:t>
            </a:r>
            <a:r>
              <a:rPr lang="en-US" sz="2000" dirty="0" smtClean="0"/>
              <a:t>App.2 </a:t>
            </a:r>
            <a:r>
              <a:rPr lang="en-US" sz="2000" dirty="0"/>
              <a:t>to </a:t>
            </a:r>
            <a:r>
              <a:rPr lang="en-US" sz="2000" dirty="0" smtClean="0"/>
              <a:t>Doc. 7.5 </a:t>
            </a:r>
            <a:endParaRPr lang="ru-RU" sz="2000" dirty="0"/>
          </a:p>
          <a:p>
            <a:pPr marL="342900" indent="-342900">
              <a:buFont typeface="Wingdings" panose="05000000000000000000" pitchFamily="2" charset="2"/>
              <a:buChar char="q"/>
            </a:pPr>
            <a:endParaRPr lang="ru-RU" sz="2000" dirty="0"/>
          </a:p>
        </p:txBody>
      </p:sp>
    </p:spTree>
    <p:extLst>
      <p:ext uri="{BB962C8B-B14F-4D97-AF65-F5344CB8AC3E}">
        <p14:creationId xmlns:p14="http://schemas.microsoft.com/office/powerpoint/2010/main" val="382004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63499" y="619811"/>
            <a:ext cx="8229600" cy="765085"/>
          </a:xfrm>
        </p:spPr>
        <p:txBody>
          <a:bodyPr/>
          <a:lstStyle/>
          <a:p>
            <a:pPr algn="ctr"/>
            <a:r>
              <a:rPr lang="en-US" sz="2800" b="1" dirty="0"/>
              <a:t>S</a:t>
            </a:r>
            <a:r>
              <a:rPr lang="en-AU" sz="2800" b="1" dirty="0" err="1"/>
              <a:t>upport</a:t>
            </a:r>
            <a:r>
              <a:rPr lang="en-AU" sz="2800" b="1" dirty="0"/>
              <a:t> for terminology, symbology and coding related to sea ice </a:t>
            </a:r>
            <a:r>
              <a:rPr lang="en-AU" sz="2800" b="1" dirty="0" smtClean="0"/>
              <a:t>climatology (1)</a:t>
            </a:r>
            <a:endParaRPr lang="ru-RU" altLang="ru-RU" sz="2800" b="1" dirty="0" smtClean="0"/>
          </a:p>
        </p:txBody>
      </p:sp>
      <p:sp>
        <p:nvSpPr>
          <p:cNvPr id="31748" name="Прямоугольник 3"/>
          <p:cNvSpPr>
            <a:spLocks noChangeArrowheads="1"/>
          </p:cNvSpPr>
          <p:nvPr/>
        </p:nvSpPr>
        <p:spPr bwMode="auto">
          <a:xfrm>
            <a:off x="289236" y="1565749"/>
            <a:ext cx="864824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lvl="0" indent="-342900">
              <a:buFont typeface="Wingdings" panose="05000000000000000000" pitchFamily="2" charset="2"/>
              <a:buChar char="q"/>
            </a:pPr>
            <a:r>
              <a:rPr lang="en-US" sz="2000" dirty="0" smtClean="0"/>
              <a:t>(7) The </a:t>
            </a:r>
            <a:r>
              <a:rPr lang="en-US" sz="2000" dirty="0"/>
              <a:t>WMO Sea Ice Nomenclature (WMO-No. 259, </a:t>
            </a:r>
            <a:r>
              <a:rPr lang="en-US" sz="2000" dirty="0" err="1" smtClean="0"/>
              <a:t>vol.I</a:t>
            </a:r>
            <a:r>
              <a:rPr lang="en-US" sz="2000" dirty="0" smtClean="0"/>
              <a:t>-III) </a:t>
            </a:r>
            <a:r>
              <a:rPr lang="en-US" sz="2000" dirty="0"/>
              <a:t>is a top level WMO sea-ice standard, regulating the descriptive (nomenclature and glossaries), </a:t>
            </a:r>
            <a:r>
              <a:rPr lang="en-US" sz="2000" dirty="0" smtClean="0"/>
              <a:t>coding and presentation </a:t>
            </a:r>
            <a:r>
              <a:rPr lang="en-US" sz="2000" dirty="0"/>
              <a:t>procedures for sea ice </a:t>
            </a:r>
            <a:r>
              <a:rPr lang="en-US" sz="2000" dirty="0" smtClean="0"/>
              <a:t>cover</a:t>
            </a:r>
            <a:endParaRPr lang="en-US" sz="2000" dirty="0"/>
          </a:p>
          <a:p>
            <a:pPr marL="1085850" lvl="1" indent="-342900">
              <a:buFont typeface="Wingdings" panose="05000000000000000000" pitchFamily="2" charset="2"/>
              <a:buChar char="§"/>
            </a:pPr>
            <a:r>
              <a:rPr lang="en-US" sz="2000" dirty="0" smtClean="0"/>
              <a:t>By </a:t>
            </a:r>
            <a:r>
              <a:rPr lang="en-US" sz="2000" dirty="0"/>
              <a:t>March 2014 Volume I contains 220 terms and definition in 13 sections in 4 WMO languages (EN/FR/RU/ES). </a:t>
            </a:r>
            <a:r>
              <a:rPr lang="en-US" sz="2000" b="1" cap="all" dirty="0"/>
              <a:t> </a:t>
            </a:r>
            <a:endParaRPr lang="en-US" sz="2000" b="1" cap="all" dirty="0" smtClean="0"/>
          </a:p>
          <a:p>
            <a:pPr marL="1085850" lvl="1" indent="-342900">
              <a:buFont typeface="Wingdings" panose="05000000000000000000" pitchFamily="2" charset="2"/>
              <a:buChar char="§"/>
            </a:pPr>
            <a:r>
              <a:rPr lang="en-US" sz="2000" cap="all" dirty="0" smtClean="0"/>
              <a:t>V</a:t>
            </a:r>
            <a:r>
              <a:rPr lang="en-US" sz="2000" dirty="0" smtClean="0"/>
              <a:t>olume </a:t>
            </a:r>
            <a:r>
              <a:rPr lang="en-US" sz="2000" dirty="0"/>
              <a:t>III, the International System of Sea-Ice Symbols is a 14-pages document containing coding and presentation rules for sea-ice variables. As the new ice charting and ice coding standards (“SIGRID-3”, “</a:t>
            </a:r>
            <a:r>
              <a:rPr lang="en-US" sz="2000" dirty="0" err="1"/>
              <a:t>Colour</a:t>
            </a:r>
            <a:r>
              <a:rPr lang="en-US" sz="2000" dirty="0"/>
              <a:t> Standard for Ice Charts”, “Ice Objects Catalogue”, S-411) are now on hand, the document will further contain static versions of the rules. </a:t>
            </a:r>
            <a:endParaRPr lang="en-US" sz="2000" dirty="0" smtClean="0"/>
          </a:p>
          <a:p>
            <a:pPr marL="1085850" lvl="1" indent="-342900">
              <a:buFont typeface="Wingdings" panose="05000000000000000000" pitchFamily="2" charset="2"/>
              <a:buChar char="§"/>
            </a:pPr>
            <a:r>
              <a:rPr lang="en-US" sz="2000" dirty="0" smtClean="0"/>
              <a:t>All </a:t>
            </a:r>
            <a:r>
              <a:rPr lang="en-US" sz="2000" dirty="0"/>
              <a:t>three Volumes of the publication are formally managed as electronic database with content and interface available in EN/FR/RU/ES </a:t>
            </a:r>
            <a:r>
              <a:rPr lang="en-US" sz="2000" u="sng" dirty="0">
                <a:hlinkClick r:id="rId2"/>
              </a:rPr>
              <a:t>http://</a:t>
            </a:r>
            <a:r>
              <a:rPr lang="en-US" sz="2000" u="sng" dirty="0" smtClean="0">
                <a:hlinkClick r:id="rId2"/>
              </a:rPr>
              <a:t>www.aari.ru/gdsidb/XML/wmo_259.php</a:t>
            </a:r>
            <a:endParaRPr lang="en-US" sz="2000" u="sng" dirty="0"/>
          </a:p>
          <a:p>
            <a:pPr marL="1085850" lvl="1" indent="-342900">
              <a:buFont typeface="Wingdings" panose="05000000000000000000" pitchFamily="2" charset="2"/>
              <a:buChar char="§"/>
            </a:pPr>
            <a:r>
              <a:rPr lang="en-US" sz="2000" dirty="0" smtClean="0"/>
              <a:t>Included into WMO </a:t>
            </a:r>
            <a:r>
              <a:rPr lang="en-US" sz="2000" dirty="0" err="1" smtClean="0"/>
              <a:t>Meteoterm</a:t>
            </a:r>
            <a:r>
              <a:rPr lang="en-US" sz="2000" dirty="0" smtClean="0"/>
              <a:t>, GCW glossaries</a:t>
            </a:r>
            <a:endParaRPr lang="ru-RU" sz="2000" dirty="0"/>
          </a:p>
          <a:p>
            <a:pPr marL="342900" indent="-342900">
              <a:buFont typeface="Wingdings" panose="05000000000000000000" pitchFamily="2" charset="2"/>
              <a:buChar char="q"/>
            </a:pPr>
            <a:endParaRPr lang="ru-RU" sz="2000" dirty="0"/>
          </a:p>
        </p:txBody>
      </p:sp>
    </p:spTree>
    <p:extLst>
      <p:ext uri="{BB962C8B-B14F-4D97-AF65-F5344CB8AC3E}">
        <p14:creationId xmlns:p14="http://schemas.microsoft.com/office/powerpoint/2010/main" val="1991595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73855" y="741351"/>
            <a:ext cx="8229600" cy="765085"/>
          </a:xfrm>
        </p:spPr>
        <p:txBody>
          <a:bodyPr/>
          <a:lstStyle/>
          <a:p>
            <a:pPr algn="ctr"/>
            <a:r>
              <a:rPr lang="en-US" sz="2800" b="1" dirty="0"/>
              <a:t>S</a:t>
            </a:r>
            <a:r>
              <a:rPr lang="en-AU" sz="2800" b="1" dirty="0" err="1"/>
              <a:t>upport</a:t>
            </a:r>
            <a:r>
              <a:rPr lang="en-AU" sz="2800" b="1" dirty="0"/>
              <a:t> for terminology, symbology and coding related to sea ice </a:t>
            </a:r>
            <a:r>
              <a:rPr lang="en-AU" sz="2800" b="1" dirty="0" smtClean="0"/>
              <a:t>climatology (2)</a:t>
            </a:r>
            <a:endParaRPr lang="ru-RU" altLang="ru-RU" sz="2800" b="1" dirty="0" smtClean="0"/>
          </a:p>
        </p:txBody>
      </p:sp>
      <p:sp>
        <p:nvSpPr>
          <p:cNvPr id="31748" name="Прямоугольник 3"/>
          <p:cNvSpPr>
            <a:spLocks noChangeArrowheads="1"/>
          </p:cNvSpPr>
          <p:nvPr/>
        </p:nvSpPr>
        <p:spPr bwMode="auto">
          <a:xfrm>
            <a:off x="289236" y="1565749"/>
            <a:ext cx="864824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en-AU" sz="2000" dirty="0" smtClean="0"/>
              <a:t>(8) Sea-ice </a:t>
            </a:r>
            <a:r>
              <a:rPr lang="en-AU" sz="2000" dirty="0"/>
              <a:t>terminology includes </a:t>
            </a:r>
            <a:endParaRPr lang="en-AU" sz="2000" dirty="0" smtClean="0"/>
          </a:p>
          <a:p>
            <a:pPr marL="1085850" lvl="1" indent="-342900">
              <a:buFont typeface="Wingdings" panose="05000000000000000000" pitchFamily="2" charset="2"/>
              <a:buChar char="§"/>
            </a:pPr>
            <a:r>
              <a:rPr lang="en-AU" sz="2000" dirty="0" smtClean="0"/>
              <a:t>basic </a:t>
            </a:r>
            <a:r>
              <a:rPr lang="en-AU" sz="2000" dirty="0"/>
              <a:t>terms </a:t>
            </a:r>
            <a:r>
              <a:rPr lang="en-AU" sz="2000" dirty="0" smtClean="0"/>
              <a:t>(</a:t>
            </a:r>
            <a:r>
              <a:rPr lang="en-AU" sz="2000" i="1" dirty="0" smtClean="0"/>
              <a:t>floating </a:t>
            </a:r>
            <a:r>
              <a:rPr lang="en-AU" sz="2000" i="1" dirty="0"/>
              <a:t>ice, sea ice, fast ice, drift ice, ice of land origin, lake ice, river ice</a:t>
            </a:r>
            <a:r>
              <a:rPr lang="en-AU" sz="2000" dirty="0"/>
              <a:t>) </a:t>
            </a:r>
            <a:r>
              <a:rPr lang="en-AU" sz="2000" dirty="0" smtClean="0"/>
              <a:t>used </a:t>
            </a:r>
            <a:r>
              <a:rPr lang="en-AU" sz="2000" dirty="0"/>
              <a:t>both for sea ice analysis, observations, historical data </a:t>
            </a:r>
            <a:endParaRPr lang="en-AU" sz="2000" dirty="0" smtClean="0"/>
          </a:p>
          <a:p>
            <a:pPr marL="1085850" lvl="1" indent="-342900">
              <a:buFont typeface="Wingdings" panose="05000000000000000000" pitchFamily="2" charset="2"/>
              <a:buChar char="§"/>
            </a:pPr>
            <a:r>
              <a:rPr lang="en-AU" sz="2000" dirty="0" smtClean="0"/>
              <a:t>specific </a:t>
            </a:r>
            <a:r>
              <a:rPr lang="en-AU" sz="2000" dirty="0"/>
              <a:t>terms used only in connection with sea ice climate (ice cover or ice extent, ice limit, mean ice edge, median ice edge). </a:t>
            </a:r>
            <a:endParaRPr lang="ru-RU" sz="2000" dirty="0"/>
          </a:p>
          <a:p>
            <a:pPr marL="342900" indent="-342900">
              <a:buFont typeface="Wingdings" panose="05000000000000000000" pitchFamily="2" charset="2"/>
              <a:buChar char="q"/>
            </a:pPr>
            <a:r>
              <a:rPr lang="en-US" sz="2000" dirty="0" smtClean="0"/>
              <a:t>(8) The </a:t>
            </a:r>
            <a:r>
              <a:rPr lang="en-US" sz="2000" dirty="0"/>
              <a:t>Team </a:t>
            </a:r>
            <a:r>
              <a:rPr lang="en-US" sz="2000" dirty="0" smtClean="0"/>
              <a:t>accepted approach for further developing </a:t>
            </a:r>
            <a:r>
              <a:rPr lang="en-US" sz="2000" dirty="0"/>
              <a:t>the “Sea Ice Nomenclature” is that it should </a:t>
            </a:r>
            <a:r>
              <a:rPr lang="en-US" sz="2000" dirty="0" smtClean="0"/>
              <a:t>support: </a:t>
            </a:r>
            <a:endParaRPr lang="ru-RU" sz="2000" dirty="0"/>
          </a:p>
          <a:p>
            <a:pPr marL="1085850" lvl="1" indent="-342900">
              <a:buFont typeface="Wingdings" panose="05000000000000000000" pitchFamily="2" charset="2"/>
              <a:buChar char="§"/>
            </a:pPr>
            <a:r>
              <a:rPr lang="en-US" sz="2000" dirty="0"/>
              <a:t>observational, operational and research communities </a:t>
            </a:r>
            <a:endParaRPr lang="ru-RU" sz="2000" dirty="0"/>
          </a:p>
          <a:p>
            <a:pPr marL="1085850" lvl="1" indent="-342900">
              <a:buFont typeface="Wingdings" panose="05000000000000000000" pitchFamily="2" charset="2"/>
              <a:buChar char="§"/>
            </a:pPr>
            <a:r>
              <a:rPr lang="en-US" sz="2000" dirty="0"/>
              <a:t>all kinds of floating ice – sea, lake and river ice </a:t>
            </a:r>
            <a:endParaRPr lang="ru-RU" sz="2000" dirty="0"/>
          </a:p>
          <a:p>
            <a:pPr marL="1085850" lvl="1" indent="-342900">
              <a:buFont typeface="Wingdings" panose="05000000000000000000" pitchFamily="2" charset="2"/>
              <a:buChar char="§"/>
            </a:pPr>
            <a:r>
              <a:rPr lang="en-US" sz="2000" dirty="0"/>
              <a:t>with all kinds of topology (point, linear, area, grid)</a:t>
            </a:r>
            <a:endParaRPr lang="ru-RU" sz="2000" dirty="0"/>
          </a:p>
          <a:p>
            <a:pPr lvl="1" indent="0"/>
            <a:endParaRPr lang="en-US" sz="2000" dirty="0"/>
          </a:p>
          <a:p>
            <a:pPr lvl="1" indent="0"/>
            <a:r>
              <a:rPr lang="en-US" sz="2000" dirty="0" smtClean="0"/>
              <a:t>thus </a:t>
            </a:r>
            <a:r>
              <a:rPr lang="en-US" sz="2000" dirty="0"/>
              <a:t>answering requirements from the </a:t>
            </a:r>
            <a:r>
              <a:rPr lang="en-US" sz="2000" dirty="0" smtClean="0"/>
              <a:t>Services, </a:t>
            </a:r>
            <a:r>
              <a:rPr lang="en-US" sz="2000" dirty="0"/>
              <a:t>WMO GCW / GCW </a:t>
            </a:r>
            <a:r>
              <a:rPr lang="en-US" sz="2000" dirty="0" err="1" smtClean="0"/>
              <a:t>Cryonet</a:t>
            </a:r>
            <a:r>
              <a:rPr lang="en-US" sz="2000" dirty="0" smtClean="0"/>
              <a:t> as well as the NWP community</a:t>
            </a:r>
            <a:endParaRPr lang="ru-RU" sz="2000" dirty="0"/>
          </a:p>
          <a:p>
            <a:r>
              <a:rPr lang="en-US" sz="2000" dirty="0" smtClean="0"/>
              <a:t>.</a:t>
            </a:r>
            <a:endParaRPr lang="ru-RU" sz="2000" dirty="0"/>
          </a:p>
          <a:p>
            <a:pPr marL="342900" indent="-342900">
              <a:buFont typeface="Wingdings" panose="05000000000000000000" pitchFamily="2" charset="2"/>
              <a:buChar char="q"/>
            </a:pPr>
            <a:endParaRPr lang="ru-RU" sz="2000" dirty="0"/>
          </a:p>
        </p:txBody>
      </p:sp>
    </p:spTree>
    <p:extLst>
      <p:ext uri="{BB962C8B-B14F-4D97-AF65-F5344CB8AC3E}">
        <p14:creationId xmlns:p14="http://schemas.microsoft.com/office/powerpoint/2010/main" val="350604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61207" y="572517"/>
            <a:ext cx="8229600" cy="540060"/>
          </a:xfrm>
        </p:spPr>
        <p:txBody>
          <a:bodyPr/>
          <a:lstStyle/>
          <a:p>
            <a:pPr algn="ctr"/>
            <a:r>
              <a:rPr lang="en-AU" sz="2800" b="1" dirty="0" smtClean="0"/>
              <a:t>Support </a:t>
            </a:r>
            <a:r>
              <a:rPr lang="en-AU" sz="2800" b="1" dirty="0"/>
              <a:t>for data exchange and archival </a:t>
            </a:r>
            <a:r>
              <a:rPr lang="en-AU" sz="2800" b="1" dirty="0" smtClean="0"/>
              <a:t>formats (1)</a:t>
            </a:r>
            <a:endParaRPr lang="ru-RU" altLang="ru-RU" sz="2800" b="1" dirty="0" smtClean="0"/>
          </a:p>
        </p:txBody>
      </p:sp>
      <p:sp>
        <p:nvSpPr>
          <p:cNvPr id="31748" name="Прямоугольник 3"/>
          <p:cNvSpPr>
            <a:spLocks noChangeArrowheads="1"/>
          </p:cNvSpPr>
          <p:nvPr/>
        </p:nvSpPr>
        <p:spPr bwMode="auto">
          <a:xfrm>
            <a:off x="287220" y="1112577"/>
            <a:ext cx="8648249"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dirty="0"/>
              <a:t>Sea ice transport standards  may be divided </a:t>
            </a:r>
            <a:r>
              <a:rPr lang="en-US" dirty="0" smtClean="0"/>
              <a:t>into:</a:t>
            </a:r>
            <a:endParaRPr lang="en-US" sz="2000" dirty="0"/>
          </a:p>
          <a:p>
            <a:pPr marL="285750" indent="-285750">
              <a:buFont typeface="Wingdings" panose="05000000000000000000" pitchFamily="2" charset="2"/>
              <a:buChar char="q"/>
            </a:pPr>
            <a:r>
              <a:rPr lang="en-US" dirty="0" smtClean="0"/>
              <a:t>(9) Ice </a:t>
            </a:r>
            <a:r>
              <a:rPr lang="en-US" dirty="0"/>
              <a:t>analysis standards (observations, charting) for ice services:</a:t>
            </a:r>
            <a:endParaRPr lang="ru-RU" sz="2000" dirty="0"/>
          </a:p>
          <a:p>
            <a:pPr lvl="1">
              <a:buFont typeface="Wingdings" panose="05000000000000000000" pitchFamily="2" charset="2"/>
              <a:buChar char="§"/>
            </a:pPr>
            <a:r>
              <a:rPr lang="en-US" dirty="0"/>
              <a:t>"SIGRID-3: </a:t>
            </a:r>
            <a:r>
              <a:rPr lang="en-AU" dirty="0"/>
              <a:t>-“Sea Ice </a:t>
            </a:r>
            <a:r>
              <a:rPr lang="en-AU" dirty="0" err="1"/>
              <a:t>Georeferenced</a:t>
            </a:r>
            <a:r>
              <a:rPr lang="en-AU" dirty="0"/>
              <a:t> ”Information and Data</a:t>
            </a:r>
            <a:r>
              <a:rPr lang="en-US" dirty="0"/>
              <a:t>" (WMO/TD-No. 1214, revision 3 May </a:t>
            </a:r>
            <a:r>
              <a:rPr lang="en-US" dirty="0" smtClean="0"/>
              <a:t>2014)</a:t>
            </a:r>
          </a:p>
          <a:p>
            <a:pPr marL="1200150" lvl="2" indent="-285750">
              <a:buFont typeface="Courier New" panose="02070309020205020404" pitchFamily="49" charset="0"/>
              <a:buChar char="o"/>
            </a:pPr>
            <a:r>
              <a:rPr lang="en-US" dirty="0" smtClean="0"/>
              <a:t>geometry </a:t>
            </a:r>
            <a:r>
              <a:rPr lang="en-US" dirty="0"/>
              <a:t>based on </a:t>
            </a:r>
            <a:r>
              <a:rPr lang="en-US" dirty="0" err="1"/>
              <a:t>shapefile</a:t>
            </a:r>
            <a:r>
              <a:rPr lang="en-US" dirty="0"/>
              <a:t> format </a:t>
            </a:r>
            <a:endParaRPr lang="ru-RU" sz="2000" dirty="0"/>
          </a:p>
          <a:p>
            <a:pPr marL="1200150" lvl="2" indent="-285750">
              <a:buFont typeface="Courier New" panose="02070309020205020404" pitchFamily="49" charset="0"/>
              <a:buChar char="o"/>
            </a:pPr>
            <a:r>
              <a:rPr lang="en-US" dirty="0" smtClean="0"/>
              <a:t>supports </a:t>
            </a:r>
            <a:r>
              <a:rPr lang="en-US" dirty="0"/>
              <a:t>all types of sea ice objects: </a:t>
            </a:r>
            <a:r>
              <a:rPr lang="en-US" dirty="0" err="1"/>
              <a:t>polygones</a:t>
            </a:r>
            <a:r>
              <a:rPr lang="en-US" dirty="0"/>
              <a:t> (areas), </a:t>
            </a:r>
            <a:r>
              <a:rPr lang="en-US" dirty="0" smtClean="0"/>
              <a:t>lines, points</a:t>
            </a:r>
            <a:endParaRPr lang="ru-RU" sz="2000" dirty="0"/>
          </a:p>
          <a:p>
            <a:pPr lvl="1">
              <a:buFont typeface="Wingdings" panose="05000000000000000000" pitchFamily="2" charset="2"/>
              <a:buChar char="§"/>
            </a:pPr>
            <a:r>
              <a:rPr lang="en-US" dirty="0"/>
              <a:t>“Ice chart </a:t>
            </a:r>
            <a:r>
              <a:rPr lang="en-US" dirty="0" err="1"/>
              <a:t>colour</a:t>
            </a:r>
            <a:r>
              <a:rPr lang="en-US" dirty="0"/>
              <a:t> standard” (WMO/TD-No. 1215, revision 1 May 2014) is a presentation standard for ice chart</a:t>
            </a:r>
            <a:endParaRPr lang="ru-RU" sz="2000" dirty="0"/>
          </a:p>
          <a:p>
            <a:pPr lvl="1">
              <a:buFont typeface="Wingdings" panose="05000000000000000000" pitchFamily="2" charset="2"/>
              <a:buChar char="§"/>
            </a:pPr>
            <a:r>
              <a:rPr lang="en-US" dirty="0"/>
              <a:t>SIGRID (WMO-716, CMM-X, Rec.11) and SIGRID-2 are older raster formats for historical collections:</a:t>
            </a:r>
            <a:endParaRPr lang="ru-RU" sz="2000" dirty="0"/>
          </a:p>
          <a:p>
            <a:pPr marL="1200150" lvl="2" indent="-285750">
              <a:buFont typeface="Courier New" panose="02070309020205020404" pitchFamily="49" charset="0"/>
              <a:buChar char="o"/>
            </a:pPr>
            <a:r>
              <a:rPr lang="en-US" dirty="0"/>
              <a:t>geometry based on 0.25x0.25 geographic grid</a:t>
            </a:r>
            <a:endParaRPr lang="ru-RU" sz="2000" dirty="0"/>
          </a:p>
          <a:p>
            <a:pPr marL="285750" lvl="0" indent="-285750">
              <a:buFont typeface="Wingdings" panose="05000000000000000000" pitchFamily="2" charset="2"/>
              <a:buChar char="q"/>
            </a:pPr>
            <a:r>
              <a:rPr lang="en-US" dirty="0" smtClean="0"/>
              <a:t>(10) Standards </a:t>
            </a:r>
            <a:r>
              <a:rPr lang="en-US" dirty="0"/>
              <a:t>for ice (sea, fresh-water) display on Electronic Chart Display and Information Systems (ECDIS):</a:t>
            </a:r>
            <a:endParaRPr lang="ru-RU" sz="2000" dirty="0"/>
          </a:p>
          <a:p>
            <a:pPr lvl="1">
              <a:buFont typeface="Wingdings" panose="05000000000000000000" pitchFamily="2" charset="2"/>
              <a:buChar char="§"/>
            </a:pPr>
            <a:r>
              <a:rPr lang="en-US" dirty="0"/>
              <a:t>Ice Object Catalogue (version 5.2, May 2014) is a standard sea ice content for ENC. </a:t>
            </a:r>
            <a:endParaRPr lang="ru-RU" sz="2000" dirty="0"/>
          </a:p>
          <a:p>
            <a:pPr lvl="1">
              <a:buFont typeface="Wingdings" panose="05000000000000000000" pitchFamily="2" charset="2"/>
              <a:buChar char="§"/>
            </a:pPr>
            <a:r>
              <a:rPr lang="en-US" dirty="0"/>
              <a:t>Ice Information Product Specification Edition 1.1.0, June 2014 Special Publication JCOMM </a:t>
            </a:r>
            <a:r>
              <a:rPr lang="en-US" dirty="0" smtClean="0"/>
              <a:t>S-411</a:t>
            </a:r>
            <a:endParaRPr lang="ru-RU" sz="2000" dirty="0"/>
          </a:p>
        </p:txBody>
      </p:sp>
    </p:spTree>
    <p:extLst>
      <p:ext uri="{BB962C8B-B14F-4D97-AF65-F5344CB8AC3E}">
        <p14:creationId xmlns:p14="http://schemas.microsoft.com/office/powerpoint/2010/main" val="2910497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61207" y="572517"/>
            <a:ext cx="8229600" cy="540060"/>
          </a:xfrm>
        </p:spPr>
        <p:txBody>
          <a:bodyPr/>
          <a:lstStyle/>
          <a:p>
            <a:pPr algn="ctr"/>
            <a:r>
              <a:rPr lang="ru-RU" sz="2800" dirty="0"/>
              <a:t/>
            </a:r>
            <a:br>
              <a:rPr lang="ru-RU" sz="2800" dirty="0"/>
            </a:br>
            <a:r>
              <a:rPr lang="en-AU" sz="2800" b="1" dirty="0" smtClean="0"/>
              <a:t>Support </a:t>
            </a:r>
            <a:r>
              <a:rPr lang="en-AU" sz="2800" b="1" dirty="0"/>
              <a:t>for data exchange and archival </a:t>
            </a:r>
            <a:r>
              <a:rPr lang="en-AU" sz="2800" b="1" dirty="0" smtClean="0"/>
              <a:t>formats (2)</a:t>
            </a:r>
            <a:endParaRPr lang="ru-RU" altLang="ru-RU" sz="2800" b="1" dirty="0" smtClean="0"/>
          </a:p>
        </p:txBody>
      </p:sp>
      <p:sp>
        <p:nvSpPr>
          <p:cNvPr id="31748" name="Прямоугольник 3"/>
          <p:cNvSpPr>
            <a:spLocks noChangeArrowheads="1"/>
          </p:cNvSpPr>
          <p:nvPr/>
        </p:nvSpPr>
        <p:spPr bwMode="auto">
          <a:xfrm>
            <a:off x="287220" y="1112577"/>
            <a:ext cx="86482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sz="2000" dirty="0" smtClean="0"/>
          </a:p>
          <a:p>
            <a:endParaRPr lang="en-US" sz="2000" dirty="0"/>
          </a:p>
          <a:p>
            <a:endParaRPr lang="ru-RU" sz="2000" dirty="0"/>
          </a:p>
        </p:txBody>
      </p:sp>
      <p:graphicFrame>
        <p:nvGraphicFramePr>
          <p:cNvPr id="2" name="Таблица 1"/>
          <p:cNvGraphicFramePr>
            <a:graphicFrameLocks noGrp="1"/>
          </p:cNvGraphicFramePr>
          <p:nvPr>
            <p:extLst>
              <p:ext uri="{D42A27DB-BD31-4B8C-83A1-F6EECF244321}">
                <p14:modId xmlns:p14="http://schemas.microsoft.com/office/powerpoint/2010/main" val="2586900386"/>
              </p:ext>
            </p:extLst>
          </p:nvPr>
        </p:nvGraphicFramePr>
        <p:xfrm>
          <a:off x="295471" y="1358770"/>
          <a:ext cx="8474262" cy="4729876"/>
        </p:xfrm>
        <a:graphic>
          <a:graphicData uri="http://schemas.openxmlformats.org/drawingml/2006/table">
            <a:tbl>
              <a:tblPr firstRow="1" bandRow="1">
                <a:tableStyleId>{5C22544A-7EE6-4342-B048-85BDC9FD1C3A}</a:tableStyleId>
              </a:tblPr>
              <a:tblGrid>
                <a:gridCol w="1330776"/>
                <a:gridCol w="2270678"/>
                <a:gridCol w="2385265"/>
                <a:gridCol w="2487543"/>
              </a:tblGrid>
              <a:tr h="135060">
                <a:tc>
                  <a:txBody>
                    <a:bodyPr/>
                    <a:lstStyle/>
                    <a:p>
                      <a:pPr algn="ctr">
                        <a:lnSpc>
                          <a:spcPct val="107000"/>
                        </a:lnSpc>
                        <a:spcAft>
                          <a:spcPts val="0"/>
                        </a:spcAft>
                      </a:pPr>
                      <a:r>
                        <a:rPr lang="fi-FI" sz="1400">
                          <a:effectLst/>
                        </a:rPr>
                        <a:t>SIGRID, SIGRID-2</a:t>
                      </a:r>
                      <a:endParaRPr lang="ru-RU" sz="1400">
                        <a:effectLst/>
                        <a:latin typeface="Times New Roman"/>
                        <a:ea typeface="Batang"/>
                      </a:endParaRPr>
                    </a:p>
                  </a:txBody>
                  <a:tcPr marL="0" marR="0" marT="0" marB="0"/>
                </a:tc>
                <a:tc>
                  <a:txBody>
                    <a:bodyPr/>
                    <a:lstStyle/>
                    <a:p>
                      <a:pPr algn="ctr">
                        <a:lnSpc>
                          <a:spcPct val="107000"/>
                        </a:lnSpc>
                        <a:spcAft>
                          <a:spcPts val="0"/>
                        </a:spcAft>
                      </a:pPr>
                      <a:r>
                        <a:rPr lang="fi-FI" sz="1400">
                          <a:effectLst/>
                        </a:rPr>
                        <a:t>SIGRID-3 </a:t>
                      </a:r>
                      <a:endParaRPr lang="ru-RU" sz="1400">
                        <a:effectLst/>
                      </a:endParaRPr>
                    </a:p>
                    <a:p>
                      <a:pPr algn="ctr">
                        <a:lnSpc>
                          <a:spcPct val="107000"/>
                        </a:lnSpc>
                        <a:spcAft>
                          <a:spcPts val="0"/>
                        </a:spcAft>
                      </a:pPr>
                      <a:r>
                        <a:rPr lang="fi-FI" sz="1400">
                          <a:effectLst/>
                        </a:rPr>
                        <a:t>(WMO TD 1214)</a:t>
                      </a:r>
                      <a:endParaRPr lang="ru-RU" sz="1400">
                        <a:effectLst/>
                        <a:latin typeface="Times New Roman"/>
                        <a:ea typeface="Batang"/>
                      </a:endParaRPr>
                    </a:p>
                  </a:txBody>
                  <a:tcPr marL="18934" marR="18934" marT="9467" marB="9467"/>
                </a:tc>
                <a:tc>
                  <a:txBody>
                    <a:bodyPr/>
                    <a:lstStyle/>
                    <a:p>
                      <a:pPr algn="ctr">
                        <a:lnSpc>
                          <a:spcPct val="107000"/>
                        </a:lnSpc>
                        <a:spcAft>
                          <a:spcPts val="0"/>
                        </a:spcAft>
                      </a:pPr>
                      <a:r>
                        <a:rPr lang="fi-FI" sz="1400">
                          <a:effectLst/>
                        </a:rPr>
                        <a:t>Ice Objects Catalogue</a:t>
                      </a:r>
                      <a:endParaRPr lang="ru-RU" sz="1400">
                        <a:effectLst/>
                      </a:endParaRPr>
                    </a:p>
                    <a:p>
                      <a:pPr algn="ctr">
                        <a:lnSpc>
                          <a:spcPct val="107000"/>
                        </a:lnSpc>
                        <a:spcAft>
                          <a:spcPts val="0"/>
                        </a:spcAft>
                      </a:pPr>
                      <a:r>
                        <a:rPr lang="fi-FI" sz="1400">
                          <a:effectLst/>
                        </a:rPr>
                        <a:t>(JCOMM TR 80)</a:t>
                      </a:r>
                      <a:endParaRPr lang="ru-RU" sz="1400">
                        <a:effectLst/>
                        <a:latin typeface="Times New Roman"/>
                        <a:ea typeface="Batang"/>
                      </a:endParaRPr>
                    </a:p>
                  </a:txBody>
                  <a:tcPr marL="18934" marR="18934" marT="9467" marB="9467"/>
                </a:tc>
                <a:tc>
                  <a:txBody>
                    <a:bodyPr/>
                    <a:lstStyle/>
                    <a:p>
                      <a:pPr algn="ctr">
                        <a:lnSpc>
                          <a:spcPct val="107000"/>
                        </a:lnSpc>
                        <a:spcAft>
                          <a:spcPts val="0"/>
                        </a:spcAft>
                      </a:pPr>
                      <a:r>
                        <a:rPr lang="fi-FI" sz="1400">
                          <a:effectLst/>
                        </a:rPr>
                        <a:t>S-411</a:t>
                      </a:r>
                      <a:endParaRPr lang="ru-RU" sz="1400">
                        <a:effectLst/>
                      </a:endParaRPr>
                    </a:p>
                    <a:p>
                      <a:pPr algn="ctr">
                        <a:lnSpc>
                          <a:spcPct val="107000"/>
                        </a:lnSpc>
                        <a:spcAft>
                          <a:spcPts val="0"/>
                        </a:spcAft>
                      </a:pPr>
                      <a:r>
                        <a:rPr lang="fi-FI" sz="1400">
                          <a:effectLst/>
                        </a:rPr>
                        <a:t>(JCOMM TR 81)</a:t>
                      </a:r>
                      <a:endParaRPr lang="ru-RU" sz="1400">
                        <a:effectLst/>
                        <a:latin typeface="Times New Roman"/>
                        <a:ea typeface="Batang"/>
                      </a:endParaRPr>
                    </a:p>
                  </a:txBody>
                  <a:tcPr marL="18934" marR="18934" marT="9467" marB="9467"/>
                </a:tc>
              </a:tr>
              <a:tr h="4254377">
                <a:tc>
                  <a:txBody>
                    <a:bodyPr/>
                    <a:lstStyle/>
                    <a:p>
                      <a:pPr marL="342900" lvl="0" indent="-342900" algn="just">
                        <a:lnSpc>
                          <a:spcPct val="107000"/>
                        </a:lnSpc>
                        <a:spcAft>
                          <a:spcPts val="0"/>
                        </a:spcAft>
                        <a:buFont typeface="Symbol"/>
                        <a:buChar char=""/>
                      </a:pPr>
                      <a:r>
                        <a:rPr lang="fi-FI" sz="1400" dirty="0">
                          <a:effectLst/>
                        </a:rPr>
                        <a:t>Contains all ice parameters needed in ice chart</a:t>
                      </a:r>
                      <a:endParaRPr lang="ru-RU" sz="1400" dirty="0">
                        <a:effectLst/>
                      </a:endParaRPr>
                    </a:p>
                    <a:p>
                      <a:pPr marL="342900" lvl="0" indent="-342900" algn="just">
                        <a:lnSpc>
                          <a:spcPct val="107000"/>
                        </a:lnSpc>
                        <a:spcAft>
                          <a:spcPts val="0"/>
                        </a:spcAft>
                        <a:buFont typeface="Symbol"/>
                        <a:buChar char=""/>
                      </a:pPr>
                      <a:r>
                        <a:rPr lang="fi-FI" sz="1400" dirty="0">
                          <a:effectLst/>
                        </a:rPr>
                        <a:t>Raster based</a:t>
                      </a:r>
                      <a:endParaRPr lang="ru-RU" sz="1400" dirty="0">
                        <a:effectLst/>
                      </a:endParaRPr>
                    </a:p>
                    <a:p>
                      <a:pPr marL="342900" lvl="0" indent="-342900" algn="just">
                        <a:lnSpc>
                          <a:spcPct val="107000"/>
                        </a:lnSpc>
                        <a:spcAft>
                          <a:spcPts val="0"/>
                        </a:spcAft>
                        <a:buFont typeface="Symbol"/>
                        <a:buChar char=""/>
                      </a:pPr>
                      <a:r>
                        <a:rPr lang="fi-FI" sz="1400" dirty="0">
                          <a:effectLst/>
                        </a:rPr>
                        <a:t>Do not contain recommendations for observations</a:t>
                      </a:r>
                      <a:endParaRPr lang="ru-RU" sz="1400" dirty="0">
                        <a:effectLst/>
                      </a:endParaRPr>
                    </a:p>
                    <a:p>
                      <a:pPr marL="342900" lvl="0" indent="-342900" algn="just">
                        <a:lnSpc>
                          <a:spcPct val="107000"/>
                        </a:lnSpc>
                        <a:spcAft>
                          <a:spcPts val="0"/>
                        </a:spcAft>
                        <a:buFont typeface="Symbol"/>
                        <a:buChar char=""/>
                      </a:pPr>
                      <a:r>
                        <a:rPr lang="fi-FI" sz="1400" dirty="0">
                          <a:effectLst/>
                        </a:rPr>
                        <a:t>not supported by OGS</a:t>
                      </a:r>
                      <a:endParaRPr lang="ru-RU" sz="1400" dirty="0">
                        <a:effectLst/>
                        <a:latin typeface="Times New Roman"/>
                        <a:ea typeface="Batang"/>
                      </a:endParaRPr>
                    </a:p>
                  </a:txBody>
                  <a:tcPr marL="0" marR="0" marT="0" marB="0"/>
                </a:tc>
                <a:tc>
                  <a:txBody>
                    <a:bodyPr/>
                    <a:lstStyle/>
                    <a:p>
                      <a:pPr marL="342900" lvl="0" indent="-342900" algn="just">
                        <a:lnSpc>
                          <a:spcPct val="107000"/>
                        </a:lnSpc>
                        <a:spcAft>
                          <a:spcPts val="0"/>
                        </a:spcAft>
                        <a:buFont typeface="Symbol"/>
                        <a:buChar char=""/>
                      </a:pPr>
                      <a:r>
                        <a:rPr lang="fi-FI" sz="1400" dirty="0">
                          <a:effectLst/>
                        </a:rPr>
                        <a:t>Contains all ice parameters needed in ice chart, analysis, observations</a:t>
                      </a:r>
                      <a:endParaRPr lang="ru-RU" sz="1400" dirty="0">
                        <a:effectLst/>
                      </a:endParaRPr>
                    </a:p>
                    <a:p>
                      <a:pPr marL="342900" lvl="0" indent="-342900" algn="just">
                        <a:lnSpc>
                          <a:spcPct val="107000"/>
                        </a:lnSpc>
                        <a:spcAft>
                          <a:spcPts val="0"/>
                        </a:spcAft>
                        <a:buFont typeface="Symbol"/>
                        <a:buChar char=""/>
                      </a:pPr>
                      <a:r>
                        <a:rPr lang="en-CA" sz="1400" dirty="0">
                          <a:effectLst/>
                        </a:rPr>
                        <a:t>Vector-based “shape files” (polygons, lines, points)</a:t>
                      </a:r>
                      <a:endParaRPr lang="ru-RU" sz="1400" dirty="0">
                        <a:effectLst/>
                      </a:endParaRPr>
                    </a:p>
                    <a:p>
                      <a:pPr marL="342900" lvl="0" indent="-342900" algn="just">
                        <a:lnSpc>
                          <a:spcPct val="107000"/>
                        </a:lnSpc>
                        <a:spcAft>
                          <a:spcPts val="0"/>
                        </a:spcAft>
                        <a:buFont typeface="Symbol"/>
                        <a:buChar char=""/>
                      </a:pPr>
                      <a:r>
                        <a:rPr lang="en-CA" sz="1400" dirty="0">
                          <a:effectLst/>
                        </a:rPr>
                        <a:t>Contains metrics(units) for sea-ice variables</a:t>
                      </a:r>
                      <a:endParaRPr lang="ru-RU" sz="1400" dirty="0">
                        <a:effectLst/>
                      </a:endParaRPr>
                    </a:p>
                    <a:p>
                      <a:pPr marL="342900" lvl="0" indent="-342900" algn="just">
                        <a:lnSpc>
                          <a:spcPct val="107000"/>
                        </a:lnSpc>
                        <a:spcAft>
                          <a:spcPts val="0"/>
                        </a:spcAft>
                        <a:buFont typeface="Symbol"/>
                        <a:buChar char=""/>
                      </a:pPr>
                      <a:r>
                        <a:rPr lang="en-CA" sz="1400" dirty="0">
                          <a:effectLst/>
                        </a:rPr>
                        <a:t>Does not contain portrayal </a:t>
                      </a:r>
                      <a:endParaRPr lang="ru-RU" sz="1400" dirty="0">
                        <a:effectLst/>
                      </a:endParaRPr>
                    </a:p>
                    <a:p>
                      <a:pPr marL="342900" lvl="0" indent="-342900" algn="just">
                        <a:lnSpc>
                          <a:spcPct val="107000"/>
                        </a:lnSpc>
                        <a:spcAft>
                          <a:spcPts val="0"/>
                        </a:spcAft>
                        <a:buFont typeface="Symbol"/>
                        <a:buChar char=""/>
                      </a:pPr>
                      <a:r>
                        <a:rPr lang="en-CA" sz="1400" dirty="0">
                          <a:effectLst/>
                        </a:rPr>
                        <a:t>OGS supported </a:t>
                      </a:r>
                      <a:endParaRPr lang="ru-RU" sz="1400" dirty="0">
                        <a:effectLst/>
                      </a:endParaRPr>
                    </a:p>
                    <a:p>
                      <a:pPr marL="342900" lvl="0" indent="-342900" algn="just">
                        <a:lnSpc>
                          <a:spcPct val="107000"/>
                        </a:lnSpc>
                        <a:spcAft>
                          <a:spcPts val="0"/>
                        </a:spcAft>
                        <a:buFont typeface="Symbol"/>
                        <a:buChar char=""/>
                      </a:pPr>
                      <a:r>
                        <a:rPr lang="en-CA" sz="1400" dirty="0">
                          <a:effectLst/>
                        </a:rPr>
                        <a:t>WIS friendly</a:t>
                      </a:r>
                      <a:endParaRPr lang="ru-RU" sz="1400" dirty="0">
                        <a:effectLst/>
                        <a:latin typeface="Times New Roman"/>
                        <a:ea typeface="Batang"/>
                      </a:endParaRPr>
                    </a:p>
                  </a:txBody>
                  <a:tcPr marL="18934" marR="18934" marT="9467" marB="9467"/>
                </a:tc>
                <a:tc>
                  <a:txBody>
                    <a:bodyPr/>
                    <a:lstStyle/>
                    <a:p>
                      <a:pPr marL="342900" lvl="0" indent="-342900" algn="just">
                        <a:lnSpc>
                          <a:spcPct val="107000"/>
                        </a:lnSpc>
                        <a:spcAft>
                          <a:spcPts val="0"/>
                        </a:spcAft>
                        <a:buFont typeface="Symbol"/>
                        <a:buChar char=""/>
                      </a:pPr>
                      <a:r>
                        <a:rPr lang="en-CA" sz="1400" dirty="0">
                          <a:effectLst/>
                        </a:rPr>
                        <a:t>Basic building block of S-411</a:t>
                      </a:r>
                      <a:endParaRPr lang="ru-RU" sz="1400" dirty="0">
                        <a:effectLst/>
                      </a:endParaRPr>
                    </a:p>
                    <a:p>
                      <a:pPr marL="342900" lvl="0" indent="-342900" algn="just">
                        <a:lnSpc>
                          <a:spcPct val="107000"/>
                        </a:lnSpc>
                        <a:spcAft>
                          <a:spcPts val="0"/>
                        </a:spcAft>
                        <a:buFont typeface="Symbol"/>
                        <a:buChar char=""/>
                      </a:pPr>
                      <a:r>
                        <a:rPr lang="en-CA" sz="1400" dirty="0">
                          <a:effectLst/>
                        </a:rPr>
                        <a:t>Describes ice classes (polygon, linear, point) and attributes equivalent to codes of SIGRID-3</a:t>
                      </a:r>
                      <a:endParaRPr lang="ru-RU" sz="1400" dirty="0">
                        <a:effectLst/>
                      </a:endParaRPr>
                    </a:p>
                    <a:p>
                      <a:pPr marL="342900" lvl="0" indent="-342900" algn="just">
                        <a:lnSpc>
                          <a:spcPct val="107000"/>
                        </a:lnSpc>
                        <a:spcAft>
                          <a:spcPts val="0"/>
                        </a:spcAft>
                        <a:buFont typeface="Symbol"/>
                        <a:buChar char=""/>
                      </a:pPr>
                      <a:r>
                        <a:rPr lang="en-CA" sz="1400" dirty="0">
                          <a:effectLst/>
                        </a:rPr>
                        <a:t>Contains metrics(units) for sea-ice variables</a:t>
                      </a:r>
                      <a:endParaRPr lang="ru-RU" sz="1400" dirty="0">
                        <a:effectLst/>
                      </a:endParaRPr>
                    </a:p>
                    <a:p>
                      <a:pPr marL="342900" lvl="0" indent="-342900" algn="just">
                        <a:lnSpc>
                          <a:spcPct val="107000"/>
                        </a:lnSpc>
                        <a:spcAft>
                          <a:spcPts val="0"/>
                        </a:spcAft>
                        <a:buFont typeface="Symbol"/>
                        <a:buChar char=""/>
                      </a:pPr>
                      <a:r>
                        <a:rPr lang="en-CA" sz="1400" dirty="0">
                          <a:effectLst/>
                        </a:rPr>
                        <a:t>Defines what ice information can be used in S-411</a:t>
                      </a:r>
                      <a:endParaRPr lang="ru-RU" sz="1400" dirty="0">
                        <a:effectLst/>
                        <a:latin typeface="Times New Roman"/>
                        <a:ea typeface="Batang"/>
                      </a:endParaRPr>
                    </a:p>
                  </a:txBody>
                  <a:tcPr marL="18934" marR="18934" marT="9467" marB="9467"/>
                </a:tc>
                <a:tc>
                  <a:txBody>
                    <a:bodyPr/>
                    <a:lstStyle/>
                    <a:p>
                      <a:pPr marL="342900" lvl="0" indent="-342900" algn="just">
                        <a:lnSpc>
                          <a:spcPct val="107000"/>
                        </a:lnSpc>
                        <a:spcAft>
                          <a:spcPts val="0"/>
                        </a:spcAft>
                        <a:buFont typeface="Symbol"/>
                        <a:buChar char=""/>
                      </a:pPr>
                      <a:r>
                        <a:rPr lang="en-CA" sz="1400" dirty="0">
                          <a:effectLst/>
                        </a:rPr>
                        <a:t>Defines how ice information is displayed on an ECDIS</a:t>
                      </a:r>
                      <a:endParaRPr lang="ru-RU" sz="1400" dirty="0">
                        <a:effectLst/>
                      </a:endParaRPr>
                    </a:p>
                    <a:p>
                      <a:pPr marL="342900" lvl="0" indent="-342900" algn="just">
                        <a:lnSpc>
                          <a:spcPct val="107000"/>
                        </a:lnSpc>
                        <a:spcAft>
                          <a:spcPts val="0"/>
                        </a:spcAft>
                        <a:buFont typeface="Symbol"/>
                        <a:buChar char=""/>
                      </a:pPr>
                      <a:r>
                        <a:rPr lang="en-CA" sz="1400" dirty="0">
                          <a:effectLst/>
                        </a:rPr>
                        <a:t>Ice information exchange standard of the S-100 family</a:t>
                      </a:r>
                      <a:endParaRPr lang="ru-RU" sz="1400" dirty="0">
                        <a:effectLst/>
                      </a:endParaRPr>
                    </a:p>
                    <a:p>
                      <a:pPr marL="342900" lvl="0" indent="-342900" algn="just">
                        <a:lnSpc>
                          <a:spcPct val="107000"/>
                        </a:lnSpc>
                        <a:spcAft>
                          <a:spcPts val="0"/>
                        </a:spcAft>
                        <a:buFont typeface="Symbol"/>
                        <a:buChar char=""/>
                      </a:pPr>
                      <a:r>
                        <a:rPr lang="en-CA" sz="1400" dirty="0">
                          <a:effectLst/>
                        </a:rPr>
                        <a:t>Basic structure the same as S-57</a:t>
                      </a:r>
                      <a:endParaRPr lang="ru-RU" sz="1400" dirty="0">
                        <a:effectLst/>
                      </a:endParaRPr>
                    </a:p>
                    <a:p>
                      <a:pPr marL="342900" lvl="0" indent="-342900" algn="just">
                        <a:lnSpc>
                          <a:spcPct val="107000"/>
                        </a:lnSpc>
                        <a:spcAft>
                          <a:spcPts val="0"/>
                        </a:spcAft>
                        <a:buFont typeface="Symbol"/>
                        <a:buChar char=""/>
                      </a:pPr>
                      <a:r>
                        <a:rPr lang="en-CA" sz="1400" dirty="0">
                          <a:effectLst/>
                        </a:rPr>
                        <a:t>Includes a Portrayal Standard which defines the appearance of an ice object </a:t>
                      </a:r>
                      <a:endParaRPr lang="ru-RU" sz="1400" dirty="0">
                        <a:effectLst/>
                      </a:endParaRPr>
                    </a:p>
                    <a:p>
                      <a:pPr marL="342900" lvl="0" indent="-342900" algn="just">
                        <a:lnSpc>
                          <a:spcPct val="107000"/>
                        </a:lnSpc>
                        <a:spcAft>
                          <a:spcPts val="0"/>
                        </a:spcAft>
                        <a:buFont typeface="Symbol"/>
                        <a:buChar char=""/>
                      </a:pPr>
                      <a:r>
                        <a:rPr lang="en-CA" sz="1400" dirty="0">
                          <a:effectLst/>
                        </a:rPr>
                        <a:t>OGS supported </a:t>
                      </a:r>
                      <a:endParaRPr lang="ru-RU" sz="1400" dirty="0">
                        <a:effectLst/>
                      </a:endParaRPr>
                    </a:p>
                    <a:p>
                      <a:pPr marL="342900" lvl="0" indent="-342900" algn="just">
                        <a:lnSpc>
                          <a:spcPct val="107000"/>
                        </a:lnSpc>
                        <a:spcAft>
                          <a:spcPts val="0"/>
                        </a:spcAft>
                        <a:buFont typeface="Symbol"/>
                        <a:buChar char=""/>
                      </a:pPr>
                      <a:r>
                        <a:rPr lang="en-CA" sz="1400" dirty="0">
                          <a:effectLst/>
                        </a:rPr>
                        <a:t>WIS friendly</a:t>
                      </a:r>
                      <a:endParaRPr lang="ru-RU" sz="1400" dirty="0">
                        <a:effectLst/>
                        <a:latin typeface="Times New Roman"/>
                        <a:ea typeface="Batang"/>
                      </a:endParaRPr>
                    </a:p>
                  </a:txBody>
                  <a:tcPr marL="18934" marR="18934" marT="9467" marB="9467"/>
                </a:tc>
              </a:tr>
            </a:tbl>
          </a:graphicData>
        </a:graphic>
      </p:graphicFrame>
    </p:spTree>
    <p:extLst>
      <p:ext uri="{BB962C8B-B14F-4D97-AF65-F5344CB8AC3E}">
        <p14:creationId xmlns:p14="http://schemas.microsoft.com/office/powerpoint/2010/main" val="73067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GIWG Presentati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DGIWG Presentation</Template>
  <TotalTime>153559</TotalTime>
  <Words>1838</Words>
  <Application>Microsoft Office PowerPoint</Application>
  <PresentationFormat>Экран (4:3)</PresentationFormat>
  <Paragraphs>196</Paragraphs>
  <Slides>17</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17</vt:i4>
      </vt:variant>
    </vt:vector>
  </HeadingPairs>
  <TitlesOfParts>
    <vt:vector size="19" baseType="lpstr">
      <vt:lpstr>DGIWG Presentation</vt:lpstr>
      <vt:lpstr>Blank Presentation</vt:lpstr>
      <vt:lpstr>Презентация PowerPoint</vt:lpstr>
      <vt:lpstr>Background</vt:lpstr>
      <vt:lpstr>Sea ice / &lt;ETSI &amp;&amp; IICWG&gt; activities concept schema</vt:lpstr>
      <vt:lpstr>ETSI-5 outcomes</vt:lpstr>
      <vt:lpstr>ETSI-5 WP for 2014-2017</vt:lpstr>
      <vt:lpstr>Support for terminology, symbology and coding related to sea ice climatology (1)</vt:lpstr>
      <vt:lpstr>Support for terminology, symbology and coding related to sea ice climatology (2)</vt:lpstr>
      <vt:lpstr>Support for data exchange and archival formats (1)</vt:lpstr>
      <vt:lpstr> Support for data exchange and archival formats (2)</vt:lpstr>
      <vt:lpstr>Презентация PowerPoint</vt:lpstr>
      <vt:lpstr>Historical sea-ice data archival and processing (1)</vt:lpstr>
      <vt:lpstr>GDSIDB center at the Arctic and Antarctic Research Institute (2)</vt:lpstr>
      <vt:lpstr>GDSIDB center at National Snow and Ice Data Center (3)</vt:lpstr>
      <vt:lpstr>Practices of sea ice historical data processing (4)</vt:lpstr>
      <vt:lpstr>Practices of sea ice historical data processing (5)</vt:lpstr>
      <vt:lpstr>Sea ice material in GCW</vt:lpstr>
      <vt:lpstr>Proposals for 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Information for Electronic Navigation Systems</dc:title>
  <dc:creator>John Falkingham;Konstantin Ivanov</dc:creator>
  <cp:keywords>ECDIS</cp:keywords>
  <cp:lastModifiedBy>Vasily Smolyanitsky</cp:lastModifiedBy>
  <cp:revision>210</cp:revision>
  <dcterms:created xsi:type="dcterms:W3CDTF">2010-10-01T14:00:38Z</dcterms:created>
  <dcterms:modified xsi:type="dcterms:W3CDTF">2015-06-24T07:36:47Z</dcterms:modified>
</cp:coreProperties>
</file>