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263" r:id="rId3"/>
    <p:sldId id="270" r:id="rId4"/>
    <p:sldId id="272" r:id="rId5"/>
    <p:sldId id="27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7" autoAdjust="0"/>
  </p:normalViewPr>
  <p:slideViewPr>
    <p:cSldViewPr>
      <p:cViewPr varScale="1">
        <p:scale>
          <a:sx n="59" d="100"/>
          <a:sy n="59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922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310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49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89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543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36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299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92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1916832"/>
            <a:ext cx="7921625" cy="1730375"/>
          </a:xfrm>
        </p:spPr>
        <p:txBody>
          <a:bodyPr/>
          <a:lstStyle/>
          <a:p>
            <a:r>
              <a:rPr lang="en-GB" altLang="en-US" dirty="0" smtClean="0"/>
              <a:t>WMO Technical Regulations</a:t>
            </a:r>
            <a:endParaRPr lang="en-US" alt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962872"/>
            <a:ext cx="7921625" cy="914400"/>
          </a:xfrm>
        </p:spPr>
        <p:txBody>
          <a:bodyPr/>
          <a:lstStyle/>
          <a:p>
            <a:r>
              <a:rPr lang="en-US" altLang="en-US" sz="2000" i="1" dirty="0" smtClean="0"/>
              <a:t>Fifth Session of the JCOMM Expert Team on </a:t>
            </a:r>
          </a:p>
          <a:p>
            <a:r>
              <a:rPr lang="en-US" altLang="en-US" sz="2000" i="1" dirty="0" smtClean="0"/>
              <a:t>Marine Climatology (ETMC)</a:t>
            </a:r>
          </a:p>
          <a:p>
            <a:r>
              <a:rPr lang="en-US" altLang="en-US" sz="2000" i="1" dirty="0" smtClean="0"/>
              <a:t>(Geneva, Switzerland, 22-25 June 2015)</a:t>
            </a:r>
            <a:endParaRPr lang="en-US" altLang="en-US" sz="2000" i="1" dirty="0"/>
          </a:p>
        </p:txBody>
      </p:sp>
      <p:sp>
        <p:nvSpPr>
          <p:cNvPr id="15" name="Title 9"/>
          <p:cNvSpPr txBox="1">
            <a:spLocks/>
          </p:cNvSpPr>
          <p:nvPr/>
        </p:nvSpPr>
        <p:spPr>
          <a:xfrm>
            <a:off x="117475" y="6453188"/>
            <a:ext cx="2438400" cy="2889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 smtClean="0">
                <a:latin typeface="Arial"/>
                <a:ea typeface="+mj-ea"/>
                <a:cs typeface="Arial"/>
              </a:rPr>
              <a:t>WMO/OBS</a:t>
            </a:r>
            <a:endParaRPr lang="en-US" sz="1200" dirty="0">
              <a:latin typeface="Arial"/>
              <a:ea typeface="+mj-ea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371600" y="3958208"/>
            <a:ext cx="6400800" cy="69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None/>
              <a:defRPr sz="2800" smtClean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i="1" kern="0" dirty="0" smtClean="0"/>
              <a:t>(Etienne </a:t>
            </a:r>
            <a:r>
              <a:rPr lang="en-GB" i="1" kern="0" dirty="0" err="1" smtClean="0"/>
              <a:t>Charpentier</a:t>
            </a:r>
            <a:r>
              <a:rPr lang="en-GB" i="1" kern="0" dirty="0" smtClean="0"/>
              <a:t>, WMO OSD)</a:t>
            </a:r>
            <a:endParaRPr lang="en-GB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604867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WMO Technical Regulations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WMO Provisions</a:t>
            </a:r>
          </a:p>
          <a:p>
            <a:pPr lvl="1"/>
            <a:r>
              <a:rPr lang="en-GB" dirty="0" smtClean="0"/>
              <a:t>Regulatory </a:t>
            </a:r>
          </a:p>
          <a:p>
            <a:pPr lvl="2"/>
            <a:r>
              <a:rPr lang="en-GB" dirty="0" smtClean="0"/>
              <a:t>Standard practices and procedures (SPP)</a:t>
            </a:r>
          </a:p>
          <a:p>
            <a:pPr lvl="3"/>
            <a:r>
              <a:rPr lang="en-GB" dirty="0"/>
              <a:t>Binding for Members (use of </a:t>
            </a:r>
            <a:r>
              <a:rPr lang="en-GB" i="1" dirty="0"/>
              <a:t>“shall”)</a:t>
            </a:r>
          </a:p>
          <a:p>
            <a:pPr lvl="3"/>
            <a:r>
              <a:rPr lang="en-GB" dirty="0"/>
              <a:t>Have status of requirements in a Resolution</a:t>
            </a:r>
          </a:p>
          <a:p>
            <a:pPr lvl="2"/>
            <a:r>
              <a:rPr lang="en-GB" dirty="0" smtClean="0"/>
              <a:t>Recommended practices and procedures (RPP)</a:t>
            </a:r>
          </a:p>
          <a:p>
            <a:pPr lvl="3"/>
            <a:r>
              <a:rPr lang="en-GB" dirty="0"/>
              <a:t>Non-binding for Members (use of </a:t>
            </a:r>
            <a:r>
              <a:rPr lang="en-GB" i="1" dirty="0"/>
              <a:t>“should”</a:t>
            </a:r>
            <a:r>
              <a:rPr lang="en-GB" dirty="0"/>
              <a:t>)</a:t>
            </a:r>
          </a:p>
          <a:p>
            <a:pPr lvl="3"/>
            <a:r>
              <a:rPr lang="en-GB" dirty="0"/>
              <a:t>Have status of recommendation (highly desirable)</a:t>
            </a:r>
          </a:p>
          <a:p>
            <a:pPr lvl="1"/>
            <a:r>
              <a:rPr lang="en-GB" dirty="0" smtClean="0"/>
              <a:t>Non-regulatory </a:t>
            </a:r>
          </a:p>
          <a:p>
            <a:pPr lvl="2"/>
            <a:r>
              <a:rPr lang="en-GB" dirty="0" smtClean="0"/>
              <a:t>Practices, procedures and specifications</a:t>
            </a:r>
          </a:p>
          <a:p>
            <a:pPr lvl="2"/>
            <a:r>
              <a:rPr lang="en-GB" dirty="0" smtClean="0"/>
              <a:t>Appear in WMO </a:t>
            </a:r>
            <a:r>
              <a:rPr lang="en-GB" dirty="0" smtClean="0"/>
              <a:t>Guides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0ADC-CE31-4259-B97A-6F4B96FA5C17}" type="datetime1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PMO-5, Viña del Mar, Chile, 20-24 July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40CC50-E966-4237-ACA6-1D8737A4DA0D}" type="slidenum">
              <a:rPr lang="en-GB" smtClean="0"/>
              <a:pPr/>
              <a:t>2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04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6048672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WMO Technical Regulations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Hierarchy </a:t>
            </a:r>
            <a:r>
              <a:rPr lang="en-GB" dirty="0" smtClean="0"/>
              <a:t>of publications</a:t>
            </a:r>
          </a:p>
          <a:p>
            <a:pPr lvl="1"/>
            <a:r>
              <a:rPr lang="en-GB" dirty="0" smtClean="0"/>
              <a:t>Technical Regulations (SPPs &amp; RPPs) approved by Congress</a:t>
            </a:r>
          </a:p>
          <a:p>
            <a:pPr lvl="1"/>
            <a:r>
              <a:rPr lang="en-GB" dirty="0" smtClean="0"/>
              <a:t>Manuals (annexes to Technical Regulations) (SPPs &amp; RPPs) approved by Congress</a:t>
            </a:r>
          </a:p>
          <a:p>
            <a:pPr lvl="1"/>
            <a:r>
              <a:rPr lang="en-GB" dirty="0" smtClean="0"/>
              <a:t>Guides (non-regulatory) approved by Executive Council</a:t>
            </a:r>
          </a:p>
          <a:p>
            <a:pPr lvl="1"/>
            <a:r>
              <a:rPr lang="en-GB" dirty="0" smtClean="0"/>
              <a:t>Other publications (non-regulatory) approved by Technical Commissions etc.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0ADC-CE31-4259-B97A-6F4B96FA5C17}" type="datetime1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PMO-5, Viña del Mar, Chile, 20-24 July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40CC50-E966-4237-ACA6-1D8737A4DA0D}" type="slidenum">
              <a:rPr lang="en-GB" smtClean="0"/>
              <a:pPr/>
              <a:t>3</a:t>
            </a:fld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1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6048672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WMO Publications relevant to </a:t>
            </a:r>
            <a:r>
              <a:rPr lang="en-GB" sz="3200" dirty="0" smtClean="0"/>
              <a:t>marine observation</a:t>
            </a:r>
            <a:r>
              <a:rPr lang="en-GB" sz="3200" dirty="0" smtClean="0"/>
              <a:t> </a:t>
            </a:r>
            <a:r>
              <a:rPr lang="en-GB" sz="3200" dirty="0" smtClean="0"/>
              <a:t>activities</a:t>
            </a:r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0ADC-CE31-4259-B97A-6F4B96FA5C17}" type="datetime1">
              <a:rPr lang="en-GB" smtClean="0"/>
              <a:t>24/06/2015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PMO-5, Viña del Mar, Chile, 20-24 July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40CC50-E966-4237-ACA6-1D8737A4DA0D}" type="slidenum">
              <a:rPr lang="en-GB" smtClean="0"/>
              <a:pPr/>
              <a:t>4</a:t>
            </a:fld>
            <a:r>
              <a:rPr lang="en-GB" smtClean="0"/>
              <a:t> 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WMO No. 49, Technical Regulations</a:t>
            </a:r>
          </a:p>
          <a:p>
            <a:r>
              <a:rPr lang="en-GB" dirty="0" smtClean="0"/>
              <a:t>Manual on WIGOS (new)</a:t>
            </a:r>
          </a:p>
          <a:p>
            <a:r>
              <a:rPr lang="en-GB" dirty="0" smtClean="0"/>
              <a:t>WMO No. 544, Manual on the GOS</a:t>
            </a:r>
          </a:p>
          <a:p>
            <a:r>
              <a:rPr lang="en-GB" dirty="0" smtClean="0"/>
              <a:t>WMO No. 488, Guide to the GOS</a:t>
            </a:r>
          </a:p>
          <a:p>
            <a:r>
              <a:rPr lang="en-GB" dirty="0" smtClean="0"/>
              <a:t>WMO No. 8, Guide to Meteorological Instruments and Methods of Observation (CIMO Guide)</a:t>
            </a:r>
          </a:p>
          <a:p>
            <a:r>
              <a:rPr lang="en-GB" dirty="0" smtClean="0"/>
              <a:t>WMO No. 558, Manual on Marine Meteorological Services</a:t>
            </a:r>
          </a:p>
          <a:p>
            <a:r>
              <a:rPr lang="en-GB" dirty="0" smtClean="0"/>
              <a:t>WMO No. 471, Guide to Marine Meteorological Services</a:t>
            </a:r>
          </a:p>
          <a:p>
            <a:r>
              <a:rPr lang="en-GB" dirty="0" smtClean="0"/>
              <a:t>WMO No. 47, </a:t>
            </a:r>
            <a:r>
              <a:rPr lang="en-GB" dirty="0" smtClean="0"/>
              <a:t>Ship Metadata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237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 you for your attention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/>
              <a:t>This space can be used for</a:t>
            </a:r>
          </a:p>
          <a:p>
            <a:r>
              <a:rPr lang="en-GB" altLang="en-US" smtClean="0"/>
              <a:t>contact information</a:t>
            </a:r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TMC-5-Template-2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ETMC-5-Template-2</Template>
  <TotalTime>2</TotalTime>
  <Words>280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ETMC-5-Template-2</vt:lpstr>
      <vt:lpstr>Closing slide</vt:lpstr>
      <vt:lpstr>WMO Technical Regulations</vt:lpstr>
      <vt:lpstr>WMO Technical Regulations</vt:lpstr>
      <vt:lpstr>WMO Technical Regulations</vt:lpstr>
      <vt:lpstr>WMO Publications relevant to marine observation activities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 Technical Regulations</dc:title>
  <dc:creator>Etienne Charpentier</dc:creator>
  <cp:lastModifiedBy>Etienne Charpentier</cp:lastModifiedBy>
  <cp:revision>1</cp:revision>
  <dcterms:created xsi:type="dcterms:W3CDTF">2015-06-24T09:03:22Z</dcterms:created>
  <dcterms:modified xsi:type="dcterms:W3CDTF">2015-06-24T09:06:10Z</dcterms:modified>
</cp:coreProperties>
</file>