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300" r:id="rId3"/>
    <p:sldId id="301" r:id="rId4"/>
    <p:sldId id="302" r:id="rId5"/>
    <p:sldId id="287" r:id="rId6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FA3"/>
    <a:srgbClr val="7CDE7C"/>
    <a:srgbClr val="F1DD65"/>
    <a:srgbClr val="CFB413"/>
    <a:srgbClr val="CC9900"/>
    <a:srgbClr val="009900"/>
    <a:srgbClr val="00CC00"/>
    <a:srgbClr val="99FF66"/>
    <a:srgbClr val="BC8B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E1F887B-7132-4CCD-8A58-FDF9305B1378}">
  <a:tblStyle styleId="{FE1F887B-7132-4CCD-8A58-FDF9305B13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EA94E86-F0FD-4F63-A1F6-43561FC1EE9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0" autoAdjust="0"/>
  </p:normalViewPr>
  <p:slideViewPr>
    <p:cSldViewPr snapToGrid="0">
      <p:cViewPr>
        <p:scale>
          <a:sx n="89" d="100"/>
          <a:sy n="89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3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44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8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3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27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675" y="4416428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2D1BB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2">
            <a:alphaModFix/>
          </a:blip>
          <a:srcRect l="6584" t="10269" r="6586" b="79462"/>
          <a:stretch/>
        </p:blipFill>
        <p:spPr>
          <a:xfrm>
            <a:off x="-11112" y="0"/>
            <a:ext cx="9155113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0" y="1547812"/>
            <a:ext cx="9144000" cy="5043487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422275"/>
            <a:ext cx="9144000" cy="1050924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8001000" y="6543675"/>
            <a:ext cx="1082675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415925" y="6621463"/>
            <a:ext cx="7785100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0" i="0" u="none" strike="noStrike" cap="none" baseline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NATIONAL CENTERS FOR ENVIRONMENTAL INFORMATION</a:t>
            </a: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500" y="6427787"/>
            <a:ext cx="393700" cy="39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chemeClr val="accent5">
              <a:lumMod val="50000"/>
            </a:schemeClr>
          </a:solidFill>
          <a:latin typeface="Arial Narrow" panose="020B0606020202030204" pitchFamily="34" charset="0"/>
          <a:ea typeface="Arial Narrow" panose="020B0606020202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Mod val="50000"/>
          </a:schemeClr>
        </a:buClr>
        <a:buNone/>
        <a:defRPr sz="2400" b="0" i="0" u="none" strike="noStrike" cap="none" baseline="0">
          <a:solidFill>
            <a:schemeClr val="accent5">
              <a:lumMod val="50000"/>
            </a:schemeClr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NOAANCEIoceangeo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facebook.com/NOAANCEIclimat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www.twitter.com/NOAANCEIocngeo" TargetMode="External"/><Relationship Id="rId4" Type="http://schemas.openxmlformats.org/officeDocument/2006/relationships/hyperlink" Target="http://www.twitter.com/NOAANCEIclima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95370"/>
            <a:ext cx="9144000" cy="4246859"/>
          </a:xfrm>
          <a:prstGeom prst="rect">
            <a:avLst/>
          </a:prstGeom>
          <a:solidFill>
            <a:srgbClr val="3D74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r="15471"/>
          <a:stretch/>
        </p:blipFill>
        <p:spPr>
          <a:xfrm>
            <a:off x="0" y="-1"/>
            <a:ext cx="9144000" cy="2776251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0" y="2070022"/>
            <a:ext cx="9144000" cy="2272207"/>
          </a:xfrm>
          <a:prstGeom prst="rect">
            <a:avLst/>
          </a:prstGeom>
          <a:solidFill>
            <a:srgbClr val="205867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398462" y="5805487"/>
            <a:ext cx="8389936" cy="538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9B9DA0"/>
              </a:buClr>
              <a:buSzPct val="25000"/>
            </a:pPr>
            <a:r>
              <a:rPr lang="en-US" sz="1600" dirty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1600" baseline="30000" dirty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th</a:t>
            </a:r>
            <a:r>
              <a:rPr lang="en-US" sz="1600" dirty="0">
                <a:solidFill>
                  <a:srgbClr val="9B9DA0"/>
                </a:solidFill>
                <a:latin typeface="Arial Narrow"/>
                <a:ea typeface="Arial Narrow"/>
                <a:cs typeface="Arial Narrow"/>
                <a:sym typeface="Arial Narrow"/>
              </a:rPr>
              <a:t> Meeting of the JCOMM Expert Team on Marine Climatology, 22-25 June 2015</a:t>
            </a:r>
            <a:endParaRPr lang="en-US" sz="1600" dirty="0">
              <a:solidFill>
                <a:srgbClr val="9B9DA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76237" y="6248400"/>
            <a:ext cx="8389936" cy="2619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AECC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  |  National Centers for Environmental Information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0" y="4326803"/>
            <a:ext cx="91440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Eric Freeman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US" sz="18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STG, Inc. -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NOAA</a:t>
            </a:r>
            <a:r>
              <a:rPr lang="en-US" sz="1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’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 National Centers for Environmental Information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2505" y="5815013"/>
            <a:ext cx="865187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76236" y="2895600"/>
            <a:ext cx="8620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tatus </a:t>
            </a:r>
            <a:r>
              <a:rPr lang="en-US" sz="4400" dirty="0">
                <a:solidFill>
                  <a:schemeClr val="bg1"/>
                </a:solidFill>
              </a:rPr>
              <a:t>of the review of WMO No. 558 and </a:t>
            </a:r>
            <a:r>
              <a:rPr lang="en-US" sz="4400" dirty="0" smtClean="0">
                <a:solidFill>
                  <a:schemeClr val="bg1"/>
                </a:solidFill>
              </a:rPr>
              <a:t>471 - </a:t>
            </a:r>
            <a:r>
              <a:rPr lang="en-US" sz="4400" dirty="0" err="1" smtClean="0">
                <a:solidFill>
                  <a:schemeClr val="bg1"/>
                </a:solidFill>
              </a:rPr>
              <a:t>Workplan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73341"/>
              </p:ext>
            </p:extLst>
          </p:nvPr>
        </p:nvGraphicFramePr>
        <p:xfrm>
          <a:off x="86061" y="398033"/>
          <a:ext cx="9057939" cy="60673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{FE1F887B-7132-4CCD-8A58-FDF9305B1378}</a:tableStyleId>
              </a:tblPr>
              <a:tblGrid>
                <a:gridCol w="524872"/>
                <a:gridCol w="1241858"/>
                <a:gridCol w="2601377"/>
                <a:gridCol w="1363197"/>
                <a:gridCol w="1153613"/>
                <a:gridCol w="2173022"/>
              </a:tblGrid>
              <a:tr h="484346"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ti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it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ead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li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us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69508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34290">
                        <a:lnSpc>
                          <a:spcPts val="114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opo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-4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of 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  <a:p>
                      <a:pPr marL="64770" marR="5334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out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of M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nu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8)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471)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ss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 and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ba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at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‘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t’ te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e.</a:t>
                      </a:r>
                      <a:r>
                        <a:rPr lang="en-US" sz="800" spc="20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rsi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hou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GF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CS and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non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tu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ou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rc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s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e.g.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data)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and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ha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ed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Ne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l Moo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Fr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1279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3429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ate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vi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  <a:p>
                      <a:pPr marL="64770" marR="1092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ate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45" baseline="0"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ons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of t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ne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li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ato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lang="en-US" sz="800" spc="-7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pte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s of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45" baseline="0"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MO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No.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558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71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0858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34290">
                        <a:lnSpc>
                          <a:spcPts val="114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te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of 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onta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/e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-7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es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MCDS</a:t>
                      </a:r>
                      <a:r>
                        <a:rPr lang="en-US" sz="800" spc="-5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ud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1279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3429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-4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gge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ons</a:t>
                      </a:r>
                      <a:r>
                        <a:rPr lang="en-US" sz="800" spc="-5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of</a:t>
                      </a:r>
                    </a:p>
                    <a:p>
                      <a:pPr marL="64770" marR="2914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hange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ad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ons</a:t>
                      </a:r>
                      <a:r>
                        <a:rPr lang="en-US" sz="800" spc="-7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2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- MCDS</a:t>
                      </a:r>
                      <a:r>
                        <a:rPr lang="en-US" sz="800" spc="-2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20" baseline="0" dirty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20" baseline="0" dirty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be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-6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to 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ud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un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nts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1371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34290">
                        <a:lnSpc>
                          <a:spcPts val="114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20" baseline="0" dirty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-3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  <a:p>
                      <a:pPr marL="64770" marR="86995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atte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dees</a:t>
                      </a:r>
                      <a:r>
                        <a:rPr lang="en-US" sz="800" spc="-4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nte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 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20" baseline="0" dirty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ng</a:t>
                      </a:r>
                      <a:r>
                        <a:rPr lang="en-US" sz="800" spc="-3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en-US" sz="800" spc="-2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5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2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- MCDS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L.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ates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266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666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te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at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MC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AP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266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666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ou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ne,</a:t>
                      </a:r>
                    </a:p>
                    <a:p>
                      <a:pPr marL="64770" marR="17399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opo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ha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ges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Fr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</a:t>
                      </a:r>
                      <a:r>
                        <a:rPr lang="en-US" sz="800" spc="-4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(c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eta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at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pa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ts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AP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3246"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66675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23520">
                        <a:lnSpc>
                          <a:spcPts val="114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eek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v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or 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ng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put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  <a:p>
                      <a:pPr marL="64770" marR="286385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ons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ng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he ag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Fr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an.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1279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666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56515" algn="just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z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  <a:p>
                      <a:pPr marL="64770" marR="18161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opo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ons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ga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ng 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eas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of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pon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li</a:t>
                      </a:r>
                      <a:r>
                        <a:rPr lang="en-US" sz="800" spc="2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800" spc="-5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and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utu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of 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RMs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Fr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an.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0827"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66675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95885">
                        <a:lnSpc>
                          <a:spcPts val="114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ons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ab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e, to 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 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ng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  <a:p>
                      <a:pPr marL="64770" marR="130175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eek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eedba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r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utu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es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he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MCDS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eb.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015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as pa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of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  <a:p>
                      <a:pPr marL="66675" marR="518795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ato</a:t>
                      </a:r>
                      <a:r>
                        <a:rPr lang="en-US" sz="800" spc="30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y do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entat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n)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266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666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z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4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nat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  <a:p>
                      <a:pPr marL="64770" marR="287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of the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en-US" sz="800" spc="-2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T-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MCDS</a:t>
                      </a:r>
                      <a:r>
                        <a:rPr lang="en-US" sz="800" spc="-5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o- Cha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Fr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ee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an.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3246"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66675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23520">
                        <a:lnSpc>
                          <a:spcPts val="114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eq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CG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-2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to 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20" baseline="0"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1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opo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al</a:t>
                      </a:r>
                      <a:r>
                        <a:rPr lang="en-US" sz="800" spc="-4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-15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  <a:p>
                      <a:pPr marL="64770" marR="386080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J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MM</a:t>
                      </a:r>
                      <a:r>
                        <a:rPr lang="en-US" sz="800" spc="-4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ents 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ega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ng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5" baseline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MC</a:t>
                      </a:r>
                      <a:r>
                        <a:rPr lang="en-US" sz="800" spc="-30" baseline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Ch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5" baseline="0">
                          <a:effectLst/>
                          <a:latin typeface="Arial" panose="020B0604020202020204" pitchFamily="34" charset="0"/>
                        </a:rPr>
                        <a:t>AP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1279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800" baseline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baseline="0" dirty="0" err="1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 dirty="0" err="1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5" baseline="0" dirty="0" err="1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 dirty="0" err="1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 dirty="0" err="1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 dirty="0" err="1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spc="10" baseline="0" dirty="0" err="1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64770" marR="666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201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 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3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oa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spc="-4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he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UK</a:t>
                      </a:r>
                      <a:r>
                        <a:rPr lang="en-US" sz="800" spc="-1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 o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  <a:p>
                      <a:pPr marL="64770" marR="158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-1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-1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spc="20" baseline="0" dirty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nat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5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or 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15" baseline="0" dirty="0"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MC</a:t>
                      </a:r>
                      <a:r>
                        <a:rPr lang="en-US" sz="800" spc="-3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n-US" sz="800" spc="-15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20" baseline="0" dirty="0"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ent</a:t>
                      </a:r>
                      <a:r>
                        <a:rPr lang="en-US" sz="800" spc="-60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of N. 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5" baseline="0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ott.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 dirty="0" err="1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baseline="0" dirty="0" err="1"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en-US" sz="800" spc="5" baseline="0" dirty="0" err="1"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spc="10" baseline="0" dirty="0"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800" spc="-5" baseline="0" dirty="0">
                          <a:effectLst/>
                          <a:latin typeface="Arial" panose="020B0604020202020204" pitchFamily="34" charset="0"/>
                        </a:rPr>
                        <a:t>AP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effectLst/>
                          <a:latin typeface="Arial" panose="020B0604020202020204" pitchFamily="34" charset="0"/>
                        </a:rPr>
                        <a:t>Done</a:t>
                      </a:r>
                      <a:endParaRPr lang="en-US" sz="800" baseline="0" dirty="0">
                        <a:effectLst/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1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25984"/>
              </p:ext>
            </p:extLst>
          </p:nvPr>
        </p:nvGraphicFramePr>
        <p:xfrm>
          <a:off x="75303" y="831647"/>
          <a:ext cx="9068697" cy="5573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{FE1F887B-7132-4CCD-8A58-FDF9305B1378}</a:tableStyleId>
              </a:tblPr>
              <a:tblGrid>
                <a:gridCol w="525495"/>
                <a:gridCol w="1243333"/>
                <a:gridCol w="2604465"/>
                <a:gridCol w="1364816"/>
                <a:gridCol w="1154983"/>
                <a:gridCol w="2175605"/>
              </a:tblGrid>
              <a:tr h="75739"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No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A</a:t>
                      </a:r>
                      <a:r>
                        <a:rPr lang="en-US" sz="80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ti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it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m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by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D</a:t>
                      </a:r>
                      <a:r>
                        <a:rPr lang="en-US" sz="800">
                          <a:effectLst/>
                          <a:latin typeface="+mn-lt"/>
                        </a:rPr>
                        <a:t>ead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li</a:t>
                      </a:r>
                      <a:r>
                        <a:rPr lang="en-US" sz="800">
                          <a:effectLst/>
                          <a:latin typeface="+mn-lt"/>
                        </a:rPr>
                        <a:t>ne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us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2743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14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dirty="0" err="1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 dirty="0" err="1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666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201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12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9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to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v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de</a:t>
                      </a:r>
                      <a:r>
                        <a:rPr lang="en-US" sz="800" spc="-4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he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C/C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n</a:t>
                      </a:r>
                      <a:r>
                        <a:rPr lang="en-US" sz="800">
                          <a:effectLst/>
                          <a:latin typeface="+mn-lt"/>
                        </a:rPr>
                        <a:t>a</a:t>
                      </a:r>
                    </a:p>
                    <a:p>
                      <a:pPr marL="64770" marR="806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wo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k</a:t>
                      </a:r>
                      <a:r>
                        <a:rPr lang="en-US" sz="80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an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to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he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 E</a:t>
                      </a: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MC,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n</a:t>
                      </a:r>
                      <a:r>
                        <a:rPr lang="en-US" sz="800">
                          <a:effectLst/>
                          <a:latin typeface="+mn-lt"/>
                        </a:rPr>
                        <a:t>d then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the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 E</a:t>
                      </a: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MC</a:t>
                      </a:r>
                      <a:r>
                        <a:rPr lang="en-US" sz="8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to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v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th</a:t>
                      </a:r>
                      <a:r>
                        <a:rPr lang="en-US" sz="800">
                          <a:effectLst/>
                          <a:latin typeface="+mn-lt"/>
                        </a:rPr>
                        <a:t>e wo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k</a:t>
                      </a:r>
                      <a:r>
                        <a:rPr lang="en-US" sz="80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an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n</a:t>
                      </a:r>
                      <a:r>
                        <a:rPr lang="en-US" sz="80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v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de</a:t>
                      </a:r>
                      <a:r>
                        <a:rPr lang="en-US" sz="800" spc="-4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h</a:t>
                      </a:r>
                      <a:r>
                        <a:rPr lang="en-US" sz="800">
                          <a:effectLst/>
                          <a:latin typeface="+mn-lt"/>
                        </a:rPr>
                        <a:t>er gu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dan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e.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  <a:r>
                        <a:rPr lang="en-US" sz="800" spc="-2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45">
                          <a:effectLst/>
                          <a:latin typeface="+mn-lt"/>
                        </a:rPr>
                        <a:t>W</a:t>
                      </a:r>
                      <a:r>
                        <a:rPr lang="en-US" sz="800">
                          <a:effectLst/>
                          <a:latin typeface="+mn-lt"/>
                        </a:rPr>
                        <a:t>ood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uf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MC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Ma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  <a:r>
                        <a:rPr lang="en-US" sz="800" spc="-2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2</a:t>
                      </a:r>
                      <a:r>
                        <a:rPr lang="en-US" sz="800">
                          <a:effectLst/>
                          <a:latin typeface="+mn-lt"/>
                        </a:rPr>
                        <a:t>015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3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k</a:t>
                      </a:r>
                      <a:r>
                        <a:rPr lang="en-US" sz="80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an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v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to</a:t>
                      </a:r>
                    </a:p>
                    <a:p>
                      <a:pPr marL="666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MC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-</a:t>
                      </a:r>
                      <a:r>
                        <a:rPr lang="en-US" sz="800">
                          <a:effectLst/>
                          <a:latin typeface="+mn-lt"/>
                        </a:rPr>
                        <a:t>5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4397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15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dirty="0" err="1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 dirty="0" err="1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66675">
                        <a:lnSpc>
                          <a:spcPts val="114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201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12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10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to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ote</a:t>
                      </a:r>
                      <a:r>
                        <a:rPr lang="en-US" sz="80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ss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ns</a:t>
                      </a:r>
                    </a:p>
                    <a:p>
                      <a:pPr marL="64770" marR="16002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be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en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he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5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ong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K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ong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ato</a:t>
                      </a:r>
                      <a:r>
                        <a:rPr lang="en-US" sz="800" spc="30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800" spc="-7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nd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5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MD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ega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ng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whe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her CM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C/C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-6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ont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te</a:t>
                      </a:r>
                      <a:r>
                        <a:rPr lang="en-US" sz="800" spc="-5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ue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 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ne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eteo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g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-7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ata of Hong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K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g,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.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Y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Mo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k</a:t>
                      </a:r>
                      <a:r>
                        <a:rPr lang="en-US" sz="80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.H.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n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eb.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2</a:t>
                      </a:r>
                      <a:r>
                        <a:rPr lang="en-US" sz="800">
                          <a:effectLst/>
                          <a:latin typeface="+mn-lt"/>
                        </a:rPr>
                        <a:t>015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 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2529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16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201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4</a:t>
                      </a:r>
                      <a:r>
                        <a:rPr lang="en-US" sz="800">
                          <a:effectLst/>
                          <a:latin typeface="+mn-lt"/>
                        </a:rPr>
                        <a:t>01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1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end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op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es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 the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rr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nt</a:t>
                      </a:r>
                    </a:p>
                    <a:p>
                      <a:pPr marL="64770" marR="33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rs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ns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 the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ne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li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ato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g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800" spc="-7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pte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30" dirty="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MO No.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58,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471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her 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g</a:t>
                      </a:r>
                      <a:r>
                        <a:rPr lang="en-US" sz="80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to the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ead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cr</a:t>
                      </a:r>
                      <a:r>
                        <a:rPr lang="en-US" sz="800">
                          <a:effectLst/>
                          <a:latin typeface="+mn-lt"/>
                        </a:rPr>
                        <a:t>eta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ri</a:t>
                      </a:r>
                      <a:r>
                        <a:rPr lang="en-US" sz="800">
                          <a:effectLst/>
                          <a:latin typeface="+mn-lt"/>
                        </a:rPr>
                        <a:t>at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AP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Done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04713"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17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201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4</a:t>
                      </a:r>
                      <a:r>
                        <a:rPr lang="en-US" sz="800">
                          <a:effectLst/>
                          <a:latin typeface="+mn-lt"/>
                        </a:rPr>
                        <a:t>01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2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</a:p>
                    <a:p>
                      <a:pPr marL="64770" marR="129540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eta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at,</a:t>
                      </a:r>
                      <a:r>
                        <a:rPr lang="en-US" sz="80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 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wo</a:t>
                      </a:r>
                      <a:r>
                        <a:rPr lang="en-US" sz="800" spc="5" dirty="0" err="1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20" dirty="0" err="1">
                          <a:effectLst/>
                          <a:latin typeface="+mn-lt"/>
                        </a:rPr>
                        <a:t>k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-5" dirty="0" err="1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an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or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the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eb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ua</a:t>
                      </a:r>
                      <a:r>
                        <a:rPr lang="en-US" sz="800" spc="1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800" spc="-5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J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ne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5,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g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to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z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ts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y</a:t>
                      </a:r>
                    </a:p>
                    <a:p>
                      <a:pPr marL="6477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5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MC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5.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Fr</a:t>
                      </a:r>
                      <a:r>
                        <a:rPr lang="en-US" sz="800">
                          <a:effectLst/>
                          <a:latin typeface="+mn-lt"/>
                        </a:rPr>
                        <a:t>ee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m</a:t>
                      </a:r>
                      <a:r>
                        <a:rPr lang="en-US" sz="800">
                          <a:effectLst/>
                          <a:latin typeface="+mn-lt"/>
                        </a:rPr>
                        <a:t>an</a:t>
                      </a: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>
                          <a:effectLst/>
                          <a:latin typeface="+mn-lt"/>
                        </a:rPr>
                        <a:t>(</a:t>
                      </a:r>
                      <a:r>
                        <a:rPr lang="en-US" sz="80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ss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ted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b</a:t>
                      </a:r>
                      <a:r>
                        <a:rPr lang="en-US" sz="800">
                          <a:effectLst/>
                          <a:latin typeface="+mn-lt"/>
                        </a:rPr>
                        <a:t>y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cr</a:t>
                      </a:r>
                      <a:r>
                        <a:rPr lang="en-US" sz="800">
                          <a:effectLst/>
                          <a:latin typeface="+mn-lt"/>
                        </a:rPr>
                        <a:t>.)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7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eb.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Done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4397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18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201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4</a:t>
                      </a:r>
                      <a:r>
                        <a:rPr lang="en-US" sz="800">
                          <a:effectLst/>
                          <a:latin typeface="+mn-lt"/>
                        </a:rPr>
                        <a:t>01</a:t>
                      </a: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3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to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th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he</a:t>
                      </a:r>
                    </a:p>
                    <a:p>
                      <a:pPr marL="64770" marR="3302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eta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</a:t>
                      </a:r>
                      <a:r>
                        <a:rPr lang="en-US" sz="800" spc="-5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nd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ent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ou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nes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 the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ne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li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ato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g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800" spc="-7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pte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30" dirty="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MO No.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58,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471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</a:t>
                      </a:r>
                    </a:p>
                    <a:p>
                      <a:pPr marL="64770" marR="9398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th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80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et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 gu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dan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on what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eds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to be 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ten.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ss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ted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y</a:t>
                      </a: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 err="1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 err="1">
                          <a:effectLst/>
                          <a:latin typeface="+mn-lt"/>
                        </a:rPr>
                        <a:t>cr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.)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7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eb.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Done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2529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19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n/a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eate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ates</a:t>
                      </a:r>
                      <a:r>
                        <a:rPr lang="en-US" sz="80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 the</a:t>
                      </a:r>
                    </a:p>
                    <a:p>
                      <a:pPr marL="64770" marR="666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rs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ns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 558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1 on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of the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w out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es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&amp;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g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800" spc="-5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 p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em to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c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cr</a:t>
                      </a:r>
                      <a:r>
                        <a:rPr lang="en-US" sz="800">
                          <a:effectLst/>
                          <a:latin typeface="+mn-lt"/>
                        </a:rPr>
                        <a:t>eta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ri</a:t>
                      </a:r>
                      <a:r>
                        <a:rPr lang="en-US" sz="800">
                          <a:effectLst/>
                          <a:latin typeface="+mn-lt"/>
                        </a:rPr>
                        <a:t>at.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15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Done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1736"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20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201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4</a:t>
                      </a:r>
                      <a:r>
                        <a:rPr lang="en-US" sz="800">
                          <a:effectLst/>
                          <a:latin typeface="+mn-lt"/>
                        </a:rPr>
                        <a:t>01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4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gan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z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ano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her</a:t>
                      </a:r>
                    </a:p>
                    <a:p>
                      <a:pPr marL="64770" marR="102235">
                        <a:lnSpc>
                          <a:spcPts val="11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/</a:t>
                      </a:r>
                      <a:r>
                        <a:rPr lang="en-US" sz="800" spc="45">
                          <a:effectLst/>
                          <a:latin typeface="+mn-lt"/>
                        </a:rPr>
                        <a:t>W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en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7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o d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sc</a:t>
                      </a:r>
                      <a:r>
                        <a:rPr lang="en-US" sz="80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m</a:t>
                      </a:r>
                      <a:r>
                        <a:rPr lang="en-US" sz="800">
                          <a:effectLst/>
                          <a:latin typeface="+mn-lt"/>
                        </a:rPr>
                        <a:t>ethod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og</a:t>
                      </a:r>
                      <a:r>
                        <a:rPr lang="en-US" sz="800">
                          <a:effectLst/>
                          <a:latin typeface="+mn-lt"/>
                        </a:rPr>
                        <a:t>y</a:t>
                      </a:r>
                      <a:r>
                        <a:rPr lang="en-US" sz="800" spc="-7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or upd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a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n</a:t>
                      </a:r>
                      <a:r>
                        <a:rPr lang="en-US" sz="800">
                          <a:effectLst/>
                          <a:latin typeface="+mn-lt"/>
                        </a:rPr>
                        <a:t>g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h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p</a:t>
                      </a:r>
                      <a:r>
                        <a:rPr lang="en-US" sz="800">
                          <a:effectLst/>
                          <a:latin typeface="+mn-lt"/>
                        </a:rPr>
                        <a:t>ub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Fr</a:t>
                      </a:r>
                      <a:r>
                        <a:rPr lang="en-US" sz="800">
                          <a:effectLst/>
                          <a:latin typeface="+mn-lt"/>
                        </a:rPr>
                        <a:t>ee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m</a:t>
                      </a:r>
                      <a:r>
                        <a:rPr lang="en-US" sz="800">
                          <a:effectLst/>
                          <a:latin typeface="+mn-lt"/>
                        </a:rPr>
                        <a:t>an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16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Done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22102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21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201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4</a:t>
                      </a:r>
                      <a:r>
                        <a:rPr lang="en-US" sz="800">
                          <a:effectLst/>
                          <a:latin typeface="+mn-lt"/>
                        </a:rPr>
                        <a:t>01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5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as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d,</a:t>
                      </a:r>
                    </a:p>
                    <a:p>
                      <a:pPr marL="64770" marR="6096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to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oo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na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th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ons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de</a:t>
                      </a:r>
                      <a:r>
                        <a:rPr lang="en-US" sz="800" spc="-4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g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dan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 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ate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,</a:t>
                      </a:r>
                      <a:r>
                        <a:rPr lang="en-US" sz="800" spc="-5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nd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eek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the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put</a:t>
                      </a:r>
                      <a:r>
                        <a:rPr lang="en-US" sz="800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ea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ne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5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or p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v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ng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th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pu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: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30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1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l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2015)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an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ss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ted</a:t>
                      </a:r>
                      <a:r>
                        <a:rPr lang="en-US" sz="800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y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 err="1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 err="1">
                          <a:effectLst/>
                          <a:latin typeface="+mn-lt"/>
                        </a:rPr>
                        <a:t>cr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.)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2015</a:t>
                      </a:r>
                      <a:r>
                        <a:rPr lang="en-US" sz="800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to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15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J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2015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n-lt"/>
                        </a:rPr>
                        <a:t>Done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5699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22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n/a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vi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the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u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rr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nt</a:t>
                      </a:r>
                    </a:p>
                    <a:p>
                      <a:pPr marL="64770" marR="514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v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rs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ns</a:t>
                      </a:r>
                      <a:r>
                        <a:rPr lang="en-US" sz="8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of</a:t>
                      </a:r>
                      <a:r>
                        <a:rPr lang="en-US" sz="800" spc="-2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45">
                          <a:effectLst/>
                          <a:latin typeface="+mn-lt"/>
                        </a:rPr>
                        <a:t>W</a:t>
                      </a:r>
                      <a:r>
                        <a:rPr lang="en-US" sz="800">
                          <a:effectLst/>
                          <a:latin typeface="+mn-lt"/>
                        </a:rPr>
                        <a:t>MO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No.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558 and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471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pu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li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at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,</a:t>
                      </a:r>
                      <a:r>
                        <a:rPr lang="en-US" sz="800" spc="-6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a</a:t>
                      </a:r>
                      <a:r>
                        <a:rPr lang="en-US" sz="800">
                          <a:effectLst/>
                          <a:latin typeface="+mn-lt"/>
                        </a:rPr>
                        <a:t>nd 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nt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25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y</a:t>
                      </a:r>
                      <a:r>
                        <a:rPr lang="en-US" sz="800" spc="-5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he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m</a:t>
                      </a:r>
                      <a:r>
                        <a:rPr lang="en-US" sz="800">
                          <a:effectLst/>
                          <a:latin typeface="+mn-lt"/>
                        </a:rPr>
                        <a:t>ent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>
                          <a:effectLst/>
                          <a:latin typeface="+mn-lt"/>
                        </a:rPr>
                        <a:t>,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h w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h</a:t>
                      </a:r>
                      <a:r>
                        <a:rPr lang="en-US" sz="80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v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2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to be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k</a:t>
                      </a:r>
                      <a:r>
                        <a:rPr lang="en-US" sz="800">
                          <a:effectLst/>
                          <a:latin typeface="+mn-lt"/>
                        </a:rPr>
                        <a:t>ept</a:t>
                      </a:r>
                      <a:r>
                        <a:rPr lang="en-US" sz="800" spc="-2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a</a:t>
                      </a:r>
                      <a:r>
                        <a:rPr lang="en-US" sz="800">
                          <a:effectLst/>
                          <a:latin typeface="+mn-lt"/>
                        </a:rPr>
                        <a:t>nd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e not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y</a:t>
                      </a:r>
                      <a:r>
                        <a:rPr lang="en-US" sz="800">
                          <a:effectLst/>
                          <a:latin typeface="+mn-lt"/>
                        </a:rPr>
                        <a:t>et</a:t>
                      </a:r>
                      <a:r>
                        <a:rPr lang="en-US" sz="8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d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ed</a:t>
                      </a:r>
                      <a:r>
                        <a:rPr lang="en-US" sz="800" spc="-4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n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h</a:t>
                      </a:r>
                      <a:r>
                        <a:rPr lang="en-US" sz="800">
                          <a:effectLst/>
                          <a:latin typeface="+mn-lt"/>
                        </a:rPr>
                        <a:t>e n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p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po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d</a:t>
                      </a:r>
                      <a:r>
                        <a:rPr lang="en-US" sz="800" spc="-45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u</a:t>
                      </a:r>
                      <a:r>
                        <a:rPr lang="en-US" sz="80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l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ne</a:t>
                      </a:r>
                      <a:r>
                        <a:rPr lang="en-US" sz="8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15">
                          <a:effectLst/>
                          <a:latin typeface="+mn-lt"/>
                        </a:rPr>
                        <a:t>(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i</a:t>
                      </a:r>
                      <a:r>
                        <a:rPr lang="en-US" sz="800">
                          <a:effectLst/>
                          <a:latin typeface="+mn-lt"/>
                        </a:rPr>
                        <a:t>.e. that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2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a</a:t>
                      </a:r>
                      <a:r>
                        <a:rPr lang="en-US" sz="800">
                          <a:effectLst/>
                          <a:latin typeface="+mn-lt"/>
                        </a:rPr>
                        <a:t>y</a:t>
                      </a:r>
                      <a:r>
                        <a:rPr lang="en-US" sz="800" spc="-4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h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v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10">
                          <a:effectLst/>
                          <a:latin typeface="+mn-lt"/>
                        </a:rPr>
                        <a:t> </a:t>
                      </a:r>
                      <a:r>
                        <a:rPr lang="en-US" sz="80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e</a:t>
                      </a:r>
                      <a:r>
                        <a:rPr lang="en-US" sz="800">
                          <a:effectLst/>
                          <a:latin typeface="+mn-lt"/>
                        </a:rPr>
                        <a:t>en</a:t>
                      </a: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o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gotten)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  <a:latin typeface="+mn-lt"/>
                        </a:rPr>
                        <a:t>S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ott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30">
                          <a:effectLst/>
                          <a:latin typeface="+mn-lt"/>
                        </a:rPr>
                        <a:t>W</a:t>
                      </a:r>
                      <a:r>
                        <a:rPr lang="en-US" sz="800" spc="-15">
                          <a:effectLst/>
                          <a:latin typeface="+mn-lt"/>
                        </a:rPr>
                        <a:t>o</a:t>
                      </a:r>
                      <a:r>
                        <a:rPr lang="en-US" sz="800">
                          <a:effectLst/>
                          <a:latin typeface="+mn-lt"/>
                        </a:rPr>
                        <a:t>od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r</a:t>
                      </a:r>
                      <a:r>
                        <a:rPr lang="en-US" sz="800">
                          <a:effectLst/>
                          <a:latin typeface="+mn-lt"/>
                        </a:rPr>
                        <a:t>uff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28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2015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 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n-lt"/>
                        </a:rPr>
                        <a:t>23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15">
                          <a:effectLst/>
                          <a:latin typeface="+mn-lt"/>
                        </a:rPr>
                        <a:t>T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-5">
                          <a:effectLst/>
                          <a:latin typeface="+mn-lt"/>
                        </a:rPr>
                        <a:t>l</a:t>
                      </a:r>
                      <a:r>
                        <a:rPr lang="en-US" sz="80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>
                          <a:effectLst/>
                          <a:latin typeface="+mn-lt"/>
                        </a:rPr>
                        <a:t>c</a:t>
                      </a:r>
                      <a:r>
                        <a:rPr lang="en-US" sz="800">
                          <a:effectLst/>
                          <a:latin typeface="+mn-lt"/>
                        </a:rPr>
                        <a:t>on</a:t>
                      </a:r>
                      <a:r>
                        <a:rPr lang="en-US" sz="800" spc="10">
                          <a:effectLst/>
                          <a:latin typeface="+mn-lt"/>
                        </a:rPr>
                        <a:t>f</a:t>
                      </a:r>
                      <a:r>
                        <a:rPr lang="en-US" sz="800">
                          <a:effectLst/>
                          <a:latin typeface="+mn-lt"/>
                        </a:rPr>
                        <a:t>.</a:t>
                      </a:r>
                      <a:endParaRPr lang="en-US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pe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ons</a:t>
                      </a:r>
                      <a:r>
                        <a:rPr lang="en-US" sz="800" spc="-6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l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ds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Ite</a:t>
                      </a:r>
                      <a:r>
                        <a:rPr lang="en-US" sz="800" spc="20" dirty="0">
                          <a:effectLst/>
                          <a:latin typeface="+mn-lt"/>
                        </a:rPr>
                        <a:t>m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c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on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20</a:t>
                      </a:r>
                      <a:r>
                        <a:rPr lang="en-US" sz="800" spc="-1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800" spc="5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b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.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</a:rPr>
                        <a:t>In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spc="-5" dirty="0">
                          <a:effectLst/>
                          <a:latin typeface="+mn-lt"/>
                        </a:rPr>
                        <a:t>i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800" spc="10" dirty="0">
                          <a:effectLst/>
                          <a:latin typeface="+mn-lt"/>
                        </a:rPr>
                        <a:t>t</a:t>
                      </a:r>
                      <a:r>
                        <a:rPr lang="en-US" sz="800" dirty="0">
                          <a:effectLst/>
                          <a:latin typeface="+mn-lt"/>
                        </a:rPr>
                        <a:t>ed</a:t>
                      </a:r>
                      <a:endParaRPr lang="en-US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95035"/>
              </p:ext>
            </p:extLst>
          </p:nvPr>
        </p:nvGraphicFramePr>
        <p:xfrm>
          <a:off x="215153" y="731522"/>
          <a:ext cx="8724452" cy="51878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{FE1F887B-7132-4CCD-8A58-FDF9305B1378}</a:tableStyleId>
              </a:tblPr>
              <a:tblGrid>
                <a:gridCol w="505547"/>
                <a:gridCol w="1196138"/>
                <a:gridCol w="2505601"/>
                <a:gridCol w="1313006"/>
                <a:gridCol w="1111141"/>
                <a:gridCol w="2093019"/>
              </a:tblGrid>
              <a:tr h="204850"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effectLst/>
                        </a:rPr>
                        <a:t>No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R</a:t>
                      </a:r>
                      <a:r>
                        <a:rPr lang="en-US" sz="1100">
                          <a:effectLst/>
                        </a:rPr>
                        <a:t>e</a:t>
                      </a:r>
                      <a:r>
                        <a:rPr lang="en-US" sz="1100" spc="5">
                          <a:effectLst/>
                        </a:rPr>
                        <a:t>f</a:t>
                      </a:r>
                      <a:r>
                        <a:rPr lang="en-US" sz="1100">
                          <a:effectLst/>
                        </a:rPr>
                        <a:t>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A</a:t>
                      </a:r>
                      <a:r>
                        <a:rPr lang="en-US" sz="1100">
                          <a:effectLst/>
                        </a:rPr>
                        <a:t>c</a:t>
                      </a:r>
                      <a:r>
                        <a:rPr lang="en-US" sz="1100" spc="5">
                          <a:effectLst/>
                        </a:rPr>
                        <a:t>ti</a:t>
                      </a:r>
                      <a:r>
                        <a:rPr lang="en-US" sz="1100">
                          <a:effectLst/>
                        </a:rPr>
                        <a:t>on</a:t>
                      </a:r>
                      <a:r>
                        <a:rPr lang="en-US" sz="1100" spc="-10">
                          <a:effectLst/>
                        </a:rPr>
                        <a:t> </a:t>
                      </a:r>
                      <a:r>
                        <a:rPr lang="en-US" sz="1100" spc="5">
                          <a:effectLst/>
                        </a:rPr>
                        <a:t>it</a:t>
                      </a:r>
                      <a:r>
                        <a:rPr lang="en-US" sz="1100" spc="-15">
                          <a:effectLst/>
                        </a:rPr>
                        <a:t>e</a:t>
                      </a:r>
                      <a:r>
                        <a:rPr lang="en-US" sz="1100">
                          <a:effectLst/>
                        </a:rPr>
                        <a:t>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D</a:t>
                      </a:r>
                      <a:r>
                        <a:rPr lang="en-US" sz="1100">
                          <a:effectLst/>
                        </a:rPr>
                        <a:t>ead</a:t>
                      </a:r>
                      <a:r>
                        <a:rPr lang="en-US" sz="1100" spc="5">
                          <a:effectLst/>
                        </a:rPr>
                        <a:t>li</a:t>
                      </a:r>
                      <a:r>
                        <a:rPr lang="en-US" sz="1100">
                          <a:effectLst/>
                        </a:rPr>
                        <a:t>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S</a:t>
                      </a:r>
                      <a:r>
                        <a:rPr lang="en-US" sz="1100" spc="5">
                          <a:effectLst/>
                        </a:rPr>
                        <a:t>t</a:t>
                      </a:r>
                      <a:r>
                        <a:rPr lang="en-US" sz="1100">
                          <a:effectLst/>
                        </a:rPr>
                        <a:t>a</a:t>
                      </a:r>
                      <a:r>
                        <a:rPr lang="en-US" sz="1100" spc="5">
                          <a:effectLst/>
                        </a:rPr>
                        <a:t>t</a:t>
                      </a:r>
                      <a:r>
                        <a:rPr lang="en-US" sz="1100">
                          <a:effectLst/>
                        </a:rPr>
                        <a:t>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383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23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Teleconfrerence</a:t>
                      </a:r>
                      <a:r>
                        <a:rPr lang="en-US" sz="1000" dirty="0" smtClean="0">
                          <a:effectLst/>
                        </a:rPr>
                        <a:t> 201</a:t>
                      </a:r>
                      <a:r>
                        <a:rPr lang="en-US" sz="1000" spc="1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01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A</a:t>
                      </a:r>
                      <a:r>
                        <a:rPr lang="en-US" sz="1000" spc="5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10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-3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Specific items/Section</a:t>
                      </a:r>
                      <a:r>
                        <a:rPr lang="en-US" sz="1000" baseline="0" dirty="0" smtClean="0">
                          <a:effectLst/>
                        </a:rPr>
                        <a:t> Leads </a:t>
                      </a:r>
                      <a:r>
                        <a:rPr lang="en-US" sz="1000" dirty="0" smtClean="0">
                          <a:effectLst/>
                        </a:rPr>
                        <a:t>to</a:t>
                      </a:r>
                      <a:r>
                        <a:rPr lang="en-US" sz="1000" spc="-15" dirty="0" smtClean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ta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oo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1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10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at</a:t>
                      </a:r>
                      <a:r>
                        <a:rPr lang="en-US" sz="1000" spc="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ng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nd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590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5" dirty="0">
                          <a:effectLst/>
                        </a:rPr>
                        <a:t>ll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c</a:t>
                      </a:r>
                      <a:r>
                        <a:rPr lang="en-US" sz="1000" spc="1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ng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10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put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f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om the 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nt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10" dirty="0">
                          <a:effectLst/>
                        </a:rPr>
                        <a:t>f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4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ont</a:t>
                      </a:r>
                      <a:r>
                        <a:rPr lang="en-US" sz="1000" spc="1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bu</a:t>
                      </a:r>
                      <a:r>
                        <a:rPr lang="en-US" sz="1000" spc="1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rs</a:t>
                      </a:r>
                      <a:r>
                        <a:rPr lang="en-US" sz="1000" dirty="0">
                          <a:effectLst/>
                        </a:rPr>
                        <a:t>,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10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to </a:t>
                      </a:r>
                      <a:r>
                        <a:rPr lang="en-US" sz="1000" spc="-10" dirty="0">
                          <a:effectLst/>
                        </a:rPr>
                        <a:t>w</a:t>
                      </a:r>
                      <a:r>
                        <a:rPr lang="en-US" sz="1000" spc="5" dirty="0">
                          <a:effectLst/>
                        </a:rPr>
                        <a:t>ri</a:t>
                      </a:r>
                      <a:r>
                        <a:rPr lang="en-US" sz="1000" dirty="0">
                          <a:effectLst/>
                        </a:rPr>
                        <a:t>te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ho</a:t>
                      </a:r>
                      <a:r>
                        <a:rPr lang="en-US" sz="1000" spc="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te</a:t>
                      </a:r>
                      <a:r>
                        <a:rPr lang="en-US" sz="1000" spc="20" dirty="0">
                          <a:effectLst/>
                        </a:rPr>
                        <a:t>m</a:t>
                      </a:r>
                      <a:r>
                        <a:rPr lang="en-US" sz="1000" spc="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spc="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ons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as nee</a:t>
                      </a:r>
                      <a:r>
                        <a:rPr lang="en-US" sz="1000" spc="10" dirty="0">
                          <a:effectLst/>
                        </a:rPr>
                        <a:t>d</a:t>
                      </a:r>
                      <a:r>
                        <a:rPr lang="en-US" sz="1000" dirty="0">
                          <a:effectLst/>
                        </a:rPr>
                        <a:t>ed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(</a:t>
                      </a:r>
                      <a:r>
                        <a:rPr lang="en-US" sz="1000" spc="10" dirty="0">
                          <a:effectLst/>
                        </a:rPr>
                        <a:t>d</a:t>
                      </a:r>
                      <a:r>
                        <a:rPr lang="en-US" sz="1000" dirty="0">
                          <a:effectLst/>
                        </a:rPr>
                        <a:t>ea</a:t>
                      </a:r>
                      <a:r>
                        <a:rPr lang="en-US" sz="1000" spc="10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ne</a:t>
                      </a:r>
                      <a:r>
                        <a:rPr lang="en-US" sz="1000" spc="-4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10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v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10" dirty="0">
                          <a:effectLst/>
                        </a:rPr>
                        <a:t>d</a:t>
                      </a:r>
                      <a:r>
                        <a:rPr lang="en-US" sz="1000" dirty="0">
                          <a:effectLst/>
                        </a:rPr>
                        <a:t>e 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10" dirty="0">
                          <a:effectLst/>
                        </a:rPr>
                        <a:t>p</a:t>
                      </a:r>
                      <a:r>
                        <a:rPr lang="en-US" sz="1000" dirty="0">
                          <a:effectLst/>
                        </a:rPr>
                        <a:t>ut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5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A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l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2</a:t>
                      </a:r>
                      <a:r>
                        <a:rPr lang="en-US" sz="1000" spc="10" dirty="0">
                          <a:effectLst/>
                        </a:rPr>
                        <a:t>0</a:t>
                      </a:r>
                      <a:r>
                        <a:rPr lang="en-US" sz="1000" dirty="0">
                          <a:effectLst/>
                        </a:rPr>
                        <a:t>15</a:t>
                      </a:r>
                      <a:r>
                        <a:rPr lang="en-US" sz="1000" spc="5" dirty="0">
                          <a:effectLst/>
                        </a:rPr>
                        <a:t>)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10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Done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8091"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on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>
                          <a:effectLst/>
                        </a:rPr>
                        <a:t>.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</a:t>
                      </a:r>
                      <a:r>
                        <a:rPr lang="en-US" sz="1000" spc="10">
                          <a:effectLst/>
                        </a:rPr>
                        <a:t>4</a:t>
                      </a:r>
                      <a:r>
                        <a:rPr lang="en-US" sz="1000">
                          <a:effectLst/>
                        </a:rPr>
                        <a:t>01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A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 spc="10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n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65735">
                        <a:lnSpc>
                          <a:spcPts val="114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pe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te</a:t>
                      </a:r>
                      <a:r>
                        <a:rPr lang="en-US" sz="1000" spc="5">
                          <a:effectLst/>
                        </a:rPr>
                        <a:t>x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 spc="10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nt</a:t>
                      </a:r>
                      <a:r>
                        <a:rPr lang="en-US" sz="1000" spc="5">
                          <a:effectLst/>
                        </a:rPr>
                        <a:t>ri</a:t>
                      </a:r>
                      <a:r>
                        <a:rPr lang="en-US" sz="1000">
                          <a:effectLst/>
                        </a:rPr>
                        <a:t>buto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o p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5">
                          <a:effectLst/>
                        </a:rPr>
                        <a:t>v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de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th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r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nput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to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he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ts val="1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</a:t>
                      </a:r>
                      <a:r>
                        <a:rPr lang="en-US" sz="1000" spc="20">
                          <a:effectLst/>
                        </a:rPr>
                        <a:t>m</a:t>
                      </a:r>
                      <a:r>
                        <a:rPr lang="en-US" sz="1000" spc="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ons</a:t>
                      </a:r>
                      <a:r>
                        <a:rPr lang="en-US" sz="1000" spc="-6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eads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172720">
                        <a:lnSpc>
                          <a:spcPts val="114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x</a:t>
                      </a:r>
                      <a:r>
                        <a:rPr lang="en-US" sz="1000">
                          <a:effectLst/>
                        </a:rPr>
                        <a:t>t 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ont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b</a:t>
                      </a:r>
                      <a:r>
                        <a:rPr lang="en-US" sz="1000" spc="10">
                          <a:effectLst/>
                        </a:rPr>
                        <a:t>u</a:t>
                      </a:r>
                      <a:r>
                        <a:rPr lang="en-US" sz="1000">
                          <a:effectLst/>
                        </a:rPr>
                        <a:t>to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p</a:t>
                      </a:r>
                      <a:r>
                        <a:rPr lang="en-US" sz="1000" spc="5">
                          <a:effectLst/>
                        </a:rPr>
                        <a:t>ri</a:t>
                      </a:r>
                      <a:r>
                        <a:rPr lang="en-US" sz="1000">
                          <a:effectLst/>
                        </a:rPr>
                        <a:t>l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90937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Ite</a:t>
                      </a:r>
                      <a:r>
                        <a:rPr lang="en-US" sz="1000" spc="20" dirty="0">
                          <a:effectLst/>
                        </a:rPr>
                        <a:t>m</a:t>
                      </a:r>
                      <a:r>
                        <a:rPr lang="en-US" sz="1000" spc="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ons</a:t>
                      </a:r>
                      <a:r>
                        <a:rPr lang="en-US" sz="1000" spc="-6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eads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v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de</a:t>
                      </a:r>
                      <a:r>
                        <a:rPr lang="en-US" sz="1000" spc="-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th</a:t>
                      </a:r>
                      <a:r>
                        <a:rPr lang="en-US" sz="1000" spc="1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r</a:t>
                      </a:r>
                      <a:r>
                        <a:rPr lang="en-US" sz="1000" spc="-1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nput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to </a:t>
                      </a: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Fr</a:t>
                      </a:r>
                      <a:r>
                        <a:rPr lang="en-US" sz="1000" dirty="0">
                          <a:effectLst/>
                        </a:rPr>
                        <a:t>ee</a:t>
                      </a:r>
                      <a:r>
                        <a:rPr lang="en-US" sz="1000" spc="20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Ite</a:t>
                      </a:r>
                      <a:r>
                        <a:rPr lang="en-US" sz="1000" spc="20">
                          <a:effectLst/>
                        </a:rPr>
                        <a:t>m</a:t>
                      </a:r>
                      <a:r>
                        <a:rPr lang="en-US" sz="1000" spc="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/</a:t>
                      </a:r>
                      <a:r>
                        <a:rPr lang="en-US" sz="1000" spc="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on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10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p</a:t>
                      </a:r>
                      <a:r>
                        <a:rPr lang="en-US" sz="1000" spc="5">
                          <a:effectLst/>
                        </a:rPr>
                        <a:t>ri</a:t>
                      </a:r>
                      <a:r>
                        <a:rPr lang="en-US" sz="1000">
                          <a:effectLst/>
                        </a:rPr>
                        <a:t>l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06188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 dirty="0" err="1">
                          <a:effectLst/>
                        </a:rPr>
                        <a:t>T</a:t>
                      </a:r>
                      <a:r>
                        <a:rPr lang="en-US" sz="1000" dirty="0" err="1">
                          <a:effectLst/>
                        </a:rPr>
                        <a:t>e</a:t>
                      </a:r>
                      <a:r>
                        <a:rPr lang="en-US" sz="1000" spc="-5" dirty="0" err="1">
                          <a:effectLst/>
                        </a:rPr>
                        <a:t>l</a:t>
                      </a:r>
                      <a:r>
                        <a:rPr lang="en-US" sz="1000" dirty="0" err="1">
                          <a:effectLst/>
                        </a:rPr>
                        <a:t>e</a:t>
                      </a:r>
                      <a:r>
                        <a:rPr lang="en-US" sz="1000" spc="5" dirty="0" err="1">
                          <a:effectLst/>
                        </a:rPr>
                        <a:t>c</a:t>
                      </a:r>
                      <a:r>
                        <a:rPr lang="en-US" sz="1000" dirty="0" err="1">
                          <a:effectLst/>
                        </a:rPr>
                        <a:t>on</a:t>
                      </a:r>
                      <a:r>
                        <a:rPr lang="en-US" sz="1000" spc="10" dirty="0" err="1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</a:t>
                      </a:r>
                      <a:r>
                        <a:rPr lang="en-US" sz="1000" spc="10" dirty="0">
                          <a:effectLst/>
                        </a:rPr>
                        <a:t>4</a:t>
                      </a:r>
                      <a:r>
                        <a:rPr lang="en-US" sz="1000" dirty="0">
                          <a:effectLst/>
                        </a:rPr>
                        <a:t>01</a:t>
                      </a:r>
                      <a:endParaRPr lang="en-US" sz="1100" dirty="0">
                        <a:effectLst/>
                      </a:endParaRP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A</a:t>
                      </a:r>
                      <a:r>
                        <a:rPr lang="en-US" sz="1000" spc="5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10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-3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on</a:t>
                      </a:r>
                      <a:r>
                        <a:rPr lang="en-US" sz="1000" spc="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-5">
                          <a:effectLst/>
                        </a:rPr>
                        <a:t>li</a:t>
                      </a:r>
                      <a:r>
                        <a:rPr lang="en-US" sz="1000" spc="10">
                          <a:effectLst/>
                        </a:rPr>
                        <a:t>d</a:t>
                      </a:r>
                      <a:r>
                        <a:rPr lang="en-US" sz="1000">
                          <a:effectLst/>
                        </a:rPr>
                        <a:t>ate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he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 spc="20">
                          <a:effectLst/>
                        </a:rPr>
                        <a:t>m</a:t>
                      </a: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ne</a:t>
                      </a:r>
                      <a:endParaRPr lang="en-US" sz="1100">
                        <a:effectLst/>
                      </a:endParaRPr>
                    </a:p>
                    <a:p>
                      <a:pPr marL="64770" marR="3302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 spc="-5">
                          <a:effectLst/>
                        </a:rPr>
                        <a:t>li</a:t>
                      </a:r>
                      <a:r>
                        <a:rPr lang="en-US" sz="1000" spc="20">
                          <a:effectLst/>
                        </a:rPr>
                        <a:t>m</a:t>
                      </a:r>
                      <a:r>
                        <a:rPr lang="en-US" sz="1000">
                          <a:effectLst/>
                        </a:rPr>
                        <a:t>ato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20">
                          <a:effectLst/>
                        </a:rPr>
                        <a:t>g</a:t>
                      </a:r>
                      <a:r>
                        <a:rPr lang="en-US" sz="1000">
                          <a:effectLst/>
                        </a:rPr>
                        <a:t>y</a:t>
                      </a:r>
                      <a:r>
                        <a:rPr lang="en-US" sz="1000" spc="-7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h</a:t>
                      </a:r>
                      <a:r>
                        <a:rPr lang="en-US" sz="1000" spc="10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pte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s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of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 spc="30">
                          <a:effectLst/>
                        </a:rPr>
                        <a:t>W</a:t>
                      </a:r>
                      <a:r>
                        <a:rPr lang="en-US" sz="1000">
                          <a:effectLst/>
                        </a:rPr>
                        <a:t>MO No.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5</a:t>
                      </a:r>
                      <a:r>
                        <a:rPr lang="en-US" sz="1000">
                          <a:effectLst/>
                        </a:rPr>
                        <a:t>58,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and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47</a:t>
                      </a:r>
                      <a:r>
                        <a:rPr lang="en-US" sz="1000" spc="1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,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n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10">
                          <a:effectLst/>
                        </a:rPr>
                        <a:t>h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v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w to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p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10">
                          <a:effectLst/>
                        </a:rPr>
                        <a:t>o</a:t>
                      </a:r>
                      <a:r>
                        <a:rPr lang="en-US" sz="1000" spc="-5">
                          <a:effectLst/>
                        </a:rPr>
                        <a:t>v</a:t>
                      </a:r>
                      <a:r>
                        <a:rPr lang="en-US" sz="1000" spc="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de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1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z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d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 spc="20">
                          <a:effectLst/>
                        </a:rPr>
                        <a:t>b</a:t>
                      </a:r>
                      <a:r>
                        <a:rPr lang="en-US" sz="1000">
                          <a:effectLst/>
                        </a:rPr>
                        <a:t>y </a:t>
                      </a: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MC</a:t>
                      </a:r>
                      <a:r>
                        <a:rPr lang="en-US" sz="1000" spc="5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Fr</a:t>
                      </a:r>
                      <a:r>
                        <a:rPr lang="en-US" sz="1000">
                          <a:effectLst/>
                        </a:rPr>
                        <a:t>ee</a:t>
                      </a:r>
                      <a:r>
                        <a:rPr lang="en-US" sz="1000" spc="20">
                          <a:effectLst/>
                        </a:rPr>
                        <a:t>m</a:t>
                      </a:r>
                      <a:r>
                        <a:rPr lang="en-US" sz="1000">
                          <a:effectLst/>
                        </a:rPr>
                        <a:t>an,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cr</a:t>
                      </a:r>
                      <a:r>
                        <a:rPr lang="en-US" sz="1000">
                          <a:effectLst/>
                        </a:rPr>
                        <a:t>eta</a:t>
                      </a:r>
                      <a:r>
                        <a:rPr lang="en-US" sz="1000" spc="5">
                          <a:effectLst/>
                        </a:rPr>
                        <a:t>ri</a:t>
                      </a:r>
                      <a:r>
                        <a:rPr lang="en-US" sz="1000">
                          <a:effectLst/>
                        </a:rPr>
                        <a:t>at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Ma</a:t>
                      </a:r>
                      <a:r>
                        <a:rPr lang="en-US" sz="1000">
                          <a:effectLst/>
                        </a:rPr>
                        <a:t>y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Done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90937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 spc="-5">
                          <a:effectLst/>
                        </a:rPr>
                        <a:t>v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rs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ons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s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nt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to </a:t>
                      </a:r>
                      <a:r>
                        <a:rPr lang="en-US" sz="1000" spc="5">
                          <a:effectLst/>
                        </a:rPr>
                        <a:t>T</a:t>
                      </a: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MCDS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>
                          <a:effectLst/>
                        </a:rPr>
                        <a:t>or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the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r</a:t>
                      </a:r>
                      <a:r>
                        <a:rPr lang="en-US" sz="1000" spc="-2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v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w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</a:rPr>
                        <a:t>(</a:t>
                      </a:r>
                      <a:r>
                        <a:rPr lang="en-US" sz="1000">
                          <a:effectLst/>
                        </a:rPr>
                        <a:t>dea</a:t>
                      </a:r>
                      <a:r>
                        <a:rPr lang="en-US" sz="1000" spc="10">
                          <a:effectLst/>
                        </a:rPr>
                        <a:t>d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 spc="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ne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1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Ma</a:t>
                      </a:r>
                      <a:r>
                        <a:rPr lang="en-US" sz="1000">
                          <a:effectLst/>
                        </a:rPr>
                        <a:t>y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en-US" sz="1000" spc="10">
                          <a:effectLst/>
                        </a:rPr>
                        <a:t>0</a:t>
                      </a:r>
                      <a:r>
                        <a:rPr lang="en-US" sz="1000">
                          <a:effectLst/>
                        </a:rPr>
                        <a:t>15)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Fr</a:t>
                      </a:r>
                      <a:r>
                        <a:rPr lang="en-US" sz="1000">
                          <a:effectLst/>
                        </a:rPr>
                        <a:t>ee</a:t>
                      </a:r>
                      <a:r>
                        <a:rPr lang="en-US" sz="1000" spc="20">
                          <a:effectLst/>
                        </a:rPr>
                        <a:t>m</a:t>
                      </a:r>
                      <a:r>
                        <a:rPr lang="en-US" sz="1000">
                          <a:effectLst/>
                        </a:rPr>
                        <a:t>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Ma</a:t>
                      </a:r>
                      <a:r>
                        <a:rPr lang="en-US" sz="1000">
                          <a:effectLst/>
                        </a:rPr>
                        <a:t>y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Done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5915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MCDS</a:t>
                      </a:r>
                      <a:r>
                        <a:rPr lang="en-US" sz="1000" spc="-3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to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v</a:t>
                      </a:r>
                      <a:r>
                        <a:rPr lang="en-US" sz="1000" spc="5">
                          <a:effectLst/>
                        </a:rPr>
                        <a:t>i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w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d</a:t>
                      </a:r>
                      <a:r>
                        <a:rPr lang="en-US" sz="1000" spc="1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</a:rPr>
                        <a:t>T</a:t>
                      </a: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 spc="5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MCDS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Ma</a:t>
                      </a:r>
                      <a:r>
                        <a:rPr lang="en-US" sz="1000">
                          <a:effectLst/>
                        </a:rPr>
                        <a:t>y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In progress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7479"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243205">
                        <a:lnSpc>
                          <a:spcPts val="114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on</a:t>
                      </a:r>
                      <a:r>
                        <a:rPr lang="en-US" sz="1000" spc="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-5">
                          <a:effectLst/>
                        </a:rPr>
                        <a:t>li</a:t>
                      </a:r>
                      <a:r>
                        <a:rPr lang="en-US" sz="1000" spc="10">
                          <a:effectLst/>
                        </a:rPr>
                        <a:t>d</a:t>
                      </a:r>
                      <a:r>
                        <a:rPr lang="en-US" sz="1000">
                          <a:effectLst/>
                        </a:rPr>
                        <a:t>ate</a:t>
                      </a:r>
                      <a:r>
                        <a:rPr lang="en-US" sz="1000" spc="-5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c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spc="10">
                          <a:effectLst/>
                        </a:rPr>
                        <a:t>m</a:t>
                      </a:r>
                      <a:r>
                        <a:rPr lang="en-US" sz="1000" spc="20">
                          <a:effectLst/>
                        </a:rPr>
                        <a:t>m</a:t>
                      </a:r>
                      <a:r>
                        <a:rPr lang="en-US" sz="1000">
                          <a:effectLst/>
                        </a:rPr>
                        <a:t>ents 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15">
                          <a:effectLst/>
                        </a:rPr>
                        <a:t>o</a:t>
                      </a:r>
                      <a:r>
                        <a:rPr lang="en-US" sz="1000">
                          <a:effectLst/>
                        </a:rPr>
                        <a:t>m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TT-</a:t>
                      </a:r>
                      <a:r>
                        <a:rPr lang="en-US" sz="1000">
                          <a:effectLst/>
                        </a:rPr>
                        <a:t>MCDS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38100">
                        <a:lnSpc>
                          <a:spcPts val="114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-5">
                          <a:effectLst/>
                        </a:rPr>
                        <a:t>i</a:t>
                      </a:r>
                      <a:r>
                        <a:rPr lang="en-US" sz="1000">
                          <a:effectLst/>
                        </a:rPr>
                        <a:t>c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Fr</a:t>
                      </a:r>
                      <a:r>
                        <a:rPr lang="en-US" sz="1000">
                          <a:effectLst/>
                        </a:rPr>
                        <a:t>ee</a:t>
                      </a:r>
                      <a:r>
                        <a:rPr lang="en-US" sz="1000" spc="20">
                          <a:effectLst/>
                        </a:rPr>
                        <a:t>m</a:t>
                      </a:r>
                      <a:r>
                        <a:rPr lang="en-US" sz="1000">
                          <a:effectLst/>
                        </a:rPr>
                        <a:t>an, </a:t>
                      </a:r>
                      <a:r>
                        <a:rPr lang="en-US" sz="1000" spc="-5">
                          <a:effectLst/>
                        </a:rPr>
                        <a:t>S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cr</a:t>
                      </a:r>
                      <a:r>
                        <a:rPr lang="en-US" sz="1000">
                          <a:effectLst/>
                        </a:rPr>
                        <a:t>eta</a:t>
                      </a:r>
                      <a:r>
                        <a:rPr lang="en-US" sz="1000" spc="5">
                          <a:effectLst/>
                        </a:rPr>
                        <a:t>ri</a:t>
                      </a:r>
                      <a:r>
                        <a:rPr lang="en-US" sz="1000">
                          <a:effectLst/>
                        </a:rPr>
                        <a:t>at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r>
                        <a:rPr lang="en-US" sz="1000" spc="-1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J</a:t>
                      </a:r>
                      <a:r>
                        <a:rPr lang="en-US" sz="1000">
                          <a:effectLst/>
                        </a:rPr>
                        <a:t>une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ts val="11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5142"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MC</a:t>
                      </a:r>
                      <a:r>
                        <a:rPr lang="en-US" sz="1000" spc="5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r>
                        <a:rPr lang="en-US" sz="1000" spc="-4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to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 spc="-5">
                          <a:effectLst/>
                        </a:rPr>
                        <a:t>v</a:t>
                      </a:r>
                      <a:r>
                        <a:rPr lang="en-US" sz="1000" spc="5">
                          <a:effectLst/>
                        </a:rPr>
                        <a:t>i</a:t>
                      </a:r>
                      <a:r>
                        <a:rPr lang="en-US" sz="1000" spc="10">
                          <a:effectLst/>
                        </a:rPr>
                        <a:t>e</a:t>
                      </a:r>
                      <a:r>
                        <a:rPr lang="en-US" sz="1000">
                          <a:effectLst/>
                        </a:rPr>
                        <a:t>w</a:t>
                      </a:r>
                      <a:r>
                        <a:rPr lang="en-US" sz="1000" spc="-4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d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a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>
                          <a:effectLst/>
                        </a:rPr>
                        <a:t>t</a:t>
                      </a:r>
                      <a:r>
                        <a:rPr lang="en-US" sz="1000" spc="-2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a</a:t>
                      </a:r>
                      <a:r>
                        <a:rPr lang="en-US" sz="1000">
                          <a:effectLst/>
                        </a:rPr>
                        <a:t>nd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ag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ee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on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f</a:t>
                      </a:r>
                      <a:r>
                        <a:rPr lang="en-US" sz="1000">
                          <a:effectLst/>
                        </a:rPr>
                        <a:t>utu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-1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wo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 spc="20">
                          <a:effectLst/>
                        </a:rPr>
                        <a:t>k</a:t>
                      </a:r>
                      <a:r>
                        <a:rPr lang="en-US" sz="1000">
                          <a:effectLst/>
                        </a:rPr>
                        <a:t>p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15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MC</a:t>
                      </a:r>
                      <a:r>
                        <a:rPr lang="en-US" sz="1000" spc="5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1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r>
                        <a:rPr lang="en-US" sz="1000" spc="5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25</a:t>
                      </a:r>
                      <a:r>
                        <a:rPr lang="en-US" sz="1000" spc="-30">
                          <a:effectLst/>
                        </a:rPr>
                        <a:t> </a:t>
                      </a:r>
                      <a:r>
                        <a:rPr lang="en-US" sz="1000" spc="5">
                          <a:effectLst/>
                        </a:rPr>
                        <a:t>J</a:t>
                      </a:r>
                      <a:r>
                        <a:rPr lang="en-US" sz="1000" spc="10">
                          <a:effectLst/>
                        </a:rPr>
                        <a:t>u</a:t>
                      </a:r>
                      <a:r>
                        <a:rPr lang="en-US" sz="1000">
                          <a:effectLst/>
                        </a:rPr>
                        <a:t>ne</a:t>
                      </a:r>
                      <a:endParaRPr lang="en-US" sz="1100">
                        <a:effectLst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257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NCEI Climate Facebook: 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www.facebook.com/NOAANCEIclimate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NCEI </a:t>
            </a:r>
            <a:r>
              <a:rPr lang="en-US" dirty="0"/>
              <a:t>Ocean &amp; Geophysics Facebook: </a:t>
            </a:r>
            <a:r>
              <a:rPr lang="en-US" dirty="0">
                <a:hlinkClick r:id="rId3"/>
              </a:rPr>
              <a:t>http://www.facebook.com/NOAANCEIoceangeo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NCEI Climate Twitter (@</a:t>
            </a:r>
            <a:r>
              <a:rPr lang="en-US" dirty="0" err="1"/>
              <a:t>NOAANCEIclimate</a:t>
            </a:r>
            <a:r>
              <a:rPr lang="en-US" dirty="0"/>
              <a:t>): </a:t>
            </a:r>
            <a:r>
              <a:rPr lang="en-US" dirty="0">
                <a:hlinkClick r:id="rId4"/>
              </a:rPr>
              <a:t>http://www.twitter.com/NOAANCEIclimate</a:t>
            </a:r>
            <a:endParaRPr lang="en-US" dirty="0"/>
          </a:p>
          <a:p>
            <a:r>
              <a:rPr lang="en-US" dirty="0"/>
              <a:t>NCEI Ocean &amp; Geophysics Twitter (@</a:t>
            </a:r>
            <a:r>
              <a:rPr lang="en-US" dirty="0" err="1"/>
              <a:t>NOAANCEIocngeo</a:t>
            </a:r>
            <a:r>
              <a:rPr lang="en-US" dirty="0"/>
              <a:t>): 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www.twitter.com/NOAANCEIocngeo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3505200"/>
            <a:ext cx="5460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www.ncei.noaa.gov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www.climate.gov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22543"/>
            <a:ext cx="3810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16643"/>
            <a:ext cx="3810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" y="685800"/>
            <a:ext cx="84963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D7499"/>
                </a:solidFill>
                <a:latin typeface="+mj-lt"/>
              </a:rPr>
              <a:t>NOAA’s</a:t>
            </a:r>
          </a:p>
          <a:p>
            <a:r>
              <a:rPr lang="en-US" sz="5000" b="1" dirty="0" smtClean="0">
                <a:solidFill>
                  <a:srgbClr val="3D7499"/>
                </a:solidFill>
                <a:latin typeface="+mj-lt"/>
              </a:rPr>
              <a:t>National Centers for Environmental Information</a:t>
            </a:r>
            <a:endParaRPr lang="en-US" sz="5000" b="1" dirty="0">
              <a:solidFill>
                <a:srgbClr val="3D7499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3285606"/>
            <a:ext cx="493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Contact: Eric.Freeman@noaa.gov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47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1057</Words>
  <Application>Microsoft Office PowerPoint</Application>
  <PresentationFormat>On-screen Show (4:3)</PresentationFormat>
  <Paragraphs>312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Veasey</dc:creator>
  <cp:lastModifiedBy>Chief</cp:lastModifiedBy>
  <cp:revision>85</cp:revision>
  <cp:lastPrinted>2015-06-02T12:37:07Z</cp:lastPrinted>
  <dcterms:modified xsi:type="dcterms:W3CDTF">2015-06-18T15:04:31Z</dcterms:modified>
</cp:coreProperties>
</file>