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5" r:id="rId1"/>
  </p:sldMasterIdLst>
  <p:notesMasterIdLst>
    <p:notesMasterId r:id="rId15"/>
  </p:notesMasterIdLst>
  <p:sldIdLst>
    <p:sldId id="256" r:id="rId2"/>
    <p:sldId id="262" r:id="rId3"/>
    <p:sldId id="263" r:id="rId4"/>
    <p:sldId id="270" r:id="rId5"/>
    <p:sldId id="271" r:id="rId6"/>
    <p:sldId id="272" r:id="rId7"/>
    <p:sldId id="27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<p14:section name="Untitled Section" id="{F0DE3B13-7CC1-8140-A750-46C323FD52DE}">
          <p14:sldIdLst>
            <p14:sldId id="256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E6DA1C"/>
    <a:srgbClr val="1C2A5F"/>
    <a:srgbClr val="3879AA"/>
    <a:srgbClr val="1F204A"/>
    <a:srgbClr val="648FB8"/>
    <a:srgbClr val="6D8FB8"/>
    <a:srgbClr val="01225A"/>
    <a:srgbClr val="01225B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90016" autoAdjust="0"/>
  </p:normalViewPr>
  <p:slideViewPr>
    <p:cSldViewPr snapToGrid="0" snapToObjects="1">
      <p:cViewPr>
        <p:scale>
          <a:sx n="100" d="100"/>
          <a:sy n="100" d="100"/>
        </p:scale>
        <p:origin x="-1336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85F93-3331-FC49-AD6A-9F1BADDFFD3B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D3B4A-6097-FB45-A0CD-0CBBE2D00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2605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OC powerpoin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2425"/>
            <a:ext cx="7772400" cy="6381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6DA1C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4900"/>
            <a:ext cx="6400800" cy="368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5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7777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882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68601"/>
            <a:ext cx="7772400" cy="5842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000" b="0" i="0" cap="none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5501"/>
            <a:ext cx="7772400" cy="55879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None/>
              <a:defRPr sz="1500" b="1" i="0" cap="all">
                <a:solidFill>
                  <a:srgbClr val="3879A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080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7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041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180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523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170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Header Arial bold 30pt dark blue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 black</a:t>
            </a:r>
          </a:p>
          <a:p>
            <a:pPr lvl="2"/>
            <a:r>
              <a:rPr lang="en-GB" dirty="0" smtClean="0"/>
              <a:t>Second level whit</a:t>
            </a:r>
          </a:p>
        </p:txBody>
      </p:sp>
      <p:pic>
        <p:nvPicPr>
          <p:cNvPr id="6" name="Picture 5" descr="NOC powerpoint Ex footer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5825236"/>
            <a:ext cx="9144000" cy="1045464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223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1" r:id="rId5"/>
    <p:sldLayoutId id="2147483662" r:id="rId6"/>
    <p:sldLayoutId id="2147483663" r:id="rId7"/>
    <p:sldLayoutId id="2147483664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3000" kern="1200">
          <a:solidFill>
            <a:srgbClr val="1F204A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2000" kern="1200">
          <a:solidFill>
            <a:srgbClr val="3879AA"/>
          </a:solidFill>
          <a:latin typeface="+mn-lt"/>
          <a:ea typeface="+mn-ea"/>
          <a:cs typeface="+mn-cs"/>
        </a:defRPr>
      </a:lvl1pPr>
      <a:lvl2pPr marL="0" indent="-216000" algn="l" defTabSz="457200" rtl="0" eaLnBrk="1" latinLnBrk="0" hangingPunct="1">
        <a:spcBef>
          <a:spcPts val="48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16000" algn="l" defTabSz="4572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73337"/>
            <a:ext cx="7772400" cy="638175"/>
          </a:xfrm>
        </p:spPr>
        <p:txBody>
          <a:bodyPr/>
          <a:lstStyle/>
          <a:p>
            <a:r>
              <a:rPr lang="en-US" smtClean="0"/>
              <a:t>Outcomes </a:t>
            </a:r>
            <a:r>
              <a:rPr lang="en-US" dirty="0" smtClean="0"/>
              <a:t>of CLIMAR-IV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I. </a:t>
            </a:r>
            <a:r>
              <a:rPr lang="en-US" dirty="0" smtClean="0"/>
              <a:t>Berry</a:t>
            </a:r>
          </a:p>
          <a:p>
            <a:r>
              <a:rPr lang="en-US" dirty="0" smtClean="0"/>
              <a:t>ETMC-V, 22 – 25 June 2015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204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 and storm surges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14700"/>
          </a:xfrm>
        </p:spPr>
        <p:txBody>
          <a:bodyPr/>
          <a:lstStyle/>
          <a:p>
            <a:pPr marL="457200" indent="-457200"/>
            <a:r>
              <a:rPr lang="en-US" dirty="0" smtClean="0"/>
              <a:t>Key issues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The need to improve the availability and utility of consolidated buoy observational metadata, both historical and current; 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need to improve the representation of wave reports in ICOADS (i.e. higher resolution and wider variety of wave parameters); 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need to assure the sustainability of an Extreme Waves Data Set; and 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need for storm surge climatology.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temperatures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issues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The need for improved understanding of structural uncertainties in SST; 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Whether </a:t>
            </a:r>
            <a:r>
              <a:rPr lang="en-US" dirty="0" smtClean="0"/>
              <a:t>benchmarking techniques can be developed for marine temperatures; 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need to compare different methods of SST bias adjustment; and 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Promoting </a:t>
            </a:r>
            <a:r>
              <a:rPr lang="en-US" dirty="0" smtClean="0"/>
              <a:t>the use of a common language in describing different uncertainty components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the observing </a:t>
            </a:r>
            <a:r>
              <a:rPr lang="en-US" dirty="0" err="1" smtClean="0"/>
              <a:t>system(s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issues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The need to understand the structural uncertainty in SST reconstructions; 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What </a:t>
            </a:r>
            <a:r>
              <a:rPr lang="en-US" dirty="0" smtClean="0"/>
              <a:t>impact do these uncertainties have on observed variability?; 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Challenges </a:t>
            </a:r>
            <a:r>
              <a:rPr lang="en-US" dirty="0" smtClean="0"/>
              <a:t>in funding the observing system and the importance of highlighting the (financial) benefits of the observing system; and 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importance of performing integrated observing system assessments as opposed to the platform based approach previously used. 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recovery and management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issues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need to improve the availability of buoy metadata, both historical and current; 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need to progress on the establishment of JCOMM-IODE </a:t>
            </a:r>
            <a:r>
              <a:rPr lang="en-US" dirty="0" err="1" smtClean="0"/>
              <a:t>CMOCs</a:t>
            </a:r>
            <a:r>
              <a:rPr lang="en-US" dirty="0" smtClean="0"/>
              <a:t>; 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importance of IVAD and ICOADS, and their further development; and 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importance of correctly citing and attributing datasets.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CLIMAR-IV </a:t>
            </a:r>
            <a:br>
              <a:rPr lang="en-US" dirty="0" smtClean="0"/>
            </a:br>
            <a:r>
              <a:rPr lang="en-US" dirty="0" smtClean="0"/>
              <a:t>(Asheville, North Carolina, June 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6599"/>
          </a:xfrm>
        </p:spPr>
        <p:txBody>
          <a:bodyPr/>
          <a:lstStyle/>
          <a:p>
            <a:pPr marL="453600" indent="-457200"/>
            <a:r>
              <a:rPr lang="en-US" dirty="0" smtClean="0">
                <a:solidFill>
                  <a:schemeClr val="accent1"/>
                </a:solidFill>
              </a:rPr>
              <a:t>Goals of the workshop:</a:t>
            </a:r>
          </a:p>
          <a:p>
            <a:pPr marL="453600" indent="-457200">
              <a:buFont typeface="Arial"/>
              <a:buChar char="•"/>
            </a:pPr>
            <a:endParaRPr lang="en-US" dirty="0" smtClean="0"/>
          </a:p>
          <a:p>
            <a:pPr marL="360000"/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to highlight the societal benefits of the applications of marine climatology, including for climate services; </a:t>
            </a:r>
          </a:p>
          <a:p>
            <a:pPr marL="360000"/>
            <a:r>
              <a:rPr lang="en-US" sz="1600" dirty="0" smtClean="0"/>
              <a:t>(ii) to review the needs of the scientific and operational communities for marine climate data and products; </a:t>
            </a:r>
          </a:p>
          <a:p>
            <a:pPr marL="360000"/>
            <a:r>
              <a:rPr lang="en-US" sz="1600" dirty="0" smtClean="0"/>
              <a:t>(iii) to assess the state of the marine climate data component of the global climate observing system, identify gaps, and provide guidance on how to address them; </a:t>
            </a:r>
          </a:p>
          <a:p>
            <a:pPr marL="360000"/>
            <a:r>
              <a:rPr lang="en-US" sz="1600" dirty="0" smtClean="0"/>
              <a:t>(iv) to review ongoing developments in the integration of observations across multiple observing domains (land - lower atmosphere / surface ocean - deep ocean - space); and </a:t>
            </a:r>
          </a:p>
          <a:p>
            <a:pPr marL="360000"/>
            <a:r>
              <a:rPr lang="en-US" sz="1600" dirty="0" smtClean="0"/>
              <a:t>(</a:t>
            </a:r>
            <a:r>
              <a:rPr lang="en-US" sz="1600" dirty="0" err="1" smtClean="0"/>
              <a:t>v</a:t>
            </a:r>
            <a:r>
              <a:rPr lang="en-US" sz="1600" dirty="0" smtClean="0"/>
              <a:t>) to encourage submissions to the Dynamic Part of the WMO Guide to the Applications of Marine Climatology. </a:t>
            </a:r>
          </a:p>
          <a:p>
            <a:pPr marL="453600" indent="-457200">
              <a:buFont typeface="Arial"/>
              <a:buChar char="•"/>
            </a:pP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273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 Sessions (43 presentations)</a:t>
            </a:r>
            <a:endParaRPr lang="en-US" sz="1600" dirty="0" smtClean="0"/>
          </a:p>
          <a:p>
            <a:pPr marL="900000" indent="-457200">
              <a:buFont typeface="Arial"/>
              <a:buChar char="•"/>
            </a:pPr>
            <a:r>
              <a:rPr lang="en-US" sz="1600" dirty="0" smtClean="0"/>
              <a:t>Applications of marine climatology</a:t>
            </a:r>
          </a:p>
          <a:p>
            <a:pPr marL="900000" indent="-457200">
              <a:buFont typeface="Arial"/>
              <a:buChar char="•"/>
            </a:pPr>
            <a:r>
              <a:rPr lang="en-US" sz="1600" dirty="0" smtClean="0"/>
              <a:t>Air – sea interaction</a:t>
            </a:r>
          </a:p>
          <a:p>
            <a:pPr marL="900000" indent="-457200">
              <a:buFont typeface="Arial"/>
              <a:buChar char="•"/>
            </a:pPr>
            <a:r>
              <a:rPr lang="en-US" sz="1600" dirty="0" smtClean="0"/>
              <a:t>Waves and storm surges</a:t>
            </a:r>
          </a:p>
          <a:p>
            <a:pPr marL="900000" indent="-457200">
              <a:buFont typeface="Arial"/>
              <a:buChar char="•"/>
            </a:pPr>
            <a:r>
              <a:rPr lang="en-US" sz="1600" dirty="0" smtClean="0"/>
              <a:t>Oceanographic data</a:t>
            </a:r>
          </a:p>
          <a:p>
            <a:pPr marL="900000" indent="-457200">
              <a:buFont typeface="Arial"/>
              <a:buChar char="•"/>
            </a:pPr>
            <a:r>
              <a:rPr lang="en-US" sz="1600" dirty="0" smtClean="0"/>
              <a:t>Surface temperatures</a:t>
            </a:r>
          </a:p>
          <a:p>
            <a:pPr marL="900000" indent="-457200">
              <a:buFont typeface="Arial"/>
              <a:buChar char="•"/>
            </a:pPr>
            <a:r>
              <a:rPr lang="en-US" sz="1600" dirty="0" smtClean="0"/>
              <a:t>Characteristics of the observing system</a:t>
            </a:r>
          </a:p>
          <a:p>
            <a:pPr marL="900000" indent="-457200">
              <a:buFont typeface="Arial"/>
              <a:buChar char="•"/>
            </a:pPr>
            <a:r>
              <a:rPr lang="en-US" sz="1600" dirty="0" smtClean="0"/>
              <a:t>Data management and recovery</a:t>
            </a:r>
          </a:p>
          <a:p>
            <a:pPr marL="900000" indent="-457200">
              <a:buFont typeface="Arial"/>
              <a:buChar char="•"/>
            </a:pPr>
            <a:r>
              <a:rPr lang="en-US" sz="1600" dirty="0" smtClean="0"/>
              <a:t>Quality control</a:t>
            </a:r>
            <a:endParaRPr lang="en-US" sz="3000" dirty="0" smtClean="0"/>
          </a:p>
          <a:p>
            <a:pPr marL="900000" indent="-457200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3 Plenary sessions</a:t>
            </a:r>
          </a:p>
          <a:p>
            <a:pPr marL="900000" indent="-457200">
              <a:spcBef>
                <a:spcPts val="0"/>
              </a:spcBef>
              <a:buFont typeface="Arial"/>
              <a:buChar char="•"/>
            </a:pPr>
            <a:r>
              <a:rPr lang="en-US" sz="1600" dirty="0" smtClean="0"/>
              <a:t>Applications of marine climatology</a:t>
            </a:r>
          </a:p>
          <a:p>
            <a:pPr marL="900000" indent="-457200">
              <a:spcBef>
                <a:spcPts val="0"/>
              </a:spcBef>
              <a:buFont typeface="Arial"/>
              <a:buChar char="•"/>
            </a:pPr>
            <a:r>
              <a:rPr lang="en-US" sz="1600" dirty="0" smtClean="0"/>
              <a:t>Extreme indices</a:t>
            </a:r>
          </a:p>
          <a:p>
            <a:pPr marL="900000" indent="-457200">
              <a:spcBef>
                <a:spcPts val="0"/>
              </a:spcBef>
              <a:buFont typeface="Arial"/>
              <a:buChar char="•"/>
            </a:pPr>
            <a:r>
              <a:rPr lang="en-US" sz="1600" dirty="0" smtClean="0"/>
              <a:t>Future priorities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marine climatology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Recommendations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 smtClean="0"/>
              <a:t>was recognized that better coordination and communication was needed within the regions, between WMO RAs and GOOS Regional Alliances, and with/within JCOMM in some cases;</a:t>
            </a:r>
            <a:r>
              <a:rPr lang="en-US" dirty="0" smtClean="0"/>
              <a:t>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There </a:t>
            </a:r>
            <a:r>
              <a:rPr lang="en-US" dirty="0" smtClean="0"/>
              <a:t>is a need for better connection between the data providers and the end users, and enhanced coordination between the three JCOMM </a:t>
            </a:r>
            <a:r>
              <a:rPr lang="en-US" dirty="0" err="1" smtClean="0"/>
              <a:t>Programme</a:t>
            </a:r>
            <a:r>
              <a:rPr lang="en-US" dirty="0" smtClean="0"/>
              <a:t> Areas on the applications of marine climatology; and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There </a:t>
            </a:r>
            <a:r>
              <a:rPr lang="en-US" dirty="0" smtClean="0"/>
              <a:t>is a need for pilot projects, or increased visibility of the marine component of existing GFCS pilot projects where appropriate, to help the science community understand climate services.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Extreme indices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The set of extreme indices proposed for ocean waves should be developed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That extreme indices for storm surges should be investigated</a:t>
            </a:r>
          </a:p>
          <a:p>
            <a:r>
              <a:rPr lang="en-US" dirty="0" smtClean="0"/>
              <a:t>The meeting </a:t>
            </a:r>
            <a:r>
              <a:rPr lang="en-US" dirty="0" err="1" smtClean="0"/>
              <a:t>recognised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That development of other extreme indices (winds / air / sea temperature) as proposed may not be sensible; </a:t>
            </a: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That </a:t>
            </a:r>
            <a:r>
              <a:rPr lang="en-US" sz="1600" dirty="0" smtClean="0"/>
              <a:t>there is a broader need for marine indices, and that many of these are already in production and use, e.g.</a:t>
            </a:r>
            <a:r>
              <a:rPr lang="en-US" sz="1600" dirty="0" smtClean="0"/>
              <a:t> NINO3.4, Thermal stress anomaly</a:t>
            </a:r>
            <a:r>
              <a:rPr lang="en-US" sz="1600" dirty="0" smtClean="0"/>
              <a:t>; </a:t>
            </a: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That </a:t>
            </a:r>
            <a:r>
              <a:rPr lang="en-US" sz="1600" dirty="0" smtClean="0"/>
              <a:t>JCOMM efforts might be better applied to a JCOMM-specific set of indices than working through the ETCCDI—thus it would appear helpful to follow-through as soon as practical on the JCOMM whitepaper on marine indices; and </a:t>
            </a: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The </a:t>
            </a:r>
            <a:r>
              <a:rPr lang="en-US" sz="1600" dirty="0" smtClean="0"/>
              <a:t>need for someone to champion the development and promotion of marine indices if there is going to be a community agreed set of indices and engagement with the ETCCDI.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dirty="0" smtClean="0"/>
              <a:t>Priorities identified</a:t>
            </a:r>
          </a:p>
          <a:p>
            <a:pPr marL="457200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Expand </a:t>
            </a:r>
            <a:r>
              <a:rPr lang="en-US" sz="1600" dirty="0" smtClean="0"/>
              <a:t>the ICOADS lineage record—and capture its scientific impact via metadata; </a:t>
            </a: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Promote </a:t>
            </a:r>
            <a:r>
              <a:rPr lang="en-US" sz="1600" dirty="0" smtClean="0"/>
              <a:t>formal ICOADS data citation using </a:t>
            </a:r>
            <a:r>
              <a:rPr lang="en-US" sz="1600" dirty="0" err="1" smtClean="0"/>
              <a:t>DOIs</a:t>
            </a:r>
            <a:r>
              <a:rPr lang="en-US" sz="1600" dirty="0" smtClean="0"/>
              <a:t>; </a:t>
            </a: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Promote </a:t>
            </a:r>
            <a:r>
              <a:rPr lang="en-US" sz="1600" dirty="0" smtClean="0"/>
              <a:t>Open-source software development for ICOADS; </a:t>
            </a: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Promote </a:t>
            </a:r>
            <a:r>
              <a:rPr lang="en-US" sz="1600" dirty="0" smtClean="0"/>
              <a:t>QC and platform trajectory tracking – old and new sources; </a:t>
            </a: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Advance </a:t>
            </a:r>
            <a:r>
              <a:rPr lang="en-US" sz="1600" dirty="0" smtClean="0"/>
              <a:t>the management and availability of wave, buoy, and platform data and metadata in ICOADS; </a:t>
            </a: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Enrich </a:t>
            </a:r>
            <a:r>
              <a:rPr lang="en-US" sz="1600" dirty="0" smtClean="0"/>
              <a:t>logbook rescued data with image linkage scheme; </a:t>
            </a: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Promote </a:t>
            </a:r>
            <a:r>
              <a:rPr lang="en-US" sz="1600" dirty="0" smtClean="0"/>
              <a:t>development of </a:t>
            </a:r>
            <a:r>
              <a:rPr lang="en-US" sz="1600" i="1" dirty="0" smtClean="0"/>
              <a:t>in situ to satellite , and vice versa, data matchup web service; </a:t>
            </a:r>
            <a:endParaRPr lang="en-US" sz="1600" i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Create </a:t>
            </a:r>
            <a:r>
              <a:rPr lang="en-US" sz="1600" dirty="0" smtClean="0"/>
              <a:t>climate credible products to inform IPCC and CMIP reports and research; </a:t>
            </a: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Participate </a:t>
            </a:r>
            <a:r>
              <a:rPr lang="en-US" sz="1600" dirty="0" smtClean="0"/>
              <a:t>in climate international service initiatives; and </a:t>
            </a: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Promote </a:t>
            </a:r>
            <a:r>
              <a:rPr lang="en-US" sz="1600" dirty="0" smtClean="0"/>
              <a:t>availability of enhanced near real time data.</a:t>
            </a:r>
            <a:r>
              <a:rPr lang="en-US" sz="1600" dirty="0" smtClean="0"/>
              <a:t> </a:t>
            </a:r>
            <a:endParaRPr lang="en-US" sz="1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Proceedings as JCOMM Technical Report (TR-79)</a:t>
            </a:r>
          </a:p>
          <a:p>
            <a:endParaRPr lang="en-US" dirty="0" smtClean="0"/>
          </a:p>
          <a:p>
            <a:r>
              <a:rPr lang="en-US" dirty="0" smtClean="0"/>
              <a:t>Summary WGSF </a:t>
            </a:r>
            <a:r>
              <a:rPr lang="en-US" dirty="0" err="1" smtClean="0"/>
              <a:t>FluxNews</a:t>
            </a:r>
            <a:r>
              <a:rPr lang="en-US" dirty="0" smtClean="0"/>
              <a:t> article</a:t>
            </a:r>
          </a:p>
          <a:p>
            <a:endParaRPr lang="en-US" dirty="0" smtClean="0"/>
          </a:p>
          <a:p>
            <a:r>
              <a:rPr lang="en-US" dirty="0" smtClean="0"/>
              <a:t>Special issue of the International Journal of Climatology (update to the dynamic part of the WMO Guide to the Applications of Marine Climatology)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marine climatology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1800" dirty="0" smtClean="0"/>
              <a:t>Key issues</a:t>
            </a:r>
          </a:p>
          <a:p>
            <a:pPr marL="457200" indent="-457200">
              <a:buFont typeface="Arial"/>
              <a:buChar char="•"/>
            </a:pPr>
            <a:r>
              <a:rPr lang="en-US" sz="1600" dirty="0" smtClean="0"/>
              <a:t>The </a:t>
            </a:r>
            <a:r>
              <a:rPr lang="en-US" sz="1600" dirty="0" smtClean="0"/>
              <a:t>need for better user / stakeholder engagement, both at the regional and global level. This includes addressing sector specific needs (e.g. fisheries, transports, agriculture [via seasonal prediction and the oceans links to floods and droughts]) as well as interaction with policy makers. There is also the need to organize JCOMM workshops in WMO Regional Association III; </a:t>
            </a:r>
            <a:endParaRPr lang="en-US" sz="1600" dirty="0" smtClean="0"/>
          </a:p>
          <a:p>
            <a:pPr marL="457200" indent="-457200">
              <a:buFont typeface="Arial"/>
              <a:buChar char="•"/>
            </a:pPr>
            <a:r>
              <a:rPr lang="en-US" sz="1600" dirty="0" smtClean="0"/>
              <a:t>Better </a:t>
            </a:r>
            <a:r>
              <a:rPr lang="en-US" sz="1600" dirty="0" smtClean="0"/>
              <a:t>regional coordination between countries, including on regionally relevant indices, data access and sharing. This could be via regional workshops to define needs for data products for the region; </a:t>
            </a:r>
            <a:endParaRPr lang="en-US" sz="1600" dirty="0" smtClean="0"/>
          </a:p>
          <a:p>
            <a:pPr marL="457200" indent="-457200">
              <a:buFont typeface="Arial"/>
              <a:buChar char="•"/>
            </a:pPr>
            <a:r>
              <a:rPr lang="en-US" sz="1600" dirty="0" smtClean="0"/>
              <a:t>Integration </a:t>
            </a:r>
            <a:r>
              <a:rPr lang="en-US" sz="1600" dirty="0" smtClean="0"/>
              <a:t>of research and datasets across the WMO GFCS societal challenges; </a:t>
            </a:r>
            <a:endParaRPr lang="en-US" sz="1600" dirty="0" smtClean="0"/>
          </a:p>
          <a:p>
            <a:pPr marL="457200" indent="-457200">
              <a:buFont typeface="Arial"/>
              <a:buChar char="•"/>
            </a:pPr>
            <a:r>
              <a:rPr lang="en-US" sz="1600" dirty="0" smtClean="0"/>
              <a:t>The </a:t>
            </a:r>
            <a:r>
              <a:rPr lang="en-US" sz="1600" dirty="0" smtClean="0"/>
              <a:t>need for long time series to aid attribution studies and the quantification of extremes; and </a:t>
            </a:r>
            <a:endParaRPr lang="en-US" sz="1600" dirty="0" smtClean="0"/>
          </a:p>
          <a:p>
            <a:pPr marL="457200" indent="-457200">
              <a:buFont typeface="Arial"/>
              <a:buChar char="•"/>
            </a:pPr>
            <a:r>
              <a:rPr lang="en-US" sz="1600" dirty="0" smtClean="0"/>
              <a:t>The </a:t>
            </a:r>
            <a:r>
              <a:rPr lang="en-US" sz="1600" dirty="0" smtClean="0"/>
              <a:t>importance of efforts to recover historical data, extending time series and the homogenization of the wind record. </a:t>
            </a:r>
          </a:p>
          <a:p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– sea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issues</a:t>
            </a:r>
          </a:p>
          <a:p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sz="1800" dirty="0" smtClean="0"/>
              <a:t>The need for high quality, homogenized satellite </a:t>
            </a:r>
            <a:r>
              <a:rPr lang="en-US" sz="1800" dirty="0" smtClean="0"/>
              <a:t>data</a:t>
            </a:r>
          </a:p>
          <a:p>
            <a:pPr marL="457200" indent="-457200">
              <a:buFont typeface="Arial"/>
              <a:buChar char="•"/>
            </a:pPr>
            <a:r>
              <a:rPr lang="en-US" sz="1800" dirty="0" smtClean="0"/>
              <a:t>The </a:t>
            </a:r>
            <a:r>
              <a:rPr lang="en-US" sz="1800" dirty="0" smtClean="0"/>
              <a:t>need for the ICOADS Value-Added Dataset (IVAD) was also noted in a number of talks and in the discussions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1063</Words>
  <Application>Microsoft Macintosh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Custom Design</vt:lpstr>
      <vt:lpstr>Outcomes of CLIMAR-IV</vt:lpstr>
      <vt:lpstr>CLIMAR-IV  (Asheville, North Carolina, June 2014)</vt:lpstr>
      <vt:lpstr>Organisation</vt:lpstr>
      <vt:lpstr>Applications of marine climatology</vt:lpstr>
      <vt:lpstr>Extreme indices</vt:lpstr>
      <vt:lpstr>Future priorities</vt:lpstr>
      <vt:lpstr>Outcomes</vt:lpstr>
      <vt:lpstr>Applications of marine climatology</vt:lpstr>
      <vt:lpstr>Air – sea interaction</vt:lpstr>
      <vt:lpstr>Waves and storm surges</vt:lpstr>
      <vt:lpstr>Surface temperatures</vt:lpstr>
      <vt:lpstr>Characteristics of the observing system(s)</vt:lpstr>
      <vt:lpstr>Data recovery and management initiatives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Headings in Calibri bold</dc:title>
  <dc:creator>Dan</dc:creator>
  <cp:lastModifiedBy>David Berry</cp:lastModifiedBy>
  <cp:revision>56</cp:revision>
  <dcterms:created xsi:type="dcterms:W3CDTF">2015-06-21T17:58:32Z</dcterms:created>
  <dcterms:modified xsi:type="dcterms:W3CDTF">2015-06-21T21:28:10Z</dcterms:modified>
</cp:coreProperties>
</file>