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5" r:id="rId1"/>
  </p:sldMasterIdLst>
  <p:notesMasterIdLst>
    <p:notesMasterId r:id="rId15"/>
  </p:notesMasterIdLst>
  <p:sldIdLst>
    <p:sldId id="256" r:id="rId2"/>
    <p:sldId id="262" r:id="rId3"/>
    <p:sldId id="266" r:id="rId4"/>
    <p:sldId id="263" r:id="rId5"/>
    <p:sldId id="264" r:id="rId6"/>
    <p:sldId id="265" r:id="rId7"/>
    <p:sldId id="276" r:id="rId8"/>
    <p:sldId id="275" r:id="rId9"/>
    <p:sldId id="267" r:id="rId10"/>
    <p:sldId id="268" r:id="rId11"/>
    <p:sldId id="272" r:id="rId12"/>
    <p:sldId id="274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<p14:section name="Untitled Section" id="{F0DE3B13-7CC1-8140-A750-46C323FD52DE}">
          <p14:sldIdLst>
            <p14:sldId id="256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E6DA1C"/>
    <a:srgbClr val="1C2A5F"/>
    <a:srgbClr val="3879AA"/>
    <a:srgbClr val="1F204A"/>
    <a:srgbClr val="648FB8"/>
    <a:srgbClr val="6D8FB8"/>
    <a:srgbClr val="01225A"/>
    <a:srgbClr val="01225B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90016" autoAdjust="0"/>
  </p:normalViewPr>
  <p:slideViewPr>
    <p:cSldViewPr snapToGrid="0" snapToObjects="1">
      <p:cViewPr>
        <p:scale>
          <a:sx n="100" d="100"/>
          <a:sy n="100" d="100"/>
        </p:scale>
        <p:origin x="-584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85F93-3331-FC49-AD6A-9F1BADDFFD3B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D3B4A-6097-FB45-A0CD-0CBBE2D00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605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D3B4A-6097-FB45-A0CD-0CBBE2D005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 out OOPC document from 2014? Or 2015 meeting and use that as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D3B4A-6097-FB45-A0CD-0CBBE2D005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OC powerpoi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2425"/>
            <a:ext cx="7772400" cy="6381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6DA1C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4900"/>
            <a:ext cx="6400800" cy="368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5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777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882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68601"/>
            <a:ext cx="7772400" cy="5842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000" b="0" i="0" cap="none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5501"/>
            <a:ext cx="7772400" cy="55879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1500" b="1" i="0" cap="all">
                <a:solidFill>
                  <a:srgbClr val="3879A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5080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07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1041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2180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4523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9170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Header Arial bold 30pt dark blue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 black</a:t>
            </a:r>
          </a:p>
          <a:p>
            <a:pPr lvl="2"/>
            <a:r>
              <a:rPr lang="en-GB" dirty="0" smtClean="0"/>
              <a:t>Second level whit</a:t>
            </a:r>
          </a:p>
        </p:txBody>
      </p:sp>
      <p:pic>
        <p:nvPicPr>
          <p:cNvPr id="6" name="Picture 5" descr="NOC powerpoint Ex footer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5825236"/>
            <a:ext cx="9144000" cy="1045464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3223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  <p:sldLayoutId id="2147483662" r:id="rId6"/>
    <p:sldLayoutId id="2147483663" r:id="rId7"/>
    <p:sldLayoutId id="2147483664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3000" kern="1200">
          <a:solidFill>
            <a:srgbClr val="1F204A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000" kern="1200">
          <a:solidFill>
            <a:srgbClr val="3879AA"/>
          </a:solidFill>
          <a:latin typeface="+mn-lt"/>
          <a:ea typeface="+mn-ea"/>
          <a:cs typeface="+mn-cs"/>
        </a:defRPr>
      </a:lvl1pPr>
      <a:lvl2pPr marL="0" indent="-216000" algn="l" defTabSz="457200" rtl="0" eaLnBrk="1" latinLnBrk="0" hangingPunct="1">
        <a:spcBef>
          <a:spcPts val="48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16000" algn="l" defTabSz="4572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3337"/>
            <a:ext cx="7772400" cy="638175"/>
          </a:xfrm>
        </p:spPr>
        <p:txBody>
          <a:bodyPr/>
          <a:lstStyle/>
          <a:p>
            <a:r>
              <a:rPr lang="en-US" dirty="0" smtClean="0"/>
              <a:t>Review of GOOS and GCOS Requirements for </a:t>
            </a:r>
            <a:r>
              <a:rPr lang="en-US" dirty="0" err="1" smtClean="0"/>
              <a:t>Climatological</a:t>
            </a:r>
            <a:r>
              <a:rPr lang="en-US" dirty="0" smtClean="0"/>
              <a:t> Data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I. Berry</a:t>
            </a:r>
          </a:p>
          <a:p>
            <a:r>
              <a:rPr lang="en-US" dirty="0" smtClean="0"/>
              <a:t>ETMC-V, 22 – 25 June 2015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7204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This should be provided by GCOS / GOOS implementation plan</a:t>
            </a:r>
          </a:p>
          <a:p>
            <a:endParaRPr lang="en-US" dirty="0" smtClean="0"/>
          </a:p>
          <a:p>
            <a:r>
              <a:rPr lang="en-US" dirty="0" smtClean="0"/>
              <a:t>Progress report currently being written, due 2015</a:t>
            </a:r>
          </a:p>
          <a:p>
            <a:endParaRPr lang="en-US" dirty="0" smtClean="0"/>
          </a:p>
          <a:p>
            <a:r>
              <a:rPr lang="en-US" dirty="0" smtClean="0"/>
              <a:t>Implementation plan due 2016</a:t>
            </a:r>
          </a:p>
          <a:p>
            <a:endParaRPr lang="en-US" dirty="0" smtClean="0"/>
          </a:p>
          <a:p>
            <a:r>
              <a:rPr lang="en-US" dirty="0" smtClean="0"/>
              <a:t>Similar activities within GOOS</a:t>
            </a:r>
          </a:p>
          <a:p>
            <a:endParaRPr lang="en-US" dirty="0" smtClean="0"/>
          </a:p>
          <a:p>
            <a:r>
              <a:rPr lang="en-US" dirty="0" smtClean="0"/>
              <a:t>Premature to make too make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1800"/>
            <a:ext cx="8229600" cy="45259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Previously commented on assessments and proposed methods for making quantitative assessments (e.g. at ETMC-IV and SOT-VII)</a:t>
            </a:r>
          </a:p>
          <a:p>
            <a:endParaRPr lang="en-US" sz="1600" dirty="0" smtClean="0"/>
          </a:p>
          <a:p>
            <a:r>
              <a:rPr lang="en-US" sz="1600" dirty="0" smtClean="0"/>
              <a:t>However, any metric or assessment needs to be simple</a:t>
            </a:r>
          </a:p>
          <a:p>
            <a:endParaRPr lang="en-US" sz="1600" dirty="0" smtClean="0"/>
          </a:p>
          <a:p>
            <a:r>
              <a:rPr lang="en-US" sz="1600" dirty="0" smtClean="0"/>
              <a:t>Equivalent buoy density of Reynolds et al 2005 is a good </a:t>
            </a:r>
            <a:r>
              <a:rPr lang="en-US" sz="1600" dirty="0" smtClean="0"/>
              <a:t>example (see report for full reference)</a:t>
            </a:r>
          </a:p>
          <a:p>
            <a:endParaRPr lang="en-US" sz="1600" dirty="0" smtClean="0"/>
          </a:p>
          <a:p>
            <a:r>
              <a:rPr lang="en-US" sz="1600" dirty="0" smtClean="0"/>
              <a:t>This can be expanded and made more generic in terms of standard observations – described in report</a:t>
            </a:r>
          </a:p>
          <a:p>
            <a:endParaRPr lang="en-US" sz="1600" dirty="0" smtClean="0"/>
          </a:p>
          <a:p>
            <a:r>
              <a:rPr lang="en-US" sz="1600" dirty="0" smtClean="0"/>
              <a:t>Standard uncertainty (for a single observation) defined, allowing number of “standard observations” to meet uncertainty requirement to be determined</a:t>
            </a:r>
          </a:p>
          <a:p>
            <a:endParaRPr lang="en-US" sz="1600" dirty="0" smtClean="0"/>
          </a:p>
          <a:p>
            <a:r>
              <a:rPr lang="en-US" sz="1600" dirty="0" smtClean="0"/>
              <a:t>These can then be related to the different components of the observing network and </a:t>
            </a:r>
            <a:r>
              <a:rPr lang="en-US" sz="1600" dirty="0" smtClean="0"/>
              <a:t>metrics / targets determined </a:t>
            </a:r>
            <a:r>
              <a:rPr lang="en-US" sz="1600" dirty="0" smtClean="0"/>
              <a:t>for the different components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6-22 at 06.32.1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71" y="0"/>
            <a:ext cx="8238329" cy="572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4500" y="5695434"/>
            <a:ext cx="5766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buoy density map from Reynolds et al 2005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There has been a large amount of progress since last ETMC within GCOS / GOOS</a:t>
            </a:r>
          </a:p>
          <a:p>
            <a:endParaRPr lang="en-US" sz="1800" dirty="0" smtClean="0"/>
          </a:p>
          <a:p>
            <a:r>
              <a:rPr lang="en-US" sz="1800" dirty="0" smtClean="0"/>
              <a:t>For example, from the GCOS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Review</a:t>
            </a:r>
          </a:p>
          <a:p>
            <a:endParaRPr lang="en-US" sz="1600" i="1" dirty="0" smtClean="0"/>
          </a:p>
          <a:p>
            <a:pPr marL="540000"/>
            <a:r>
              <a:rPr lang="en-US" sz="1600" i="1" dirty="0" smtClean="0"/>
              <a:t>GCOS should elaborate the ECV concept to specify its key deliverable and outputs, continuing the process of emphasizing fields and products and de-emphasizing individual platforms </a:t>
            </a:r>
            <a:endParaRPr lang="en-GB" sz="1600" dirty="0" smtClean="0"/>
          </a:p>
          <a:p>
            <a:endParaRPr lang="en-US" sz="1800" dirty="0" smtClean="0"/>
          </a:p>
          <a:p>
            <a:r>
              <a:rPr lang="en-US" sz="1800" dirty="0" smtClean="0"/>
              <a:t>Recommend ETMC to endorse </a:t>
            </a:r>
            <a:r>
              <a:rPr lang="en-US" sz="1800" dirty="0" smtClean="0"/>
              <a:t>this </a:t>
            </a:r>
            <a:r>
              <a:rPr lang="en-US" sz="1800" dirty="0" smtClean="0"/>
              <a:t>approach</a:t>
            </a:r>
          </a:p>
          <a:p>
            <a:endParaRPr lang="en-US" sz="1800" dirty="0" smtClean="0"/>
          </a:p>
          <a:p>
            <a:r>
              <a:rPr lang="en-US" sz="1800" dirty="0" smtClean="0"/>
              <a:t>Recommend GCOS to explore the use of the equivalent buoy density / equivalent standard observation density when assessing adequacy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setting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1600"/>
          </a:xfrm>
        </p:spPr>
        <p:txBody>
          <a:bodyPr/>
          <a:lstStyle/>
          <a:p>
            <a:pPr marL="453600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Observation requirements collected and </a:t>
            </a:r>
            <a:r>
              <a:rPr lang="en-US" dirty="0" err="1" smtClean="0">
                <a:solidFill>
                  <a:schemeClr val="accent1"/>
                </a:solidFill>
              </a:rPr>
              <a:t>summarised</a:t>
            </a:r>
            <a:r>
              <a:rPr lang="en-US" dirty="0" smtClean="0">
                <a:solidFill>
                  <a:schemeClr val="accent1"/>
                </a:solidFill>
              </a:rPr>
              <a:t> in the WMO Observing Requirements database and published via OSCAR</a:t>
            </a:r>
          </a:p>
          <a:p>
            <a:pPr marL="453600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Requirements specified by application area (e.g. Climate-AOPC)</a:t>
            </a:r>
          </a:p>
          <a:p>
            <a:pPr marL="453600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4 stage process</a:t>
            </a:r>
          </a:p>
          <a:p>
            <a:pPr marL="964800" lvl="1" indent="-514350">
              <a:buFont typeface="+mj-lt"/>
              <a:buAutoNum type="romanLcPeriod"/>
            </a:pPr>
            <a:r>
              <a:rPr lang="en-US" sz="1800" dirty="0" smtClean="0">
                <a:solidFill>
                  <a:schemeClr val="accent1"/>
                </a:solidFill>
              </a:rPr>
              <a:t>Review of requirements</a:t>
            </a:r>
          </a:p>
          <a:p>
            <a:pPr marL="964800" lvl="1" indent="-514350">
              <a:buFont typeface="+mj-lt"/>
              <a:buAutoNum type="romanLcPeriod"/>
            </a:pPr>
            <a:r>
              <a:rPr lang="en-US" sz="1800" dirty="0" smtClean="0">
                <a:solidFill>
                  <a:schemeClr val="accent1"/>
                </a:solidFill>
              </a:rPr>
              <a:t>Review of observing system capabilities and planned observing systems</a:t>
            </a:r>
          </a:p>
          <a:p>
            <a:pPr marL="964800" lvl="1" indent="-514350">
              <a:buFont typeface="+mj-lt"/>
              <a:buAutoNum type="romanLcPeriod"/>
            </a:pPr>
            <a:r>
              <a:rPr lang="en-US" sz="1800" dirty="0" smtClean="0">
                <a:solidFill>
                  <a:schemeClr val="accent1"/>
                </a:solidFill>
              </a:rPr>
              <a:t>Critical review of extent to which capabilities (ii) meet the requirements (</a:t>
            </a:r>
            <a:r>
              <a:rPr lang="en-US" sz="1800" dirty="0" err="1" smtClean="0">
                <a:solidFill>
                  <a:schemeClr val="accent1"/>
                </a:solidFill>
              </a:rPr>
              <a:t>i</a:t>
            </a:r>
            <a:r>
              <a:rPr lang="en-US" sz="1800" dirty="0" smtClean="0">
                <a:solidFill>
                  <a:schemeClr val="accent1"/>
                </a:solidFill>
              </a:rPr>
              <a:t>)</a:t>
            </a:r>
          </a:p>
          <a:p>
            <a:pPr marL="964800" lvl="1" indent="-514350">
              <a:buFont typeface="+mj-lt"/>
              <a:buAutoNum type="romanLcPeriod"/>
            </a:pPr>
            <a:r>
              <a:rPr lang="en-US" sz="1800" dirty="0" smtClean="0">
                <a:solidFill>
                  <a:schemeClr val="accent1"/>
                </a:solidFill>
              </a:rPr>
              <a:t>Statement of guidance based on (iii)</a:t>
            </a:r>
          </a:p>
          <a:p>
            <a:pPr marL="514800" lvl="1" indent="-514350"/>
            <a:r>
              <a:rPr lang="en-US" dirty="0" smtClean="0">
                <a:solidFill>
                  <a:schemeClr val="accent1"/>
                </a:solidFill>
              </a:rPr>
              <a:t>Requirements setting responsibility remains with </a:t>
            </a:r>
            <a:r>
              <a:rPr lang="en-US" dirty="0" err="1" smtClean="0">
                <a:solidFill>
                  <a:schemeClr val="accent1"/>
                </a:solidFill>
              </a:rPr>
              <a:t>programme</a:t>
            </a:r>
            <a:r>
              <a:rPr lang="en-US" dirty="0" smtClean="0">
                <a:solidFill>
                  <a:schemeClr val="accent1"/>
                </a:solidFill>
              </a:rPr>
              <a:t> / application area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1273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</a:t>
            </a:r>
            <a:r>
              <a:rPr lang="en-US" dirty="0" err="1" smtClean="0"/>
              <a:t>ETMCs</a:t>
            </a:r>
            <a:r>
              <a:rPr lang="en-US" dirty="0" smtClean="0"/>
              <a:t>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Requirements specified by number of criteria at three different levels</a:t>
            </a:r>
          </a:p>
          <a:p>
            <a:pPr marL="727200" indent="-457200">
              <a:buFont typeface="Arial"/>
              <a:buChar char="•"/>
            </a:pPr>
            <a:r>
              <a:rPr lang="en-US" sz="1800" dirty="0" smtClean="0"/>
              <a:t>Threshold, Breakthrough, Goal</a:t>
            </a:r>
          </a:p>
          <a:p>
            <a:pPr marL="727200" indent="-457200">
              <a:buFont typeface="Arial"/>
              <a:buChar char="•"/>
            </a:pPr>
            <a:r>
              <a:rPr lang="en-US" sz="1800" dirty="0" smtClean="0"/>
              <a:t>Uncertainty, Stability, Horizontal Resolution, Vertical Resolution, Observing Cycle, Timeliness, Coverage</a:t>
            </a:r>
            <a:r>
              <a:rPr lang="en-US" dirty="0" smtClean="0"/>
              <a:t> </a:t>
            </a:r>
          </a:p>
          <a:p>
            <a:pPr indent="-457200">
              <a:buFont typeface="Arial"/>
              <a:buChar char="•"/>
            </a:pPr>
            <a:r>
              <a:rPr lang="en-US" dirty="0" smtClean="0"/>
              <a:t>Marine requirements for GCOS defined by two application areas</a:t>
            </a:r>
          </a:p>
          <a:p>
            <a:pPr marL="720000" lvl="1" indent="-457200"/>
            <a:r>
              <a:rPr lang="en-US" sz="1800" dirty="0" smtClean="0">
                <a:solidFill>
                  <a:srgbClr val="4F81BD"/>
                </a:solidFill>
              </a:rPr>
              <a:t>Climate – AOPC </a:t>
            </a:r>
          </a:p>
          <a:p>
            <a:pPr marL="720000" lvl="1" indent="-457200"/>
            <a:r>
              <a:rPr lang="en-US" sz="1800" dirty="0" smtClean="0">
                <a:solidFill>
                  <a:srgbClr val="4F81BD"/>
                </a:solidFill>
              </a:rPr>
              <a:t>Climate – OOPC </a:t>
            </a:r>
          </a:p>
          <a:p>
            <a:pPr indent="-457200">
              <a:buFont typeface="Arial"/>
              <a:buChar char="•"/>
            </a:pPr>
            <a:r>
              <a:rPr lang="en-US" dirty="0" smtClean="0"/>
              <a:t>GOOS requirements defined by the Ocean Applications area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Requirements listed in report for this meeting - not going through them in detail now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indent="-457200">
              <a:buFont typeface="Arial"/>
              <a:buChar char="•"/>
            </a:pPr>
            <a:endParaRPr lang="en-US" dirty="0" smtClean="0"/>
          </a:p>
          <a:p>
            <a:pPr indent="-457200">
              <a:buFont typeface="Arial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dirty="0" smtClean="0"/>
              <a:t> GCOS requirements </a:t>
            </a:r>
            <a:r>
              <a:rPr lang="en-US" dirty="0" smtClean="0"/>
              <a:t>(SST)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397000"/>
          <a:ext cx="9143998" cy="3007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054"/>
                <a:gridCol w="1341571"/>
                <a:gridCol w="1312125"/>
                <a:gridCol w="1305312"/>
                <a:gridCol w="1305312"/>
                <a:gridCol w="1305312"/>
                <a:gridCol w="1305312"/>
              </a:tblGrid>
              <a:tr h="6885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</a:t>
                      </a:r>
                      <a:r>
                        <a:rPr lang="en-US" sz="1400" baseline="0" dirty="0" smtClean="0"/>
                        <a:t> area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Confidence level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Uncertainty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Horizontal resolution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Observing cycle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Timeliness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Coverage</a:t>
                      </a:r>
                      <a:endParaRPr lang="en-US" sz="1400" dirty="0"/>
                    </a:p>
                  </a:txBody>
                  <a:tcPr/>
                </a:tc>
              </a:tr>
              <a:tr h="3638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Climate-AOPC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0.25 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km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Global ocean</a:t>
                      </a:r>
                      <a:endParaRPr lang="en-US" sz="1400" dirty="0"/>
                    </a:p>
                  </a:txBody>
                  <a:tcPr/>
                </a:tc>
              </a:tr>
              <a:tr h="29467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Breakthrough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0.4 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km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Global ocean</a:t>
                      </a:r>
                      <a:endParaRPr lang="en-US" sz="1400" dirty="0"/>
                    </a:p>
                  </a:txBody>
                  <a:tcPr/>
                </a:tc>
              </a:tr>
              <a:tr h="30520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Threshold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500 km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Global ocean</a:t>
                      </a:r>
                      <a:endParaRPr lang="en-US" sz="1400" dirty="0"/>
                    </a:p>
                  </a:txBody>
                  <a:tcPr/>
                </a:tc>
              </a:tr>
              <a:tr h="2841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Climate-OOPC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 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km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</a:t>
                      </a:r>
                      <a:r>
                        <a:rPr lang="en-US" sz="1400" baseline="0" dirty="0" smtClean="0"/>
                        <a:t> min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Global ocean</a:t>
                      </a:r>
                      <a:endParaRPr lang="en-US" sz="1400" dirty="0"/>
                    </a:p>
                  </a:txBody>
                  <a:tcPr/>
                </a:tc>
              </a:tr>
              <a:tr h="27362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Breakthrough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0.126K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r>
                        <a:rPr lang="en-US" sz="1400" baseline="0" dirty="0" smtClean="0"/>
                        <a:t> km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</a:t>
                      </a:r>
                      <a:r>
                        <a:rPr lang="en-US" sz="1400" dirty="0" err="1" smtClean="0"/>
                        <a:t>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Global ocean</a:t>
                      </a:r>
                      <a:endParaRPr lang="en-US" sz="1400" dirty="0"/>
                    </a:p>
                  </a:txBody>
                  <a:tcPr/>
                </a:tc>
              </a:tr>
              <a:tr h="36733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Threshold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0.2 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500 km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 </a:t>
                      </a:r>
                      <a:r>
                        <a:rPr lang="en-US" sz="1400" dirty="0" err="1" smtClean="0"/>
                        <a:t>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 </a:t>
                      </a:r>
                      <a:r>
                        <a:rPr lang="en-US" sz="1400" dirty="0" err="1" smtClean="0"/>
                        <a:t>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Global ocean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justification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Unclear that the GOOS / GCOS requirements are properly defined within OSCAR – may be definition of technology specific requirements</a:t>
            </a:r>
          </a:p>
          <a:p>
            <a:endParaRPr lang="en-US" dirty="0" smtClean="0"/>
          </a:p>
          <a:p>
            <a:pPr marL="360000"/>
            <a:r>
              <a:rPr lang="en-US" sz="1800" dirty="0" smtClean="0"/>
              <a:t>Example: SST goal of 0.1K on 1km grid every hour – is this really needed for climate applications or is this the input data (technology dependent) to meet some other definition of the requirements</a:t>
            </a:r>
          </a:p>
          <a:p>
            <a:endParaRPr lang="en-US" dirty="0" smtClean="0"/>
          </a:p>
          <a:p>
            <a:r>
              <a:rPr lang="en-US" dirty="0" smtClean="0"/>
              <a:t>However, requirements are currently under review (e.g. variable and network specification sheets)</a:t>
            </a:r>
          </a:p>
          <a:p>
            <a:endParaRPr lang="en-US" dirty="0" smtClean="0"/>
          </a:p>
          <a:p>
            <a:r>
              <a:rPr lang="en-US" dirty="0" smtClean="0"/>
              <a:t>Linking to these and other scientific justifications from within OSCAR would be very helpful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6-22 at 06.55.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685800"/>
            <a:ext cx="6413500" cy="314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43688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Table of example phenomena and related scales / size of signal from draft GCOS / OOPC EOV Specification for SST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6-22 at 06.47.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304" y="256982"/>
            <a:ext cx="6905625" cy="4791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5048057"/>
            <a:ext cx="5880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Scales of phenomena related to sea-surface temperature (from draft GCOS/OOPC EOV Template for SST)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Observing system capabilities and critical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past these have been covered by the GCOS Progress reports and implementation plans</a:t>
            </a:r>
          </a:p>
          <a:p>
            <a:endParaRPr lang="en-US" dirty="0" smtClean="0"/>
          </a:p>
          <a:p>
            <a:r>
              <a:rPr lang="en-US" dirty="0" smtClean="0"/>
              <a:t>However, these have been very basic in there approach and lacked the critical review component</a:t>
            </a:r>
          </a:p>
          <a:p>
            <a:endParaRPr lang="en-US" dirty="0" smtClean="0"/>
          </a:p>
          <a:p>
            <a:r>
              <a:rPr lang="en-US" dirty="0" smtClean="0"/>
              <a:t>Descriptive assessment of network components without relating to broader ECV requirements</a:t>
            </a:r>
          </a:p>
          <a:p>
            <a:endParaRPr lang="en-US" dirty="0" smtClean="0"/>
          </a:p>
          <a:p>
            <a:r>
              <a:rPr lang="en-US" dirty="0" smtClean="0"/>
              <a:t>Again, improvements being made via variable</a:t>
            </a:r>
            <a:r>
              <a:rPr lang="en-US" dirty="0" smtClean="0"/>
              <a:t> and network specifications </a:t>
            </a:r>
            <a:r>
              <a:rPr lang="en-US" dirty="0" smtClean="0"/>
              <a:t>(example shortly)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700</Words>
  <Application>Microsoft Macintosh PowerPoint</Application>
  <PresentationFormat>On-screen Show (4:3)</PresentationFormat>
  <Paragraphs>123</Paragraphs>
  <Slides>13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Custom Design</vt:lpstr>
      <vt:lpstr>Review of GOOS and GCOS Requirements for Climatological Data Sets</vt:lpstr>
      <vt:lpstr>Requirements setting process</vt:lpstr>
      <vt:lpstr>Interpretation of ETMCs role</vt:lpstr>
      <vt:lpstr>Requirements</vt:lpstr>
      <vt:lpstr>Example GCOS requirements (SST)</vt:lpstr>
      <vt:lpstr>Scientific justification</vt:lpstr>
      <vt:lpstr>Slide 7</vt:lpstr>
      <vt:lpstr>Slide 8</vt:lpstr>
      <vt:lpstr>Observing system capabilities and critical review</vt:lpstr>
      <vt:lpstr>Statement of guidance</vt:lpstr>
      <vt:lpstr>Slide 11</vt:lpstr>
      <vt:lpstr>Slide 12</vt:lpstr>
      <vt:lpstr>Final thoughts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Headings in Calibri bold</dc:title>
  <dc:creator>Dan</dc:creator>
  <cp:lastModifiedBy>David Berry</cp:lastModifiedBy>
  <cp:revision>57</cp:revision>
  <dcterms:created xsi:type="dcterms:W3CDTF">2015-06-21T21:33:16Z</dcterms:created>
  <dcterms:modified xsi:type="dcterms:W3CDTF">2015-06-22T06:15:06Z</dcterms:modified>
</cp:coreProperties>
</file>