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00" r:id="rId3"/>
    <p:sldId id="309" r:id="rId4"/>
    <p:sldId id="325" r:id="rId5"/>
    <p:sldId id="301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3" r:id="rId19"/>
    <p:sldId id="324" r:id="rId20"/>
    <p:sldId id="287" r:id="rId21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A3"/>
    <a:srgbClr val="7CDE7C"/>
    <a:srgbClr val="F1DD65"/>
    <a:srgbClr val="CFB413"/>
    <a:srgbClr val="CC9900"/>
    <a:srgbClr val="009900"/>
    <a:srgbClr val="00CC00"/>
    <a:srgbClr val="99FF66"/>
    <a:srgbClr val="BC8B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E1F887B-7132-4CCD-8A58-FDF9305B1378}">
  <a:tblStyle styleId="{FE1F887B-7132-4CCD-8A58-FDF9305B13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EA94E86-F0FD-4F63-A1F6-43561FC1EE9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0" autoAdjust="0"/>
  </p:normalViewPr>
  <p:slideViewPr>
    <p:cSldViewPr snapToGrid="0">
      <p:cViewPr>
        <p:scale>
          <a:sx n="87" d="100"/>
          <a:sy n="87" d="100"/>
        </p:scale>
        <p:origin x="-13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3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44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8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3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27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675" y="4416428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2D1BB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2">
            <a:alphaModFix/>
          </a:blip>
          <a:srcRect l="6584" t="10269" r="6586" b="79462"/>
          <a:stretch/>
        </p:blipFill>
        <p:spPr>
          <a:xfrm>
            <a:off x="-11112" y="0"/>
            <a:ext cx="9155113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0" y="1547812"/>
            <a:ext cx="9144000" cy="5043487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422275"/>
            <a:ext cx="9144000" cy="1050924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001000" y="6543675"/>
            <a:ext cx="1082675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415925" y="6621463"/>
            <a:ext cx="7785100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0" i="0" u="none" strike="noStrike" cap="none" baseline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500" y="6427787"/>
            <a:ext cx="393700" cy="39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chemeClr val="accent5">
              <a:lumMod val="50000"/>
            </a:schemeClr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50000"/>
          </a:schemeClr>
        </a:buClr>
        <a:buNone/>
        <a:defRPr sz="2400" b="0" i="0" u="none" strike="noStrike" cap="none" baseline="0">
          <a:solidFill>
            <a:schemeClr val="accent5">
              <a:lumMod val="50000"/>
            </a:schemeClr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ecmwf.int/wiki/display/TCBUF/Marine+data+news" TargetMode="External"/><Relationship Id="rId2" Type="http://schemas.openxmlformats.org/officeDocument/2006/relationships/hyperlink" Target="https://software.ecmwf.int/wiki/display/TCBUF/TAC+To+BUFR+Migr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coads.noaa.gov/etmc/" TargetMode="External"/><Relationship Id="rId2" Type="http://schemas.openxmlformats.org/officeDocument/2006/relationships/hyperlink" Target="http://www.jcomm.info/index.php?option=com_content&amp;view=article&amp;id=39:activities-of-the-expert-team-on-marine-climatology-etmc&amp;catid=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mo.int/pages/prog/amp/mmop/data_management_en.html#MCSS" TargetMode="External"/><Relationship Id="rId4" Type="http://schemas.openxmlformats.org/officeDocument/2006/relationships/hyperlink" Target="http://www.jcomm.info/index.php?option=com_content&amp;view=article&amp;id=45&amp;Itemid=10002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OAANCEIoceangeo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facebook.com/NOAANCEIclimat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www.twitter.com/NOAANCEIocngeo" TargetMode="External"/><Relationship Id="rId4" Type="http://schemas.openxmlformats.org/officeDocument/2006/relationships/hyperlink" Target="http://www.twitter.com/NOAANCEIclimat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95370"/>
            <a:ext cx="9144000" cy="4246859"/>
          </a:xfrm>
          <a:prstGeom prst="rect">
            <a:avLst/>
          </a:prstGeom>
          <a:solidFill>
            <a:srgbClr val="3D74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r="15471"/>
          <a:stretch/>
        </p:blipFill>
        <p:spPr>
          <a:xfrm>
            <a:off x="0" y="-1"/>
            <a:ext cx="9144000" cy="2776251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0" y="2144216"/>
            <a:ext cx="9144000" cy="2272207"/>
          </a:xfrm>
          <a:prstGeom prst="rect">
            <a:avLst/>
          </a:prstGeom>
          <a:solidFill>
            <a:srgbClr val="205867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398462" y="5805487"/>
            <a:ext cx="8389936" cy="538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ct val="25000"/>
              <a:buFont typeface="Arial"/>
              <a:buNone/>
            </a:pPr>
            <a:r>
              <a:rPr lang="en-US" sz="1600" dirty="0" smtClean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600" baseline="30000" dirty="0" smtClean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th</a:t>
            </a:r>
            <a:r>
              <a:rPr lang="en-US" sz="1600" dirty="0" smtClean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 Meeting of the JCOMM Expert Team on Marine Climatology, 22-25 June 2015</a:t>
            </a:r>
            <a:endParaRPr lang="en-US" sz="1600" b="0" i="0" u="none" strike="noStrike" cap="none" baseline="0" dirty="0">
              <a:solidFill>
                <a:srgbClr val="9B9D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76237" y="6248400"/>
            <a:ext cx="8389936" cy="2619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AECC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National Centers for Environmental Information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0" y="4326803"/>
            <a:ext cx="91440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Eric Freeman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STG,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Inc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</a:t>
            </a:r>
            <a:r>
              <a:rPr lang="en-US" sz="1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’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 National Centers for Environmental Information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2505" y="5815013"/>
            <a:ext cx="865187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6236" y="2895600"/>
            <a:ext cx="8620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Report of the Chairperson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US" dirty="0"/>
              <a:t>Improving the links between ETMC and: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JCOMM Expert Team on Waves and Coastal Hazards Forecasting Systems (ETWCH)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JCOMM Expert Team on Sea Ice (ETSI)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WMO Commission for Climatology (</a:t>
            </a:r>
            <a:r>
              <a:rPr lang="en-US" sz="2000" dirty="0" err="1"/>
              <a:t>CCl</a:t>
            </a:r>
            <a:r>
              <a:rPr lang="en-US" sz="2000" dirty="0"/>
              <a:t>) regarding the International Data Rescue Portal, I-DARE, and the High Quality Global Climate Data Management Framework (HQGCDM).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47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Recent discussions at SOT-8 on preservation of IMMT data from e-logbooks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IMMT data from many AWS ships not being properly collected and provided to GCCs.</a:t>
            </a:r>
          </a:p>
          <a:p>
            <a:pPr lvl="2"/>
            <a:r>
              <a:rPr lang="en-GB" sz="1800" dirty="0" smtClean="0"/>
              <a:t>Many cases NO IMMT being collected and totally lost</a:t>
            </a:r>
          </a:p>
          <a:p>
            <a:pPr marL="1066800" lvl="2" indent="0">
              <a:buNone/>
            </a:pPr>
            <a:r>
              <a:rPr lang="en-GB" sz="1800" dirty="0" smtClean="0"/>
              <a:t> </a:t>
            </a:r>
            <a:endParaRPr lang="en-GB" sz="1800" dirty="0"/>
          </a:p>
          <a:p>
            <a:pPr lvl="1"/>
            <a:r>
              <a:rPr lang="en-GB" sz="1800" dirty="0" smtClean="0"/>
              <a:t>EMTC needs to determine the shortfalls and propose ideas on how to collect the delayed mode reports</a:t>
            </a:r>
          </a:p>
          <a:p>
            <a:pPr lvl="2"/>
            <a:r>
              <a:rPr lang="en-GB" sz="1800" dirty="0" smtClean="0"/>
              <a:t>Requires involvement of e-logbook and AWS software developers</a:t>
            </a:r>
          </a:p>
          <a:p>
            <a:pPr lvl="2"/>
            <a:r>
              <a:rPr lang="en-GB" sz="1800" dirty="0" smtClean="0"/>
              <a:t>Need to consider ways to ‘transmit’ or effectively pull IMMT data from ships, possibly without much (if any) human intervention</a:t>
            </a:r>
          </a:p>
          <a:p>
            <a:pPr lvl="3"/>
            <a:r>
              <a:rPr lang="en-GB" sz="1800" dirty="0" smtClean="0"/>
              <a:t>Additional concerns regarding communications on ships and ways to provide IMMT electronically. Some ships still unable to email.</a:t>
            </a:r>
          </a:p>
          <a:p>
            <a:pPr lvl="2"/>
            <a:endParaRPr lang="en-GB" sz="1800" dirty="0" smtClean="0"/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407216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Callsign</a:t>
            </a:r>
            <a:r>
              <a:rPr lang="en-US" dirty="0" smtClean="0"/>
              <a:t> masking starting in December 2007 continues to be an issue</a:t>
            </a:r>
          </a:p>
          <a:p>
            <a:pPr marL="203200" indent="0">
              <a:buNone/>
            </a:pPr>
            <a:endParaRPr lang="en-US" dirty="0" smtClean="0"/>
          </a:p>
          <a:p>
            <a:pPr lvl="1"/>
            <a:r>
              <a:rPr lang="en-US" sz="1600" dirty="0" smtClean="0"/>
              <a:t> ICOADS attempting to recover masked </a:t>
            </a:r>
            <a:r>
              <a:rPr lang="en-US" sz="1600" dirty="0" err="1" smtClean="0"/>
              <a:t>callsigns</a:t>
            </a:r>
            <a:r>
              <a:rPr lang="en-US" sz="1600" dirty="0" smtClean="0"/>
              <a:t> in a new blended Near-Real-Time (NRT) product consisting of NOAA/NCEI and NOAA/NCEP GTS</a:t>
            </a:r>
          </a:p>
          <a:p>
            <a:pPr lvl="2"/>
            <a:r>
              <a:rPr lang="en-US" sz="1600" dirty="0" smtClean="0"/>
              <a:t> ICOADS NRT previously based on NCEP GTS only, where most ship call signs are masked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 NCEI working to automate and operationalize new NRT blend, to be fully available following completion of Release 3.0 (~January 2016)</a:t>
            </a:r>
          </a:p>
          <a:p>
            <a:pPr lvl="2"/>
            <a:r>
              <a:rPr lang="en-US" sz="1600" dirty="0" smtClean="0"/>
              <a:t>Prototype produced for years 2008-2014 – ICOADS R2.5.2 – and being used in reanalysis.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Blend provides ~70% recovery of </a:t>
            </a:r>
            <a:r>
              <a:rPr lang="en-US" sz="1600" dirty="0" err="1" smtClean="0"/>
              <a:t>callsigns</a:t>
            </a:r>
            <a:endParaRPr lang="en-US" sz="1600" dirty="0" smtClean="0"/>
          </a:p>
          <a:p>
            <a:pPr lvl="2"/>
            <a:r>
              <a:rPr lang="en-US" sz="1600" dirty="0" smtClean="0"/>
              <a:t>Potential to recover additional unmasked </a:t>
            </a:r>
            <a:r>
              <a:rPr lang="en-US" sz="1600" dirty="0" err="1" smtClean="0"/>
              <a:t>callsigns</a:t>
            </a:r>
            <a:r>
              <a:rPr lang="en-US" sz="1600" dirty="0" smtClean="0"/>
              <a:t> through IMMT data collected from e-logbooks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549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transition to FM-94 </a:t>
            </a:r>
            <a:r>
              <a:rPr lang="en-US" dirty="0"/>
              <a:t>BUFR table driven code </a:t>
            </a:r>
            <a:r>
              <a:rPr lang="en-US" dirty="0" smtClean="0"/>
              <a:t>continues, but slowly</a:t>
            </a:r>
          </a:p>
          <a:p>
            <a:pPr lvl="1"/>
            <a:r>
              <a:rPr lang="en-US" dirty="0" smtClean="0"/>
              <a:t>Concerns </a:t>
            </a:r>
            <a:r>
              <a:rPr lang="en-US" dirty="0"/>
              <a:t>in the community are still expressed regarding preservation of originally reported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Ship-to-shore </a:t>
            </a:r>
            <a:r>
              <a:rPr lang="en-US" dirty="0"/>
              <a:t>formats produced by E-SURFMAR are being considered for replacement of FM-13 SHIP code and FM-18 </a:t>
            </a:r>
            <a:r>
              <a:rPr lang="en-US" dirty="0" smtClean="0"/>
              <a:t>BUOY</a:t>
            </a:r>
          </a:p>
          <a:p>
            <a:pPr lvl="1"/>
            <a:r>
              <a:rPr lang="en-US" dirty="0" smtClean="0"/>
              <a:t>Some transitions are already occurring or proposed to begin very soon</a:t>
            </a:r>
          </a:p>
          <a:p>
            <a:pPr lvl="1"/>
            <a:r>
              <a:rPr lang="en-US" dirty="0" smtClean="0"/>
              <a:t>News on the transition and associated issues can be found at the following:</a:t>
            </a:r>
          </a:p>
          <a:p>
            <a:pPr lvl="2"/>
            <a:r>
              <a:rPr lang="en-US" dirty="0" smtClean="0"/>
              <a:t>Website with information on TAC to BUFR transitions:</a:t>
            </a:r>
          </a:p>
          <a:p>
            <a:pPr marL="1066800" lvl="2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software.ecmwf.int/wiki/display/TCBUF/TAC+To+BUFR+Migration</a:t>
            </a:r>
            <a:endParaRPr lang="en-US" dirty="0" smtClean="0"/>
          </a:p>
          <a:p>
            <a:pPr lvl="2"/>
            <a:r>
              <a:rPr lang="en-US" dirty="0" smtClean="0"/>
              <a:t>‘Marine Data News’:</a:t>
            </a:r>
          </a:p>
          <a:p>
            <a:pPr marL="1066800" lvl="2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software.ecmwf.int/wiki/display/TCBUF/Marine+data+news</a:t>
            </a:r>
            <a:endParaRPr lang="en-US" dirty="0"/>
          </a:p>
          <a:p>
            <a:pPr marL="609600" indent="-342900"/>
            <a:r>
              <a:rPr lang="en-US" dirty="0" smtClean="0"/>
              <a:t>Major near-term problems:</a:t>
            </a:r>
          </a:p>
          <a:p>
            <a:pPr marL="1009650" lvl="1" indent="-342900"/>
            <a:r>
              <a:rPr lang="en-US" b="1" dirty="0"/>
              <a:t>2015/06/04</a:t>
            </a:r>
            <a:r>
              <a:rPr lang="en-US" dirty="0"/>
              <a:t> - Important announcement - CLS plans to stop the distribution of FM18 BUOY message in September 2015. This represents </a:t>
            </a:r>
            <a:r>
              <a:rPr lang="en-US" u="sng" dirty="0"/>
              <a:t>78% of the whole drifting buoy data transmitted onto the GTS</a:t>
            </a:r>
            <a:r>
              <a:rPr lang="en-US" dirty="0"/>
              <a:t>.</a:t>
            </a:r>
          </a:p>
          <a:p>
            <a:pPr marL="1009650" lvl="1" indent="-342900"/>
            <a:endParaRPr lang="en-US" dirty="0" smtClean="0"/>
          </a:p>
          <a:p>
            <a:pPr marL="1009650" lvl="1" indent="-342900"/>
            <a:endParaRPr lang="en-US" dirty="0" smtClean="0"/>
          </a:p>
          <a:p>
            <a:pPr marL="1066800" lvl="2" indent="0">
              <a:buNone/>
            </a:pPr>
            <a:endParaRPr lang="en-US" dirty="0" smtClean="0"/>
          </a:p>
          <a:p>
            <a:pPr marL="1066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04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Priorities from JCOMM-4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lvl="0" indent="-342900"/>
            <a:endParaRPr lang="en-GB" dirty="0" smtClean="0"/>
          </a:p>
          <a:p>
            <a:pPr marL="609600" lvl="0" indent="-342900"/>
            <a:r>
              <a:rPr lang="en-GB" dirty="0" smtClean="0"/>
              <a:t>Organize </a:t>
            </a:r>
            <a:r>
              <a:rPr lang="en-GB" dirty="0"/>
              <a:t>the fourth International Workshop on Advances in the Use of Historical Marine Climate Data (MARCDAT-4) in 2016.</a:t>
            </a:r>
            <a:endParaRPr lang="en-US" dirty="0"/>
          </a:p>
          <a:p>
            <a:pPr marL="1009650" lvl="1" indent="-342900"/>
            <a:endParaRPr lang="en-US" sz="2000" dirty="0" smtClean="0"/>
          </a:p>
          <a:p>
            <a:pPr marL="1009650" lvl="1" indent="-342900"/>
            <a:r>
              <a:rPr lang="en-US" sz="2000" dirty="0" smtClean="0"/>
              <a:t>UK National Oceanography Centre (NOC) in Southampton, UK to host</a:t>
            </a:r>
          </a:p>
          <a:p>
            <a:pPr marL="1409700" lvl="2" indent="-342900"/>
            <a:r>
              <a:rPr lang="en-US" sz="2000" dirty="0" smtClean="0"/>
              <a:t>Facilities can accommodate up to 100 persons</a:t>
            </a:r>
          </a:p>
          <a:p>
            <a:pPr marL="1009650" lvl="1" indent="-342900"/>
            <a:r>
              <a:rPr lang="en-US" sz="2000" dirty="0" smtClean="0"/>
              <a:t>Proposed for June 2016</a:t>
            </a:r>
          </a:p>
          <a:p>
            <a:pPr marL="1409700" lvl="2" indent="-342900"/>
            <a:r>
              <a:rPr lang="en-US" sz="2000" dirty="0" smtClean="0"/>
              <a:t>Need to add to JCOMM calendar immediately upon date confirmation to avoid other meeting conflicts (none found thus far)</a:t>
            </a:r>
          </a:p>
          <a:p>
            <a:pPr marL="1009650" lvl="1" indent="-342900"/>
            <a:r>
              <a:rPr lang="en-US" sz="2000" dirty="0" smtClean="0"/>
              <a:t>Organizing Committees to be formed </a:t>
            </a:r>
          </a:p>
          <a:p>
            <a:pPr marL="1009650" lvl="1" indent="-342900"/>
            <a:r>
              <a:rPr lang="en-US" sz="2000" dirty="0" smtClean="0"/>
              <a:t>More discussions on workshop organization at the end of July during ICOADS Steering Committee (ISC) teleconference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36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ETMC Priority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Working </a:t>
            </a:r>
            <a:r>
              <a:rPr lang="en-US" dirty="0"/>
              <a:t>towards to full Implementation of the MCDS vision by 2020 and by the continued collaboration of ETMC, Task Team on the MCDS (TT-MCDS) and the JCOMM Data Management Coordination Group (DMCG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r>
              <a:rPr lang="en-GB" dirty="0"/>
              <a:t>Completion of the Marine Climatology chapters of the WMO Manual on (WMO Publication No. 558) and Guide to (WMO Publication No. 471) Marine Meteorological Services by </a:t>
            </a:r>
            <a:r>
              <a:rPr lang="en-GB" dirty="0" smtClean="0"/>
              <a:t>2015</a:t>
            </a:r>
            <a:endParaRPr lang="en-US" b="1" dirty="0"/>
          </a:p>
          <a:p>
            <a:pPr lvl="0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816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ETMC Priority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review of existing ETMC/MCDS websites is needed and recommendations on how to merge/transfer content to a central </a:t>
            </a:r>
            <a:r>
              <a:rPr lang="en-US" dirty="0" smtClean="0"/>
              <a:t>website</a:t>
            </a:r>
          </a:p>
          <a:p>
            <a:endParaRPr lang="en-US" sz="1800" dirty="0"/>
          </a:p>
          <a:p>
            <a:r>
              <a:rPr lang="en-GB" sz="1600" dirty="0" smtClean="0"/>
              <a:t>ETMC </a:t>
            </a:r>
            <a:r>
              <a:rPr lang="en-GB" sz="1600" dirty="0"/>
              <a:t>activities on the JCOMM website:</a:t>
            </a:r>
            <a:endParaRPr lang="en-US" sz="1600" dirty="0"/>
          </a:p>
          <a:p>
            <a:pPr marL="203200" indent="0">
              <a:buNone/>
            </a:pPr>
            <a:r>
              <a:rPr lang="en-GB" sz="1600" u="sng" dirty="0">
                <a:hlinkClick r:id="rId2"/>
              </a:rPr>
              <a:t>http://www.jcomm.info/index.php?option=com_content&amp;view=article&amp;id=39:activities-of-the-expert-team-on-marine-climatology-etmc&amp;catid=14</a:t>
            </a:r>
            <a:endParaRPr lang="en-US" sz="1600" dirty="0"/>
          </a:p>
          <a:p>
            <a:pPr marL="203200" indent="0">
              <a:buNone/>
            </a:pPr>
            <a:endParaRPr lang="en-US" sz="1600" dirty="0"/>
          </a:p>
          <a:p>
            <a:r>
              <a:rPr lang="en-GB" sz="1600" dirty="0"/>
              <a:t>ETMC activities on the ICOADS website:</a:t>
            </a:r>
            <a:endParaRPr lang="en-US" sz="1600" dirty="0"/>
          </a:p>
          <a:p>
            <a:pPr marL="203200" indent="0">
              <a:buNone/>
            </a:pPr>
            <a:r>
              <a:rPr lang="en-GB" sz="1600" u="sng" dirty="0">
                <a:hlinkClick r:id="rId3"/>
              </a:rPr>
              <a:t>http://icoads.noaa.gov/etmc/</a:t>
            </a:r>
            <a:endParaRPr lang="en-US" sz="1600" dirty="0"/>
          </a:p>
          <a:p>
            <a:pPr marL="203200" indent="0">
              <a:buNone/>
            </a:pPr>
            <a:endParaRPr lang="en-US" sz="1600" dirty="0"/>
          </a:p>
          <a:p>
            <a:r>
              <a:rPr lang="en-GB" sz="1600" dirty="0"/>
              <a:t>MCSS webpage:</a:t>
            </a:r>
            <a:endParaRPr lang="en-US" sz="1600" dirty="0"/>
          </a:p>
          <a:p>
            <a:pPr marL="203200" indent="0">
              <a:buNone/>
            </a:pPr>
            <a:r>
              <a:rPr lang="en-GB" sz="1600" u="sng" dirty="0">
                <a:hlinkClick r:id="rId4"/>
              </a:rPr>
              <a:t>http://www.jcomm.info/index.php?option=com_content&amp;view=article&amp;id=45&amp;Itemid=100024</a:t>
            </a:r>
            <a:endParaRPr lang="en-US" sz="1600" dirty="0"/>
          </a:p>
          <a:p>
            <a:pPr marL="203200" indent="0">
              <a:buNone/>
            </a:pPr>
            <a:endParaRPr lang="en-US" sz="1600" dirty="0"/>
          </a:p>
          <a:p>
            <a:r>
              <a:rPr lang="en-GB" sz="1600" dirty="0"/>
              <a:t>Other materials also appear on the WMO website:</a:t>
            </a:r>
            <a:endParaRPr lang="en-US" sz="1600" dirty="0"/>
          </a:p>
          <a:p>
            <a:pPr marL="203200" indent="0">
              <a:buNone/>
            </a:pPr>
            <a:r>
              <a:rPr lang="en-GB" sz="1600" u="sng" dirty="0">
                <a:hlinkClick r:id="rId5"/>
              </a:rPr>
              <a:t>http://www.wmo.int/pages/prog/amp/mmop/data_management_en.html#MCSS</a:t>
            </a:r>
            <a:endParaRPr lang="en-US" sz="1600" dirty="0"/>
          </a:p>
          <a:p>
            <a:pPr lvl="0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29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ETMC Priority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Identify </a:t>
            </a:r>
            <a:r>
              <a:rPr lang="en-GB" dirty="0"/>
              <a:t>and contact potential DACs/GDACs for willingness to provide service to </a:t>
            </a:r>
            <a:r>
              <a:rPr lang="en-GB" dirty="0" smtClean="0"/>
              <a:t>MCDS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Close </a:t>
            </a:r>
            <a:r>
              <a:rPr lang="en-GB" dirty="0"/>
              <a:t>interactions with the new CMOC/China to provide guidance in data rescue and buoy data/metadata integration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Identify and assist establishment of other candidate CMOCs</a:t>
            </a:r>
          </a:p>
          <a:p>
            <a:pPr lvl="1"/>
            <a:r>
              <a:rPr lang="en-GB" dirty="0" smtClean="0"/>
              <a:t>ICOADS</a:t>
            </a:r>
          </a:p>
          <a:p>
            <a:pPr lvl="1"/>
            <a:r>
              <a:rPr lang="en-GB" dirty="0" smtClean="0"/>
              <a:t>WOD</a:t>
            </a:r>
            <a:endParaRPr lang="en-US" dirty="0"/>
          </a:p>
          <a:p>
            <a:pPr marL="203200" lv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386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ETMC Priority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Continuation </a:t>
            </a:r>
            <a:r>
              <a:rPr lang="en-GB" dirty="0"/>
              <a:t>of the Marine Climate Workshops. A preliminary organizing committee to be established by the end of 2015 to manage and run the Fourth International Workshop on Advances in the Use of Historical Climate Data (MARCDAT-4) by 2016</a:t>
            </a:r>
            <a:endParaRPr lang="en-US" dirty="0"/>
          </a:p>
          <a:p>
            <a:endParaRPr lang="en-US" b="1" dirty="0" smtClean="0"/>
          </a:p>
          <a:p>
            <a:pPr lvl="0"/>
            <a:r>
              <a:rPr lang="en-US" dirty="0"/>
              <a:t>Progress towards resolving the outstanding </a:t>
            </a:r>
            <a:r>
              <a:rPr lang="en-US" dirty="0" err="1"/>
              <a:t>callsign</a:t>
            </a:r>
            <a:r>
              <a:rPr lang="en-US" dirty="0"/>
              <a:t> masking issues including implementation of </a:t>
            </a:r>
            <a:r>
              <a:rPr lang="en-US" dirty="0" err="1"/>
              <a:t>callsign</a:t>
            </a:r>
            <a:r>
              <a:rPr lang="en-US" dirty="0"/>
              <a:t> </a:t>
            </a:r>
            <a:r>
              <a:rPr lang="en-US" dirty="0" smtClean="0"/>
              <a:t>encryption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387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ETMC Priority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Data preservation issues relating to migration of real-time transmission to FM-94 BUFR</a:t>
            </a:r>
            <a:r>
              <a:rPr lang="en-GB" dirty="0" smtClean="0"/>
              <a:t>;</a:t>
            </a:r>
          </a:p>
          <a:p>
            <a:endParaRPr lang="en-GB" b="1" dirty="0"/>
          </a:p>
          <a:p>
            <a:pPr lvl="0"/>
            <a:r>
              <a:rPr lang="en-US" dirty="0"/>
              <a:t>Addressing the loss of IMMT data from </a:t>
            </a:r>
            <a:r>
              <a:rPr lang="en-US" dirty="0" err="1"/>
              <a:t>TurboWin</a:t>
            </a:r>
            <a:r>
              <a:rPr lang="en-US" dirty="0"/>
              <a:t> e-logbooks from AWS. Propose new data flows and better ways to avoid loss;</a:t>
            </a:r>
          </a:p>
          <a:p>
            <a:pPr marL="203200" indent="0">
              <a:buNone/>
            </a:pPr>
            <a:endParaRPr lang="en-US" b="1" dirty="0" smtClean="0"/>
          </a:p>
          <a:p>
            <a:r>
              <a:rPr lang="en-US" dirty="0" smtClean="0"/>
              <a:t>New items?</a:t>
            </a:r>
          </a:p>
        </p:txBody>
      </p:sp>
    </p:spTree>
    <p:extLst>
      <p:ext uri="{BB962C8B-B14F-4D97-AF65-F5344CB8AC3E}">
        <p14:creationId xmlns:p14="http://schemas.microsoft.com/office/powerpoint/2010/main" val="217787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First major meeting since ETMC-4, 26-28 November 2012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US" sz="1600" dirty="0" smtClean="0"/>
              <a:t>Large focus on MCDS, including collaborations with IODE to have it approved on the oceanographic side in preparation for acceptance at JCOMM-4</a:t>
            </a:r>
          </a:p>
          <a:p>
            <a:pPr marL="635000" lvl="1" indent="0">
              <a:buClr>
                <a:schemeClr val="accent5">
                  <a:lumMod val="50000"/>
                </a:schemeClr>
              </a:buClr>
              <a:buNone/>
            </a:pPr>
            <a:endParaRPr lang="en-US" dirty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Side meeting at CLIMAR-4, 10 June 2014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US" sz="1600" dirty="0" smtClean="0"/>
              <a:t>Discussed MCDS development and ICOADS</a:t>
            </a:r>
          </a:p>
          <a:p>
            <a:pPr marL="635000" lvl="1" indent="0">
              <a:buClr>
                <a:schemeClr val="accent5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ETMC-5, Geneva Switzerland 22-26 June 2015</a:t>
            </a:r>
          </a:p>
        </p:txBody>
      </p:sp>
    </p:spTree>
    <p:extLst>
      <p:ext uri="{BB962C8B-B14F-4D97-AF65-F5344CB8AC3E}">
        <p14:creationId xmlns:p14="http://schemas.microsoft.com/office/powerpoint/2010/main" val="348810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257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NCEI Climate Facebook: 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www.facebook.com/NOAANCEIclimate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NCEI </a:t>
            </a:r>
            <a:r>
              <a:rPr lang="en-US" dirty="0"/>
              <a:t>Ocean &amp; Geophysics Facebook: </a:t>
            </a:r>
            <a:r>
              <a:rPr lang="en-US" dirty="0">
                <a:hlinkClick r:id="rId3"/>
              </a:rPr>
              <a:t>http://www.facebook.com/NOAANCEIoceangeo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NCEI Climate Twitter (@</a:t>
            </a:r>
            <a:r>
              <a:rPr lang="en-US" dirty="0" err="1"/>
              <a:t>NOAANCEIclimate</a:t>
            </a:r>
            <a:r>
              <a:rPr lang="en-US" dirty="0"/>
              <a:t>): </a:t>
            </a:r>
            <a:r>
              <a:rPr lang="en-US" dirty="0">
                <a:hlinkClick r:id="rId4"/>
              </a:rPr>
              <a:t>http://www.twitter.com/NOAANCEIclimate</a:t>
            </a:r>
            <a:endParaRPr lang="en-US" dirty="0"/>
          </a:p>
          <a:p>
            <a:r>
              <a:rPr lang="en-US" dirty="0"/>
              <a:t>NCEI Ocean &amp; Geophysics Twitter (@</a:t>
            </a:r>
            <a:r>
              <a:rPr lang="en-US" dirty="0" err="1"/>
              <a:t>NOAANCEIocngeo</a:t>
            </a:r>
            <a:r>
              <a:rPr lang="en-US" dirty="0"/>
              <a:t>): 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www.twitter.com/NOAANCEIocngeo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3505200"/>
            <a:ext cx="546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www.ncei.noaa.gov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www.climate.gov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2543"/>
            <a:ext cx="381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16643"/>
            <a:ext cx="381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" y="685800"/>
            <a:ext cx="8496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D7499"/>
                </a:solidFill>
                <a:latin typeface="+mj-lt"/>
              </a:rPr>
              <a:t>NOAA’s</a:t>
            </a:r>
          </a:p>
          <a:p>
            <a:r>
              <a:rPr lang="en-US" sz="5000" b="1" dirty="0" smtClean="0">
                <a:solidFill>
                  <a:srgbClr val="3D7499"/>
                </a:solidFill>
                <a:latin typeface="+mj-lt"/>
              </a:rPr>
              <a:t>National Centers for Environmental Information</a:t>
            </a:r>
            <a:endParaRPr lang="en-US" sz="5000" b="1" dirty="0">
              <a:solidFill>
                <a:srgbClr val="3D74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3285606"/>
            <a:ext cx="493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Contact: Eric.Freeman@noaa.gov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4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ETMC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to 2012:</a:t>
            </a:r>
          </a:p>
          <a:p>
            <a:pPr lvl="1"/>
            <a:r>
              <a:rPr lang="en-US" sz="1600" dirty="0" smtClean="0"/>
              <a:t> Scott Woodruff  was Chair and provided many years of great service</a:t>
            </a:r>
          </a:p>
          <a:p>
            <a:pPr marL="635000" lvl="1" indent="0">
              <a:buNone/>
            </a:pPr>
            <a:endParaRPr lang="en-US" dirty="0" smtClean="0"/>
          </a:p>
          <a:p>
            <a:r>
              <a:rPr lang="en-US" dirty="0" smtClean="0"/>
              <a:t>May 2012</a:t>
            </a:r>
          </a:p>
          <a:p>
            <a:pPr lvl="1"/>
            <a:r>
              <a:rPr lang="en-US" sz="1600" dirty="0" smtClean="0"/>
              <a:t> Nicky (Nicola) Scott and Gudrun </a:t>
            </a:r>
            <a:r>
              <a:rPr lang="en-US" sz="1600" dirty="0" err="1" smtClean="0"/>
              <a:t>Rosenhagen</a:t>
            </a:r>
            <a:r>
              <a:rPr lang="en-US" sz="1600" dirty="0" smtClean="0"/>
              <a:t> elected as Chair and Vice-Chair, respectively </a:t>
            </a:r>
          </a:p>
          <a:p>
            <a:pPr lvl="1"/>
            <a:r>
              <a:rPr lang="en-US" sz="1600" dirty="0" smtClean="0"/>
              <a:t> Developed the Visions for the MCDS to replace the MCSS</a:t>
            </a:r>
          </a:p>
          <a:p>
            <a:pPr lvl="1"/>
            <a:r>
              <a:rPr lang="en-US" sz="1600" dirty="0" smtClean="0"/>
              <a:t> Set foundation for full implementation by 2020</a:t>
            </a:r>
          </a:p>
          <a:p>
            <a:pPr lvl="1"/>
            <a:r>
              <a:rPr lang="en-US" sz="1600" dirty="0" smtClean="0"/>
              <a:t> Gudrun Retired in December 2014</a:t>
            </a:r>
          </a:p>
          <a:p>
            <a:pPr lvl="1"/>
            <a:r>
              <a:rPr lang="en-US" sz="1600" dirty="0" smtClean="0"/>
              <a:t> Nicky pursued a new life in Spain January 2015</a:t>
            </a:r>
          </a:p>
          <a:p>
            <a:pPr lvl="1"/>
            <a:endParaRPr lang="en-US" sz="1600" dirty="0"/>
          </a:p>
          <a:p>
            <a:r>
              <a:rPr lang="en-US" sz="2600" dirty="0" smtClean="0"/>
              <a:t>January 2015</a:t>
            </a:r>
          </a:p>
          <a:p>
            <a:pPr lvl="1"/>
            <a:r>
              <a:rPr lang="en-US" sz="1600" dirty="0" smtClean="0"/>
              <a:t> Eric Freeman nominated as Chair of ETMC</a:t>
            </a:r>
          </a:p>
          <a:p>
            <a:pPr lvl="1"/>
            <a:r>
              <a:rPr lang="en-US" sz="1600" dirty="0" smtClean="0"/>
              <a:t> Lydia Gates nominated as Vice-Chair of ETMC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Work begins immediately on Marine Climatology Chapter re-writes in WMO Manuals/Guides and preparations for ETMC-5</a:t>
            </a:r>
          </a:p>
          <a:p>
            <a:pPr lvl="1"/>
            <a:endParaRPr lang="en-US" sz="1600" dirty="0"/>
          </a:p>
          <a:p>
            <a:endParaRPr lang="en-US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3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Frits </a:t>
            </a:r>
            <a:r>
              <a:rPr lang="en-US" dirty="0" err="1" smtClean="0"/>
              <a:t>Koek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 indent="0">
              <a:buNone/>
            </a:pPr>
            <a:endParaRPr lang="en-US" dirty="0"/>
          </a:p>
          <a:p>
            <a:pPr marL="203200" indent="0">
              <a:buClr>
                <a:schemeClr val="accent5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343"/>
          <a:stretch/>
        </p:blipFill>
        <p:spPr bwMode="auto">
          <a:xfrm>
            <a:off x="1012372" y="1746069"/>
            <a:ext cx="74814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6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lvl="0" indent="0">
              <a:buNone/>
            </a:pPr>
            <a:endParaRPr lang="en-US" dirty="0"/>
          </a:p>
          <a:p>
            <a:pPr lvl="0"/>
            <a:r>
              <a:rPr lang="en-US" dirty="0" smtClean="0"/>
              <a:t>Continuing </a:t>
            </a:r>
            <a:r>
              <a:rPr lang="en-US" dirty="0"/>
              <a:t>the development of the MCDS strategy and implementation plan</a:t>
            </a:r>
            <a:r>
              <a:rPr lang="en-US" dirty="0" smtClean="0"/>
              <a:t>.</a:t>
            </a:r>
          </a:p>
          <a:p>
            <a:pPr marL="203200" lvl="0" indent="0">
              <a:buNone/>
            </a:pPr>
            <a:endParaRPr lang="en-US" dirty="0"/>
          </a:p>
          <a:p>
            <a:pPr lvl="0"/>
            <a:r>
              <a:rPr lang="en-US" dirty="0"/>
              <a:t>Proposing updated Terms of Reference of the MCDS Data Acquisition Centers (DACs) and Global Data Assembly Centers (GDACs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To be reviewed at ETMC5</a:t>
            </a:r>
            <a:endParaRPr lang="en-US" dirty="0"/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2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600" dirty="0" smtClean="0"/>
              <a:t>Evaluating </a:t>
            </a:r>
            <a:r>
              <a:rPr lang="en-US" sz="2600" dirty="0"/>
              <a:t>China’s application of the State Oceanic Administration (SOA) National Marine Data and Information Service (NMDIS) to be established as a WMO-IOC Centre for Marine Meteorological and Oceanographic Climate data (CMOC), and assisting China for developing a 2 year work plan with a focus </a:t>
            </a:r>
            <a:r>
              <a:rPr lang="en-US" sz="2600" dirty="0" smtClean="0"/>
              <a:t>on: </a:t>
            </a:r>
          </a:p>
          <a:p>
            <a:pPr lvl="1"/>
            <a:r>
              <a:rPr lang="en-US" sz="1600" dirty="0" smtClean="0"/>
              <a:t>Asia-Pacific </a:t>
            </a:r>
            <a:r>
              <a:rPr lang="en-US" sz="1600" dirty="0"/>
              <a:t>data and metadata rescue, </a:t>
            </a:r>
            <a:endParaRPr lang="en-US" sz="1600" dirty="0" smtClean="0"/>
          </a:p>
          <a:p>
            <a:pPr lvl="1"/>
            <a:r>
              <a:rPr lang="en-US" sz="1600" dirty="0" smtClean="0"/>
              <a:t>Integration </a:t>
            </a:r>
            <a:r>
              <a:rPr lang="en-US" sz="1600" dirty="0"/>
              <a:t>of the NOAA/AOML Global Drifter </a:t>
            </a:r>
            <a:r>
              <a:rPr lang="en-US" sz="1600" dirty="0" err="1"/>
              <a:t>Programme</a:t>
            </a:r>
            <a:r>
              <a:rPr lang="en-US" sz="1600" dirty="0"/>
              <a:t> (GDP) and MCDS GDAC global drifting buoy observations and </a:t>
            </a:r>
            <a:r>
              <a:rPr lang="en-US" sz="1600" dirty="0" smtClean="0"/>
              <a:t>metadata.</a:t>
            </a:r>
            <a:endParaRPr lang="en-US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80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Organizing the Fourth Workshop on Advances in Marine Climatology (CLIMAR-4), and </a:t>
            </a:r>
            <a:r>
              <a:rPr lang="en-GB" dirty="0"/>
              <a:t>first workshop on the ICOADS Value Added Database (IVAD-1) project </a:t>
            </a:r>
            <a:r>
              <a:rPr lang="en-US" dirty="0"/>
              <a:t>in Asheville, North Carolina, USA, 9-12 June 2014 and 13 June 2014, respectively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Drafting the first versions of the re-writes of the ‘Marine Climatology’ Chapters of the </a:t>
            </a:r>
            <a:r>
              <a:rPr lang="en-GB" dirty="0"/>
              <a:t>WMO Manual on Marine Meteorological Services (WMO-No. 558) and the WMO Guide to Marine Meteorological Services (WMO-No. 471)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6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Assuring </a:t>
            </a:r>
            <a:r>
              <a:rPr lang="en-GB" dirty="0"/>
              <a:t>representation of the ETMC at the International Oceanographic Data and Information Exchange (IODE) Steering Group on Ocean Data Standards and Best Practices Project (SG-ODSBP).</a:t>
            </a:r>
            <a:endParaRPr lang="en-US" dirty="0"/>
          </a:p>
          <a:p>
            <a:endParaRPr lang="en-US" dirty="0" smtClean="0"/>
          </a:p>
          <a:p>
            <a:pPr lvl="0"/>
            <a:r>
              <a:rPr lang="en-GB" dirty="0" smtClean="0"/>
              <a:t>Assuring </a:t>
            </a:r>
            <a:r>
              <a:rPr lang="en-GB" dirty="0"/>
              <a:t>representation of the ETMC at the Thirtieth Session of the Data Buoy Cooperation Panel (DBCP-30, </a:t>
            </a:r>
            <a:r>
              <a:rPr lang="en-GB" dirty="0" err="1"/>
              <a:t>Weihai</a:t>
            </a:r>
            <a:r>
              <a:rPr lang="en-GB" dirty="0"/>
              <a:t>, China, October 2014).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51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US" dirty="0"/>
              <a:t>Assuring ongoing collaboration with the International Comprehensive Ocean-Atmosphere Data Set (ICOADS) and assisting on the development of the ICOADS Value-Added Database (IVAD).</a:t>
            </a:r>
          </a:p>
          <a:p>
            <a:endParaRPr lang="en-US" dirty="0" smtClean="0"/>
          </a:p>
          <a:p>
            <a:pPr lvl="0"/>
            <a:r>
              <a:rPr lang="en-US" dirty="0"/>
              <a:t>Assuring formal recognition of the ICOADS International Partnerships. This was realized through a Letter of Agreement (</a:t>
            </a:r>
            <a:r>
              <a:rPr lang="en-US" dirty="0" err="1"/>
              <a:t>LoA</a:t>
            </a:r>
            <a:r>
              <a:rPr lang="en-US" dirty="0"/>
              <a:t>) between the partnerships’ members USA, UK and Germany for long-term collaborations, development of future releases, and future sustainability.</a:t>
            </a:r>
          </a:p>
          <a:p>
            <a:pPr marL="2032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89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1277</Words>
  <Application>Microsoft Office PowerPoint</Application>
  <PresentationFormat>On-screen Show (4:3)</PresentationFormat>
  <Paragraphs>165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Welcome!</vt:lpstr>
      <vt:lpstr>ETMC Leadership</vt:lpstr>
      <vt:lpstr>Frits Koek</vt:lpstr>
      <vt:lpstr>Accomplishments</vt:lpstr>
      <vt:lpstr>Accomplishments</vt:lpstr>
      <vt:lpstr>Accomplishments</vt:lpstr>
      <vt:lpstr>Accomplishments</vt:lpstr>
      <vt:lpstr>Accomplishments</vt:lpstr>
      <vt:lpstr>Accomplishments</vt:lpstr>
      <vt:lpstr>Major Issues</vt:lpstr>
      <vt:lpstr>Major Issues</vt:lpstr>
      <vt:lpstr>Major Issues</vt:lpstr>
      <vt:lpstr>Remaining Priorities from JCOMM-4</vt:lpstr>
      <vt:lpstr>ETMC Priority Activities</vt:lpstr>
      <vt:lpstr>ETMC Priority Activities</vt:lpstr>
      <vt:lpstr>ETMC Priority Activities</vt:lpstr>
      <vt:lpstr>ETMC Priority Activities</vt:lpstr>
      <vt:lpstr>ETMC Priority Activities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Veasey</dc:creator>
  <cp:lastModifiedBy>Chief</cp:lastModifiedBy>
  <cp:revision>97</cp:revision>
  <cp:lastPrinted>2015-06-02T12:37:07Z</cp:lastPrinted>
  <dcterms:modified xsi:type="dcterms:W3CDTF">2015-06-18T15:07:02Z</dcterms:modified>
</cp:coreProperties>
</file>