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29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0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8D03D-A4F6-4DA7-A16A-FCAEFEFC71E2}" type="datetimeFigureOut">
              <a:rPr lang="de-DE" smtClean="0"/>
              <a:t>21.06.2015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ED44C0-85A2-43D9-A6BD-8C8724F5C0E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0914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5734050"/>
            <a:ext cx="8207375" cy="647700"/>
          </a:xfrm>
        </p:spPr>
        <p:txBody>
          <a:bodyPr anchor="t"/>
          <a:lstStyle>
            <a:lvl1pPr algn="ctr"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 lvl="0"/>
            <a:r>
              <a:rPr lang="de-DE" altLang="de-DE" noProof="0" smtClean="0"/>
              <a:t>Titelmasterformat bearbeiten</a:t>
            </a:r>
          </a:p>
        </p:txBody>
      </p:sp>
      <p:grpSp>
        <p:nvGrpSpPr>
          <p:cNvPr id="5123" name="Group 3"/>
          <p:cNvGrpSpPr>
            <a:grpSpLocks/>
          </p:cNvGrpSpPr>
          <p:nvPr userDrawn="1"/>
        </p:nvGrpSpPr>
        <p:grpSpPr bwMode="auto">
          <a:xfrm>
            <a:off x="0" y="142875"/>
            <a:ext cx="9144000" cy="909638"/>
            <a:chOff x="0" y="90"/>
            <a:chExt cx="5760" cy="573"/>
          </a:xfrm>
        </p:grpSpPr>
        <p:sp>
          <p:nvSpPr>
            <p:cNvPr id="5124" name="Line 4"/>
            <p:cNvSpPr>
              <a:spLocks noChangeShapeType="1"/>
            </p:cNvSpPr>
            <p:nvPr userDrawn="1"/>
          </p:nvSpPr>
          <p:spPr bwMode="auto">
            <a:xfrm>
              <a:off x="0" y="663"/>
              <a:ext cx="5760" cy="0"/>
            </a:xfrm>
            <a:prstGeom prst="line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pic>
          <p:nvPicPr>
            <p:cNvPr id="5125" name="Picture 5" descr="DWD-BiWoCl-22-rgb_kleiner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" y="90"/>
              <a:ext cx="1885" cy="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4050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35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7813" y="1412875"/>
            <a:ext cx="2058987" cy="49688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46088" y="1412875"/>
            <a:ext cx="6029325" cy="49688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673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446088" y="1412875"/>
            <a:ext cx="8240712" cy="49688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545263"/>
            <a:ext cx="7643813" cy="312737"/>
          </a:xfrm>
        </p:spPr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08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1C453-277A-4E56-90CB-FBEF3F7910B3}" type="datetimeFigureOut">
              <a:rPr lang="de-DE" smtClean="0"/>
              <a:t>21.06.2015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B31D138-D767-48A7-BB23-0788B3117C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1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59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248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8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6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71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17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8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73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 userDrawn="1"/>
        </p:nvSpPr>
        <p:spPr bwMode="auto">
          <a:xfrm>
            <a:off x="0" y="6548438"/>
            <a:ext cx="9144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8377238" y="6381750"/>
            <a:ext cx="309562" cy="3603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6088" y="1412875"/>
            <a:ext cx="82296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45263"/>
            <a:ext cx="7643813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altLang="de-DE">
              <a:solidFill>
                <a:srgbClr val="000000"/>
              </a:solidFill>
            </a:endParaRPr>
          </a:p>
        </p:txBody>
      </p:sp>
      <p:pic>
        <p:nvPicPr>
          <p:cNvPr id="4103" name="Picture 7" descr="Adler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5013" y="6488113"/>
            <a:ext cx="354012" cy="3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07" name="Group 11"/>
          <p:cNvGrpSpPr>
            <a:grpSpLocks/>
          </p:cNvGrpSpPr>
          <p:nvPr userDrawn="1"/>
        </p:nvGrpSpPr>
        <p:grpSpPr bwMode="auto">
          <a:xfrm>
            <a:off x="0" y="188913"/>
            <a:ext cx="9144000" cy="863600"/>
            <a:chOff x="0" y="119"/>
            <a:chExt cx="5760" cy="544"/>
          </a:xfrm>
        </p:grpSpPr>
        <p:sp>
          <p:nvSpPr>
            <p:cNvPr id="4108" name="Line 12"/>
            <p:cNvSpPr>
              <a:spLocks noChangeShapeType="1"/>
            </p:cNvSpPr>
            <p:nvPr userDrawn="1"/>
          </p:nvSpPr>
          <p:spPr bwMode="auto">
            <a:xfrm>
              <a:off x="0" y="663"/>
              <a:ext cx="5760" cy="0"/>
            </a:xfrm>
            <a:prstGeom prst="line">
              <a:avLst/>
            </a:prstGeom>
            <a:noFill/>
            <a:ln w="222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de-DE">
                <a:solidFill>
                  <a:srgbClr val="000000"/>
                </a:solidFill>
              </a:endParaRPr>
            </a:p>
          </p:txBody>
        </p:sp>
        <p:pic>
          <p:nvPicPr>
            <p:cNvPr id="4109" name="Picture 13" descr="Logo mit DWD"/>
            <p:cNvPicPr>
              <a:picLocks noChangeAspect="1" noChangeArrowheads="1"/>
            </p:cNvPicPr>
            <p:nvPr userDrawn="1"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2" y="119"/>
              <a:ext cx="1699" cy="4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5519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è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cap="all" smtClean="0"/>
              <a:t>2015 REPORT </a:t>
            </a:r>
            <a:r>
              <a:rPr lang="en-GB" b="1" cap="all"/>
              <a:t>OF </a:t>
            </a:r>
            <a:r>
              <a:rPr lang="en-GB" b="1" cap="all" smtClean="0"/>
              <a:t/>
            </a:r>
            <a:br>
              <a:rPr lang="en-GB" b="1" cap="all" smtClean="0"/>
            </a:br>
            <a:r>
              <a:rPr lang="en-GB" b="1" cap="all" smtClean="0"/>
              <a:t>RESPONSIBLE </a:t>
            </a:r>
            <a:r>
              <a:rPr lang="en-GB" b="1" cap="all"/>
              <a:t>MEMBER </a:t>
            </a:r>
            <a:r>
              <a:rPr lang="en-GB" b="1" cap="all" smtClean="0"/>
              <a:t/>
            </a:r>
            <a:br>
              <a:rPr lang="en-GB" b="1" cap="all" smtClean="0"/>
            </a:br>
            <a:r>
              <a:rPr lang="en-GB" b="1" cap="all" smtClean="0"/>
              <a:t>GERMANY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Lydia Gates </a:t>
            </a:r>
            <a:r>
              <a:rPr lang="de-DE" dirty="0" err="1" smtClean="0"/>
              <a:t>and</a:t>
            </a:r>
            <a:r>
              <a:rPr lang="de-DE" dirty="0" smtClean="0"/>
              <a:t> H. Otten-Balaccanu</a:t>
            </a:r>
          </a:p>
          <a:p>
            <a:r>
              <a:rPr lang="de-DE" dirty="0" smtClean="0"/>
              <a:t>DWD</a:t>
            </a:r>
          </a:p>
        </p:txBody>
      </p:sp>
    </p:spTree>
    <p:extLst>
      <p:ext uri="{BB962C8B-B14F-4D97-AF65-F5344CB8AC3E}">
        <p14:creationId xmlns:p14="http://schemas.microsoft.com/office/powerpoint/2010/main" val="156133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27584" y="1556792"/>
            <a:ext cx="7859216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Germany is one of eight responsible members of the Marine Climatological Summaries Scheme (MCSS) and is responsible for the South Atlantic Ocean between 20°N and </a:t>
            </a:r>
            <a:r>
              <a:rPr lang="en-GB" sz="1800" dirty="0" smtClean="0"/>
              <a:t>90°S and </a:t>
            </a:r>
            <a:r>
              <a:rPr lang="en-GB" sz="1800" dirty="0"/>
              <a:t>from 80°W to 20°E.</a:t>
            </a:r>
            <a:endParaRPr lang="de-DE" sz="1800" dirty="0"/>
          </a:p>
          <a:p>
            <a:pPr marL="0" indent="0">
              <a:buNone/>
            </a:pPr>
            <a:r>
              <a:rPr lang="en-GB" dirty="0"/>
              <a:t> </a:t>
            </a:r>
            <a:endParaRPr lang="de-DE" dirty="0"/>
          </a:p>
          <a:p>
            <a:endParaRPr lang="de-DE" dirty="0"/>
          </a:p>
        </p:txBody>
      </p:sp>
      <p:pic>
        <p:nvPicPr>
          <p:cNvPr id="4" name="Bild 2" descr="MCSS_Karte3_neu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1"/>
            <a:ext cx="4968552" cy="28803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657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346681"/>
              </p:ext>
            </p:extLst>
          </p:nvPr>
        </p:nvGraphicFramePr>
        <p:xfrm>
          <a:off x="755576" y="1844825"/>
          <a:ext cx="7632848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8435"/>
                <a:gridCol w="1028303"/>
                <a:gridCol w="1003222"/>
                <a:gridCol w="1003222"/>
                <a:gridCol w="1003222"/>
                <a:gridCol w="1003222"/>
                <a:gridCol w="1003222"/>
              </a:tblGrid>
              <a:tr h="356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2012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2013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2014 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1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8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Ships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Obs.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Ships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Obs.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Ships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No. of Obs.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4102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Unknown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17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1.430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19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1.577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/>
                </a:tc>
              </a:tr>
              <a:tr h="33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Selected Ships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423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101.413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460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124.784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304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61.922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388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 dirty="0" err="1">
                          <a:effectLst/>
                        </a:rPr>
                        <a:t>Supplementary</a:t>
                      </a:r>
                      <a:r>
                        <a:rPr lang="de-DE" sz="900" dirty="0">
                          <a:effectLst/>
                        </a:rPr>
                        <a:t> </a:t>
                      </a:r>
                      <a:r>
                        <a:rPr lang="de-DE" sz="900" dirty="0" err="1">
                          <a:effectLst/>
                        </a:rPr>
                        <a:t>Ships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397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Auxiliary Ships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639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997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643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56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Automated Stations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3.280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5136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900">
                          <a:effectLst/>
                        </a:rPr>
                        <a:t>Registered VOSClim Ship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 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36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10.671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50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16.249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3745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1000">
                          <a:effectLst/>
                        </a:rPr>
                        <a:t>Total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428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105.729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517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137.885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376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80.392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263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7894488"/>
              </p:ext>
            </p:extLst>
          </p:nvPr>
        </p:nvGraphicFramePr>
        <p:xfrm>
          <a:off x="1979712" y="1916832"/>
          <a:ext cx="5472608" cy="42484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86193"/>
                <a:gridCol w="2886415"/>
              </a:tblGrid>
              <a:tr h="653611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200" dirty="0">
                          <a:effectLst/>
                        </a:rPr>
                        <a:t>German VOS fleet, active ships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11982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 dirty="0">
                          <a:effectLst/>
                        </a:rPr>
                        <a:t>Year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No. of active ships in GTS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2012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684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2013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627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2014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552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>
                          <a:effectLst/>
                        </a:rPr>
                        <a:t>2015 (until May)</a:t>
                      </a:r>
                      <a:endParaRPr lang="de-DE" sz="110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33400" algn="l"/>
                        </a:tabLst>
                      </a:pPr>
                      <a:r>
                        <a:rPr lang="en-GB" sz="1100" dirty="0">
                          <a:effectLst/>
                        </a:rPr>
                        <a:t>438</a:t>
                      </a:r>
                      <a:endParaRPr lang="de-DE" sz="1100" dirty="0">
                        <a:effectLst/>
                        <a:latin typeface="Arial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055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96752"/>
            <a:ext cx="8352928" cy="51125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797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Inhaltsplatzhalter 3" descr="T:\Allgemein\WMO\Meetings\ETMC-5\Anzahl_Plot_RM_Report_201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00200"/>
            <a:ext cx="4320480" cy="452596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/>
          <p:cNvSpPr txBox="1"/>
          <p:nvPr/>
        </p:nvSpPr>
        <p:spPr>
          <a:xfrm>
            <a:off x="4788024" y="371703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Total number of observations: 166,694</a:t>
            </a:r>
            <a:endParaRPr lang="de-DE" dirty="0"/>
          </a:p>
          <a:p>
            <a:r>
              <a:rPr lang="en-GB" b="1" dirty="0" smtClean="0"/>
              <a:t>17</a:t>
            </a:r>
            <a:r>
              <a:rPr lang="en-GB" b="1" baseline="30000" dirty="0" smtClean="0"/>
              <a:t>th</a:t>
            </a:r>
            <a:r>
              <a:rPr lang="en-GB" b="1" dirty="0" smtClean="0"/>
              <a:t> </a:t>
            </a:r>
            <a:r>
              <a:rPr lang="en-GB" b="1" dirty="0"/>
              <a:t>July </a:t>
            </a:r>
            <a:r>
              <a:rPr lang="en-GB" b="1" dirty="0" smtClean="0"/>
              <a:t>1997</a:t>
            </a:r>
            <a:r>
              <a:rPr lang="de-DE" b="1" dirty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en-GB" b="1" dirty="0" smtClean="0"/>
              <a:t>28</a:t>
            </a:r>
            <a:r>
              <a:rPr lang="en-GB" b="1" baseline="30000" dirty="0" smtClean="0"/>
              <a:t>th</a:t>
            </a:r>
            <a:r>
              <a:rPr lang="en-GB" b="1" dirty="0" smtClean="0"/>
              <a:t> November 2014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71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1"/>
            <a:ext cx="8291264" cy="3085214"/>
          </a:xfrm>
          <a:prstGeom prst="rect">
            <a:avLst/>
          </a:prstGeom>
          <a:noFill/>
        </p:spPr>
      </p:pic>
      <p:sp>
        <p:nvSpPr>
          <p:cNvPr id="6" name="Textfeld 5"/>
          <p:cNvSpPr txBox="1"/>
          <p:nvPr/>
        </p:nvSpPr>
        <p:spPr>
          <a:xfrm>
            <a:off x="611560" y="5661248"/>
            <a:ext cx="80475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At the end of </a:t>
            </a:r>
            <a:r>
              <a:rPr lang="en-GB" b="1" dirty="0" smtClean="0"/>
              <a:t>2014 there were 7.166.124 </a:t>
            </a:r>
            <a:r>
              <a:rPr lang="en-GB" b="1" dirty="0"/>
              <a:t>observations in the delayed-mode archive of the German area of responsibility. 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694960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nhaltsplatzhalt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286" y="1600200"/>
            <a:ext cx="732542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894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Future </a:t>
            </a:r>
            <a:r>
              <a:rPr lang="de-DE" sz="2400" b="1" dirty="0" err="1" smtClean="0">
                <a:solidFill>
                  <a:schemeClr val="accent2">
                    <a:lumMod val="75000"/>
                  </a:schemeClr>
                </a:solidFill>
              </a:rPr>
              <a:t>Role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sz="2400" b="1" dirty="0" err="1" smtClean="0">
                <a:solidFill>
                  <a:schemeClr val="accent2">
                    <a:lumMod val="75000"/>
                  </a:schemeClr>
                </a:solidFill>
              </a:rPr>
              <a:t>of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 Germany in </a:t>
            </a:r>
            <a:r>
              <a:rPr lang="de-DE" sz="2400" b="1" dirty="0" err="1" smtClean="0">
                <a:solidFill>
                  <a:schemeClr val="accent2">
                    <a:lumMod val="75000"/>
                  </a:schemeClr>
                </a:solidFill>
              </a:rPr>
              <a:t>the</a:t>
            </a:r>
            <a:r>
              <a:rPr lang="de-DE" sz="2400" b="1" dirty="0" smtClean="0">
                <a:solidFill>
                  <a:schemeClr val="accent2">
                    <a:lumMod val="75000"/>
                  </a:schemeClr>
                </a:solidFill>
              </a:rPr>
              <a:t> MCDS:</a:t>
            </a:r>
          </a:p>
          <a:p>
            <a:r>
              <a:rPr lang="de-DE" dirty="0" smtClean="0"/>
              <a:t>DAC</a:t>
            </a:r>
          </a:p>
          <a:p>
            <a:r>
              <a:rPr lang="de-DE" dirty="0" smtClean="0"/>
              <a:t>GDAC (DCPC in GISC DWD </a:t>
            </a:r>
            <a:r>
              <a:rPr lang="de-DE" dirty="0" err="1" smtClean="0"/>
              <a:t>and</a:t>
            </a:r>
            <a:r>
              <a:rPr lang="de-DE" dirty="0" smtClean="0"/>
              <a:t> DWD-CDC)</a:t>
            </a:r>
          </a:p>
          <a:p>
            <a:r>
              <a:rPr lang="de-DE" dirty="0" smtClean="0"/>
              <a:t>CMOC-DWD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 smtClean="0"/>
              <a:t>Product development</a:t>
            </a:r>
            <a:endParaRPr lang="de-DE" sz="1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 smtClean="0"/>
              <a:t>High </a:t>
            </a:r>
            <a:r>
              <a:rPr lang="en-GB" sz="1500" dirty="0"/>
              <a:t>quality historical data set: rescuing the existing data of the archives of Deutsche </a:t>
            </a:r>
            <a:r>
              <a:rPr lang="en-GB" sz="1500" dirty="0" err="1"/>
              <a:t>Seewarte</a:t>
            </a: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/>
              <a:t>High quality observation data from the German fleet</a:t>
            </a: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/>
              <a:t>Development of high quality checking applications</a:t>
            </a: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/>
              <a:t>Processing of data</a:t>
            </a: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/>
              <a:t>Dissemination of high quality data and products for interdisciplinary use</a:t>
            </a:r>
            <a:endParaRPr lang="de-DE" sz="15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500" dirty="0"/>
              <a:t>Mirroring facility of ICOADS data holdings contingent on the development of a CMOC-ICOADS</a:t>
            </a:r>
            <a:r>
              <a:rPr lang="en-GB" sz="1500" dirty="0" smtClean="0"/>
              <a:t>.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92161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1_Standarddesign">
  <a:themeElements>
    <a:clrScheme name="1_Standard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1017A8"/>
      </a:accent1>
      <a:accent2>
        <a:srgbClr val="575DC2"/>
      </a:accent2>
      <a:accent3>
        <a:srgbClr val="FFFFFF"/>
      </a:accent3>
      <a:accent4>
        <a:srgbClr val="000000"/>
      </a:accent4>
      <a:accent5>
        <a:srgbClr val="AAABD1"/>
      </a:accent5>
      <a:accent6>
        <a:srgbClr val="4E53B0"/>
      </a:accent6>
      <a:hlink>
        <a:srgbClr val="9FA3DC"/>
      </a:hlink>
      <a:folHlink>
        <a:srgbClr val="DBDDF2"/>
      </a:folHlink>
    </a:clrScheme>
    <a:fontScheme name="1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017A8"/>
        </a:accent1>
        <a:accent2>
          <a:srgbClr val="575DC2"/>
        </a:accent2>
        <a:accent3>
          <a:srgbClr val="FFFFFF"/>
        </a:accent3>
        <a:accent4>
          <a:srgbClr val="000000"/>
        </a:accent4>
        <a:accent5>
          <a:srgbClr val="AAABD1"/>
        </a:accent5>
        <a:accent6>
          <a:srgbClr val="4E53B0"/>
        </a:accent6>
        <a:hlink>
          <a:srgbClr val="9FA3DC"/>
        </a:hlink>
        <a:folHlink>
          <a:srgbClr val="DBDDF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Bildschirmpräsentation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1_Standarddesign</vt:lpstr>
      <vt:lpstr>2015 REPORT OF  RESPONSIBLE MEMBER  GERMANY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Deutscher Wetterdienst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Gates Lydia</dc:creator>
  <cp:lastModifiedBy>Gates Lydia</cp:lastModifiedBy>
  <cp:revision>18</cp:revision>
  <dcterms:created xsi:type="dcterms:W3CDTF">2015-02-18T12:25:11Z</dcterms:created>
  <dcterms:modified xsi:type="dcterms:W3CDTF">2015-06-21T19:04:08Z</dcterms:modified>
</cp:coreProperties>
</file>