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</p:sldMasterIdLst>
  <p:notesMasterIdLst>
    <p:notesMasterId r:id="rId25"/>
  </p:notesMasterIdLst>
  <p:handoutMasterIdLst>
    <p:handoutMasterId r:id="rId26"/>
  </p:handoutMasterIdLst>
  <p:sldIdLst>
    <p:sldId id="263" r:id="rId3"/>
    <p:sldId id="299" r:id="rId4"/>
    <p:sldId id="300" r:id="rId5"/>
    <p:sldId id="286" r:id="rId6"/>
    <p:sldId id="293" r:id="rId7"/>
    <p:sldId id="280" r:id="rId8"/>
    <p:sldId id="316" r:id="rId9"/>
    <p:sldId id="308" r:id="rId10"/>
    <p:sldId id="294" r:id="rId11"/>
    <p:sldId id="269" r:id="rId12"/>
    <p:sldId id="303" r:id="rId13"/>
    <p:sldId id="302" r:id="rId14"/>
    <p:sldId id="304" r:id="rId15"/>
    <p:sldId id="306" r:id="rId16"/>
    <p:sldId id="315" r:id="rId17"/>
    <p:sldId id="310" r:id="rId18"/>
    <p:sldId id="311" r:id="rId19"/>
    <p:sldId id="312" r:id="rId20"/>
    <p:sldId id="307" r:id="rId21"/>
    <p:sldId id="309" r:id="rId22"/>
    <p:sldId id="313" r:id="rId23"/>
    <p:sldId id="305" r:id="rId24"/>
  </p:sldIdLst>
  <p:sldSz cx="9144000" cy="6858000" type="screen4x3"/>
  <p:notesSz cx="6864350" cy="97012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7C80"/>
    <a:srgbClr val="CC66FF"/>
    <a:srgbClr val="6600CC"/>
    <a:srgbClr val="6600FF"/>
    <a:srgbClr val="FF0000"/>
    <a:srgbClr val="008000"/>
    <a:srgbClr val="FF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21" autoAdjust="0"/>
  </p:normalViewPr>
  <p:slideViewPr>
    <p:cSldViewPr showGuides="1">
      <p:cViewPr>
        <p:scale>
          <a:sx n="100" d="100"/>
          <a:sy n="100" d="100"/>
        </p:scale>
        <p:origin x="-72" y="720"/>
      </p:cViewPr>
      <p:guideLst>
        <p:guide orient="horz" pos="2205"/>
        <p:guide orient="horz" pos="935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894" y="-108"/>
      </p:cViewPr>
      <p:guideLst>
        <p:guide orient="horz" pos="3056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9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91250" y="0"/>
            <a:ext cx="673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4313" y="9518650"/>
            <a:ext cx="3000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9C0C1952-55CB-4BE2-9C41-911614B037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610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9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1250" y="0"/>
            <a:ext cx="673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8663"/>
            <a:ext cx="4849812" cy="3636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06925"/>
            <a:ext cx="38258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4313" y="9518650"/>
            <a:ext cx="3000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B3937F22-80FE-4CDF-B139-A1BE648F0F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36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34E90-67A7-441B-9DCF-EDCD5D54E612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606925"/>
            <a:ext cx="5568950" cy="182563"/>
          </a:xfrm>
        </p:spPr>
        <p:txBody>
          <a:bodyPr wrap="square"/>
          <a:lstStyle/>
          <a:p>
            <a:endParaRPr lang="en-GB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das GCC seit 1994 erhalten hat, sind auf dem deutschen WIS DCPC (Data Collection </a:t>
            </a:r>
            <a:r>
              <a:rPr lang="de-DE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Production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Centre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GISC  (Global Information System </a:t>
            </a:r>
            <a:r>
              <a:rPr lang="de-DE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Centre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gespeichert und stehen zur Verfügung. Jeder kann sich hier selbst die Daten herunterladen.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7F22-80FE-4CDF-B139-A1BE648F0FF9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451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7F22-80FE-4CDF-B139-A1BE648F0FF9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47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8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41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43725" y="688975"/>
            <a:ext cx="1743075" cy="5611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14500" y="688975"/>
            <a:ext cx="5076825" cy="5611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25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5225" y="688975"/>
            <a:ext cx="4945063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14500" y="1774825"/>
            <a:ext cx="340995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80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altLang="de-DE" noProof="0" smtClean="0"/>
              <a:t>Click to edit Master subtitle style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16742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e-DE" noProof="0" smtClean="0"/>
              <a:t>Click to edit Master title style</a:t>
            </a:r>
          </a:p>
        </p:txBody>
      </p:sp>
      <p:sp>
        <p:nvSpPr>
          <p:cNvPr id="116743" name="Rectangle 7"/>
          <p:cNvSpPr>
            <a:spLocks noChangeArrowheads="1"/>
          </p:cNvSpPr>
          <p:nvPr userDrawn="1"/>
        </p:nvSpPr>
        <p:spPr bwMode="auto">
          <a:xfrm>
            <a:off x="323850" y="188913"/>
            <a:ext cx="1511300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6744" name="Picture 8" descr="Logo_mas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2954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Logo_ohne_WM_X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476250"/>
            <a:ext cx="6699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60817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7624389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26843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70908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70227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6365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68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4953918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287005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81597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43725" y="688975"/>
            <a:ext cx="1743075" cy="5611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14500" y="688975"/>
            <a:ext cx="5076825" cy="5611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49665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305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6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4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3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71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5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4" name="Picture 10" descr="Logo_ohne_WM_X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476250"/>
            <a:ext cx="6699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  <a:endParaRPr lang="en-GB" altLang="de-DE" dirty="0" smtClean="0"/>
          </a:p>
        </p:txBody>
      </p:sp>
      <p:sp>
        <p:nvSpPr>
          <p:cNvPr id="103431" name="Line 7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03432" name="Text Box 8"/>
          <p:cNvSpPr txBox="1">
            <a:spLocks noChangeArrowheads="1"/>
          </p:cNvSpPr>
          <p:nvPr userDrawn="1"/>
        </p:nvSpPr>
        <p:spPr bwMode="auto">
          <a:xfrm>
            <a:off x="179388" y="6456363"/>
            <a:ext cx="87137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 dirty="0" smtClean="0">
                <a:latin typeface="Arial" charset="0"/>
              </a:rPr>
              <a:t>ETMC-5 </a:t>
            </a:r>
            <a:r>
              <a:rPr lang="de-DE" altLang="de-DE" sz="1400" b="1" dirty="0">
                <a:latin typeface="Arial" charset="0"/>
              </a:rPr>
              <a:t>- </a:t>
            </a:r>
            <a:r>
              <a:rPr lang="de-DE" altLang="de-DE" sz="1400" b="1" dirty="0" smtClean="0">
                <a:latin typeface="Arial" charset="0"/>
              </a:rPr>
              <a:t>2015                                                   </a:t>
            </a:r>
            <a:r>
              <a:rPr lang="de-DE" altLang="de-DE" sz="1400" b="1" dirty="0" err="1">
                <a:latin typeface="Arial" charset="0"/>
              </a:rPr>
              <a:t>Activities</a:t>
            </a:r>
            <a:r>
              <a:rPr lang="de-DE" altLang="de-DE" sz="1400" b="1" dirty="0">
                <a:latin typeface="Arial" charset="0"/>
              </a:rPr>
              <a:t> </a:t>
            </a:r>
            <a:r>
              <a:rPr lang="de-DE" altLang="de-DE" sz="1400" b="1" dirty="0" err="1">
                <a:latin typeface="Arial" charset="0"/>
              </a:rPr>
              <a:t>of</a:t>
            </a:r>
            <a:r>
              <a:rPr lang="de-DE" altLang="de-DE" sz="1400" b="1" dirty="0">
                <a:latin typeface="Arial" charset="0"/>
              </a:rPr>
              <a:t> </a:t>
            </a:r>
            <a:r>
              <a:rPr lang="de-DE" altLang="de-DE" sz="1400" b="1" dirty="0" err="1">
                <a:latin typeface="Arial" charset="0"/>
              </a:rPr>
              <a:t>the</a:t>
            </a:r>
            <a:r>
              <a:rPr lang="de-DE" altLang="de-DE" sz="1400" b="1" dirty="0">
                <a:latin typeface="Arial" charset="0"/>
              </a:rPr>
              <a:t> GCCs                                                        </a:t>
            </a:r>
            <a:fld id="{D0D90762-5300-4DB5-B886-AA5A0925DE8E}" type="slidenum">
              <a:rPr lang="de-DE" altLang="de-DE" sz="1400" b="1">
                <a:latin typeface="Arial" charset="0"/>
              </a:rPr>
              <a:pPr>
                <a:spcBef>
                  <a:spcPct val="50000"/>
                </a:spcBef>
              </a:pPr>
              <a:t>‹Nr.›</a:t>
            </a:fld>
            <a:r>
              <a:rPr lang="de-DE" altLang="de-DE" sz="1400" b="1" dirty="0">
                <a:latin typeface="Arial" charset="0"/>
              </a:rPr>
              <a:t>   </a:t>
            </a:r>
            <a:endParaRPr lang="de-DE" altLang="de-DE" sz="3200" dirty="0"/>
          </a:p>
        </p:txBody>
      </p:sp>
      <p:sp>
        <p:nvSpPr>
          <p:cNvPr id="103426" name="Title Placeholder 1"/>
          <p:cNvSpPr>
            <a:spLocks noGrp="1"/>
          </p:cNvSpPr>
          <p:nvPr>
            <p:ph type="title"/>
          </p:nvPr>
        </p:nvSpPr>
        <p:spPr bwMode="auto">
          <a:xfrm>
            <a:off x="2435225" y="688975"/>
            <a:ext cx="494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  <a:endParaRPr lang="en-GB" altLang="de-DE" dirty="0" smtClean="0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15718" name="Title Placeholder 1"/>
          <p:cNvSpPr>
            <a:spLocks noGrp="1"/>
          </p:cNvSpPr>
          <p:nvPr>
            <p:ph type="title"/>
          </p:nvPr>
        </p:nvSpPr>
        <p:spPr bwMode="auto">
          <a:xfrm>
            <a:off x="2435225" y="688975"/>
            <a:ext cx="494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de-DE" smtClean="0"/>
          </a:p>
        </p:txBody>
      </p:sp>
      <p:sp>
        <p:nvSpPr>
          <p:cNvPr id="115719" name="Rectangle 7"/>
          <p:cNvSpPr>
            <a:spLocks noChangeArrowheads="1"/>
          </p:cNvSpPr>
          <p:nvPr userDrawn="1"/>
        </p:nvSpPr>
        <p:spPr bwMode="auto">
          <a:xfrm>
            <a:off x="323850" y="188913"/>
            <a:ext cx="1511300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5720" name="Picture 8" descr="Logo_mast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324008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1" name="Text Box 9"/>
          <p:cNvSpPr txBox="1">
            <a:spLocks noChangeArrowheads="1"/>
          </p:cNvSpPr>
          <p:nvPr userDrawn="1"/>
        </p:nvSpPr>
        <p:spPr bwMode="auto">
          <a:xfrm>
            <a:off x="1403350" y="404813"/>
            <a:ext cx="6626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de-DE" altLang="de-DE" sz="4000" dirty="0">
                <a:solidFill>
                  <a:srgbClr val="777777"/>
                </a:solidFill>
                <a:latin typeface="Arial" charset="0"/>
              </a:rPr>
              <a:t>Global </a:t>
            </a:r>
            <a:r>
              <a:rPr lang="de-DE" altLang="de-DE" sz="4000" dirty="0" err="1">
                <a:solidFill>
                  <a:srgbClr val="777777"/>
                </a:solidFill>
                <a:latin typeface="Arial" charset="0"/>
              </a:rPr>
              <a:t>Collecting</a:t>
            </a:r>
            <a:r>
              <a:rPr lang="de-DE" altLang="de-DE" sz="4000" dirty="0">
                <a:solidFill>
                  <a:srgbClr val="777777"/>
                </a:solidFill>
                <a:latin typeface="Arial" charset="0"/>
              </a:rPr>
              <a:t> </a:t>
            </a:r>
            <a:r>
              <a:rPr lang="de-DE" altLang="de-DE" sz="4000" dirty="0" err="1" smtClean="0">
                <a:solidFill>
                  <a:srgbClr val="777777"/>
                </a:solidFill>
                <a:latin typeface="Arial" charset="0"/>
              </a:rPr>
              <a:t>Centres</a:t>
            </a:r>
            <a:endParaRPr lang="de-DE" altLang="de-DE" sz="4000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 userDrawn="1"/>
        </p:nvSpPr>
        <p:spPr bwMode="auto">
          <a:xfrm>
            <a:off x="179388" y="6456363"/>
            <a:ext cx="8713787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 dirty="0" smtClean="0">
                <a:latin typeface="Arial" charset="0"/>
              </a:rPr>
              <a:t>ETMC-5                                                         </a:t>
            </a:r>
            <a:r>
              <a:rPr lang="de-DE" altLang="de-DE" sz="1400" b="1" dirty="0" err="1">
                <a:latin typeface="Arial" charset="0"/>
              </a:rPr>
              <a:t>Activities</a:t>
            </a:r>
            <a:r>
              <a:rPr lang="de-DE" altLang="de-DE" sz="1400" b="1" dirty="0">
                <a:latin typeface="Arial" charset="0"/>
              </a:rPr>
              <a:t> </a:t>
            </a:r>
            <a:r>
              <a:rPr lang="de-DE" altLang="de-DE" sz="1400" b="1" dirty="0" err="1">
                <a:latin typeface="Arial" charset="0"/>
              </a:rPr>
              <a:t>of</a:t>
            </a:r>
            <a:r>
              <a:rPr lang="de-DE" altLang="de-DE" sz="1400" b="1" dirty="0">
                <a:latin typeface="Arial" charset="0"/>
              </a:rPr>
              <a:t> </a:t>
            </a:r>
            <a:r>
              <a:rPr lang="de-DE" altLang="de-DE" sz="1400" b="1" dirty="0" err="1">
                <a:latin typeface="Arial" charset="0"/>
              </a:rPr>
              <a:t>the</a:t>
            </a:r>
            <a:r>
              <a:rPr lang="de-DE" altLang="de-DE" sz="1400" b="1" dirty="0">
                <a:latin typeface="Arial" charset="0"/>
              </a:rPr>
              <a:t> GCCs                                        </a:t>
            </a:r>
            <a:r>
              <a:rPr lang="de-DE" altLang="de-DE" sz="1400" b="1" dirty="0" smtClean="0">
                <a:latin typeface="Arial" charset="0"/>
              </a:rPr>
              <a:t> </a:t>
            </a:r>
            <a:r>
              <a:rPr lang="de-DE" altLang="de-DE" sz="1400" b="1" dirty="0" err="1" smtClean="0">
                <a:latin typeface="Arial" charset="0"/>
              </a:rPr>
              <a:t>Geneva</a:t>
            </a:r>
            <a:r>
              <a:rPr lang="de-DE" altLang="de-DE" sz="1400" b="1" dirty="0" smtClean="0">
                <a:latin typeface="Arial" charset="0"/>
              </a:rPr>
              <a:t> 2015</a:t>
            </a:r>
            <a:endParaRPr lang="de-DE" altLang="de-DE" sz="1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400" b="1" dirty="0">
                <a:latin typeface="Arial" charset="0"/>
              </a:rPr>
              <a:t>  </a:t>
            </a:r>
            <a:r>
              <a:rPr lang="de-DE" altLang="de-DE" sz="3200" dirty="0"/>
              <a:t/>
            </a:r>
            <a:br>
              <a:rPr lang="de-DE" altLang="de-DE" sz="3200" dirty="0"/>
            </a:br>
            <a:endParaRPr lang="de-DE" altLang="de-DE" sz="3200" dirty="0"/>
          </a:p>
        </p:txBody>
      </p:sp>
      <p:pic>
        <p:nvPicPr>
          <p:cNvPr id="115724" name="Picture 12" descr="Logo_ohne_WM_X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66850"/>
            <a:ext cx="168592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55650" y="45085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621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981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GB" altLang="de-DE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4652963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GB" altLang="de-DE"/>
          </a:p>
        </p:txBody>
      </p:sp>
      <p:sp>
        <p:nvSpPr>
          <p:cNvPr id="51209" name="Title 1"/>
          <p:cNvSpPr>
            <a:spLocks/>
          </p:cNvSpPr>
          <p:nvPr/>
        </p:nvSpPr>
        <p:spPr bwMode="auto">
          <a:xfrm>
            <a:off x="323850" y="3578225"/>
            <a:ext cx="8591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</a:defRPr>
            </a:lvl2pPr>
            <a:lvl3pPr>
              <a:defRPr sz="2800" b="1">
                <a:solidFill>
                  <a:schemeClr val="tx1"/>
                </a:solidFill>
                <a:latin typeface="Arial" charset="0"/>
              </a:defRPr>
            </a:lvl3pPr>
            <a:lvl4pPr>
              <a:defRPr sz="2800" b="1">
                <a:solidFill>
                  <a:schemeClr val="tx1"/>
                </a:solidFill>
                <a:latin typeface="Arial" charset="0"/>
              </a:defRPr>
            </a:lvl4pPr>
            <a:lvl5pPr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/>
              <a:t>Activities of the GCCs</a:t>
            </a:r>
          </a:p>
        </p:txBody>
      </p:sp>
      <p:sp>
        <p:nvSpPr>
          <p:cNvPr id="51210" name="Subtitle 2"/>
          <p:cNvSpPr>
            <a:spLocks/>
          </p:cNvSpPr>
          <p:nvPr/>
        </p:nvSpPr>
        <p:spPr bwMode="auto">
          <a:xfrm>
            <a:off x="323850" y="5645150"/>
            <a:ext cx="7896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2000" dirty="0" smtClean="0"/>
              <a:t>ETMC-5  22</a:t>
            </a:r>
            <a:r>
              <a:rPr lang="en-US" altLang="de-DE" sz="2000" baseline="30000" dirty="0" smtClean="0"/>
              <a:t>nd</a:t>
            </a:r>
            <a:r>
              <a:rPr lang="en-US" altLang="de-DE" sz="2000" dirty="0" smtClean="0"/>
              <a:t> </a:t>
            </a:r>
            <a:r>
              <a:rPr lang="en-US" altLang="de-DE" sz="2000" dirty="0"/>
              <a:t>– </a:t>
            </a:r>
            <a:r>
              <a:rPr lang="en-US" altLang="de-DE" sz="2000" dirty="0" smtClean="0"/>
              <a:t>25</a:t>
            </a:r>
            <a:r>
              <a:rPr lang="en-US" altLang="de-DE" sz="2000" baseline="30000" dirty="0" smtClean="0"/>
              <a:t>th</a:t>
            </a:r>
            <a:r>
              <a:rPr lang="en-US" altLang="de-DE" sz="2000" dirty="0" smtClean="0"/>
              <a:t>June 2015, Geneva, </a:t>
            </a:r>
            <a:r>
              <a:rPr lang="en-US" altLang="de-DE" sz="2000" dirty="0"/>
              <a:t>S</a:t>
            </a:r>
            <a:r>
              <a:rPr lang="en-US" altLang="de-DE" sz="2000" dirty="0" smtClean="0"/>
              <a:t>witzerland</a:t>
            </a:r>
            <a:endParaRPr lang="en-US" altLang="de-DE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39750" y="2205038"/>
            <a:ext cx="317658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altLang="de-DE" sz="2000" b="1" u="sng" dirty="0">
                <a:latin typeface="Arial" charset="0"/>
              </a:rPr>
              <a:t>IMMT </a:t>
            </a:r>
            <a:r>
              <a:rPr lang="de-DE" altLang="de-DE" sz="2000" b="1" u="sng" dirty="0" err="1">
                <a:latin typeface="Arial" charset="0"/>
              </a:rPr>
              <a:t>coding</a:t>
            </a:r>
            <a:r>
              <a:rPr lang="de-DE" altLang="de-DE" sz="2000" b="1" u="sng" dirty="0">
                <a:latin typeface="Arial" charset="0"/>
              </a:rPr>
              <a:t> </a:t>
            </a:r>
            <a:r>
              <a:rPr lang="de-DE" altLang="de-DE" sz="2000" b="1" u="sng" dirty="0" smtClean="0">
                <a:solidFill>
                  <a:schemeClr val="bg2"/>
                </a:solidFill>
                <a:latin typeface="Arial" charset="0"/>
              </a:rPr>
              <a:t>2013</a:t>
            </a:r>
            <a:r>
              <a:rPr lang="de-DE" altLang="de-DE" sz="2000" b="1" u="sng" dirty="0" smtClean="0">
                <a:latin typeface="Arial" charset="0"/>
              </a:rPr>
              <a:t>:</a:t>
            </a:r>
            <a:endParaRPr lang="de-DE" altLang="de-DE" sz="2000" b="1" u="sng" dirty="0">
              <a:latin typeface="Arial" charset="0"/>
            </a:endParaRPr>
          </a:p>
          <a:p>
            <a:r>
              <a:rPr lang="de-DE" altLang="de-DE" sz="2000" b="1" dirty="0">
                <a:latin typeface="Arial" charset="0"/>
              </a:rPr>
              <a:t>    5</a:t>
            </a:r>
            <a:r>
              <a:rPr lang="de-DE" altLang="de-DE" sz="2000" b="1" dirty="0" smtClean="0">
                <a:latin typeface="Arial" charset="0"/>
              </a:rPr>
              <a:t>% </a:t>
            </a:r>
            <a:r>
              <a:rPr lang="de-DE" altLang="de-DE" sz="2000" b="1" dirty="0">
                <a:latin typeface="Arial" charset="0"/>
              </a:rPr>
              <a:t>in IMMT - 1 / 2</a:t>
            </a:r>
          </a:p>
          <a:p>
            <a:r>
              <a:rPr lang="de-DE" altLang="de-DE" sz="2000" b="1" dirty="0">
                <a:latin typeface="Arial" charset="0"/>
              </a:rPr>
              <a:t>  </a:t>
            </a:r>
            <a:r>
              <a:rPr lang="de-DE" altLang="de-DE" sz="2000" b="1" dirty="0" smtClean="0">
                <a:latin typeface="Arial" charset="0"/>
              </a:rPr>
              <a:t>28% </a:t>
            </a:r>
            <a:r>
              <a:rPr lang="de-DE" altLang="de-DE" sz="2000" b="1" dirty="0">
                <a:latin typeface="Arial" charset="0"/>
              </a:rPr>
              <a:t>in IMMT- 3</a:t>
            </a:r>
          </a:p>
          <a:p>
            <a:r>
              <a:rPr lang="de-DE" altLang="de-DE" sz="2000" b="1" dirty="0">
                <a:latin typeface="Arial" charset="0"/>
              </a:rPr>
              <a:t>  </a:t>
            </a:r>
            <a:r>
              <a:rPr lang="de-DE" altLang="de-DE" sz="2000" b="1" dirty="0" smtClean="0">
                <a:latin typeface="Arial" charset="0"/>
              </a:rPr>
              <a:t>65% </a:t>
            </a:r>
            <a:r>
              <a:rPr lang="de-DE" altLang="de-DE" sz="2000" b="1" dirty="0">
                <a:latin typeface="Arial" charset="0"/>
              </a:rPr>
              <a:t>in IMMT- </a:t>
            </a:r>
            <a:r>
              <a:rPr lang="de-DE" altLang="de-DE" sz="2000" b="1" dirty="0" smtClean="0">
                <a:latin typeface="Arial" charset="0"/>
              </a:rPr>
              <a:t>4</a:t>
            </a:r>
          </a:p>
          <a:p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smtClean="0">
                <a:latin typeface="Arial" charset="0"/>
              </a:rPr>
              <a:t>  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 charset="0"/>
              </a:rPr>
              <a:t>2% in IMMT- 5</a:t>
            </a:r>
            <a:endParaRPr lang="de-DE" altLang="de-DE" sz="20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de-DE" altLang="de-DE" sz="2000" b="1" u="sng" dirty="0" smtClean="0">
                <a:latin typeface="Arial" charset="0"/>
              </a:rPr>
              <a:t>IMMT </a:t>
            </a:r>
            <a:r>
              <a:rPr lang="de-DE" altLang="de-DE" sz="2000" b="1" u="sng" dirty="0" err="1">
                <a:latin typeface="Arial" charset="0"/>
              </a:rPr>
              <a:t>coding</a:t>
            </a:r>
            <a:r>
              <a:rPr lang="de-DE" altLang="de-DE" sz="2000" b="1" u="sng" dirty="0">
                <a:latin typeface="Arial" charset="0"/>
              </a:rPr>
              <a:t> </a:t>
            </a:r>
            <a:r>
              <a:rPr lang="de-DE" altLang="de-DE" sz="2000" b="1" u="sng" dirty="0" smtClean="0">
                <a:solidFill>
                  <a:schemeClr val="bg2"/>
                </a:solidFill>
                <a:latin typeface="Arial" charset="0"/>
              </a:rPr>
              <a:t>2014</a:t>
            </a:r>
            <a:r>
              <a:rPr lang="de-DE" altLang="de-DE" sz="2000" b="1" u="sng" dirty="0" smtClean="0">
                <a:latin typeface="Arial" charset="0"/>
              </a:rPr>
              <a:t>:</a:t>
            </a:r>
            <a:endParaRPr lang="de-DE" altLang="de-DE" sz="2000" b="1" u="sng" dirty="0">
              <a:latin typeface="Arial" charset="0"/>
            </a:endParaRPr>
          </a:p>
          <a:p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smtClean="0">
                <a:latin typeface="Arial" charset="0"/>
              </a:rPr>
              <a:t>   1% </a:t>
            </a:r>
            <a:r>
              <a:rPr lang="de-DE" altLang="de-DE" sz="2000" b="1" dirty="0">
                <a:latin typeface="Arial" charset="0"/>
              </a:rPr>
              <a:t>in </a:t>
            </a:r>
            <a:r>
              <a:rPr lang="de-DE" altLang="de-DE" sz="2000" b="1" dirty="0" smtClean="0">
                <a:latin typeface="Arial" charset="0"/>
              </a:rPr>
              <a:t>IMMT- </a:t>
            </a:r>
            <a:r>
              <a:rPr lang="de-DE" altLang="de-DE" sz="2000" b="1" dirty="0">
                <a:latin typeface="Arial" charset="0"/>
              </a:rPr>
              <a:t>1 / 2</a:t>
            </a:r>
          </a:p>
          <a:p>
            <a:r>
              <a:rPr lang="de-DE" altLang="de-DE" sz="2000" b="1" dirty="0">
                <a:latin typeface="Arial" charset="0"/>
              </a:rPr>
              <a:t>  </a:t>
            </a:r>
            <a:r>
              <a:rPr lang="de-DE" altLang="de-DE" sz="2000" b="1" dirty="0" smtClean="0">
                <a:latin typeface="Arial" charset="0"/>
              </a:rPr>
              <a:t>22% </a:t>
            </a:r>
            <a:r>
              <a:rPr lang="de-DE" altLang="de-DE" sz="2000" b="1" dirty="0">
                <a:latin typeface="Arial" charset="0"/>
              </a:rPr>
              <a:t>in IMMT- 3</a:t>
            </a:r>
          </a:p>
          <a:p>
            <a:r>
              <a:rPr lang="de-DE" altLang="de-DE" sz="2000" b="1" dirty="0">
                <a:latin typeface="Arial" charset="0"/>
              </a:rPr>
              <a:t>  </a:t>
            </a:r>
            <a:r>
              <a:rPr lang="de-DE" altLang="de-DE" sz="2000" b="1" dirty="0" smtClean="0">
                <a:latin typeface="Arial" charset="0"/>
              </a:rPr>
              <a:t>72% </a:t>
            </a:r>
            <a:r>
              <a:rPr lang="de-DE" altLang="de-DE" sz="2000" b="1" dirty="0">
                <a:latin typeface="Arial" charset="0"/>
              </a:rPr>
              <a:t>in IMMT- </a:t>
            </a:r>
            <a:r>
              <a:rPr lang="de-DE" altLang="de-DE" sz="2000" b="1" dirty="0" smtClean="0">
                <a:latin typeface="Arial" charset="0"/>
              </a:rPr>
              <a:t>4</a:t>
            </a:r>
          </a:p>
          <a:p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smtClean="0">
                <a:latin typeface="Arial" charset="0"/>
              </a:rPr>
              <a:t>  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 charset="0"/>
              </a:rPr>
              <a:t>4% in IMMT- 5</a:t>
            </a:r>
            <a:endParaRPr lang="de-DE" altLang="de-DE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140200" y="2205038"/>
            <a:ext cx="41767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r>
              <a:rPr lang="de-DE" altLang="de-DE" sz="2000" dirty="0">
                <a:latin typeface="Arial" charset="0"/>
              </a:rPr>
              <a:t>The </a:t>
            </a:r>
            <a:r>
              <a:rPr lang="de-DE" altLang="de-DE" sz="2000" dirty="0" err="1">
                <a:latin typeface="Arial" charset="0"/>
              </a:rPr>
              <a:t>revised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b="1" dirty="0">
                <a:latin typeface="Arial" charset="0"/>
              </a:rPr>
              <a:t>IMMT-4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version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with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the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b="1" dirty="0" err="1">
                <a:latin typeface="Arial" charset="0"/>
              </a:rPr>
              <a:t>new</a:t>
            </a:r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err="1">
                <a:latin typeface="Arial" charset="0"/>
              </a:rPr>
              <a:t>and</a:t>
            </a:r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err="1">
                <a:latin typeface="Arial" charset="0"/>
              </a:rPr>
              <a:t>clarified</a:t>
            </a:r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 err="1">
                <a:latin typeface="Arial" charset="0"/>
              </a:rPr>
              <a:t>codes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for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the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source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of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observation</a:t>
            </a:r>
            <a:r>
              <a:rPr lang="de-DE" altLang="de-DE" sz="2000" dirty="0">
                <a:latin typeface="Arial" charset="0"/>
              </a:rPr>
              <a:t>, </a:t>
            </a:r>
            <a:r>
              <a:rPr lang="en-GB" altLang="de-DE" sz="2000" dirty="0">
                <a:latin typeface="Arial" charset="0"/>
              </a:rPr>
              <a:t>were in effect from </a:t>
            </a:r>
            <a:r>
              <a:rPr lang="en-GB" altLang="de-DE" sz="2000" b="1" dirty="0">
                <a:solidFill>
                  <a:schemeClr val="bg2"/>
                </a:solidFill>
                <a:latin typeface="Arial" charset="0"/>
              </a:rPr>
              <a:t>1st January 2011</a:t>
            </a:r>
            <a:endParaRPr lang="de-DE" altLang="de-DE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1619250" y="1101725"/>
            <a:ext cx="6192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b="1">
                <a:solidFill>
                  <a:schemeClr val="bg2"/>
                </a:solidFill>
                <a:latin typeface="Arial" charset="0"/>
              </a:rPr>
              <a:t>Formats &amp; Coding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716463" y="4005263"/>
            <a:ext cx="3168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altLang="de-DE" sz="2000" b="1">
                <a:solidFill>
                  <a:srgbClr val="FF0000"/>
                </a:solidFill>
                <a:latin typeface="Arial" charset="0"/>
              </a:rPr>
              <a:t>IMMT-5</a:t>
            </a:r>
            <a:r>
              <a:rPr lang="de-DE" altLang="de-DE" sz="2000">
                <a:latin typeface="Arial" charset="0"/>
              </a:rPr>
              <a:t> with minor updates of wording were in effect from </a:t>
            </a:r>
            <a:r>
              <a:rPr lang="de-DE" altLang="de-DE" sz="2000" b="1">
                <a:solidFill>
                  <a:schemeClr val="bg2"/>
                </a:solidFill>
                <a:latin typeface="Arial" charset="0"/>
              </a:rPr>
              <a:t>1st June 2012</a:t>
            </a:r>
            <a:r>
              <a:rPr lang="de-DE" altLang="de-DE" sz="20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2435225" y="688975"/>
            <a:ext cx="4945063" cy="723900"/>
          </a:xfrm>
        </p:spPr>
        <p:txBody>
          <a:bodyPr/>
          <a:lstStyle/>
          <a:p>
            <a:r>
              <a:rPr lang="de-DE" altLang="de-DE" dirty="0" err="1">
                <a:solidFill>
                  <a:schemeClr val="bg2"/>
                </a:solidFill>
              </a:rPr>
              <a:t>VOSClim</a:t>
            </a:r>
            <a:r>
              <a:rPr lang="de-DE" altLang="de-DE" dirty="0">
                <a:solidFill>
                  <a:schemeClr val="bg2"/>
                </a:solidFill>
              </a:rPr>
              <a:t> Input </a:t>
            </a:r>
            <a:r>
              <a:rPr lang="de-DE" altLang="de-DE" dirty="0" smtClean="0">
                <a:solidFill>
                  <a:schemeClr val="bg2"/>
                </a:solidFill>
              </a:rPr>
              <a:t>2012 - 2014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391"/>
            <a:ext cx="8147248" cy="45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2435225" y="688975"/>
            <a:ext cx="4945063" cy="723900"/>
          </a:xfrm>
        </p:spPr>
        <p:txBody>
          <a:bodyPr/>
          <a:lstStyle/>
          <a:p>
            <a:r>
              <a:rPr lang="de-DE" altLang="de-DE" dirty="0" err="1">
                <a:solidFill>
                  <a:schemeClr val="bg2"/>
                </a:solidFill>
              </a:rPr>
              <a:t>VOSClim</a:t>
            </a:r>
            <a:r>
              <a:rPr lang="de-DE" altLang="de-DE" dirty="0">
                <a:solidFill>
                  <a:schemeClr val="bg2"/>
                </a:solidFill>
              </a:rPr>
              <a:t> Input </a:t>
            </a:r>
            <a:r>
              <a:rPr lang="de-DE" altLang="de-DE" dirty="0" smtClean="0">
                <a:solidFill>
                  <a:schemeClr val="bg2"/>
                </a:solidFill>
              </a:rPr>
              <a:t>2012 - 2014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6952"/>
            <a:ext cx="7859216" cy="4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2435225" y="688975"/>
            <a:ext cx="4945063" cy="723900"/>
          </a:xfrm>
        </p:spPr>
        <p:txBody>
          <a:bodyPr/>
          <a:lstStyle/>
          <a:p>
            <a:r>
              <a:rPr lang="de-DE" altLang="de-DE" dirty="0" err="1">
                <a:solidFill>
                  <a:schemeClr val="bg2"/>
                </a:solidFill>
              </a:rPr>
              <a:t>VOSClim</a:t>
            </a:r>
            <a:r>
              <a:rPr lang="de-DE" altLang="de-DE" dirty="0">
                <a:solidFill>
                  <a:schemeClr val="bg2"/>
                </a:solidFill>
              </a:rPr>
              <a:t> Input </a:t>
            </a:r>
            <a:r>
              <a:rPr lang="de-DE" altLang="de-DE" dirty="0" smtClean="0">
                <a:solidFill>
                  <a:schemeClr val="bg2"/>
                </a:solidFill>
              </a:rPr>
              <a:t>2014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132856"/>
            <a:ext cx="6900292" cy="3600400"/>
          </a:xfrm>
        </p:spPr>
        <p:txBody>
          <a:bodyPr/>
          <a:lstStyle/>
          <a:p>
            <a:r>
              <a:rPr lang="de-DE" dirty="0" smtClean="0"/>
              <a:t>358 registered </a:t>
            </a:r>
            <a:r>
              <a:rPr lang="de-DE" dirty="0" err="1" smtClean="0"/>
              <a:t>VOSClim</a:t>
            </a:r>
            <a:r>
              <a:rPr lang="de-DE" dirty="0" smtClean="0"/>
              <a:t> </a:t>
            </a:r>
            <a:r>
              <a:rPr lang="de-DE" dirty="0" err="1" smtClean="0"/>
              <a:t>ships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in 2014</a:t>
            </a:r>
          </a:p>
          <a:p>
            <a:endParaRPr lang="de-DE" dirty="0"/>
          </a:p>
          <a:p>
            <a:r>
              <a:rPr lang="de-DE" dirty="0"/>
              <a:t>France </a:t>
            </a:r>
            <a:r>
              <a:rPr lang="de-DE" dirty="0" err="1"/>
              <a:t>and</a:t>
            </a:r>
            <a:r>
              <a:rPr lang="de-DE" dirty="0"/>
              <a:t> Japan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CMs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100%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VOSClim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VOSClim</a:t>
            </a:r>
            <a:r>
              <a:rPr lang="de-DE" dirty="0"/>
              <a:t> </a:t>
            </a:r>
            <a:r>
              <a:rPr lang="de-DE" dirty="0" err="1"/>
              <a:t>reports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835697" y="688974"/>
            <a:ext cx="5040560" cy="1731914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>
                <a:solidFill>
                  <a:schemeClr val="bg2"/>
                </a:solidFill>
              </a:rPr>
              <a:t/>
            </a:r>
            <a:br>
              <a:rPr lang="de-DE" altLang="de-DE" sz="2400" dirty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MCDS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Marine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Climate</a:t>
            </a:r>
            <a:r>
              <a:rPr lang="de-DE" altLang="de-DE" sz="2400" dirty="0" smtClean="0">
                <a:solidFill>
                  <a:schemeClr val="bg2"/>
                </a:solidFill>
              </a:rPr>
              <a:t> Data System</a:t>
            </a:r>
            <a:r>
              <a:rPr lang="de-DE" altLang="de-DE" dirty="0" smtClean="0">
                <a:solidFill>
                  <a:schemeClr val="bg2"/>
                </a:solidFill>
              </a:rPr>
              <a:t> 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564904"/>
            <a:ext cx="7200800" cy="3672408"/>
          </a:xfrm>
        </p:spPr>
        <p:txBody>
          <a:bodyPr/>
          <a:lstStyle/>
          <a:p>
            <a:r>
              <a:rPr lang="de-DE" dirty="0" smtClean="0"/>
              <a:t>MCDS </a:t>
            </a:r>
            <a:r>
              <a:rPr lang="de-DE" dirty="0" err="1" smtClean="0"/>
              <a:t>shall</a:t>
            </a:r>
            <a:r>
              <a:rPr lang="de-DE" dirty="0" smtClean="0"/>
              <a:t> </a:t>
            </a:r>
            <a:r>
              <a:rPr lang="de-DE" dirty="0" err="1" smtClean="0"/>
              <a:t>replace</a:t>
            </a:r>
            <a:r>
              <a:rPr lang="de-DE" dirty="0" smtClean="0"/>
              <a:t> MCSS</a:t>
            </a:r>
          </a:p>
          <a:p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MCDS </a:t>
            </a:r>
            <a:r>
              <a:rPr lang="de-DE" dirty="0" err="1" smtClean="0"/>
              <a:t>implementation</a:t>
            </a:r>
            <a:r>
              <a:rPr lang="de-DE" dirty="0" smtClean="0"/>
              <a:t> plan </a:t>
            </a:r>
            <a:r>
              <a:rPr lang="de-DE" dirty="0" err="1" smtClean="0"/>
              <a:t>for</a:t>
            </a:r>
            <a:r>
              <a:rPr lang="de-DE" dirty="0" smtClean="0"/>
              <a:t> Data </a:t>
            </a:r>
            <a:r>
              <a:rPr lang="de-DE" dirty="0" err="1" smtClean="0"/>
              <a:t>Acquisition</a:t>
            </a:r>
            <a:r>
              <a:rPr lang="de-DE" dirty="0" smtClean="0"/>
              <a:t> </a:t>
            </a:r>
            <a:r>
              <a:rPr lang="de-DE" dirty="0" err="1" smtClean="0"/>
              <a:t>Centres</a:t>
            </a:r>
            <a:r>
              <a:rPr lang="de-DE" dirty="0" smtClean="0"/>
              <a:t> (DACs) </a:t>
            </a:r>
            <a:r>
              <a:rPr lang="de-DE" dirty="0" err="1" smtClean="0"/>
              <a:t>and</a:t>
            </a:r>
            <a:r>
              <a:rPr lang="de-DE" dirty="0" smtClean="0"/>
              <a:t> Global Data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Centres</a:t>
            </a:r>
            <a:r>
              <a:rPr lang="de-DE" dirty="0" smtClean="0"/>
              <a:t> (GDACs) at CLIMAR-4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ETMC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Task Team </a:t>
            </a:r>
            <a:r>
              <a:rPr lang="de-DE" dirty="0" err="1" smtClean="0"/>
              <a:t>of</a:t>
            </a:r>
            <a:r>
              <a:rPr lang="de-DE" dirty="0" smtClean="0"/>
              <a:t> MCDS (TT-MCDS)</a:t>
            </a:r>
          </a:p>
          <a:p>
            <a:r>
              <a:rPr lang="de-DE" dirty="0" smtClean="0"/>
              <a:t>TT-MCDS </a:t>
            </a:r>
            <a:r>
              <a:rPr lang="de-DE" dirty="0" err="1" smtClean="0"/>
              <a:t>teleconferences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held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rewrite</a:t>
            </a:r>
            <a:r>
              <a:rPr lang="de-DE" dirty="0" smtClean="0"/>
              <a:t> relevant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WMO </a:t>
            </a:r>
            <a:r>
              <a:rPr lang="de-DE" dirty="0" err="1" smtClean="0"/>
              <a:t>No</a:t>
            </a:r>
            <a:r>
              <a:rPr lang="de-DE" dirty="0" smtClean="0"/>
              <a:t> 471 </a:t>
            </a:r>
            <a:r>
              <a:rPr lang="de-DE" dirty="0" err="1" smtClean="0"/>
              <a:t>and</a:t>
            </a:r>
            <a:r>
              <a:rPr lang="de-DE" dirty="0" smtClean="0"/>
              <a:t> 558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1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835697" y="688974"/>
            <a:ext cx="5040560" cy="1731914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>
                <a:solidFill>
                  <a:schemeClr val="bg2"/>
                </a:solidFill>
              </a:rPr>
              <a:t/>
            </a:r>
            <a:br>
              <a:rPr lang="de-DE" altLang="de-DE" sz="2400" dirty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MCDS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Marine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Climate</a:t>
            </a:r>
            <a:r>
              <a:rPr lang="de-DE" altLang="de-DE" sz="2400" dirty="0" smtClean="0">
                <a:solidFill>
                  <a:schemeClr val="bg2"/>
                </a:solidFill>
              </a:rPr>
              <a:t> Data System</a:t>
            </a:r>
            <a:r>
              <a:rPr lang="de-DE" altLang="de-DE" dirty="0" smtClean="0">
                <a:solidFill>
                  <a:schemeClr val="bg2"/>
                </a:solidFill>
              </a:rPr>
              <a:t> </a:t>
            </a:r>
            <a:endParaRPr lang="de-DE" altLang="de-DE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2420888"/>
            <a:ext cx="6912768" cy="3888432"/>
          </a:xfrm>
        </p:spPr>
        <p:txBody>
          <a:bodyPr/>
          <a:lstStyle/>
          <a:p>
            <a:r>
              <a:rPr lang="de-DE" dirty="0" err="1" smtClean="0"/>
              <a:t>Modernization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MCSS</a:t>
            </a:r>
          </a:p>
          <a:p>
            <a:r>
              <a:rPr lang="de-DE" dirty="0" smtClean="0"/>
              <a:t>New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historical</a:t>
            </a:r>
            <a:r>
              <a:rPr lang="de-DE" dirty="0" smtClean="0"/>
              <a:t> marine-</a:t>
            </a:r>
            <a:r>
              <a:rPr lang="de-DE" dirty="0" err="1" smtClean="0"/>
              <a:t>meteorological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oceanographic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r>
              <a:rPr lang="de-DE" b="1" dirty="0" smtClean="0"/>
              <a:t>Goal</a:t>
            </a:r>
            <a:r>
              <a:rPr lang="de-DE" dirty="0" smtClean="0"/>
              <a:t>: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</a:t>
            </a:r>
            <a:r>
              <a:rPr lang="de-DE" dirty="0" smtClean="0"/>
              <a:t> a </a:t>
            </a:r>
            <a:r>
              <a:rPr lang="de-DE" dirty="0" err="1" smtClean="0"/>
              <a:t>standardized</a:t>
            </a:r>
            <a:r>
              <a:rPr lang="de-DE" dirty="0" smtClean="0"/>
              <a:t> international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JCOMM</a:t>
            </a:r>
          </a:p>
          <a:p>
            <a:r>
              <a:rPr lang="de-DE" dirty="0" smtClean="0"/>
              <a:t>Collection, </a:t>
            </a:r>
            <a:r>
              <a:rPr lang="de-DE" dirty="0" err="1" smtClean="0"/>
              <a:t>rescue</a:t>
            </a:r>
            <a:r>
              <a:rPr lang="de-DE" dirty="0" smtClean="0"/>
              <a:t>,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, </a:t>
            </a:r>
            <a:r>
              <a:rPr lang="de-DE" dirty="0" err="1" smtClean="0"/>
              <a:t>formatting</a:t>
            </a:r>
            <a:r>
              <a:rPr lang="de-DE" dirty="0" smtClean="0"/>
              <a:t>, </a:t>
            </a:r>
            <a:r>
              <a:rPr lang="de-DE" dirty="0" err="1" smtClean="0"/>
              <a:t>archiving</a:t>
            </a:r>
            <a:r>
              <a:rPr lang="de-DE" dirty="0" smtClean="0"/>
              <a:t>,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marine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619673" y="692696"/>
            <a:ext cx="5328592" cy="2160240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DACs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Data </a:t>
            </a:r>
            <a:r>
              <a:rPr lang="de-DE" altLang="de-DE" sz="2400" dirty="0" err="1">
                <a:solidFill>
                  <a:schemeClr val="bg2"/>
                </a:solidFill>
              </a:rPr>
              <a:t>A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cquisition</a:t>
            </a:r>
            <a:r>
              <a:rPr lang="de-DE" altLang="de-DE" sz="2400" dirty="0" smtClean="0">
                <a:solidFill>
                  <a:schemeClr val="bg2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971600" y="2348880"/>
            <a:ext cx="7993013" cy="3528391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DE" altLang="de-DE" sz="2000" dirty="0"/>
          </a:p>
          <a:p>
            <a:r>
              <a:rPr lang="de-DE" altLang="de-DE" dirty="0" smtClean="0"/>
              <a:t>Receive data/metadata from single platform type (e.g. Buoy, ship)</a:t>
            </a:r>
          </a:p>
          <a:p>
            <a:r>
              <a:rPr lang="de-DE" altLang="de-DE" dirty="0" smtClean="0"/>
              <a:t>Both in </a:t>
            </a:r>
            <a:r>
              <a:rPr lang="de-DE" altLang="de-DE" dirty="0" err="1" smtClean="0"/>
              <a:t>near</a:t>
            </a:r>
            <a:r>
              <a:rPr lang="de-DE" altLang="de-DE" dirty="0"/>
              <a:t> </a:t>
            </a:r>
            <a:r>
              <a:rPr lang="de-DE" altLang="de-DE" dirty="0" smtClean="0"/>
              <a:t>real-time and delayed mode</a:t>
            </a:r>
          </a:p>
          <a:p>
            <a:r>
              <a:rPr lang="de-DE" altLang="de-DE" dirty="0" err="1" smtClean="0"/>
              <a:t>Apply</a:t>
            </a:r>
            <a:r>
              <a:rPr lang="de-DE" altLang="de-DE" dirty="0" smtClean="0"/>
              <a:t> Minimum Quality Control (MQC)</a:t>
            </a:r>
          </a:p>
          <a:p>
            <a:r>
              <a:rPr lang="de-DE" altLang="de-DE" dirty="0" smtClean="0"/>
              <a:t>Forward data to the</a:t>
            </a:r>
            <a:r>
              <a:rPr lang="de-DE" altLang="de-DE" dirty="0"/>
              <a:t> </a:t>
            </a:r>
            <a:r>
              <a:rPr lang="de-DE" altLang="de-DE" dirty="0" smtClean="0"/>
              <a:t>GDACs in agreed formats</a:t>
            </a:r>
          </a:p>
          <a:p>
            <a:pPr>
              <a:buFont typeface="Arial" charset="0"/>
              <a:buNone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41202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907703" y="548680"/>
            <a:ext cx="5256585" cy="1512167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GDACs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Global Data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Assembly</a:t>
            </a:r>
            <a:r>
              <a:rPr lang="de-DE" altLang="de-DE" sz="2400" dirty="0" smtClean="0">
                <a:solidFill>
                  <a:schemeClr val="bg2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827584" y="2060574"/>
            <a:ext cx="8137029" cy="4032722"/>
          </a:xfrm>
        </p:spPr>
        <p:txBody>
          <a:bodyPr/>
          <a:lstStyle/>
          <a:p>
            <a:r>
              <a:rPr lang="de-DE" altLang="de-DE" dirty="0" smtClean="0"/>
              <a:t>Combine all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streams</a:t>
            </a:r>
            <a:endParaRPr lang="de-DE" altLang="de-DE" dirty="0"/>
          </a:p>
          <a:p>
            <a:r>
              <a:rPr lang="de-DE" altLang="de-DE" dirty="0" err="1" smtClean="0"/>
              <a:t>Establish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unique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complete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dataset</a:t>
            </a:r>
            <a:endParaRPr lang="de-DE" altLang="de-DE" dirty="0" smtClean="0"/>
          </a:p>
          <a:p>
            <a:r>
              <a:rPr lang="de-DE" altLang="de-DE" dirty="0" err="1" smtClean="0"/>
              <a:t>Perform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agreed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quality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checks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including</a:t>
            </a:r>
            <a:r>
              <a:rPr lang="de-DE" altLang="de-DE" dirty="0" smtClean="0"/>
              <a:t> High Quality Control (HQC)</a:t>
            </a:r>
          </a:p>
          <a:p>
            <a:r>
              <a:rPr lang="de-DE" altLang="de-DE" dirty="0" smtClean="0"/>
              <a:t>Forward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original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quality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controlled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metadata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flags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CMOCs</a:t>
            </a:r>
          </a:p>
          <a:p>
            <a:r>
              <a:rPr lang="de-DE" altLang="de-DE" dirty="0" err="1" smtClean="0"/>
              <a:t>Ensure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delayed</a:t>
            </a:r>
            <a:r>
              <a:rPr lang="de-DE" altLang="de-DE" dirty="0" smtClean="0"/>
              <a:t>-mode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real-time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streams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compared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linked</a:t>
            </a:r>
            <a:endParaRPr lang="de-DE" altLang="de-DE" dirty="0" smtClean="0"/>
          </a:p>
          <a:p>
            <a:r>
              <a:rPr lang="de-DE" altLang="de-DE" dirty="0" smtClean="0"/>
              <a:t>Feedback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DACs</a:t>
            </a:r>
          </a:p>
          <a:p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9622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336704" cy="1584176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CMOCs</a:t>
            </a:r>
            <a:r>
              <a:rPr lang="de-DE" altLang="de-DE" sz="2400" dirty="0">
                <a:solidFill>
                  <a:schemeClr val="bg2"/>
                </a:solidFill>
              </a:rPr>
              <a:t/>
            </a:r>
            <a:br>
              <a:rPr lang="de-DE" altLang="de-DE" sz="2400" dirty="0">
                <a:solidFill>
                  <a:schemeClr val="bg2"/>
                </a:solidFill>
              </a:rPr>
            </a:br>
            <a:r>
              <a:rPr lang="de-DE" altLang="de-DE" sz="1800" dirty="0">
                <a:solidFill>
                  <a:schemeClr val="bg2"/>
                </a:solidFill>
              </a:rPr>
              <a:t>WMO-IOC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Centres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for</a:t>
            </a:r>
            <a:r>
              <a:rPr lang="de-DE" altLang="de-DE" sz="1800" dirty="0">
                <a:solidFill>
                  <a:schemeClr val="bg2"/>
                </a:solidFill>
              </a:rPr>
              <a:t> Marine-</a:t>
            </a:r>
            <a:r>
              <a:rPr lang="de-DE" altLang="de-DE" sz="1800" dirty="0" err="1">
                <a:solidFill>
                  <a:schemeClr val="bg2"/>
                </a:solidFill>
              </a:rPr>
              <a:t>Meteorological</a:t>
            </a:r>
            <a:r>
              <a:rPr lang="de-DE" altLang="de-DE" sz="1800" dirty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and</a:t>
            </a:r>
            <a:r>
              <a:rPr lang="de-DE" altLang="de-DE" sz="1800" dirty="0">
                <a:solidFill>
                  <a:schemeClr val="bg2"/>
                </a:solidFill>
              </a:rPr>
              <a:t/>
            </a:r>
            <a:br>
              <a:rPr lang="de-DE" altLang="de-DE" sz="1800" dirty="0">
                <a:solidFill>
                  <a:schemeClr val="bg2"/>
                </a:solidFill>
              </a:rPr>
            </a:br>
            <a:r>
              <a:rPr lang="de-DE" altLang="de-DE" sz="1800" dirty="0" err="1">
                <a:solidFill>
                  <a:schemeClr val="bg2"/>
                </a:solidFill>
              </a:rPr>
              <a:t>Oceanographic</a:t>
            </a:r>
            <a:r>
              <a:rPr lang="de-DE" altLang="de-DE" sz="1800" dirty="0">
                <a:solidFill>
                  <a:schemeClr val="bg2"/>
                </a:solidFill>
              </a:rPr>
              <a:t> </a:t>
            </a:r>
            <a:r>
              <a:rPr lang="de-DE" altLang="de-DE" sz="1800" dirty="0" err="1">
                <a:solidFill>
                  <a:schemeClr val="bg2"/>
                </a:solidFill>
              </a:rPr>
              <a:t>Climate</a:t>
            </a:r>
            <a:r>
              <a:rPr lang="de-DE" altLang="de-DE" sz="1800" dirty="0">
                <a:solidFill>
                  <a:schemeClr val="bg2"/>
                </a:solidFill>
              </a:rPr>
              <a:t> Data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	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827584" y="2276872"/>
            <a:ext cx="8137029" cy="3600399"/>
          </a:xfrm>
        </p:spPr>
        <p:txBody>
          <a:bodyPr/>
          <a:lstStyle/>
          <a:p>
            <a:r>
              <a:rPr lang="de-DE" altLang="de-DE" dirty="0" smtClean="0"/>
              <a:t>Act as a network of data centres</a:t>
            </a:r>
          </a:p>
          <a:p>
            <a:r>
              <a:rPr lang="de-DE" altLang="de-DE" dirty="0" err="1" smtClean="0"/>
              <a:t>Collect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from</a:t>
            </a:r>
            <a:r>
              <a:rPr lang="de-DE" altLang="de-DE" dirty="0" smtClean="0"/>
              <a:t> GDACs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sources</a:t>
            </a:r>
            <a:endParaRPr lang="de-DE" altLang="de-DE" dirty="0" smtClean="0"/>
          </a:p>
          <a:p>
            <a:r>
              <a:rPr lang="de-DE" altLang="de-DE" dirty="0" smtClean="0"/>
              <a:t>Undertake data rescue</a:t>
            </a:r>
          </a:p>
          <a:p>
            <a:r>
              <a:rPr lang="de-DE" altLang="de-DE" dirty="0" smtClean="0"/>
              <a:t>Apply bias correction</a:t>
            </a:r>
          </a:p>
          <a:p>
            <a:r>
              <a:rPr lang="de-DE" altLang="de-DE" dirty="0" smtClean="0"/>
              <a:t>Make integrated datasets and products available to the user interface and advise member states when appropriate</a:t>
            </a:r>
          </a:p>
          <a:p>
            <a:r>
              <a:rPr lang="de-DE" altLang="de-DE" dirty="0" err="1" smtClean="0"/>
              <a:t>Ensure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storage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metadata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defined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standards</a:t>
            </a:r>
            <a:endParaRPr lang="de-DE" altLang="de-DE" dirty="0" smtClean="0"/>
          </a:p>
          <a:p>
            <a:endParaRPr lang="de-DE" altLang="de-DE" sz="2000" dirty="0" smtClean="0"/>
          </a:p>
          <a:p>
            <a:endParaRPr lang="de-DE" altLang="de-DE" sz="2000" dirty="0" smtClean="0"/>
          </a:p>
          <a:p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182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691680" y="688974"/>
            <a:ext cx="5976664" cy="1299866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CMOC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1800" dirty="0" smtClean="0">
                <a:solidFill>
                  <a:schemeClr val="bg2"/>
                </a:solidFill>
              </a:rPr>
              <a:t>WMO-IOC Centre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for</a:t>
            </a:r>
            <a:r>
              <a:rPr lang="de-DE" altLang="de-DE" sz="1800" dirty="0" smtClean="0">
                <a:solidFill>
                  <a:schemeClr val="bg2"/>
                </a:solidFill>
              </a:rPr>
              <a:t> Marine-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Meteorological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and</a:t>
            </a:r>
            <a:r>
              <a:rPr lang="de-DE" altLang="de-DE" sz="1800" dirty="0" smtClean="0">
                <a:solidFill>
                  <a:schemeClr val="bg2"/>
                </a:solidFill>
              </a:rPr>
              <a:t/>
            </a:r>
            <a:br>
              <a:rPr lang="de-DE" altLang="de-DE" sz="1800" dirty="0" smtClean="0">
                <a:solidFill>
                  <a:schemeClr val="bg2"/>
                </a:solidFill>
              </a:rPr>
            </a:br>
            <a:r>
              <a:rPr lang="de-DE" altLang="de-DE" sz="1800" dirty="0" err="1" smtClean="0">
                <a:solidFill>
                  <a:schemeClr val="bg2"/>
                </a:solidFill>
              </a:rPr>
              <a:t>Oceanographic</a:t>
            </a:r>
            <a:r>
              <a:rPr lang="de-DE" altLang="de-DE" sz="1800" dirty="0" smtClean="0">
                <a:solidFill>
                  <a:schemeClr val="bg2"/>
                </a:solidFill>
              </a:rPr>
              <a:t> </a:t>
            </a:r>
            <a:r>
              <a:rPr lang="de-DE" altLang="de-DE" sz="1800" dirty="0" err="1" smtClean="0">
                <a:solidFill>
                  <a:schemeClr val="bg2"/>
                </a:solidFill>
              </a:rPr>
              <a:t>Climate</a:t>
            </a:r>
            <a:r>
              <a:rPr lang="de-DE" altLang="de-DE" sz="1800" dirty="0" smtClean="0">
                <a:solidFill>
                  <a:schemeClr val="bg2"/>
                </a:solidFill>
              </a:rPr>
              <a:t> Data</a:t>
            </a:r>
            <a:endParaRPr lang="de-DE" altLang="de-DE" sz="1800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132856"/>
            <a:ext cx="6900292" cy="410445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CMOC in Tianjin, China</a:t>
            </a:r>
          </a:p>
          <a:p>
            <a:r>
              <a:rPr lang="de-DE" sz="2000" dirty="0" smtClean="0"/>
              <a:t>was successfully evaluated against the CMOC evaluation criteria proposed by the ETMC and Data Management Coordination Group (DMCG)and a draft </a:t>
            </a:r>
            <a:r>
              <a:rPr lang="de-DE" sz="2000" dirty="0"/>
              <a:t>R</a:t>
            </a:r>
            <a:r>
              <a:rPr lang="de-DE" sz="2000" dirty="0" smtClean="0"/>
              <a:t>esolution establishing CMOC/China has been submitted to the WMO 17th Congress for its adoption</a:t>
            </a:r>
          </a:p>
          <a:p>
            <a:r>
              <a:rPr lang="de-DE" sz="2000" dirty="0" err="1" smtClean="0"/>
              <a:t>focus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integration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global </a:t>
            </a:r>
            <a:r>
              <a:rPr lang="de-DE" sz="2000" dirty="0" err="1" smtClean="0"/>
              <a:t>drifting</a:t>
            </a:r>
            <a:r>
              <a:rPr lang="de-DE" sz="2000" dirty="0" smtClean="0"/>
              <a:t> </a:t>
            </a:r>
            <a:r>
              <a:rPr lang="de-DE" sz="2000" dirty="0" err="1" smtClean="0"/>
              <a:t>buoy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metadata</a:t>
            </a:r>
            <a:r>
              <a:rPr lang="de-DE" sz="2000" dirty="0" smtClean="0"/>
              <a:t>, in </a:t>
            </a:r>
            <a:r>
              <a:rPr lang="de-DE" sz="2000" dirty="0" err="1" smtClean="0"/>
              <a:t>cooperation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NOAA/AOML </a:t>
            </a:r>
            <a:r>
              <a:rPr lang="de-DE" sz="2000" dirty="0" err="1" smtClean="0"/>
              <a:t>and</a:t>
            </a:r>
            <a:r>
              <a:rPr lang="de-DE" sz="2000" dirty="0"/>
              <a:t> </a:t>
            </a:r>
            <a:r>
              <a:rPr lang="de-DE" sz="2000" dirty="0" smtClean="0"/>
              <a:t>GDACs. </a:t>
            </a:r>
          </a:p>
          <a:p>
            <a:r>
              <a:rPr lang="de-DE" sz="2000" dirty="0" smtClean="0"/>
              <a:t>will also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</a:t>
            </a:r>
            <a:r>
              <a:rPr lang="de-DE" sz="2000" dirty="0" err="1" smtClean="0"/>
              <a:t>focus</a:t>
            </a:r>
            <a:r>
              <a:rPr lang="de-DE" sz="2000" dirty="0" smtClean="0"/>
              <a:t> on </a:t>
            </a:r>
            <a:r>
              <a:rPr lang="de-DE" sz="2000" dirty="0" err="1" smtClean="0"/>
              <a:t>historical</a:t>
            </a:r>
            <a:r>
              <a:rPr lang="de-DE" sz="2000" dirty="0" smtClean="0"/>
              <a:t> </a:t>
            </a:r>
            <a:r>
              <a:rPr lang="de-DE" sz="2000" dirty="0" err="1" smtClean="0"/>
              <a:t>metadata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rescue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Asian-Pacific </a:t>
            </a:r>
            <a:r>
              <a:rPr lang="de-DE" sz="2000" dirty="0" err="1" smtClean="0"/>
              <a:t>region</a:t>
            </a:r>
            <a:r>
              <a:rPr lang="de-DE" sz="2000" dirty="0" smtClean="0"/>
              <a:t>,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on </a:t>
            </a:r>
            <a:r>
              <a:rPr lang="de-DE" sz="2000" dirty="0" err="1" smtClean="0"/>
              <a:t>capacity</a:t>
            </a:r>
            <a:r>
              <a:rPr lang="de-DE" sz="2000" dirty="0" smtClean="0"/>
              <a:t>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3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9" name="Rectangle 19"/>
          <p:cNvSpPr>
            <a:spLocks noGrp="1"/>
          </p:cNvSpPr>
          <p:nvPr>
            <p:ph type="title"/>
          </p:nvPr>
        </p:nvSpPr>
        <p:spPr>
          <a:xfrm>
            <a:off x="231875" y="908720"/>
            <a:ext cx="7652493" cy="1440159"/>
          </a:xfrm>
        </p:spPr>
        <p:txBody>
          <a:bodyPr/>
          <a:lstStyle/>
          <a:p>
            <a:pPr algn="ctr"/>
            <a:r>
              <a:rPr lang="en-GB" altLang="de-DE" sz="2400" dirty="0" smtClean="0">
                <a:solidFill>
                  <a:schemeClr val="bg2"/>
                </a:solidFill>
              </a:rPr>
              <a:t>MCSS</a:t>
            </a:r>
            <a:br>
              <a:rPr lang="en-GB" altLang="de-DE" sz="2400" dirty="0" smtClean="0">
                <a:solidFill>
                  <a:schemeClr val="bg2"/>
                </a:solidFill>
              </a:rPr>
            </a:br>
            <a:r>
              <a:rPr lang="en-GB" altLang="de-DE" sz="2400" dirty="0" smtClean="0">
                <a:solidFill>
                  <a:schemeClr val="bg2"/>
                </a:solidFill>
              </a:rPr>
              <a:t/>
            </a:r>
            <a:br>
              <a:rPr lang="en-GB" altLang="de-DE" sz="2400" dirty="0" smtClean="0">
                <a:solidFill>
                  <a:schemeClr val="bg2"/>
                </a:solidFill>
              </a:rPr>
            </a:br>
            <a:r>
              <a:rPr lang="en-GB" altLang="de-DE" sz="2400" dirty="0" smtClean="0">
                <a:solidFill>
                  <a:schemeClr val="bg2"/>
                </a:solidFill>
              </a:rPr>
              <a:t> Marine Climatological Summaries Scheme</a:t>
            </a:r>
            <a:br>
              <a:rPr lang="en-GB" altLang="de-DE" sz="2400" dirty="0" smtClean="0">
                <a:solidFill>
                  <a:schemeClr val="bg2"/>
                </a:solidFill>
              </a:rPr>
            </a:br>
            <a:r>
              <a:rPr lang="en-GB" altLang="de-DE" sz="2400" dirty="0">
                <a:solidFill>
                  <a:schemeClr val="bg2"/>
                </a:solidFill>
              </a:rPr>
              <a:t/>
            </a:r>
            <a:br>
              <a:rPr lang="en-GB" altLang="de-DE" sz="2400" dirty="0">
                <a:solidFill>
                  <a:schemeClr val="bg2"/>
                </a:solidFill>
              </a:rPr>
            </a:br>
            <a:r>
              <a:rPr lang="en-GB" altLang="de-DE" sz="2400" dirty="0" smtClean="0">
                <a:solidFill>
                  <a:schemeClr val="bg2"/>
                </a:solidFill>
              </a:rPr>
              <a:t/>
            </a:r>
            <a:br>
              <a:rPr lang="en-GB" altLang="de-DE" sz="2400" dirty="0" smtClean="0">
                <a:solidFill>
                  <a:schemeClr val="bg2"/>
                </a:solidFill>
              </a:rPr>
            </a:br>
            <a:endParaRPr lang="en-GB" altLang="de-DE" sz="2400" dirty="0">
              <a:solidFill>
                <a:schemeClr val="bg2"/>
              </a:solidFill>
            </a:endParaRPr>
          </a:p>
        </p:txBody>
      </p: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252413" y="1700808"/>
            <a:ext cx="9107487" cy="4987929"/>
            <a:chOff x="159" y="754"/>
            <a:chExt cx="5737" cy="3142"/>
          </a:xfrm>
        </p:grpSpPr>
        <p:sp>
          <p:nvSpPr>
            <p:cNvPr id="87061" name="Text Box 21"/>
            <p:cNvSpPr txBox="1">
              <a:spLocks noChangeArrowheads="1"/>
            </p:cNvSpPr>
            <p:nvPr/>
          </p:nvSpPr>
          <p:spPr bwMode="auto">
            <a:xfrm>
              <a:off x="159" y="1298"/>
              <a:ext cx="4762" cy="2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de-DE" sz="2000" dirty="0" smtClean="0">
                <a:solidFill>
                  <a:schemeClr val="bg2"/>
                </a:solidFill>
                <a:latin typeface="Arial" charset="0"/>
              </a:endParaRP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→"/>
              </a:pPr>
              <a:r>
                <a:rPr lang="en-GB" altLang="de-DE" sz="2000" dirty="0" smtClean="0">
                  <a:solidFill>
                    <a:schemeClr val="bg2"/>
                  </a:solidFill>
                  <a:latin typeface="Arial" charset="0"/>
                </a:rPr>
                <a:t>27 Contributing Members (CMs)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→"/>
              </a:pPr>
              <a:endParaRPr lang="en-GB" altLang="de-DE" sz="2000" dirty="0">
                <a:solidFill>
                  <a:schemeClr val="bg2"/>
                </a:solidFill>
                <a:latin typeface="Arial" charset="0"/>
              </a:endParaRP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→"/>
              </a:pPr>
              <a:r>
                <a:rPr lang="en-GB" altLang="de-DE" sz="2000" b="1" dirty="0" smtClean="0">
                  <a:solidFill>
                    <a:schemeClr val="bg2"/>
                  </a:solidFill>
                  <a:latin typeface="Arial" charset="0"/>
                </a:rPr>
                <a:t>2 Global Collecting Centres (GCCs) </a:t>
              </a:r>
              <a:r>
                <a:rPr lang="en-GB" altLang="de-DE" sz="2000" b="1" dirty="0">
                  <a:solidFill>
                    <a:schemeClr val="bg2"/>
                  </a:solidFill>
                  <a:latin typeface="Arial" charset="0"/>
                </a:rPr>
                <a:t/>
              </a:r>
              <a:br>
                <a:rPr lang="en-GB" altLang="de-DE" sz="2000" b="1" dirty="0">
                  <a:solidFill>
                    <a:schemeClr val="bg2"/>
                  </a:solidFill>
                  <a:latin typeface="Arial" charset="0"/>
                </a:rPr>
              </a:br>
              <a:r>
                <a:rPr lang="en-GB" altLang="de-DE" sz="2000" b="1" dirty="0" smtClean="0">
                  <a:solidFill>
                    <a:schemeClr val="bg2"/>
                  </a:solidFill>
                  <a:latin typeface="Arial" charset="0"/>
                </a:rPr>
                <a:t>              for delayed mode VOS data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→"/>
              </a:pPr>
              <a:endParaRPr lang="en-GB" altLang="de-DE" sz="2000" dirty="0" smtClean="0">
                <a:solidFill>
                  <a:schemeClr val="bg2"/>
                </a:solidFill>
                <a:latin typeface="Arial" charset="0"/>
              </a:endParaRP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→"/>
              </a:pPr>
              <a:r>
                <a:rPr lang="en-GB" altLang="de-DE" sz="2000" dirty="0" smtClean="0">
                  <a:solidFill>
                    <a:schemeClr val="bg2"/>
                  </a:solidFill>
                  <a:latin typeface="Arial" charset="0"/>
                </a:rPr>
                <a:t>8 Responsible Members (RMs)</a:t>
              </a:r>
            </a:p>
            <a:p>
              <a:pPr>
                <a:spcBef>
                  <a:spcPct val="50000"/>
                </a:spcBef>
              </a:pPr>
              <a:endParaRPr lang="en-GB" altLang="de-DE" sz="1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de-DE" sz="1600" i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GCC </a:t>
              </a:r>
              <a:r>
                <a:rPr lang="en-GB" altLang="de-DE" sz="1600" i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@DWD makes data available on WIS DCPC GISC for individual download</a:t>
              </a:r>
            </a:p>
            <a:p>
              <a:pPr>
                <a:spcBef>
                  <a:spcPct val="50000"/>
                </a:spcBef>
              </a:pPr>
              <a:endParaRPr lang="en-GB" altLang="de-DE" sz="2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884" y="754"/>
              <a:ext cx="501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de-DE" sz="20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cxnSp>
        <p:nvCxnSpPr>
          <p:cNvPr id="3" name="Gerade Verbindung mit Pfeil 2"/>
          <p:cNvCxnSpPr/>
          <p:nvPr/>
        </p:nvCxnSpPr>
        <p:spPr bwMode="auto">
          <a:xfrm>
            <a:off x="247651" y="2689227"/>
            <a:ext cx="0" cy="2611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79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2435225" y="620688"/>
            <a:ext cx="4297015" cy="792187"/>
          </a:xfrm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MCDS Data Flow</a:t>
            </a:r>
            <a:endParaRPr lang="de-DE" altLang="de-DE" sz="2400" dirty="0">
              <a:solidFill>
                <a:schemeClr val="bg2"/>
              </a:solidFill>
            </a:endParaRPr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752528" cy="43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/>
          </p:cNvSpPr>
          <p:nvPr>
            <p:ph type="title"/>
          </p:nvPr>
        </p:nvSpPr>
        <p:spPr>
          <a:xfrm>
            <a:off x="1691680" y="688974"/>
            <a:ext cx="5544616" cy="1371874"/>
          </a:xfrm>
        </p:spPr>
        <p:txBody>
          <a:bodyPr/>
          <a:lstStyle/>
          <a:p>
            <a:pPr algn="ctr"/>
            <a:r>
              <a:rPr lang="de-DE" altLang="de-DE" sz="2400" dirty="0" err="1" smtClean="0">
                <a:solidFill>
                  <a:schemeClr val="bg2"/>
                </a:solidFill>
              </a:rPr>
              <a:t>Developments</a:t>
            </a: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/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2400" dirty="0" smtClean="0">
                <a:solidFill>
                  <a:schemeClr val="bg2"/>
                </a:solidFill>
              </a:rPr>
              <a:t>HQCS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r>
              <a:rPr lang="de-DE" altLang="de-DE" sz="1800" dirty="0" smtClean="0">
                <a:solidFill>
                  <a:schemeClr val="bg2"/>
                </a:solidFill>
              </a:rPr>
              <a:t>High Quality Control Standard</a:t>
            </a:r>
            <a:endParaRPr lang="de-DE" altLang="de-DE" sz="1800" dirty="0">
              <a:solidFill>
                <a:schemeClr val="bg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2420888"/>
            <a:ext cx="6900292" cy="3888432"/>
          </a:xfrm>
        </p:spPr>
        <p:txBody>
          <a:bodyPr/>
          <a:lstStyle/>
          <a:p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DWD</a:t>
            </a:r>
          </a:p>
          <a:p>
            <a:r>
              <a:rPr lang="de-DE" dirty="0" smtClean="0"/>
              <a:t>Basis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checks</a:t>
            </a:r>
            <a:endParaRPr lang="de-DE" dirty="0" smtClean="0"/>
          </a:p>
          <a:p>
            <a:r>
              <a:rPr lang="de-DE" dirty="0" smtClean="0"/>
              <a:t>Integrated land-</a:t>
            </a:r>
            <a:r>
              <a:rPr lang="de-DE" dirty="0" err="1" smtClean="0"/>
              <a:t>sea</a:t>
            </a:r>
            <a:r>
              <a:rPr lang="de-DE" dirty="0" smtClean="0"/>
              <a:t>-</a:t>
            </a:r>
            <a:r>
              <a:rPr lang="de-DE" dirty="0" err="1" smtClean="0"/>
              <a:t>mask</a:t>
            </a:r>
            <a:r>
              <a:rPr lang="de-DE" dirty="0" smtClean="0"/>
              <a:t>, </a:t>
            </a:r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0,01°</a:t>
            </a:r>
          </a:p>
          <a:p>
            <a:r>
              <a:rPr lang="de-DE" dirty="0" err="1" smtClean="0"/>
              <a:t>Climatology</a:t>
            </a:r>
            <a:r>
              <a:rPr lang="de-DE" dirty="0" smtClean="0"/>
              <a:t> check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ERA-Interim-</a:t>
            </a:r>
            <a:r>
              <a:rPr lang="de-DE" dirty="0" err="1" smtClean="0"/>
              <a:t>Reanalysis</a:t>
            </a:r>
            <a:r>
              <a:rPr lang="de-DE" dirty="0" smtClean="0"/>
              <a:t> 1981-2010</a:t>
            </a:r>
          </a:p>
          <a:p>
            <a:r>
              <a:rPr lang="de-DE" dirty="0" smtClean="0"/>
              <a:t>Time-</a:t>
            </a:r>
            <a:r>
              <a:rPr lang="de-DE" dirty="0" err="1" smtClean="0"/>
              <a:t>Sequence</a:t>
            </a:r>
            <a:r>
              <a:rPr lang="de-DE" dirty="0" smtClean="0"/>
              <a:t> check</a:t>
            </a:r>
          </a:p>
          <a:p>
            <a:r>
              <a:rPr lang="de-DE" dirty="0" err="1" smtClean="0"/>
              <a:t>Inconsistency</a:t>
            </a:r>
            <a:r>
              <a:rPr lang="de-DE" dirty="0" smtClean="0"/>
              <a:t> check</a:t>
            </a:r>
          </a:p>
          <a:p>
            <a:r>
              <a:rPr lang="de-DE" dirty="0" err="1" smtClean="0"/>
              <a:t>Spatial</a:t>
            </a:r>
            <a:r>
              <a:rPr lang="de-DE" dirty="0" smtClean="0"/>
              <a:t> check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08962" cy="3662362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DE" altLang="de-DE" b="1">
              <a:solidFill>
                <a:schemeClr val="bg2"/>
              </a:solidFill>
            </a:endParaRPr>
          </a:p>
          <a:p>
            <a:pPr>
              <a:buFont typeface="Arial" charset="0"/>
              <a:buNone/>
            </a:pPr>
            <a:endParaRPr lang="de-DE" altLang="de-DE" b="1">
              <a:solidFill>
                <a:schemeClr val="bg2"/>
              </a:solidFill>
            </a:endParaRPr>
          </a:p>
          <a:p>
            <a:pPr algn="ctr">
              <a:buFont typeface="Arial" charset="0"/>
              <a:buNone/>
            </a:pPr>
            <a:r>
              <a:rPr lang="de-DE" altLang="de-DE"/>
              <a:t> </a:t>
            </a:r>
            <a:r>
              <a:rPr lang="de-DE" altLang="de-DE">
                <a:sym typeface="Wingdings" pitchFamily="2" charset="2"/>
              </a:rPr>
              <a:t> </a:t>
            </a:r>
            <a:r>
              <a:rPr lang="de-DE" altLang="de-DE" u="sng">
                <a:solidFill>
                  <a:schemeClr val="bg2"/>
                </a:solidFill>
              </a:rPr>
              <a:t>www.wmo.int/pages/prog/amp/mmop/gcc-reports.html</a:t>
            </a:r>
          </a:p>
          <a:p>
            <a:pPr>
              <a:buFont typeface="Arial" charset="0"/>
              <a:buNone/>
            </a:pPr>
            <a:endParaRPr lang="de-DE" altLang="de-DE"/>
          </a:p>
          <a:p>
            <a:pPr>
              <a:buFont typeface="Arial" charset="0"/>
              <a:buNone/>
            </a:pPr>
            <a:endParaRPr lang="de-DE" altLang="de-DE"/>
          </a:p>
          <a:p>
            <a:pPr algn="ctr">
              <a:buFont typeface="Arial" charset="0"/>
              <a:buNone/>
            </a:pPr>
            <a:r>
              <a:rPr lang="de-DE" altLang="de-DE"/>
              <a:t>or contact by email </a:t>
            </a:r>
          </a:p>
          <a:p>
            <a:pPr algn="ctr">
              <a:buFont typeface="Arial" charset="0"/>
              <a:buNone/>
            </a:pPr>
            <a:endParaRPr lang="de-DE" altLang="de-DE"/>
          </a:p>
          <a:p>
            <a:pPr algn="ctr">
              <a:buFont typeface="Arial" charset="0"/>
              <a:buNone/>
            </a:pPr>
            <a:r>
              <a:rPr lang="de-DE" altLang="de-DE"/>
              <a:t>gcc@metoffice.gov.uk			gcc@dwd.de</a:t>
            </a:r>
          </a:p>
          <a:p>
            <a:pPr>
              <a:buFont typeface="Arial" charset="0"/>
              <a:buNone/>
            </a:pPr>
            <a:endParaRPr lang="de-DE" altLang="de-DE"/>
          </a:p>
        </p:txBody>
      </p:sp>
      <p:sp>
        <p:nvSpPr>
          <p:cNvPr id="164872" name="Rectangle 8"/>
          <p:cNvSpPr>
            <a:spLocks/>
          </p:cNvSpPr>
          <p:nvPr/>
        </p:nvSpPr>
        <p:spPr bwMode="auto">
          <a:xfrm>
            <a:off x="1547813" y="1700213"/>
            <a:ext cx="6408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de-DE" altLang="de-DE" sz="2800" b="1">
                <a:solidFill>
                  <a:schemeClr val="bg2"/>
                </a:solidFill>
              </a:rPr>
              <a:t>More details of GCC activities</a:t>
            </a:r>
            <a:endParaRPr lang="de-DE" altLang="de-DE" sz="2800"/>
          </a:p>
        </p:txBody>
      </p:sp>
    </p:spTree>
    <p:extLst>
      <p:ext uri="{BB962C8B-B14F-4D97-AF65-F5344CB8AC3E}">
        <p14:creationId xmlns:p14="http://schemas.microsoft.com/office/powerpoint/2010/main" val="10912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9" name="Rectangle 19"/>
          <p:cNvSpPr>
            <a:spLocks noGrp="1"/>
          </p:cNvSpPr>
          <p:nvPr>
            <p:ph type="title"/>
          </p:nvPr>
        </p:nvSpPr>
        <p:spPr>
          <a:xfrm>
            <a:off x="1763713" y="1035050"/>
            <a:ext cx="6048375" cy="431800"/>
          </a:xfrm>
        </p:spPr>
        <p:txBody>
          <a:bodyPr/>
          <a:lstStyle/>
          <a:p>
            <a:r>
              <a:rPr lang="en-GB" altLang="de-DE" sz="2600">
                <a:solidFill>
                  <a:schemeClr val="bg2"/>
                </a:solidFill>
              </a:rPr>
              <a:t>MCSS, the GCCs and their purpose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900113" y="3573463"/>
            <a:ext cx="7416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900" i="1" dirty="0">
                <a:latin typeface="Arial" charset="0"/>
              </a:rPr>
              <a:t>Gather quality data</a:t>
            </a:r>
            <a:r>
              <a:rPr lang="en-GB" altLang="de-DE" sz="1900" dirty="0">
                <a:latin typeface="Arial" charset="0"/>
              </a:rPr>
              <a:t>  		 – from </a:t>
            </a:r>
            <a:r>
              <a:rPr lang="en-GB" altLang="de-DE" sz="1900" dirty="0" smtClean="0">
                <a:latin typeface="Arial" charset="0"/>
              </a:rPr>
              <a:t>27 </a:t>
            </a:r>
            <a:r>
              <a:rPr lang="en-GB" altLang="de-DE" sz="1900" dirty="0">
                <a:latin typeface="Arial" charset="0"/>
              </a:rPr>
              <a:t>CMs in IMMT format</a:t>
            </a:r>
          </a:p>
          <a:p>
            <a:pPr>
              <a:spcBef>
                <a:spcPct val="50000"/>
              </a:spcBef>
            </a:pPr>
            <a:r>
              <a:rPr lang="en-GB" altLang="de-DE" sz="1900" i="1" dirty="0">
                <a:latin typeface="Arial" charset="0"/>
              </a:rPr>
              <a:t>Perform quality control</a:t>
            </a:r>
            <a:r>
              <a:rPr lang="en-GB" altLang="de-DE" sz="1900" dirty="0">
                <a:latin typeface="Arial" charset="0"/>
              </a:rPr>
              <a:t> 		 – using MQCS (v7)</a:t>
            </a:r>
          </a:p>
          <a:p>
            <a:pPr>
              <a:spcBef>
                <a:spcPct val="50000"/>
              </a:spcBef>
            </a:pPr>
            <a:r>
              <a:rPr lang="en-GB" altLang="de-DE" sz="1900" i="1" dirty="0">
                <a:latin typeface="Arial" charset="0"/>
              </a:rPr>
              <a:t>Store data &amp; allow data access</a:t>
            </a:r>
            <a:r>
              <a:rPr lang="en-GB" altLang="de-DE" sz="1900" dirty="0">
                <a:latin typeface="Arial" charset="0"/>
              </a:rPr>
              <a:t> 	 – by 8 RMs and </a:t>
            </a:r>
            <a:r>
              <a:rPr lang="en-GB" altLang="de-DE" sz="1900" dirty="0" smtClean="0">
                <a:latin typeface="Arial" charset="0"/>
              </a:rPr>
              <a:t>DCPC</a:t>
            </a:r>
          </a:p>
        </p:txBody>
      </p: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252413" y="2060575"/>
            <a:ext cx="8891587" cy="762000"/>
            <a:chOff x="159" y="1298"/>
            <a:chExt cx="5601" cy="480"/>
          </a:xfrm>
        </p:grpSpPr>
        <p:sp>
          <p:nvSpPr>
            <p:cNvPr id="87061" name="Text Box 21"/>
            <p:cNvSpPr txBox="1">
              <a:spLocks noChangeArrowheads="1"/>
            </p:cNvSpPr>
            <p:nvPr/>
          </p:nvSpPr>
          <p:spPr bwMode="auto">
            <a:xfrm>
              <a:off x="159" y="1298"/>
              <a:ext cx="58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de-DE" sz="2000" b="1">
                  <a:solidFill>
                    <a:schemeClr val="bg2"/>
                  </a:solidFill>
                  <a:latin typeface="Arial" charset="0"/>
                </a:rPr>
                <a:t>MCSS</a:t>
              </a:r>
              <a:endParaRPr lang="en-GB" altLang="de-DE" sz="2000">
                <a:solidFill>
                  <a:schemeClr val="bg2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de-DE" sz="2000" b="1">
                  <a:solidFill>
                    <a:schemeClr val="bg2"/>
                  </a:solidFill>
                  <a:latin typeface="Arial" charset="0"/>
                </a:rPr>
                <a:t>GCC</a:t>
              </a:r>
              <a:endParaRPr lang="en-GB" altLang="de-DE" sz="2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748" y="1298"/>
              <a:ext cx="50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de-DE" sz="2000">
                  <a:solidFill>
                    <a:schemeClr val="bg2"/>
                  </a:solidFill>
                  <a:latin typeface="Arial" charset="0"/>
                </a:rPr>
                <a:t>JCOMM’s Marine Climatological Summaries Scheme</a:t>
              </a:r>
            </a:p>
            <a:p>
              <a:pPr>
                <a:spcBef>
                  <a:spcPct val="50000"/>
                </a:spcBef>
              </a:pPr>
              <a:r>
                <a:rPr lang="en-GB" altLang="de-DE" sz="2000">
                  <a:solidFill>
                    <a:schemeClr val="bg2"/>
                  </a:solidFill>
                  <a:latin typeface="Arial" charset="0"/>
                </a:rPr>
                <a:t>JCOMM’s Global Collecting Centres (for delayed mode VOS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4" name="Picture 6" descr="MCSS_Karte3_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2537" r="4185" b="27582"/>
          <a:stretch>
            <a:fillRect/>
          </a:stretch>
        </p:blipFill>
        <p:spPr bwMode="auto">
          <a:xfrm>
            <a:off x="395288" y="2251075"/>
            <a:ext cx="83089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895" name="Group 7"/>
          <p:cNvGrpSpPr>
            <a:grpSpLocks/>
          </p:cNvGrpSpPr>
          <p:nvPr/>
        </p:nvGrpSpPr>
        <p:grpSpPr bwMode="auto">
          <a:xfrm>
            <a:off x="609600" y="5165725"/>
            <a:ext cx="2449513" cy="649288"/>
            <a:chOff x="1927" y="2862"/>
            <a:chExt cx="1543" cy="409"/>
          </a:xfrm>
        </p:grpSpPr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1927" y="3158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1927" y="2886"/>
              <a:ext cx="91" cy="91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1927" y="3022"/>
              <a:ext cx="91" cy="91"/>
            </a:xfrm>
            <a:prstGeom prst="rect">
              <a:avLst/>
            </a:prstGeom>
            <a:solidFill>
              <a:srgbClr val="FFE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65899" name="Text Box 11"/>
            <p:cNvSpPr txBox="1">
              <a:spLocks noChangeArrowheads="1"/>
            </p:cNvSpPr>
            <p:nvPr/>
          </p:nvSpPr>
          <p:spPr bwMode="auto">
            <a:xfrm>
              <a:off x="2064" y="2862"/>
              <a:ext cx="140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>
                  <a:latin typeface="Arial" charset="0"/>
                </a:rPr>
                <a:t>Contributing members</a:t>
              </a:r>
            </a:p>
          </p:txBody>
        </p:sp>
        <p:sp>
          <p:nvSpPr>
            <p:cNvPr id="165900" name="Text Box 12"/>
            <p:cNvSpPr txBox="1">
              <a:spLocks noChangeArrowheads="1"/>
            </p:cNvSpPr>
            <p:nvPr/>
          </p:nvSpPr>
          <p:spPr bwMode="auto">
            <a:xfrm>
              <a:off x="2064" y="2998"/>
              <a:ext cx="140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>
                  <a:latin typeface="Arial" charset="0"/>
                </a:rPr>
                <a:t>Responsible members</a:t>
              </a:r>
            </a:p>
          </p:txBody>
        </p:sp>
        <p:sp>
          <p:nvSpPr>
            <p:cNvPr id="165901" name="Text Box 13"/>
            <p:cNvSpPr txBox="1">
              <a:spLocks noChangeArrowheads="1"/>
            </p:cNvSpPr>
            <p:nvPr/>
          </p:nvSpPr>
          <p:spPr bwMode="auto">
            <a:xfrm>
              <a:off x="2064" y="3135"/>
              <a:ext cx="131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dirty="0">
                  <a:latin typeface="Arial" charset="0"/>
                </a:rPr>
                <a:t>Global </a:t>
              </a:r>
              <a:r>
                <a:rPr lang="de-DE" altLang="de-DE" sz="1400" dirty="0" err="1">
                  <a:latin typeface="Arial" charset="0"/>
                </a:rPr>
                <a:t>Collecting</a:t>
              </a:r>
              <a:r>
                <a:rPr lang="de-DE" altLang="de-DE" sz="1400" dirty="0">
                  <a:latin typeface="Arial" charset="0"/>
                </a:rPr>
                <a:t> </a:t>
              </a:r>
              <a:r>
                <a:rPr lang="de-DE" altLang="de-DE" sz="1400" dirty="0" err="1" smtClean="0">
                  <a:latin typeface="Arial" charset="0"/>
                </a:rPr>
                <a:t>Centre</a:t>
              </a:r>
              <a:endParaRPr lang="de-DE" altLang="de-DE" sz="1400" dirty="0">
                <a:latin typeface="Arial" charset="0"/>
              </a:endParaRPr>
            </a:p>
          </p:txBody>
        </p:sp>
      </p:grp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1403350" y="1101725"/>
            <a:ext cx="6624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de-DE" b="1" dirty="0">
                <a:solidFill>
                  <a:schemeClr val="bg2"/>
                </a:solidFill>
                <a:latin typeface="Arial" charset="0"/>
              </a:rPr>
              <a:t>Registered CMs</a:t>
            </a:r>
            <a:endParaRPr lang="de-DE" altLang="de-DE" sz="1800" dirty="0">
              <a:latin typeface="Arial" charset="0"/>
            </a:endParaRP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395288" y="6003925"/>
            <a:ext cx="835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de-DE" sz="2000" dirty="0" smtClean="0">
                <a:solidFill>
                  <a:srgbClr val="FF0000"/>
                </a:solidFill>
                <a:latin typeface="Arial" charset="0"/>
              </a:rPr>
              <a:t>23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of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the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smtClean="0">
                <a:latin typeface="Arial" charset="0"/>
              </a:rPr>
              <a:t>27 </a:t>
            </a:r>
            <a:r>
              <a:rPr lang="de-DE" altLang="de-DE" sz="2000" dirty="0">
                <a:latin typeface="Arial" charset="0"/>
              </a:rPr>
              <a:t>countries </a:t>
            </a:r>
            <a:r>
              <a:rPr lang="de-DE" altLang="de-DE" sz="2000" dirty="0" err="1">
                <a:latin typeface="Arial" charset="0"/>
              </a:rPr>
              <a:t>have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contributed</a:t>
            </a:r>
            <a:r>
              <a:rPr lang="de-DE" altLang="de-DE" sz="2000" dirty="0">
                <a:latin typeface="Arial" charset="0"/>
              </a:rPr>
              <a:t> in </a:t>
            </a:r>
            <a:r>
              <a:rPr lang="de-DE" altLang="de-DE" sz="2000" dirty="0" err="1">
                <a:latin typeface="Arial" charset="0"/>
              </a:rPr>
              <a:t>the</a:t>
            </a:r>
            <a:r>
              <a:rPr lang="de-DE" altLang="de-DE" sz="2000" dirty="0">
                <a:latin typeface="Arial" charset="0"/>
              </a:rPr>
              <a:t> last 3 </a:t>
            </a:r>
            <a:r>
              <a:rPr lang="de-DE" altLang="de-DE" sz="2000" dirty="0" err="1">
                <a:latin typeface="Arial" charset="0"/>
              </a:rPr>
              <a:t>years</a:t>
            </a:r>
            <a:r>
              <a:rPr lang="de-DE" altLang="de-DE" sz="2000" dirty="0">
                <a:latin typeface="Arial" charset="0"/>
              </a:rPr>
              <a:t>!</a:t>
            </a:r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395288" y="1817688"/>
            <a:ext cx="8353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de-DE" sz="1800" dirty="0" smtClean="0">
                <a:solidFill>
                  <a:srgbClr val="FF0000"/>
                </a:solidFill>
                <a:latin typeface="Arial" charset="0"/>
              </a:rPr>
              <a:t>27</a:t>
            </a:r>
            <a:r>
              <a:rPr lang="de-DE" altLang="de-DE" sz="1800" dirty="0" smtClean="0">
                <a:latin typeface="Arial" charset="0"/>
              </a:rPr>
              <a:t> </a:t>
            </a:r>
            <a:r>
              <a:rPr lang="de-DE" altLang="de-DE" sz="1800" dirty="0">
                <a:latin typeface="Arial" charset="0"/>
              </a:rPr>
              <a:t>countries still </a:t>
            </a:r>
            <a:r>
              <a:rPr lang="de-DE" altLang="de-DE" sz="1800" dirty="0" err="1">
                <a:latin typeface="Arial" charset="0"/>
              </a:rPr>
              <a:t>run</a:t>
            </a:r>
            <a:r>
              <a:rPr lang="de-DE" altLang="de-DE" sz="1800" dirty="0">
                <a:latin typeface="Arial" charset="0"/>
              </a:rPr>
              <a:t> a VOS </a:t>
            </a:r>
            <a:r>
              <a:rPr lang="de-DE" altLang="de-DE" sz="1800" dirty="0" err="1">
                <a:latin typeface="Arial" charset="0"/>
              </a:rPr>
              <a:t>fleet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and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are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willing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to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contribute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data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to</a:t>
            </a:r>
            <a:r>
              <a:rPr lang="de-DE" altLang="de-DE" sz="1800" dirty="0">
                <a:latin typeface="Arial" charset="0"/>
              </a:rPr>
              <a:t> </a:t>
            </a:r>
            <a:r>
              <a:rPr lang="de-DE" altLang="de-DE" sz="1800" dirty="0" err="1">
                <a:latin typeface="Arial" charset="0"/>
              </a:rPr>
              <a:t>the</a:t>
            </a:r>
            <a:r>
              <a:rPr lang="de-DE" altLang="de-DE" sz="1800" dirty="0">
                <a:latin typeface="Arial" charset="0"/>
              </a:rPr>
              <a:t> MCSS</a:t>
            </a:r>
          </a:p>
          <a:p>
            <a:pPr algn="ctr"/>
            <a:endParaRPr lang="de-DE" altLang="de-DE" sz="1800" dirty="0">
              <a:latin typeface="Arial" charset="0"/>
            </a:endParaRP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539750" y="2349500"/>
            <a:ext cx="1079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latin typeface="Arial" charset="0"/>
              </a:rPr>
              <a:t>MCSS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>
          <a:xfrm>
            <a:off x="179512" y="1466850"/>
            <a:ext cx="8136904" cy="503957"/>
          </a:xfrm>
        </p:spPr>
        <p:txBody>
          <a:bodyPr/>
          <a:lstStyle/>
          <a:p>
            <a:pPr algn="ctr"/>
            <a:r>
              <a:rPr lang="de-DE" altLang="de-DE" sz="1800" dirty="0"/>
              <a:t>The </a:t>
            </a:r>
            <a:r>
              <a:rPr lang="de-DE" altLang="de-DE" sz="1800" dirty="0" err="1" smtClean="0"/>
              <a:t>Number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CMs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Fluctuation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Total Obs </a:t>
            </a:r>
            <a:r>
              <a:rPr lang="de-DE" altLang="de-DE" sz="1800" dirty="0" err="1" smtClean="0"/>
              <a:t>received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 </a:t>
            </a:r>
            <a:r>
              <a:rPr lang="de-DE" altLang="de-DE" sz="1800" dirty="0" err="1"/>
              <a:t>by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GCCs </a:t>
            </a:r>
            <a:r>
              <a:rPr lang="de-DE" altLang="de-DE" sz="1800" dirty="0" err="1"/>
              <a:t>over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last </a:t>
            </a:r>
            <a:r>
              <a:rPr lang="de-DE" altLang="de-DE" sz="1800" dirty="0" smtClean="0"/>
              <a:t>3 </a:t>
            </a:r>
            <a:r>
              <a:rPr lang="de-DE" altLang="de-DE" sz="1800" dirty="0" err="1" smtClean="0"/>
              <a:t>Years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endParaRPr lang="de-DE" altLang="de-DE" sz="1800" dirty="0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778274" y="692696"/>
            <a:ext cx="3743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b="1" dirty="0" smtClean="0">
                <a:solidFill>
                  <a:schemeClr val="bg2"/>
                </a:solidFill>
                <a:latin typeface="Arial" charset="0"/>
              </a:rPr>
              <a:t>VOS Data Volumes</a:t>
            </a:r>
            <a:endParaRPr lang="en-GB" altLang="de-DE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66172"/>
            <a:ext cx="6980885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/>
          </p:nvPr>
        </p:nvSpPr>
        <p:spPr>
          <a:xfrm>
            <a:off x="1835696" y="739776"/>
            <a:ext cx="5465216" cy="744537"/>
          </a:xfrm>
          <a:noFill/>
        </p:spPr>
        <p:txBody>
          <a:bodyPr/>
          <a:lstStyle/>
          <a:p>
            <a:pPr algn="ctr"/>
            <a:r>
              <a:rPr lang="de-DE" altLang="de-DE" sz="2400" dirty="0" smtClean="0">
                <a:solidFill>
                  <a:schemeClr val="bg2"/>
                </a:solidFill>
              </a:rPr>
              <a:t>GCC </a:t>
            </a:r>
            <a:r>
              <a:rPr lang="de-DE" altLang="de-DE" sz="2400" dirty="0">
                <a:solidFill>
                  <a:schemeClr val="bg2"/>
                </a:solidFill>
              </a:rPr>
              <a:t>D</a:t>
            </a:r>
            <a:r>
              <a:rPr lang="de-DE" altLang="de-DE" sz="2400" dirty="0" smtClean="0">
                <a:solidFill>
                  <a:schemeClr val="bg2"/>
                </a:solidFill>
              </a:rPr>
              <a:t>ata</a:t>
            </a:r>
            <a:br>
              <a:rPr lang="de-DE" altLang="de-DE" sz="2400" dirty="0" smtClean="0">
                <a:solidFill>
                  <a:schemeClr val="bg2"/>
                </a:solidFill>
              </a:rPr>
            </a:br>
            <a:endParaRPr lang="de-DE" altLang="de-DE" sz="2400" dirty="0">
              <a:solidFill>
                <a:schemeClr val="bg2"/>
              </a:solidFill>
            </a:endParaRPr>
          </a:p>
        </p:txBody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xfrm>
            <a:off x="1116013" y="2332038"/>
            <a:ext cx="6972300" cy="3473226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altLang="de-DE" sz="2000" b="1" dirty="0" smtClean="0">
                <a:solidFill>
                  <a:srgbClr val="000000"/>
                </a:solidFill>
              </a:rPr>
              <a:t>23 CMs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submitted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in 2012, 2013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and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2014</a:t>
            </a:r>
          </a:p>
          <a:p>
            <a:pPr lvl="0">
              <a:spcBef>
                <a:spcPct val="0"/>
              </a:spcBef>
            </a:pPr>
            <a:r>
              <a:rPr lang="de-DE" altLang="de-DE" sz="2000" b="1" dirty="0" smtClean="0">
                <a:solidFill>
                  <a:srgbClr val="000000"/>
                </a:solidFill>
              </a:rPr>
              <a:t>High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number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observations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2012 was due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to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large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volumes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backlogged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000" b="1" dirty="0" err="1" smtClean="0">
                <a:solidFill>
                  <a:srgbClr val="000000"/>
                </a:solidFill>
              </a:rPr>
              <a:t>data</a:t>
            </a:r>
            <a:endParaRPr lang="de-DE" altLang="de-DE" sz="2000" b="1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de-DE" altLang="de-DE" sz="2000" b="1" dirty="0"/>
          </a:p>
          <a:p>
            <a:pPr>
              <a:spcBef>
                <a:spcPct val="0"/>
              </a:spcBef>
            </a:pPr>
            <a:endParaRPr lang="de-DE" altLang="de-DE" sz="2000" b="1" dirty="0"/>
          </a:p>
          <a:p>
            <a:pPr>
              <a:spcBef>
                <a:spcPct val="0"/>
              </a:spcBef>
            </a:pPr>
            <a:r>
              <a:rPr lang="de-DE" altLang="de-DE" sz="2000" b="1" dirty="0"/>
              <a:t>Large </a:t>
            </a:r>
            <a:r>
              <a:rPr lang="de-DE" altLang="de-DE" sz="2000" b="1" dirty="0" err="1"/>
              <a:t>data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files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/>
              <a:t>were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contributed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by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Canada, France, </a:t>
            </a:r>
            <a:r>
              <a:rPr lang="de-DE" altLang="de-DE" sz="2000" b="1" dirty="0" err="1" smtClean="0"/>
              <a:t>Norway</a:t>
            </a:r>
            <a:r>
              <a:rPr lang="de-DE" altLang="de-DE" sz="2000" b="1" dirty="0" smtClean="0"/>
              <a:t>, United </a:t>
            </a:r>
            <a:r>
              <a:rPr lang="de-DE" altLang="de-DE" sz="2000" b="1" dirty="0" err="1" smtClean="0"/>
              <a:t>Kingdom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and</a:t>
            </a:r>
            <a:r>
              <a:rPr lang="de-DE" altLang="de-DE" sz="2000" b="1" dirty="0" smtClean="0"/>
              <a:t> Germany</a:t>
            </a:r>
            <a:endParaRPr lang="de-DE" altLang="de-DE" sz="2000" b="1" dirty="0"/>
          </a:p>
          <a:p>
            <a:pPr>
              <a:spcBef>
                <a:spcPct val="0"/>
              </a:spcBef>
            </a:pPr>
            <a:endParaRPr lang="de-DE" altLang="de-DE" sz="2000" b="1" dirty="0"/>
          </a:p>
          <a:p>
            <a:pPr>
              <a:spcBef>
                <a:spcPct val="0"/>
              </a:spcBef>
            </a:pPr>
            <a:endParaRPr lang="de-DE" altLang="de-DE" sz="2000" b="1" dirty="0"/>
          </a:p>
          <a:p>
            <a:pPr>
              <a:spcBef>
                <a:spcPct val="0"/>
              </a:spcBef>
            </a:pPr>
            <a:r>
              <a:rPr lang="de-DE" altLang="de-DE" sz="2000" b="1" dirty="0" err="1" smtClean="0"/>
              <a:t>Fluctuation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results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/>
              <a:t>from</a:t>
            </a:r>
            <a:r>
              <a:rPr lang="de-DE" altLang="de-DE" sz="2000" b="1" dirty="0"/>
              <a:t> CM </a:t>
            </a:r>
            <a:r>
              <a:rPr lang="de-DE" altLang="de-DE" sz="2000" b="1" dirty="0" err="1"/>
              <a:t>issues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including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software</a:t>
            </a:r>
            <a:r>
              <a:rPr lang="de-DE" altLang="de-DE" sz="2000" b="1" dirty="0"/>
              <a:t>, </a:t>
            </a:r>
            <a:r>
              <a:rPr lang="de-DE" altLang="de-DE" sz="2000" b="1" dirty="0" err="1"/>
              <a:t>staff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and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technical</a:t>
            </a: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problems</a:t>
            </a:r>
            <a:endParaRPr lang="de-DE" alt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Rectangle 8"/>
          <p:cNvSpPr>
            <a:spLocks/>
          </p:cNvSpPr>
          <p:nvPr/>
        </p:nvSpPr>
        <p:spPr bwMode="auto">
          <a:xfrm>
            <a:off x="1547813" y="1700213"/>
            <a:ext cx="64087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de-DE" alt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63689" y="688975"/>
            <a:ext cx="5616600" cy="1011238"/>
          </a:xfrm>
          <a:ln>
            <a:noFill/>
          </a:ln>
        </p:spPr>
        <p:txBody>
          <a:bodyPr/>
          <a:lstStyle/>
          <a:p>
            <a:pPr algn="ctr"/>
            <a:r>
              <a:rPr lang="de-DE" sz="2400" dirty="0" smtClean="0">
                <a:solidFill>
                  <a:schemeClr val="bg2"/>
                </a:solidFill>
              </a:rPr>
              <a:t>Distribution </a:t>
            </a:r>
            <a:r>
              <a:rPr lang="de-DE" sz="2400" dirty="0" err="1" smtClean="0">
                <a:solidFill>
                  <a:schemeClr val="bg2"/>
                </a:solidFill>
              </a:rPr>
              <a:t>of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data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received</a:t>
            </a:r>
            <a:r>
              <a:rPr lang="de-DE" sz="2400" dirty="0" smtClean="0">
                <a:solidFill>
                  <a:schemeClr val="bg2"/>
                </a:solidFill>
              </a:rPr>
              <a:t/>
            </a:r>
            <a:br>
              <a:rPr lang="de-DE" sz="2400" dirty="0" smtClean="0">
                <a:solidFill>
                  <a:schemeClr val="bg2"/>
                </a:solidFill>
              </a:rPr>
            </a:br>
            <a:r>
              <a:rPr lang="de-DE" sz="2400" dirty="0" smtClean="0">
                <a:solidFill>
                  <a:schemeClr val="bg2"/>
                </a:solidFill>
              </a:rPr>
              <a:t> 2012 - 2014</a:t>
            </a:r>
            <a:endParaRPr lang="de-DE" sz="2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313"/>
            <a:ext cx="6480720" cy="46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69119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Char char="Ø"/>
            </a:pPr>
            <a:r>
              <a:rPr lang="de-DE" altLang="de-DE" sz="2200" dirty="0" err="1">
                <a:latin typeface="Arial" charset="0"/>
              </a:rPr>
              <a:t>d</a:t>
            </a:r>
            <a:r>
              <a:rPr lang="de-DE" altLang="de-DE" sz="2200" dirty="0" err="1" smtClean="0">
                <a:latin typeface="Arial" charset="0"/>
              </a:rPr>
              <a:t>uplicate</a:t>
            </a:r>
            <a:r>
              <a:rPr lang="de-DE" altLang="de-DE" sz="2200" dirty="0" smtClean="0">
                <a:latin typeface="Arial" charset="0"/>
              </a:rPr>
              <a:t> </a:t>
            </a:r>
            <a:r>
              <a:rPr lang="de-DE" altLang="de-DE" sz="2200" dirty="0" err="1" smtClean="0">
                <a:latin typeface="Arial" charset="0"/>
              </a:rPr>
              <a:t>observations</a:t>
            </a: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Char char="Ø"/>
            </a:pP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Char char="Ø"/>
            </a:pPr>
            <a:r>
              <a:rPr lang="de-DE" altLang="de-DE" sz="2200" dirty="0">
                <a:latin typeface="Arial" charset="0"/>
              </a:rPr>
              <a:t> invalid </a:t>
            </a:r>
            <a:r>
              <a:rPr lang="de-DE" altLang="de-DE" sz="2200" dirty="0" err="1">
                <a:latin typeface="Arial" charset="0"/>
              </a:rPr>
              <a:t>dates</a:t>
            </a: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Char char="Ø"/>
            </a:pP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Char char="Ø"/>
            </a:pP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 smtClean="0">
                <a:latin typeface="Arial" charset="0"/>
              </a:rPr>
              <a:t>wrong</a:t>
            </a:r>
            <a:r>
              <a:rPr lang="de-DE" altLang="de-DE" sz="2200" dirty="0" smtClean="0">
                <a:latin typeface="Arial" charset="0"/>
              </a:rPr>
              <a:t> </a:t>
            </a:r>
            <a:r>
              <a:rPr lang="de-DE" altLang="de-DE" sz="2200" dirty="0" err="1" smtClean="0">
                <a:latin typeface="Arial" charset="0"/>
              </a:rPr>
              <a:t>positions</a:t>
            </a:r>
            <a:endParaRPr lang="de-DE" altLang="de-DE" sz="22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de-DE" altLang="de-DE" sz="2200" dirty="0">
              <a:latin typeface="Arial" charset="0"/>
            </a:endParaRP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de-DE" altLang="de-DE" sz="2200" dirty="0">
              <a:latin typeface="Arial" charset="0"/>
            </a:endParaRP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de-DE" altLang="de-DE" sz="2200" dirty="0">
                <a:latin typeface="Arial" charset="0"/>
              </a:rPr>
              <a:t>Most </a:t>
            </a:r>
            <a:r>
              <a:rPr lang="de-DE" altLang="de-DE" sz="2200" dirty="0" err="1">
                <a:latin typeface="Arial" charset="0"/>
              </a:rPr>
              <a:t>of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those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rejected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records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were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corrected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or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deleted</a:t>
            </a:r>
            <a:r>
              <a:rPr lang="de-DE" altLang="de-DE" sz="2200" dirty="0">
                <a:latin typeface="Arial" charset="0"/>
              </a:rPr>
              <a:t> after </a:t>
            </a:r>
            <a:r>
              <a:rPr lang="de-DE" altLang="de-DE" sz="2200" dirty="0" err="1">
                <a:latin typeface="Arial" charset="0"/>
              </a:rPr>
              <a:t>consultation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with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the</a:t>
            </a:r>
            <a:r>
              <a:rPr lang="de-DE" altLang="de-DE" sz="2200" dirty="0">
                <a:latin typeface="Arial" charset="0"/>
              </a:rPr>
              <a:t> </a:t>
            </a:r>
            <a:r>
              <a:rPr lang="de-DE" altLang="de-DE" sz="2200" dirty="0" err="1">
                <a:latin typeface="Arial" charset="0"/>
              </a:rPr>
              <a:t>appropriate</a:t>
            </a:r>
            <a:r>
              <a:rPr lang="de-DE" altLang="de-DE" sz="2200" dirty="0">
                <a:latin typeface="Arial" charset="0"/>
              </a:rPr>
              <a:t> CM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476375" y="1196975"/>
            <a:ext cx="5832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de-DE" b="1">
                <a:solidFill>
                  <a:schemeClr val="bg2"/>
                </a:solidFill>
                <a:latin typeface="Arial" charset="0"/>
              </a:rPr>
              <a:t>Data Problems</a:t>
            </a:r>
          </a:p>
          <a:p>
            <a:pPr algn="ctr"/>
            <a:r>
              <a:rPr lang="de-DE" altLang="de-DE" b="1">
                <a:solidFill>
                  <a:schemeClr val="bg2"/>
                </a:solidFill>
                <a:latin typeface="Arial" charset="0"/>
              </a:rPr>
              <a:t>found by MQCS</a:t>
            </a:r>
            <a:endParaRPr lang="de-DE" altLang="de-DE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267744" y="1052513"/>
            <a:ext cx="54006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chemeClr val="bg2"/>
                </a:solidFill>
                <a:latin typeface="Arial" charset="0"/>
              </a:rPr>
              <a:t>Distribution </a:t>
            </a:r>
            <a:r>
              <a:rPr lang="de-DE" altLang="de-DE" b="1" dirty="0" err="1">
                <a:solidFill>
                  <a:schemeClr val="bg2"/>
                </a:solidFill>
                <a:latin typeface="Arial" charset="0"/>
              </a:rPr>
              <a:t>of</a:t>
            </a:r>
            <a:r>
              <a:rPr lang="de-DE" altLang="de-DE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altLang="de-DE" b="1" dirty="0" err="1">
                <a:solidFill>
                  <a:schemeClr val="bg2"/>
                </a:solidFill>
                <a:latin typeface="Arial" charset="0"/>
              </a:rPr>
              <a:t>Observations</a:t>
            </a:r>
            <a:r>
              <a:rPr lang="de-DE" altLang="de-DE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altLang="de-DE" b="1" dirty="0" smtClean="0">
                <a:solidFill>
                  <a:schemeClr val="bg2"/>
                </a:solidFill>
                <a:latin typeface="Arial" charset="0"/>
              </a:rPr>
              <a:t>2014</a:t>
            </a:r>
            <a:endParaRPr lang="de-DE" altLang="de-DE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-108520" y="5661025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2000" b="1" dirty="0" err="1">
                <a:solidFill>
                  <a:schemeClr val="bg2"/>
                </a:solidFill>
                <a:latin typeface="Arial" charset="0"/>
              </a:rPr>
              <a:t>Only</a:t>
            </a:r>
            <a:r>
              <a:rPr lang="de-DE" altLang="de-DE" sz="20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altLang="de-DE" sz="2000" b="1" dirty="0" smtClean="0">
                <a:solidFill>
                  <a:schemeClr val="bg2"/>
                </a:solidFill>
                <a:latin typeface="Arial" charset="0"/>
              </a:rPr>
              <a:t>174 </a:t>
            </a:r>
            <a:r>
              <a:rPr lang="de-DE" altLang="de-DE" sz="2000" b="1" dirty="0" err="1">
                <a:solidFill>
                  <a:schemeClr val="bg2"/>
                </a:solidFill>
                <a:latin typeface="Arial" charset="0"/>
              </a:rPr>
              <a:t>of</a:t>
            </a:r>
            <a:r>
              <a:rPr lang="de-DE" altLang="de-DE" sz="20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altLang="de-DE" sz="2000" b="1" dirty="0" smtClean="0">
                <a:solidFill>
                  <a:schemeClr val="bg2"/>
                </a:solidFill>
                <a:latin typeface="Arial" charset="0"/>
              </a:rPr>
              <a:t>770,983 </a:t>
            </a:r>
            <a:r>
              <a:rPr lang="de-DE" altLang="de-DE" sz="2000" b="1" dirty="0" err="1">
                <a:solidFill>
                  <a:schemeClr val="bg2"/>
                </a:solidFill>
                <a:latin typeface="Arial" charset="0"/>
              </a:rPr>
              <a:t>observations</a:t>
            </a:r>
            <a:r>
              <a:rPr lang="de-DE" altLang="de-DE" sz="20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altLang="de-DE" sz="2000" b="1" dirty="0" err="1">
                <a:solidFill>
                  <a:schemeClr val="bg2"/>
                </a:solidFill>
                <a:latin typeface="Arial" charset="0"/>
              </a:rPr>
              <a:t>with</a:t>
            </a:r>
            <a:r>
              <a:rPr lang="de-DE" altLang="de-DE" sz="2000" b="1" dirty="0">
                <a:solidFill>
                  <a:schemeClr val="bg2"/>
                </a:solidFill>
                <a:latin typeface="Arial" charset="0"/>
              </a:rPr>
              <a:t> on-land </a:t>
            </a:r>
            <a:r>
              <a:rPr lang="de-DE" altLang="de-DE" sz="2000" b="1" dirty="0" err="1">
                <a:solidFill>
                  <a:schemeClr val="bg2"/>
                </a:solidFill>
                <a:latin typeface="Arial" charset="0"/>
              </a:rPr>
              <a:t>positions</a:t>
            </a:r>
            <a:r>
              <a:rPr lang="de-DE" altLang="de-DE" sz="2000" b="1" dirty="0">
                <a:solidFill>
                  <a:schemeClr val="bg2"/>
                </a:solidFill>
                <a:latin typeface="Arial" charset="0"/>
              </a:rPr>
              <a:t> in </a:t>
            </a:r>
            <a:r>
              <a:rPr lang="de-DE" altLang="de-DE" sz="2000" b="1" dirty="0" smtClean="0">
                <a:solidFill>
                  <a:schemeClr val="bg2"/>
                </a:solidFill>
                <a:latin typeface="Arial" charset="0"/>
              </a:rPr>
              <a:t>2014</a:t>
            </a:r>
            <a:endParaRPr lang="de-DE" altLang="de-DE" sz="2000" b="1" dirty="0">
              <a:solidFill>
                <a:schemeClr val="bg2"/>
              </a:solidFill>
              <a:latin typeface="Arial" charset="0"/>
            </a:endParaRPr>
          </a:p>
          <a:p>
            <a:pPr>
              <a:spcBef>
                <a:spcPct val="25000"/>
              </a:spcBef>
            </a:pPr>
            <a:endParaRPr lang="de-DE" altLang="de-DE" sz="1400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389531"/>
            <a:ext cx="7561015" cy="427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C">
  <a:themeElements>
    <a:clrScheme name="GCC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G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CC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CC">
  <a:themeElements>
    <a:clrScheme name="1_GCC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1_G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GCC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Bildschirmpräsentation (4:3)</PresentationFormat>
  <Paragraphs>128</Paragraphs>
  <Slides>22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GCC</vt:lpstr>
      <vt:lpstr>1_GCC</vt:lpstr>
      <vt:lpstr>PowerPoint-Präsentation</vt:lpstr>
      <vt:lpstr>MCSS   Marine Climatological Summaries Scheme   </vt:lpstr>
      <vt:lpstr>MCSS, the GCCs and their purpose</vt:lpstr>
      <vt:lpstr>PowerPoint-Präsentation</vt:lpstr>
      <vt:lpstr>The Number of CMs and the Fluctuation of Total Obs received  by the GCCs over the last 3 Years </vt:lpstr>
      <vt:lpstr>GCC Data </vt:lpstr>
      <vt:lpstr>Distribution of data received  2012 - 2014</vt:lpstr>
      <vt:lpstr>PowerPoint-Präsentation</vt:lpstr>
      <vt:lpstr>PowerPoint-Präsentation</vt:lpstr>
      <vt:lpstr>PowerPoint-Präsentation</vt:lpstr>
      <vt:lpstr>VOSClim Input 2012 - 2014</vt:lpstr>
      <vt:lpstr>VOSClim Input 2012 - 2014</vt:lpstr>
      <vt:lpstr>VOSClim Input 2014</vt:lpstr>
      <vt:lpstr>Developments  MCDS Marine Climate Data System </vt:lpstr>
      <vt:lpstr>Developments  MCDS Marine Climate Data System </vt:lpstr>
      <vt:lpstr>Developments  DACs Data Acquisition Centres    </vt:lpstr>
      <vt:lpstr>Developments  GDACs Global Data Assembly Centres    </vt:lpstr>
      <vt:lpstr>Developments CMOCs WMO-IOC Centres for Marine-Meteorological and Oceanographic Climate Data   </vt:lpstr>
      <vt:lpstr>CMOC WMO-IOC Centre for Marine-Meteorological and Oceanographic Climate Data</vt:lpstr>
      <vt:lpstr>MCDS Data Flow</vt:lpstr>
      <vt:lpstr>Developments  HQCS High Quality Control Standard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Heike Haar</dc:creator>
  <cp:lastModifiedBy>Gates Lydia</cp:lastModifiedBy>
  <cp:revision>318</cp:revision>
  <cp:lastPrinted>2006-12-14T14:19:57Z</cp:lastPrinted>
  <dcterms:created xsi:type="dcterms:W3CDTF">2004-02-24T13:17:32Z</dcterms:created>
  <dcterms:modified xsi:type="dcterms:W3CDTF">2015-06-21T19:27:11Z</dcterms:modified>
</cp:coreProperties>
</file>