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</p:sldMasterIdLst>
  <p:notesMasterIdLst>
    <p:notesMasterId r:id="rId13"/>
  </p:notesMasterIdLst>
  <p:handoutMasterIdLst>
    <p:handoutMasterId r:id="rId14"/>
  </p:handoutMasterIdLst>
  <p:sldIdLst>
    <p:sldId id="263" r:id="rId3"/>
    <p:sldId id="278" r:id="rId4"/>
    <p:sldId id="273" r:id="rId5"/>
    <p:sldId id="279" r:id="rId6"/>
    <p:sldId id="283" r:id="rId7"/>
    <p:sldId id="280" r:id="rId8"/>
    <p:sldId id="284" r:id="rId9"/>
    <p:sldId id="282" r:id="rId10"/>
    <p:sldId id="275" r:id="rId11"/>
    <p:sldId id="262" r:id="rId12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6B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48" autoAdjust="0"/>
    <p:restoredTop sz="95125" autoAdjust="0"/>
  </p:normalViewPr>
  <p:slideViewPr>
    <p:cSldViewPr>
      <p:cViewPr varScale="1">
        <p:scale>
          <a:sx n="103" d="100"/>
          <a:sy n="103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FC2EFD1F-561F-4C3E-96A1-D382CB12D8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389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5B646D5B-D828-4086-93A6-FAB251D3B7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8814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EDD949B-6ADA-465E-9EEE-A75CE1F2C01F}" type="slidenum">
              <a:rPr lang="en-GB" altLang="en-US" sz="1200">
                <a:latin typeface="Times" charset="0"/>
              </a:rPr>
              <a:pPr/>
              <a:t>2</a:t>
            </a:fld>
            <a:endParaRPr lang="en-GB" altLang="en-US" sz="1200">
              <a:latin typeface="Times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b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EC294A9C-8C64-48EA-9B05-8034702503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52501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173D5-B16F-4FF6-AC95-8BBA4875F5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02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1E398-A74E-4638-877F-23DE799662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738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EB7A8-A9DE-4A03-810F-2CDFA48116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850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052513"/>
            <a:ext cx="4279900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1FD44-AED5-48AA-9021-A7DC76BAFB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7228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6AF8E-B76A-4B4C-BDB9-40D9CA37A1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1023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825A5-5AB7-4377-AF3D-747348D889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763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2E817-9F6B-4571-BDA9-2FA61D5498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0750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85FBC-C2B4-4A47-8F3B-6A40601653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3604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3F045-DEC8-445C-9FF0-2048906B0B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1078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9454B-5D87-4961-BC61-E52CD68E88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380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8DF94D46-51C4-4A7B-AB0C-7030AC7CFD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905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25D408-B955-4E12-8BFC-CCECEF123A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0649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21C4-2CC2-4543-AA0F-FDD70FC9E4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457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71167-7F2F-49C0-9C4E-1512CF4178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0895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BB7FD-EA5D-4A92-80F0-036FD67914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91966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CAC56C-2D52-4CFD-A0BB-663532A087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06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5B4E0-B61B-4259-A3AF-243E0AE588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695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ED9AF-FC6F-4E82-BD8F-21A0A348FC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0576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27585C-ABAC-4B9C-94D0-EA1B02690A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2823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A6E20-CDA8-455C-916B-C088805D15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2181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C8C6E-DC4D-4ADB-B1A3-71E1766CCA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4287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4EA56-4956-461C-8276-458B534D0B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902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1ED7F-1685-40BD-AB27-C0F663EAEF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667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0"/>
            <a:r>
              <a:rPr lang="en-GB" altLang="en-US" smtClean="0"/>
              <a:t>First level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08511053-2C4D-45FF-851B-A5791203E23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This space can be used for contact information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F18803F5-A495-4A90-AA0A-F168D8F84A8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54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Thank you for your attention</a:t>
            </a:r>
          </a:p>
        </p:txBody>
      </p:sp>
      <p:sp>
        <p:nvSpPr>
          <p:cNvPr id="2055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cs typeface="Arial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fnunes@wmo.int" TargetMode="External"/><Relationship Id="rId2" Type="http://schemas.openxmlformats.org/officeDocument/2006/relationships/hyperlink" Target="http://www.wmo.int/wigos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www/OSY/GOS-RRR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www/wigos/documents/WIGOS-RM/1160_en.pdf#page=49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oscar.wmo.int/surfac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9512" y="2636913"/>
            <a:ext cx="8784976" cy="1512167"/>
          </a:xfrm>
        </p:spPr>
        <p:txBody>
          <a:bodyPr/>
          <a:lstStyle/>
          <a:p>
            <a:r>
              <a:rPr lang="en-US" altLang="en-US" sz="3600" b="1" dirty="0"/>
              <a:t>WIGOS Metadata </a:t>
            </a:r>
            <a:r>
              <a:rPr lang="en-US" altLang="en-US" sz="3600" b="1" dirty="0" smtClean="0"/>
              <a:t>Standard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200" dirty="0" smtClean="0"/>
              <a:t>A global standard for all observational metadata</a:t>
            </a:r>
            <a:endParaRPr lang="en-GB" altLang="en-US" sz="32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509120"/>
            <a:ext cx="7921625" cy="1512268"/>
          </a:xfrm>
        </p:spPr>
        <p:txBody>
          <a:bodyPr/>
          <a:lstStyle/>
          <a:p>
            <a:r>
              <a:rPr lang="en-US" altLang="en-US" b="1" dirty="0" smtClean="0"/>
              <a:t>Workshop </a:t>
            </a:r>
            <a:r>
              <a:rPr lang="en-US" altLang="en-US" dirty="0" smtClean="0"/>
              <a:t>(… 2016</a:t>
            </a:r>
            <a:r>
              <a:rPr lang="en-US" altLang="en-US" dirty="0" smtClean="0"/>
              <a:t>)</a:t>
            </a:r>
          </a:p>
          <a:p>
            <a:endParaRPr lang="en-US" altLang="en-US" sz="1600" b="1" dirty="0" smtClean="0"/>
          </a:p>
          <a:p>
            <a:r>
              <a:rPr lang="en-US" altLang="en-US" sz="2400" dirty="0" smtClean="0"/>
              <a:t>WIGOS Project Office</a:t>
            </a:r>
            <a:endParaRPr lang="en-US" altLang="en-US" sz="2400" dirty="0" smtClean="0"/>
          </a:p>
        </p:txBody>
      </p:sp>
      <p:sp>
        <p:nvSpPr>
          <p:cNvPr id="15" name="Title 9"/>
          <p:cNvSpPr txBox="1">
            <a:spLocks/>
          </p:cNvSpPr>
          <p:nvPr/>
        </p:nvSpPr>
        <p:spPr>
          <a:xfrm>
            <a:off x="117475" y="6453188"/>
            <a:ext cx="2438400" cy="288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>
                <a:latin typeface="Arial"/>
                <a:ea typeface="+mj-ea"/>
                <a:cs typeface="Arial"/>
              </a:rPr>
              <a:t>WMO; </a:t>
            </a:r>
            <a:r>
              <a:rPr lang="en-US" sz="1200" dirty="0" smtClean="0">
                <a:latin typeface="Arial"/>
                <a:ea typeface="+mj-ea"/>
                <a:cs typeface="Arial"/>
              </a:rPr>
              <a:t>OBS/WIGOS</a:t>
            </a:r>
            <a:endParaRPr lang="en-US" sz="1200" dirty="0"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573463"/>
            <a:ext cx="8713788" cy="1151681"/>
          </a:xfrm>
        </p:spPr>
        <p:txBody>
          <a:bodyPr/>
          <a:lstStyle/>
          <a:p>
            <a:r>
              <a:rPr lang="en-GB" altLang="en-US" dirty="0" smtClean="0"/>
              <a:t>Thank you for your attention</a:t>
            </a:r>
            <a:br>
              <a:rPr lang="en-GB" altLang="en-US" dirty="0" smtClean="0"/>
            </a:br>
            <a:r>
              <a:rPr lang="en-GB" altLang="en-US" sz="1600" dirty="0" smtClean="0"/>
              <a:t/>
            </a:r>
            <a:br>
              <a:rPr lang="en-GB" altLang="en-US" sz="1600" dirty="0" smtClean="0"/>
            </a:br>
            <a:r>
              <a:rPr lang="en-GB" altLang="en-US" sz="2800" dirty="0" smtClean="0"/>
              <a:t>Acknowledgments: TT-WMD members</a:t>
            </a:r>
            <a:endParaRPr lang="en-GB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085184"/>
            <a:ext cx="8785225" cy="1007640"/>
          </a:xfrm>
        </p:spPr>
        <p:txBody>
          <a:bodyPr/>
          <a:lstStyle/>
          <a:p>
            <a:r>
              <a:rPr lang="en-GB" altLang="en-US" dirty="0">
                <a:hlinkClick r:id="rId2"/>
              </a:rPr>
              <a:t>http://</a:t>
            </a:r>
            <a:r>
              <a:rPr lang="en-GB" altLang="en-US" dirty="0" smtClean="0">
                <a:hlinkClick r:id="rId2"/>
              </a:rPr>
              <a:t>www.wmo.int/wigos</a:t>
            </a:r>
            <a:endParaRPr lang="en-GB" altLang="en-US" dirty="0" smtClean="0"/>
          </a:p>
          <a:p>
            <a:r>
              <a:rPr lang="en-GB" altLang="en-US" dirty="0" smtClean="0">
                <a:hlinkClick r:id="rId3"/>
              </a:rPr>
              <a:t>lfnunes@wmo.int</a:t>
            </a:r>
            <a:endParaRPr lang="en-GB" altLang="en-US" dirty="0" smtClean="0"/>
          </a:p>
          <a:p>
            <a:endParaRPr lang="en-GB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825A5-5AB7-4377-AF3D-747348D8893F}" type="slidenum">
              <a:rPr lang="en-GB" altLang="en-US" smtClean="0"/>
              <a:pPr/>
              <a:t>10</a:t>
            </a:fld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sz="2800" dirty="0" smtClean="0"/>
              <a:t>Contents</a:t>
            </a:r>
            <a:endParaRPr lang="en-GB" altLang="en-US" dirty="0" smtClean="0"/>
          </a:p>
        </p:txBody>
      </p:sp>
      <p:sp>
        <p:nvSpPr>
          <p:cNvPr id="6147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196752"/>
            <a:ext cx="8209037" cy="4537174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/>
              <a:t>The </a:t>
            </a:r>
            <a:r>
              <a:rPr lang="en-US" altLang="en-US" sz="2400" dirty="0" smtClean="0"/>
              <a:t>WIGOS Metadata Standard (WMDS)</a:t>
            </a:r>
          </a:p>
          <a:p>
            <a:pPr marL="341313" indent="-341313"/>
            <a:r>
              <a:rPr lang="en-US" altLang="en-US" sz="2200" dirty="0" smtClean="0"/>
              <a:t>Scope and purpose</a:t>
            </a:r>
            <a:endParaRPr lang="en-US" altLang="en-US" sz="2200" dirty="0"/>
          </a:p>
          <a:p>
            <a:pPr marL="341313" indent="-341313"/>
            <a:r>
              <a:rPr lang="fr-CH" altLang="en-US" sz="2200" dirty="0" smtClean="0"/>
              <a:t>The WMDS structure and main </a:t>
            </a:r>
            <a:r>
              <a:rPr lang="fr-CH" altLang="en-US" sz="2200" dirty="0" err="1" smtClean="0"/>
              <a:t>features</a:t>
            </a:r>
            <a:endParaRPr lang="fr-CH" altLang="en-US" sz="2200" dirty="0" smtClean="0"/>
          </a:p>
          <a:p>
            <a:pPr marL="341313" indent="-341313"/>
            <a:r>
              <a:rPr lang="en-US" altLang="en-US" sz="2200" dirty="0"/>
              <a:t>Current status and future developments</a:t>
            </a:r>
          </a:p>
          <a:p>
            <a:pPr marL="341313" indent="-341313"/>
            <a:r>
              <a:rPr lang="fr-CH" altLang="en-US" sz="2200" dirty="0" smtClean="0"/>
              <a:t>Final </a:t>
            </a:r>
            <a:r>
              <a:rPr lang="fr-CH" altLang="en-US" sz="2200" dirty="0" err="1" smtClean="0"/>
              <a:t>remarks</a:t>
            </a:r>
            <a:endParaRPr lang="fr-CH" altLang="en-US" sz="2200" dirty="0" smtClean="0"/>
          </a:p>
          <a:p>
            <a:pPr marL="341313" indent="-341313"/>
            <a:endParaRPr lang="en-US" alt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D4EA56-4956-461C-8276-458B534D0BBE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719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>
          <a:xfrm>
            <a:off x="35496" y="116632"/>
            <a:ext cx="9001000" cy="936104"/>
          </a:xfrm>
        </p:spPr>
        <p:txBody>
          <a:bodyPr/>
          <a:lstStyle/>
          <a:p>
            <a:pPr algn="ctr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WIGOS Metadata Standard (WMDS)</a:t>
            </a:r>
            <a:b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Scope and background</a:t>
            </a:r>
            <a:endParaRPr lang="en-GB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340768"/>
            <a:ext cx="8893176" cy="4752751"/>
          </a:xfrm>
        </p:spPr>
        <p:txBody>
          <a:bodyPr/>
          <a:lstStyle/>
          <a:p>
            <a:pPr marL="0" indent="230188">
              <a:spcBef>
                <a:spcPts val="300"/>
              </a:spcBef>
              <a:spcAft>
                <a:spcPts val="600"/>
              </a:spcAft>
            </a:pPr>
            <a:r>
              <a:rPr lang="en-US" sz="2300" dirty="0" smtClean="0"/>
              <a:t>The WIGOS </a:t>
            </a:r>
            <a:r>
              <a:rPr lang="en-US" sz="2300" dirty="0"/>
              <a:t>Metadata Standard </a:t>
            </a:r>
            <a:r>
              <a:rPr lang="en-US" sz="2300" dirty="0" smtClean="0"/>
              <a:t>(WMDS) is a semantic standard</a:t>
            </a:r>
            <a:r>
              <a:rPr lang="en-US" sz="2300" dirty="0"/>
              <a:t>, </a:t>
            </a:r>
            <a:r>
              <a:rPr lang="en-US" sz="2300" dirty="0" smtClean="0"/>
              <a:t>defining a </a:t>
            </a:r>
            <a:r>
              <a:rPr lang="en-US" sz="2300" dirty="0"/>
              <a:t>common set of requirements for observational metadata </a:t>
            </a:r>
            <a:r>
              <a:rPr lang="en-US" sz="2300" dirty="0" smtClean="0"/>
              <a:t>and describing the elements to be recorded/reported:</a:t>
            </a:r>
            <a:endParaRPr lang="en-US" sz="2300" dirty="0"/>
          </a:p>
          <a:p>
            <a:pPr marL="461963" lvl="2" indent="-1651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Its practical implementation will be done through OSCAR</a:t>
            </a:r>
            <a:endParaRPr lang="en-US" sz="1800" dirty="0"/>
          </a:p>
          <a:p>
            <a:pPr marL="0" indent="230188">
              <a:spcBef>
                <a:spcPts val="300"/>
              </a:spcBef>
              <a:spcAft>
                <a:spcPts val="600"/>
              </a:spcAft>
            </a:pPr>
            <a:endParaRPr lang="en-US" sz="900" dirty="0" smtClean="0"/>
          </a:p>
          <a:p>
            <a:pPr marL="0" indent="230188">
              <a:spcBef>
                <a:spcPts val="300"/>
              </a:spcBef>
              <a:spcAft>
                <a:spcPts val="600"/>
              </a:spcAft>
            </a:pPr>
            <a:r>
              <a:rPr lang="en-US" sz="2300" dirty="0" smtClean="0"/>
              <a:t>It </a:t>
            </a:r>
            <a:r>
              <a:rPr lang="en-US" sz="2300" dirty="0"/>
              <a:t>is applicable to all observing systems:</a:t>
            </a:r>
          </a:p>
          <a:p>
            <a:pPr marL="461963" lvl="2" indent="-1651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In-situ, remote, fixed, mobile, on land, on sea, on ice, on rivers, </a:t>
            </a:r>
            <a:r>
              <a:rPr lang="en-US" sz="1800" dirty="0" err="1" smtClean="0"/>
              <a:t>etc</a:t>
            </a:r>
            <a:endParaRPr lang="en-US" sz="1800" dirty="0"/>
          </a:p>
          <a:p>
            <a:pPr marL="0" indent="230188">
              <a:spcBef>
                <a:spcPts val="300"/>
              </a:spcBef>
              <a:spcAft>
                <a:spcPts val="600"/>
              </a:spcAft>
            </a:pPr>
            <a:endParaRPr lang="en-US" sz="900" dirty="0" smtClean="0"/>
          </a:p>
          <a:p>
            <a:pPr marL="0" indent="230188">
              <a:spcBef>
                <a:spcPts val="300"/>
              </a:spcBef>
              <a:spcAft>
                <a:spcPts val="600"/>
              </a:spcAft>
            </a:pPr>
            <a:r>
              <a:rPr lang="en-US" sz="2300" dirty="0" smtClean="0"/>
              <a:t>It is meant to be used by all application areas:</a:t>
            </a:r>
          </a:p>
          <a:p>
            <a:pPr marL="461963" lvl="2" indent="-1651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Climate, NWP, Oceans, Atmospheric Composition, Hydrology, Agriculture,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marL="461963" lvl="2" indent="-1651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1800" dirty="0" smtClean="0"/>
              <a:t>The official WMO Application Areas are </a:t>
            </a:r>
            <a:r>
              <a:rPr lang="fr-CH" sz="1800" dirty="0" err="1" smtClean="0"/>
              <a:t>described</a:t>
            </a:r>
            <a:r>
              <a:rPr lang="fr-CH" sz="1800" dirty="0" smtClean="0"/>
              <a:t> </a:t>
            </a:r>
            <a:r>
              <a:rPr lang="fr-CH" sz="1800" dirty="0" err="1" smtClean="0"/>
              <a:t>here</a:t>
            </a:r>
            <a:r>
              <a:rPr lang="fr-CH" sz="1800" dirty="0"/>
              <a:t>: </a:t>
            </a:r>
            <a:r>
              <a:rPr lang="fr-CH" sz="1800" dirty="0">
                <a:latin typeface="Arial Narrow" panose="020B0606020202030204" pitchFamily="34" charset="0"/>
                <a:hlinkClick r:id="rId2"/>
              </a:rPr>
              <a:t>http://</a:t>
            </a:r>
            <a:r>
              <a:rPr lang="fr-CH" sz="1800" dirty="0" smtClean="0">
                <a:latin typeface="Arial Narrow" panose="020B0606020202030204" pitchFamily="34" charset="0"/>
                <a:hlinkClick r:id="rId2"/>
              </a:rPr>
              <a:t>www.wmo.int/pages/prog/www/OSY/GOS-RRR.html</a:t>
            </a:r>
            <a:endParaRPr lang="en-US" sz="18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5B4E0-B61B-4259-A3AF-243E0AE58827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4356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>
          <a:xfrm>
            <a:off x="35496" y="116632"/>
            <a:ext cx="9001000" cy="936104"/>
          </a:xfrm>
        </p:spPr>
        <p:txBody>
          <a:bodyPr/>
          <a:lstStyle/>
          <a:p>
            <a:pPr algn="ctr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WIGOS Metadata Standard (WMDS)</a:t>
            </a:r>
            <a:b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endParaRPr lang="en-GB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3" y="1124745"/>
            <a:ext cx="8856983" cy="5328591"/>
          </a:xfrm>
        </p:spPr>
        <p:txBody>
          <a:bodyPr/>
          <a:lstStyle/>
          <a:p>
            <a:pPr marL="341313" indent="-341313"/>
            <a:r>
              <a:rPr lang="en-US" sz="2200" dirty="0"/>
              <a:t>WIGOS metadata is </a:t>
            </a:r>
            <a:r>
              <a:rPr lang="en-US" sz="2200" u="sng" dirty="0"/>
              <a:t>observational or description</a:t>
            </a:r>
            <a:r>
              <a:rPr lang="en-US" sz="2200" dirty="0"/>
              <a:t> metadata – enables data values to be interpreted</a:t>
            </a:r>
            <a:r>
              <a:rPr lang="en-US" sz="2200" dirty="0" smtClean="0"/>
              <a:t>;</a:t>
            </a:r>
          </a:p>
          <a:p>
            <a:pPr marL="341313" indent="-341313"/>
            <a:endParaRPr lang="en-US" sz="900" dirty="0" smtClean="0"/>
          </a:p>
          <a:p>
            <a:pPr marL="341313" indent="-341313"/>
            <a:r>
              <a:rPr lang="en-US" sz="2200" dirty="0" smtClean="0"/>
              <a:t>It is </a:t>
            </a:r>
            <a:r>
              <a:rPr lang="en-US" sz="2200" u="sng" dirty="0" smtClean="0"/>
              <a:t>not discovery</a:t>
            </a:r>
            <a:r>
              <a:rPr lang="en-US" sz="2200" dirty="0" smtClean="0"/>
              <a:t> </a:t>
            </a:r>
            <a:r>
              <a:rPr lang="en-US" sz="2200" dirty="0"/>
              <a:t>metadata </a:t>
            </a:r>
            <a:r>
              <a:rPr lang="en-US" sz="2200" dirty="0" smtClean="0"/>
              <a:t>– that </a:t>
            </a:r>
            <a:r>
              <a:rPr lang="en-US" sz="2200" dirty="0"/>
              <a:t>facilitates data discovery, access and </a:t>
            </a:r>
            <a:r>
              <a:rPr lang="en-US" sz="2200" dirty="0" smtClean="0"/>
              <a:t>retrieval, which </a:t>
            </a:r>
            <a:r>
              <a:rPr lang="en-US" sz="2200" dirty="0"/>
              <a:t>is </a:t>
            </a:r>
            <a:r>
              <a:rPr lang="en-US" sz="2200" dirty="0" smtClean="0"/>
              <a:t>part </a:t>
            </a:r>
            <a:r>
              <a:rPr lang="en-US" sz="2200" dirty="0"/>
              <a:t>of WIS </a:t>
            </a:r>
            <a:r>
              <a:rPr lang="en-US" sz="2000" dirty="0"/>
              <a:t>(WMO Information System</a:t>
            </a:r>
            <a:r>
              <a:rPr lang="en-US" sz="2000" dirty="0" smtClean="0"/>
              <a:t>)</a:t>
            </a:r>
          </a:p>
          <a:p>
            <a:pPr marL="341313" indent="-341313"/>
            <a:endParaRPr lang="en-US" sz="900" dirty="0" smtClean="0"/>
          </a:p>
          <a:p>
            <a:pPr marL="341313" indent="-341313"/>
            <a:r>
              <a:rPr lang="en-US" sz="2200" dirty="0" smtClean="0"/>
              <a:t>The </a:t>
            </a:r>
            <a:r>
              <a:rPr lang="en-US" sz="2200" dirty="0"/>
              <a:t>practical implementation of the WMDS </a:t>
            </a:r>
            <a:r>
              <a:rPr lang="en-US" sz="2200" dirty="0" smtClean="0"/>
              <a:t>is done through the </a:t>
            </a:r>
            <a:r>
              <a:rPr lang="en-US" sz="2200" b="1" dirty="0" smtClean="0"/>
              <a:t>OSCAR</a:t>
            </a:r>
            <a:r>
              <a:rPr lang="en-US" sz="2200" dirty="0" smtClean="0"/>
              <a:t> </a:t>
            </a:r>
            <a:r>
              <a:rPr lang="en-US" sz="2200" dirty="0"/>
              <a:t>tool (Observing Systems Capability Analysis and Review</a:t>
            </a:r>
            <a:r>
              <a:rPr lang="en-US" sz="2200" dirty="0" smtClean="0"/>
              <a:t>)</a:t>
            </a:r>
            <a:endParaRPr lang="en-US" sz="2200" dirty="0"/>
          </a:p>
          <a:p>
            <a:pPr marL="341313" indent="-341313"/>
            <a:endParaRPr lang="en-US" sz="900" dirty="0" smtClean="0"/>
          </a:p>
          <a:p>
            <a:pPr marL="341313" indent="-341313"/>
            <a:r>
              <a:rPr lang="en-US" sz="2200" dirty="0" smtClean="0"/>
              <a:t>What Members will have to do to comply </a:t>
            </a:r>
            <a:r>
              <a:rPr lang="en-US" sz="2200" dirty="0"/>
              <a:t>with </a:t>
            </a:r>
            <a:r>
              <a:rPr lang="en-US" sz="2200" dirty="0" smtClean="0"/>
              <a:t>the </a:t>
            </a:r>
            <a:r>
              <a:rPr lang="en-US" sz="2200" dirty="0" err="1" smtClean="0"/>
              <a:t>Tech.Regulations</a:t>
            </a:r>
            <a:r>
              <a:rPr lang="en-US" sz="2200" dirty="0" smtClean="0"/>
              <a:t> (WMO-No</a:t>
            </a:r>
            <a:r>
              <a:rPr lang="en-US" sz="2200" dirty="0"/>
              <a:t>. 49, </a:t>
            </a:r>
            <a:r>
              <a:rPr lang="en-US" sz="2200" dirty="0" smtClean="0"/>
              <a:t>Volume I</a:t>
            </a:r>
            <a:r>
              <a:rPr lang="en-US" sz="2200" dirty="0"/>
              <a:t>, Part I – WIGOS and </a:t>
            </a:r>
            <a:r>
              <a:rPr lang="en-US" sz="2200" dirty="0" smtClean="0"/>
              <a:t>Manual </a:t>
            </a:r>
            <a:r>
              <a:rPr lang="en-US" sz="2200" dirty="0"/>
              <a:t>on </a:t>
            </a:r>
            <a:r>
              <a:rPr lang="en-US" sz="2200" dirty="0" smtClean="0"/>
              <a:t>WIGOS):</a:t>
            </a:r>
            <a:endParaRPr lang="en-US" sz="2200" dirty="0"/>
          </a:p>
          <a:p>
            <a:pPr marL="798513" lvl="1" indent="-341313">
              <a:spcBef>
                <a:spcPts val="0"/>
              </a:spcBef>
            </a:pPr>
            <a:r>
              <a:rPr lang="en-US" sz="1900" dirty="0"/>
              <a:t>Keep records of WIGOS metadata</a:t>
            </a:r>
          </a:p>
          <a:p>
            <a:pPr marL="798513" lvl="1" indent="-341313">
              <a:spcBef>
                <a:spcPts val="0"/>
              </a:spcBef>
            </a:pPr>
            <a:r>
              <a:rPr lang="en-US" sz="1900" dirty="0"/>
              <a:t>For those observations that are exchanged internationally:</a:t>
            </a:r>
          </a:p>
          <a:p>
            <a:pPr marL="1179513" lvl="2" indent="-341313">
              <a:spcBef>
                <a:spcPts val="0"/>
              </a:spcBef>
            </a:pPr>
            <a:r>
              <a:rPr lang="en-US" sz="1700" dirty="0"/>
              <a:t>Exchange also the associated WIGOS metadata </a:t>
            </a:r>
          </a:p>
          <a:p>
            <a:pPr marL="798513" lvl="1" indent="-341313">
              <a:spcBef>
                <a:spcPts val="0"/>
              </a:spcBef>
            </a:pPr>
            <a:r>
              <a:rPr lang="en-US" sz="1900" dirty="0"/>
              <a:t>For </a:t>
            </a:r>
            <a:r>
              <a:rPr lang="en-US" sz="1900" dirty="0" smtClean="0"/>
              <a:t>surface observations:</a:t>
            </a:r>
            <a:endParaRPr lang="en-US" sz="1900" dirty="0"/>
          </a:p>
          <a:p>
            <a:pPr marL="1179513" lvl="2" indent="-341313">
              <a:spcBef>
                <a:spcPts val="0"/>
              </a:spcBef>
            </a:pPr>
            <a:r>
              <a:rPr lang="en-US" sz="1700" dirty="0" smtClean="0"/>
              <a:t>Review </a:t>
            </a:r>
            <a:r>
              <a:rPr lang="en-US" sz="1700" dirty="0"/>
              <a:t>the information in OSCAR/Surface</a:t>
            </a:r>
          </a:p>
          <a:p>
            <a:pPr marL="1179513" lvl="2" indent="-341313">
              <a:spcBef>
                <a:spcPts val="0"/>
              </a:spcBef>
            </a:pPr>
            <a:r>
              <a:rPr lang="en-US" sz="1700" dirty="0"/>
              <a:t>Keep entries in OSCAR/Surface up to date </a:t>
            </a:r>
            <a:endParaRPr lang="en-US" sz="17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5B4E0-B61B-4259-A3AF-243E0AE58827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4862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>
          <a:xfrm>
            <a:off x="35496" y="116632"/>
            <a:ext cx="9001000" cy="936104"/>
          </a:xfrm>
        </p:spPr>
        <p:txBody>
          <a:bodyPr/>
          <a:lstStyle/>
          <a:p>
            <a:pPr algn="ctr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WIGOS Metadata Standard (WMDS)</a:t>
            </a:r>
            <a:b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and milestones</a:t>
            </a:r>
            <a:endParaRPr lang="en-GB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7336" y="1196529"/>
            <a:ext cx="8821168" cy="4896767"/>
          </a:xfrm>
        </p:spPr>
        <p:txBody>
          <a:bodyPr/>
          <a:lstStyle/>
          <a:p>
            <a:pPr marL="0" indent="230188">
              <a:spcBef>
                <a:spcPts val="300"/>
              </a:spcBef>
              <a:spcAft>
                <a:spcPts val="600"/>
              </a:spcAft>
            </a:pPr>
            <a:r>
              <a:rPr lang="en-US" sz="2200" dirty="0" smtClean="0"/>
              <a:t>The WMDS was </a:t>
            </a:r>
            <a:r>
              <a:rPr lang="en-US" sz="2200" dirty="0"/>
              <a:t>developed </a:t>
            </a:r>
            <a:r>
              <a:rPr lang="en-US" sz="2200" dirty="0" smtClean="0"/>
              <a:t>by WMO:</a:t>
            </a:r>
          </a:p>
          <a:p>
            <a:pPr marL="341313" lvl="1" indent="-17462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through the Inter-Commission Coordination Group on the WMO Integrated Global Observing System (ICG-WIGOS) Task </a:t>
            </a:r>
            <a:r>
              <a:rPr lang="en-US" sz="1800" dirty="0"/>
              <a:t>Team on WIGOS Metadata </a:t>
            </a:r>
            <a:r>
              <a:rPr lang="en-US" sz="1800" dirty="0" smtClean="0"/>
              <a:t>(TT-WMD)</a:t>
            </a:r>
            <a:endParaRPr lang="en-US" sz="1000" dirty="0" smtClean="0"/>
          </a:p>
          <a:p>
            <a:pPr marL="0" indent="230188">
              <a:spcBef>
                <a:spcPts val="300"/>
              </a:spcBef>
              <a:spcAft>
                <a:spcPts val="600"/>
              </a:spcAft>
            </a:pPr>
            <a:r>
              <a:rPr lang="en-US" sz="2200" dirty="0" smtClean="0"/>
              <a:t>The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version of WMDS was approved </a:t>
            </a:r>
            <a:r>
              <a:rPr lang="en-US" sz="2200" dirty="0"/>
              <a:t>by </a:t>
            </a:r>
            <a:r>
              <a:rPr lang="en-US" sz="2200" dirty="0" smtClean="0"/>
              <a:t>the 17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World Meteorological Congress as part of </a:t>
            </a:r>
            <a:r>
              <a:rPr lang="en-US" sz="2200" dirty="0"/>
              <a:t>the Manual on </a:t>
            </a:r>
            <a:r>
              <a:rPr lang="en-US" sz="2200" dirty="0" smtClean="0"/>
              <a:t>WIGOS:</a:t>
            </a:r>
          </a:p>
          <a:p>
            <a:pPr marL="227013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www.wmo.int/pages/prog/www/wigos/documents/WIGOS-RM/1160_en.pdf#page=49</a:t>
            </a:r>
            <a:r>
              <a:rPr lang="en-US" sz="1600" dirty="0" smtClean="0"/>
              <a:t> </a:t>
            </a:r>
          </a:p>
          <a:p>
            <a:pPr marL="0" indent="230188">
              <a:spcBef>
                <a:spcPts val="300"/>
              </a:spcBef>
              <a:spcAft>
                <a:spcPts val="600"/>
              </a:spcAft>
            </a:pPr>
            <a:r>
              <a:rPr lang="en-US" sz="2200" dirty="0" smtClean="0"/>
              <a:t>It </a:t>
            </a:r>
            <a:r>
              <a:rPr lang="en-US" sz="2200" dirty="0" smtClean="0"/>
              <a:t>has entered </a:t>
            </a:r>
            <a:r>
              <a:rPr lang="en-US" sz="2200" dirty="0" smtClean="0"/>
              <a:t>into force for WMO </a:t>
            </a:r>
            <a:r>
              <a:rPr lang="en-US" sz="2200" dirty="0" smtClean="0"/>
              <a:t>Members on </a:t>
            </a:r>
            <a:r>
              <a:rPr lang="en-US" sz="2200" u="sng" dirty="0" smtClean="0"/>
              <a:t>1 July 2016</a:t>
            </a:r>
          </a:p>
          <a:p>
            <a:pPr marL="0" indent="230188">
              <a:spcBef>
                <a:spcPts val="300"/>
              </a:spcBef>
              <a:spcAft>
                <a:spcPts val="600"/>
              </a:spcAft>
            </a:pPr>
            <a:r>
              <a:rPr lang="en-US" sz="2200" dirty="0" smtClean="0"/>
              <a:t>OSCAR/Surface </a:t>
            </a:r>
            <a:r>
              <a:rPr lang="en-US" sz="2200" dirty="0"/>
              <a:t>(the </a:t>
            </a:r>
            <a:r>
              <a:rPr lang="en-US" sz="2200" dirty="0" smtClean="0"/>
              <a:t>web-based inventory </a:t>
            </a:r>
            <a:r>
              <a:rPr lang="en-US" sz="2200" dirty="0"/>
              <a:t>of all surface-based </a:t>
            </a:r>
            <a:r>
              <a:rPr lang="en-US" sz="2200" dirty="0" smtClean="0"/>
              <a:t>observing stations) was launched operationally on </a:t>
            </a:r>
            <a:r>
              <a:rPr lang="en-US" sz="2200" u="sng" dirty="0" smtClean="0"/>
              <a:t>2 May 2016</a:t>
            </a:r>
          </a:p>
          <a:p>
            <a:pPr marL="0" indent="230188">
              <a:spcBef>
                <a:spcPts val="300"/>
              </a:spcBef>
              <a:spcAft>
                <a:spcPts val="600"/>
              </a:spcAft>
            </a:pPr>
            <a:r>
              <a:rPr lang="fr-CH" sz="2200" dirty="0" smtClean="0"/>
              <a:t>The </a:t>
            </a:r>
            <a:r>
              <a:rPr lang="fr-CH" sz="2200" dirty="0" err="1"/>
              <a:t>implementation</a:t>
            </a:r>
            <a:r>
              <a:rPr lang="fr-CH" sz="2200" dirty="0"/>
              <a:t> of WIGOS </a:t>
            </a:r>
            <a:r>
              <a:rPr lang="fr-CH" sz="2200" dirty="0" err="1"/>
              <a:t>metadata</a:t>
            </a:r>
            <a:r>
              <a:rPr lang="fr-CH" sz="2200" dirty="0"/>
              <a:t> </a:t>
            </a:r>
            <a:r>
              <a:rPr lang="fr-CH" sz="2200" dirty="0" smtClean="0"/>
              <a:t>exchange </a:t>
            </a:r>
            <a:r>
              <a:rPr lang="fr-CH" sz="2200" dirty="0" err="1" smtClean="0"/>
              <a:t>will</a:t>
            </a:r>
            <a:r>
              <a:rPr lang="fr-CH" sz="2200" dirty="0" smtClean="0"/>
              <a:t> </a:t>
            </a:r>
            <a:r>
              <a:rPr lang="fr-CH" sz="2200" dirty="0" err="1" smtClean="0"/>
              <a:t>be</a:t>
            </a:r>
            <a:r>
              <a:rPr lang="fr-CH" sz="2200" dirty="0" smtClean="0"/>
              <a:t> </a:t>
            </a:r>
            <a:r>
              <a:rPr lang="fr-CH" sz="2200" dirty="0" err="1" smtClean="0"/>
              <a:t>done</a:t>
            </a:r>
            <a:r>
              <a:rPr lang="fr-CH" sz="2200" dirty="0" smtClean="0"/>
              <a:t> </a:t>
            </a:r>
            <a:r>
              <a:rPr lang="fr-CH" sz="2200" dirty="0" err="1" smtClean="0"/>
              <a:t>using</a:t>
            </a:r>
            <a:r>
              <a:rPr lang="fr-CH" sz="2200" dirty="0" smtClean="0"/>
              <a:t> an XML </a:t>
            </a:r>
            <a:r>
              <a:rPr lang="fr-CH" sz="2200" dirty="0" err="1" smtClean="0"/>
              <a:t>schema</a:t>
            </a:r>
            <a:r>
              <a:rPr lang="fr-CH" sz="2200" dirty="0" smtClean="0"/>
              <a:t>, </a:t>
            </a:r>
            <a:r>
              <a:rPr lang="fr-CH" sz="2200" dirty="0" err="1" smtClean="0"/>
              <a:t>which</a:t>
            </a:r>
            <a:r>
              <a:rPr lang="fr-CH" sz="2200" dirty="0" smtClean="0"/>
              <a:t> format </a:t>
            </a:r>
            <a:r>
              <a:rPr lang="fr-CH" sz="2200" dirty="0" err="1" smtClean="0"/>
              <a:t>is</a:t>
            </a:r>
            <a:r>
              <a:rPr lang="fr-CH" sz="2200" dirty="0" smtClean="0"/>
              <a:t> </a:t>
            </a:r>
            <a:r>
              <a:rPr lang="fr-CH" sz="2200" dirty="0" err="1" smtClean="0"/>
              <a:t>being</a:t>
            </a:r>
            <a:r>
              <a:rPr lang="fr-CH" sz="2200" dirty="0" smtClean="0"/>
              <a:t> </a:t>
            </a:r>
            <a:r>
              <a:rPr lang="fr-CH" sz="2200" dirty="0" err="1" smtClean="0"/>
              <a:t>tested</a:t>
            </a:r>
            <a:r>
              <a:rPr lang="fr-CH" sz="2200" dirty="0" smtClean="0"/>
              <a:t>/</a:t>
            </a:r>
            <a:r>
              <a:rPr lang="fr-CH" sz="2200" dirty="0" err="1" smtClean="0"/>
              <a:t>finalized</a:t>
            </a:r>
            <a:endParaRPr lang="en-US" sz="2200" dirty="0" smtClean="0"/>
          </a:p>
          <a:p>
            <a:pPr marL="0" indent="230188">
              <a:spcBef>
                <a:spcPts val="300"/>
              </a:spcBef>
              <a:spcAft>
                <a:spcPts val="600"/>
              </a:spcAft>
            </a:pPr>
            <a:r>
              <a:rPr lang="en-US" sz="2200" dirty="0" smtClean="0"/>
              <a:t>Guidance is being developed to assist Members with the WMDS:</a:t>
            </a:r>
          </a:p>
          <a:p>
            <a:pPr marL="461963" lvl="2" indent="-1651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The first (online) edition is planned to be available in June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5B4E0-B61B-4259-A3AF-243E0AE58827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627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>
          <a:xfrm>
            <a:off x="35496" y="116632"/>
            <a:ext cx="9001000" cy="936104"/>
          </a:xfrm>
        </p:spPr>
        <p:txBody>
          <a:bodyPr/>
          <a:lstStyle/>
          <a:p>
            <a:pPr algn="ctr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WIGOS Metadata Standard (WMDS)</a:t>
            </a:r>
            <a:b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 (1)</a:t>
            </a:r>
            <a:endParaRPr lang="en-GB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5B4E0-B61B-4259-A3AF-243E0AE58827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93" y="1772816"/>
            <a:ext cx="6364287" cy="4633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6285" y="1277144"/>
            <a:ext cx="3733627" cy="423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33400" indent="-533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098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 smtClean="0"/>
              <a:t>It is organized in 10 categories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2816"/>
            <a:ext cx="8887820" cy="1771058"/>
          </a:xfrm>
          <a:prstGeom prst="rect">
            <a:avLst/>
          </a:prstGeom>
        </p:spPr>
      </p:pic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07505" y="1340768"/>
            <a:ext cx="7776864" cy="43204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33400" indent="-533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098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 smtClean="0"/>
              <a:t>Each category consists of 1 or more elements: 65 in total </a:t>
            </a:r>
            <a:r>
              <a:rPr lang="en-US" sz="1800" kern="0" dirty="0" smtClean="0"/>
              <a:t>(+2 new)</a:t>
            </a:r>
            <a:endParaRPr lang="en-US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83451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>
          <a:xfrm>
            <a:off x="35496" y="116632"/>
            <a:ext cx="9001000" cy="936104"/>
          </a:xfrm>
        </p:spPr>
        <p:txBody>
          <a:bodyPr/>
          <a:lstStyle/>
          <a:p>
            <a:pPr algn="ctr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WIGOS Metadata Standard (WMDS)</a:t>
            </a:r>
            <a:b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 (2)</a:t>
            </a:r>
            <a:endParaRPr lang="en-GB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1268760"/>
            <a:ext cx="7632848" cy="1728192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 smtClean="0"/>
              <a:t>There </a:t>
            </a:r>
            <a:r>
              <a:rPr lang="en-US" sz="2000" u="sng" dirty="0"/>
              <a:t>are </a:t>
            </a:r>
            <a:r>
              <a:rPr lang="en-US" sz="2000" u="sng" dirty="0" smtClean="0"/>
              <a:t>3 levels </a:t>
            </a:r>
            <a:r>
              <a:rPr lang="en-US" sz="2000" u="sng" dirty="0"/>
              <a:t>of </a:t>
            </a:r>
            <a:r>
              <a:rPr lang="en-US" sz="2000" u="sng" dirty="0" smtClean="0"/>
              <a:t>MD </a:t>
            </a:r>
            <a:r>
              <a:rPr lang="en-US" sz="2000" u="sng" dirty="0"/>
              <a:t>reporting</a:t>
            </a:r>
            <a:r>
              <a:rPr lang="en-US" sz="2000" dirty="0" smtClean="0"/>
              <a:t>:</a:t>
            </a:r>
            <a:endParaRPr lang="en-US" sz="2000" dirty="0"/>
          </a:p>
          <a:p>
            <a:pPr marL="0" indent="0">
              <a:buNone/>
            </a:pPr>
            <a:r>
              <a:rPr lang="en-US" sz="1800" b="1" dirty="0"/>
              <a:t>Mandatory</a:t>
            </a:r>
            <a:r>
              <a:rPr lang="en-US" sz="1800" dirty="0"/>
              <a:t> - Required for all WIGOS observing systems/platforms</a:t>
            </a:r>
          </a:p>
          <a:p>
            <a:pPr marL="0" indent="0">
              <a:buNone/>
            </a:pPr>
            <a:r>
              <a:rPr lang="en-US" sz="1800" b="1" dirty="0"/>
              <a:t>Conditional</a:t>
            </a:r>
            <a:r>
              <a:rPr lang="en-US" sz="1800" dirty="0"/>
              <a:t> - Required if </a:t>
            </a:r>
            <a:r>
              <a:rPr lang="en-US" sz="1800" dirty="0" smtClean="0"/>
              <a:t>applicable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</a:t>
            </a:r>
            <a:r>
              <a:rPr lang="en-US" sz="1600" dirty="0" smtClean="0"/>
              <a:t>(e.g</a:t>
            </a:r>
            <a:r>
              <a:rPr lang="en-US" sz="1600" dirty="0"/>
              <a:t>. instrument calibration </a:t>
            </a:r>
            <a:r>
              <a:rPr lang="en-US" sz="1600" dirty="0" smtClean="0"/>
              <a:t>is not applicable to </a:t>
            </a:r>
            <a:r>
              <a:rPr lang="en-US" sz="1600" dirty="0"/>
              <a:t>a human observer)</a:t>
            </a:r>
          </a:p>
          <a:p>
            <a:pPr marL="0" indent="0">
              <a:buNone/>
            </a:pPr>
            <a:r>
              <a:rPr lang="en-US" sz="1800" b="1" dirty="0"/>
              <a:t>Optional</a:t>
            </a:r>
            <a:r>
              <a:rPr lang="en-US" sz="1800" dirty="0"/>
              <a:t> – Desirable/useful, but non-compulsory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5B4E0-B61B-4259-A3AF-243E0AE58827}" type="slidenum">
              <a:rPr lang="en-GB" altLang="en-US" smtClean="0"/>
              <a:pPr/>
              <a:t>7</a:t>
            </a:fld>
            <a:endParaRPr lang="en-GB" altLang="en-US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 bwMode="auto">
          <a:xfrm>
            <a:off x="35496" y="3356992"/>
            <a:ext cx="76328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33400" indent="-533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098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kern="0" dirty="0" smtClean="0"/>
              <a:t>The WMDS includes 45 Code Tables – Example of a Code table:</a:t>
            </a:r>
            <a:endParaRPr lang="en-US" sz="2000" kern="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745061"/>
            <a:ext cx="9025830" cy="2708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76323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66" y="1412776"/>
            <a:ext cx="4315918" cy="1991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683593"/>
            <a:ext cx="5688632" cy="4129783"/>
          </a:xfrm>
          <a:prstGeom prst="rect">
            <a:avLst/>
          </a:prstGeom>
          <a:solidFill>
            <a:schemeClr val="bg1">
              <a:alpha val="21000"/>
            </a:schemeClr>
          </a:solidFill>
        </p:spPr>
      </p:pic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>
          <a:xfrm>
            <a:off x="35496" y="116632"/>
            <a:ext cx="9001000" cy="936104"/>
          </a:xfrm>
        </p:spPr>
        <p:txBody>
          <a:bodyPr/>
          <a:lstStyle/>
          <a:p>
            <a:pPr algn="ctr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WIGOS Metadata Standard (WMDS)</a:t>
            </a:r>
            <a:b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Phases</a:t>
            </a:r>
            <a:endParaRPr lang="en-GB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5B4E0-B61B-4259-A3AF-243E0AE58827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1187624" y="5013176"/>
            <a:ext cx="216024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33400" indent="-533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098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n-US" sz="1800" i="1" kern="0" dirty="0" smtClean="0"/>
              <a:t>Extract of the WMDS elements per Implementation Phases</a:t>
            </a:r>
            <a:endParaRPr lang="en-US" sz="1800" i="1" kern="0" dirty="0"/>
          </a:p>
        </p:txBody>
      </p:sp>
    </p:spTree>
    <p:extLst>
      <p:ext uri="{BB962C8B-B14F-4D97-AF65-F5344CB8AC3E}">
        <p14:creationId xmlns:p14="http://schemas.microsoft.com/office/powerpoint/2010/main" val="275526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>
          <a:xfrm>
            <a:off x="1907704" y="188913"/>
            <a:ext cx="5256584" cy="792162"/>
          </a:xfrm>
        </p:spPr>
        <p:txBody>
          <a:bodyPr/>
          <a:lstStyle/>
          <a:p>
            <a:pPr algn="ctr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FINAL REMARKS</a:t>
            </a:r>
            <a:endParaRPr lang="en-GB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395" y="980727"/>
            <a:ext cx="8785101" cy="5112569"/>
          </a:xfrm>
        </p:spPr>
        <p:txBody>
          <a:bodyPr/>
          <a:lstStyle/>
          <a:p>
            <a:pPr marL="0" indent="230188"/>
            <a:r>
              <a:rPr lang="en-US" sz="2300" dirty="0" smtClean="0"/>
              <a:t>Collaboration with </a:t>
            </a:r>
            <a:r>
              <a:rPr lang="en-US" sz="2300" dirty="0" smtClean="0"/>
              <a:t>various communities </a:t>
            </a:r>
            <a:r>
              <a:rPr lang="en-US" sz="2300" dirty="0" smtClean="0"/>
              <a:t>to the further development of the WMDS has been, and will continue to be, essential;</a:t>
            </a:r>
          </a:p>
          <a:p>
            <a:pPr marL="0" indent="230188"/>
            <a:endParaRPr lang="en-US" sz="1400" dirty="0" smtClean="0"/>
          </a:p>
          <a:p>
            <a:pPr marL="0" indent="230188"/>
            <a:r>
              <a:rPr lang="en-US" sz="2300" dirty="0" smtClean="0"/>
              <a:t>Feedback on the current version of WMDS and OSCAR/Surface will help improve the next edition which is expected </a:t>
            </a:r>
            <a:r>
              <a:rPr lang="en-US" sz="2300" dirty="0"/>
              <a:t>to be submitted to Cg-18 (2019)</a:t>
            </a:r>
          </a:p>
          <a:p>
            <a:pPr marL="0" indent="230188"/>
            <a:endParaRPr lang="en-US" sz="1400" dirty="0" smtClean="0"/>
          </a:p>
          <a:p>
            <a:pPr marL="0" indent="230188"/>
            <a:r>
              <a:rPr lang="en-US" sz="2300" dirty="0" smtClean="0"/>
              <a:t>All groups dealing with observational metadata are encouraged to </a:t>
            </a:r>
            <a:r>
              <a:rPr lang="en-US" sz="2300" dirty="0"/>
              <a:t>use OSCAR/Surface at: </a:t>
            </a:r>
            <a:r>
              <a:rPr lang="en-US" sz="2300" dirty="0">
                <a:hlinkClick r:id="rId2"/>
              </a:rPr>
              <a:t>http://</a:t>
            </a:r>
            <a:r>
              <a:rPr lang="en-US" sz="2300" dirty="0" smtClean="0">
                <a:hlinkClick r:id="rId2"/>
              </a:rPr>
              <a:t>oscar.wmo.int/surface</a:t>
            </a:r>
            <a:r>
              <a:rPr lang="en-US" sz="2300" dirty="0" smtClean="0"/>
              <a:t> </a:t>
            </a:r>
          </a:p>
          <a:p>
            <a:pPr marL="0" indent="230188"/>
            <a:endParaRPr lang="en-US" sz="1200" dirty="0"/>
          </a:p>
          <a:p>
            <a:pPr marL="0" indent="230188"/>
            <a:r>
              <a:rPr lang="en-US" sz="2300" dirty="0" smtClean="0"/>
              <a:t>Some changes to version 1.0 of the WMDS will be submitted to the 16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Session of CBS (November 2016)</a:t>
            </a:r>
            <a:endParaRPr lang="en-US" sz="23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5B4E0-B61B-4259-A3AF-243E0AE58827}" type="slidenum">
              <a:rPr lang="en-GB" altLang="en-US" smtClean="0"/>
              <a:pPr/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3933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blank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1183</TotalTime>
  <Words>617</Words>
  <Application>Microsoft Office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blank</vt:lpstr>
      <vt:lpstr>Closing slide</vt:lpstr>
      <vt:lpstr>WIGOS Metadata Standard A global standard for all observational metadata</vt:lpstr>
      <vt:lpstr>Contents</vt:lpstr>
      <vt:lpstr>WIGOS Metadata Standard (WMDS) Scope and background</vt:lpstr>
      <vt:lpstr>WIGOS Metadata Standard (WMDS) Description</vt:lpstr>
      <vt:lpstr>WIGOS Metadata Standard (WMDS) Background and milestones</vt:lpstr>
      <vt:lpstr>WIGOS Metadata Standard (WMDS) Structure (1)</vt:lpstr>
      <vt:lpstr>WIGOS Metadata Standard (WMDS) Structure (2)</vt:lpstr>
      <vt:lpstr>WIGOS Metadata Standard (WMDS) Implementation Phases</vt:lpstr>
      <vt:lpstr>FINAL REMARKS</vt:lpstr>
      <vt:lpstr>Thank you for your attention  Acknowledgments: TT-WMD members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Steve Foreman</dc:creator>
  <cp:lastModifiedBy>Luis Filipe NUNES</cp:lastModifiedBy>
  <cp:revision>76</cp:revision>
  <dcterms:created xsi:type="dcterms:W3CDTF">2016-01-15T08:06:10Z</dcterms:created>
  <dcterms:modified xsi:type="dcterms:W3CDTF">2016-07-28T09:35:49Z</dcterms:modified>
</cp:coreProperties>
</file>