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81C9A-36AA-40F2-A29E-4D453E44148C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7C409-0152-41EC-A6D4-CE93BBC23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E53125F-C2BC-4201-9745-A1284DE46233}" type="slidenum">
              <a:rPr lang="en-US" altLang="en-US" kern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kern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E53125F-C2BC-4201-9745-A1284DE46233}" type="slidenum">
              <a:rPr lang="en-US" altLang="en-US" kern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kern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E53125F-C2BC-4201-9745-A1284DE46233}" type="slidenum">
              <a:rPr lang="en-US" altLang="en-US" kern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kern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42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7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0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2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9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4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6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6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94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9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kern="1200" dirty="0">
                <a:solidFill>
                  <a:srgbClr val="FFFFFF"/>
                </a:solidFill>
                <a:latin typeface="Arial Black" pitchFamily="34" charset="0"/>
                <a:cs typeface="Arial" pitchFamily="34" charset="0"/>
              </a:rPr>
              <a:t>WMO</a:t>
            </a:r>
            <a:endParaRPr lang="en-US" altLang="en-US" sz="1400" kern="1200" dirty="0">
              <a:solidFill>
                <a:srgbClr val="FFFFF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19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76350"/>
            <a:ext cx="8713788" cy="4295775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SzPct val="130000"/>
              <a:buFont typeface="Arial" pitchFamily="34" charset="0"/>
              <a:buChar char="•"/>
            </a:pPr>
            <a:r>
              <a:rPr lang="hr-HR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The </a:t>
            </a:r>
            <a:r>
              <a:rPr lang="en-GB" sz="2300" b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main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b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tasks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for </a:t>
            </a:r>
            <a:r>
              <a:rPr lang="en-GB" sz="2300" b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RWCs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u="sng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identified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by the group include </a:t>
            </a:r>
            <a:endParaRPr lang="hr-HR" sz="23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>
              <a:spcAft>
                <a:spcPts val="0"/>
              </a:spcAft>
              <a:buSzPct val="130000"/>
            </a:pPr>
            <a:endParaRPr lang="hr-HR" sz="5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542925" indent="-276225">
              <a:spcAft>
                <a:spcPts val="0"/>
              </a:spcAft>
              <a:buSzPct val="80000"/>
              <a:buFont typeface="Courier New" pitchFamily="49" charset="0"/>
              <a:buChar char="o"/>
              <a:tabLst>
                <a:tab pos="542925" algn="l"/>
              </a:tabLst>
            </a:pPr>
            <a:r>
              <a:rPr lang="hr-HR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coordination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between </a:t>
            </a:r>
            <a:r>
              <a:rPr lang="en-GB" sz="2300" u="sng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Members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and </a:t>
            </a:r>
            <a:r>
              <a:rPr lang="en-GB" sz="2300" u="sng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WMO </a:t>
            </a:r>
            <a:r>
              <a:rPr lang="en-GB" sz="2300" u="sng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bodies </a:t>
            </a:r>
            <a:endParaRPr lang="hr-HR" sz="2300" u="sng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542925" indent="-276225">
              <a:spcAft>
                <a:spcPts val="0"/>
              </a:spcAft>
              <a:buSzPct val="80000"/>
              <a:tabLst>
                <a:tab pos="542925" algn="l"/>
              </a:tabLst>
            </a:pPr>
            <a:endParaRPr lang="hr-HR" sz="500" u="sng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542925" indent="-276225">
              <a:spcAft>
                <a:spcPts val="0"/>
              </a:spcAft>
              <a:buSzPct val="80000"/>
              <a:buFont typeface="Courier New" pitchFamily="49" charset="0"/>
              <a:buChar char="o"/>
              <a:tabLst>
                <a:tab pos="542925" algn="l"/>
              </a:tabLst>
            </a:pPr>
            <a:r>
              <a:rPr lang="hr-HR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 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improved </a:t>
            </a:r>
            <a:r>
              <a:rPr lang="en-GB" sz="2300" b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communication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through </a:t>
            </a:r>
            <a:r>
              <a:rPr lang="en-GB" sz="2300" i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provision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of </a:t>
            </a:r>
            <a:r>
              <a:rPr lang="en-GB" sz="2300" u="sng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contact </a:t>
            </a:r>
            <a:r>
              <a:rPr lang="en-GB" sz="2300" u="sng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points</a:t>
            </a:r>
            <a:endParaRPr lang="hr-HR" sz="2300" u="sng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542925" indent="-276225">
              <a:spcAft>
                <a:spcPts val="0"/>
              </a:spcAft>
              <a:buSzPct val="80000"/>
              <a:tabLst>
                <a:tab pos="542925" algn="l"/>
              </a:tabLst>
            </a:pPr>
            <a:endParaRPr lang="hr-HR" sz="3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542925" indent="-276225">
              <a:spcAft>
                <a:spcPts val="0"/>
              </a:spcAft>
              <a:buSzPct val="80000"/>
              <a:buFont typeface="Courier New" pitchFamily="49" charset="0"/>
              <a:buChar char="o"/>
              <a:tabLst>
                <a:tab pos="542925" algn="l"/>
              </a:tabLst>
            </a:pPr>
            <a:r>
              <a:rPr lang="hr-HR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 </a:t>
            </a: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education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and </a:t>
            </a:r>
            <a:r>
              <a:rPr lang="en-GB" sz="2300" b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training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concerning WIGOS </a:t>
            </a:r>
            <a:r>
              <a:rPr lang="en-GB" sz="2300" u="sng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implementation</a:t>
            </a:r>
            <a:endParaRPr lang="hr-HR" sz="2300" u="sng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542925" indent="-276225">
              <a:spcAft>
                <a:spcPts val="0"/>
              </a:spcAft>
              <a:buSzPct val="80000"/>
              <a:tabLst>
                <a:tab pos="542925" algn="l"/>
              </a:tabLst>
            </a:pPr>
            <a:endParaRPr lang="hr-HR" sz="3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542925" indent="-276225">
              <a:spcAft>
                <a:spcPts val="0"/>
              </a:spcAft>
              <a:buSzPct val="80000"/>
              <a:buFont typeface="Courier New" pitchFamily="49" charset="0"/>
              <a:buChar char="o"/>
              <a:tabLst>
                <a:tab pos="542925" algn="l"/>
              </a:tabLst>
            </a:pPr>
            <a:r>
              <a:rPr lang="hr-HR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 </a:t>
            </a:r>
            <a:r>
              <a:rPr lang="en-GB" sz="2300" u="sng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technical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support</a:t>
            </a:r>
            <a:endParaRPr lang="hr-HR" sz="2300" b="1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542925" indent="-276225">
              <a:spcAft>
                <a:spcPts val="0"/>
              </a:spcAft>
              <a:buSzPct val="80000"/>
              <a:tabLst>
                <a:tab pos="542925" algn="l"/>
              </a:tabLst>
            </a:pPr>
            <a:endParaRPr lang="hr-HR" sz="100" b="1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1076325" indent="-447675">
              <a:spcAft>
                <a:spcPts val="0"/>
              </a:spcAft>
              <a:buSzPct val="90000"/>
              <a:buFont typeface="Wingdings" pitchFamily="2" charset="2"/>
              <a:buChar char="ü"/>
            </a:pPr>
            <a:r>
              <a:rPr lang="en-GB" sz="2300" u="sng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network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design</a:t>
            </a:r>
            <a:r>
              <a:rPr lang="hr-HR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/</a:t>
            </a:r>
            <a:r>
              <a:rPr lang="hr-HR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management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endParaRPr lang="hr-HR" sz="23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1076325" indent="-447675">
              <a:spcAft>
                <a:spcPts val="0"/>
              </a:spcAft>
              <a:buSzPct val="90000"/>
            </a:pPr>
            <a:endParaRPr lang="hr-HR" sz="1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1076325" indent="-447675">
              <a:spcAft>
                <a:spcPts val="0"/>
              </a:spcAft>
              <a:buSzPct val="90000"/>
              <a:buFont typeface="Wingdings" pitchFamily="2" charset="2"/>
              <a:buChar char="ü"/>
            </a:pPr>
            <a:r>
              <a:rPr lang="en-GB" sz="2300" u="sng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data </a:t>
            </a:r>
            <a:r>
              <a:rPr lang="en-GB" sz="2300" u="sng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quality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monitoring</a:t>
            </a:r>
            <a:endParaRPr lang="hr-HR" sz="2300" b="1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1076325" indent="-447675">
              <a:spcAft>
                <a:spcPts val="0"/>
              </a:spcAft>
              <a:buSzPct val="90000"/>
              <a:buFont typeface="Wingdings" pitchFamily="2" charset="2"/>
              <a:buChar char="ü"/>
            </a:pPr>
            <a:endParaRPr lang="hr-HR" sz="1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1076325" indent="-447675">
              <a:spcAft>
                <a:spcPts val="0"/>
              </a:spcAft>
              <a:buSzPct val="90000"/>
              <a:buFont typeface="Wingdings" pitchFamily="2" charset="2"/>
              <a:buChar char="ü"/>
            </a:pPr>
            <a:r>
              <a:rPr lang="en-GB" sz="2300" u="sng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meta data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management</a:t>
            </a:r>
            <a:endParaRPr lang="hr-HR" sz="2300" b="1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1076325" indent="-447675">
              <a:spcAft>
                <a:spcPts val="0"/>
              </a:spcAft>
              <a:buSzPct val="90000"/>
            </a:pPr>
            <a:endParaRPr lang="hr-HR" sz="3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714375" indent="-447675">
              <a:buSzPct val="80000"/>
              <a:buFont typeface="Courier New" pitchFamily="49" charset="0"/>
              <a:buChar char="o"/>
            </a:pP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providing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b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links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to </a:t>
            </a:r>
            <a:r>
              <a:rPr lang="en-GB" sz="2300" u="sng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external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u="sng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entities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hr-HR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and </a:t>
            </a:r>
            <a:r>
              <a:rPr lang="en-GB" sz="2300" b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establishing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of </a:t>
            </a:r>
            <a:r>
              <a:rPr lang="en-GB" sz="2300" b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partnerships</a:t>
            </a:r>
            <a:r>
              <a:rPr lang="en-GB" sz="2300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 with different regional groupings </a:t>
            </a:r>
            <a:endParaRPr lang="hr-HR" sz="2300" dirty="0" smtClean="0">
              <a:solidFill>
                <a:srgbClr val="000066"/>
              </a:solidFill>
              <a:latin typeface="Arial Narrow" pitchFamily="34" charset="0"/>
              <a:ea typeface="Arial"/>
            </a:endParaRPr>
          </a:p>
          <a:p>
            <a:pPr marL="714375" indent="-447675">
              <a:buSzPct val="80000"/>
            </a:pPr>
            <a:r>
              <a:rPr lang="hr-HR" sz="2300" i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       </a:t>
            </a:r>
            <a:r>
              <a:rPr lang="en-GB" sz="2300" i="1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(</a:t>
            </a:r>
            <a:r>
              <a:rPr lang="en-GB" sz="2300" i="1" dirty="0">
                <a:solidFill>
                  <a:srgbClr val="000066"/>
                </a:solidFill>
                <a:latin typeface="Arial Narrow" pitchFamily="34" charset="0"/>
                <a:ea typeface="Arial"/>
              </a:rPr>
              <a:t>oceanography, climate, hydrology, instrument calibration</a:t>
            </a:r>
            <a:r>
              <a:rPr lang="en-GB" sz="2300" dirty="0" smtClean="0">
                <a:solidFill>
                  <a:srgbClr val="000066"/>
                </a:solidFill>
                <a:latin typeface="Arial Narrow" pitchFamily="34" charset="0"/>
                <a:ea typeface="Arial"/>
              </a:rPr>
              <a:t>)</a:t>
            </a:r>
            <a:endParaRPr lang="en-US" altLang="en-US" sz="2300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81082"/>
            <a:ext cx="9144000" cy="1588"/>
          </a:xfrm>
          <a:prstGeom prst="line">
            <a:avLst/>
          </a:prstGeom>
          <a:noFill/>
          <a:ln w="57150" cap="flat">
            <a:solidFill>
              <a:srgbClr val="EEB5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Shape 237"/>
          <p:cNvSpPr txBox="1">
            <a:spLocks/>
          </p:cNvSpPr>
          <p:nvPr/>
        </p:nvSpPr>
        <p:spPr>
          <a:xfrm>
            <a:off x="250824" y="188900"/>
            <a:ext cx="8713790" cy="792187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Arial"/>
                <a:cs typeface="Arial"/>
                <a:sym typeface="Arial"/>
              </a:rPr>
              <a:t>Proposed functionalities of RWC</a:t>
            </a:r>
          </a:p>
        </p:txBody>
      </p:sp>
    </p:spTree>
    <p:extLst>
      <p:ext uri="{BB962C8B-B14F-4D97-AF65-F5344CB8AC3E}">
        <p14:creationId xmlns:p14="http://schemas.microsoft.com/office/powerpoint/2010/main" val="2871508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19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kern="1200" dirty="0">
                <a:solidFill>
                  <a:srgbClr val="FFFFFF"/>
                </a:solidFill>
                <a:latin typeface="Arial Black" pitchFamily="34" charset="0"/>
                <a:cs typeface="Arial" pitchFamily="34" charset="0"/>
              </a:rPr>
              <a:t>WMO</a:t>
            </a:r>
            <a:endParaRPr lang="en-US" altLang="en-US" sz="1400" kern="1200" dirty="0">
              <a:solidFill>
                <a:srgbClr val="FFFFFF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81082"/>
            <a:ext cx="9144000" cy="1588"/>
          </a:xfrm>
          <a:prstGeom prst="line">
            <a:avLst/>
          </a:prstGeom>
          <a:noFill/>
          <a:ln w="57150" cap="flat">
            <a:solidFill>
              <a:srgbClr val="EEB5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Shape 237"/>
          <p:cNvSpPr txBox="1">
            <a:spLocks/>
          </p:cNvSpPr>
          <p:nvPr/>
        </p:nvSpPr>
        <p:spPr>
          <a:xfrm>
            <a:off x="250824" y="188900"/>
            <a:ext cx="8713790" cy="792187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Arial"/>
                <a:cs typeface="Arial"/>
                <a:sym typeface="Arial"/>
              </a:rPr>
              <a:t>Proposed functionalities of RWC</a:t>
            </a:r>
            <a:endParaRPr kumimoji="0" lang="hr-HR" sz="32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Arial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hr-HR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/>
                <a:cs typeface="Arial"/>
                <a:sym typeface="Arial"/>
              </a:rPr>
              <a:t>Coordination, communication working packages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Shape 238"/>
          <p:cNvSpPr txBox="1">
            <a:spLocks/>
          </p:cNvSpPr>
          <p:nvPr/>
        </p:nvSpPr>
        <p:spPr>
          <a:xfrm>
            <a:off x="0" y="1098544"/>
            <a:ext cx="9143999" cy="5007529"/>
          </a:xfrm>
          <a:prstGeom prst="rect">
            <a:avLst/>
          </a:prstGeom>
        </p:spPr>
        <p:txBody>
          <a:bodyPr/>
          <a:lstStyle/>
          <a:p>
            <a:pPr marL="254000" marR="0" lvl="0" indent="-2540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itchFamily="34" charset="0"/>
              <a:buChar char="•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Coordination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(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if implemented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as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Virtual Center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involving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more than one NMHSs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)</a:t>
            </a:r>
          </a:p>
          <a:p>
            <a:pPr marL="254000" marR="0" lvl="0" indent="-2540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  <a:p>
            <a:pPr marL="762000" marR="0" lvl="1" indent="-2540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ü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Overarching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coordination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and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communication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with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all RWCs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in the Region,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WMO Regional Office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, relevant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RA Working Groups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and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Task Teams RA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,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WMO Secretariat</a:t>
            </a:r>
          </a:p>
          <a:p>
            <a:pPr marL="762000" marR="0" lvl="1" indent="-2540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endParaRPr kumimoji="0" lang="en-US" sz="800" b="0" i="0" u="sng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  <a:p>
            <a:pPr marL="254000" marR="0" lvl="0" indent="-2540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itchFamily="34" charset="0"/>
              <a:buChar char="•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Communication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.</a:t>
            </a:r>
          </a:p>
          <a:p>
            <a:pPr marL="762000" marR="0" lvl="1" indent="-2540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ü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Act as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Regional information resource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for Members concerning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various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aspects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of WIGOS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implementation</a:t>
            </a:r>
          </a:p>
          <a:p>
            <a:pPr marL="762000" marR="0" lvl="1" indent="-2540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ü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Collect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and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document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regional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experience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with WIGOS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implementation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and its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benefits</a:t>
            </a:r>
          </a:p>
          <a:p>
            <a:pPr marL="762000" marR="0" lvl="1" indent="-2540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ü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Support for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education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&amp;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training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in WIGOS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implementation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, especially concerning</a:t>
            </a:r>
          </a:p>
          <a:p>
            <a:pPr marL="952500" marR="0" lvl="2" indent="-1905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70000"/>
              <a:buFont typeface="Courier New" pitchFamily="49" charset="0"/>
              <a:buChar char="o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Establishment of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partnerships</a:t>
            </a:r>
          </a:p>
          <a:p>
            <a:pPr marL="952500" marR="0" lvl="2" indent="-190500" algn="l" defTabSz="832832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70000"/>
              <a:buFont typeface="Courier New" pitchFamily="49" charset="0"/>
              <a:buChar char="o"/>
              <a:tabLst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WIGOS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metadata management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(OSCAR/Surface)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5420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kern="1200" dirty="0">
                <a:solidFill>
                  <a:srgbClr val="FFFFFF"/>
                </a:solidFill>
                <a:latin typeface="Arial Black" pitchFamily="34" charset="0"/>
                <a:cs typeface="Arial" pitchFamily="34" charset="0"/>
              </a:rPr>
              <a:t>WMO</a:t>
            </a:r>
            <a:endParaRPr lang="en-US" altLang="en-US" sz="1400" kern="1200" dirty="0">
              <a:solidFill>
                <a:srgbClr val="FFFFFF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81082"/>
            <a:ext cx="9144000" cy="1588"/>
          </a:xfrm>
          <a:prstGeom prst="line">
            <a:avLst/>
          </a:prstGeom>
          <a:noFill/>
          <a:ln w="57150" cap="flat">
            <a:solidFill>
              <a:srgbClr val="EEB5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Shape 237"/>
          <p:cNvSpPr txBox="1">
            <a:spLocks/>
          </p:cNvSpPr>
          <p:nvPr/>
        </p:nvSpPr>
        <p:spPr>
          <a:xfrm>
            <a:off x="-1" y="131750"/>
            <a:ext cx="9143999" cy="792187"/>
          </a:xfrm>
          <a:prstGeom prst="rect">
            <a:avLst/>
          </a:prstGeom>
        </p:spPr>
        <p:txBody>
          <a:bodyPr anchor="ctr"/>
          <a:lstStyle/>
          <a:p>
            <a:pPr lvl="0" algn="ctr" defTabSz="685800" hangingPunct="1">
              <a:defRPr sz="3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/>
                <a:cs typeface="Arial"/>
                <a:sym typeface="Arial"/>
              </a:rPr>
              <a:t>Implementation of  Regional WIGOS Centers</a:t>
            </a:r>
            <a:endParaRPr lang="hr-HR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8" name="Shape 245"/>
          <p:cNvSpPr txBox="1">
            <a:spLocks/>
          </p:cNvSpPr>
          <p:nvPr/>
        </p:nvSpPr>
        <p:spPr>
          <a:xfrm>
            <a:off x="238125" y="1073144"/>
            <a:ext cx="8642350" cy="52599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3787" marR="0" lvl="0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30000"/>
              <a:buFontTx/>
              <a:buChar char="•"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Difficult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for most NMHSs to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identify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new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resources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for such entities</a:t>
            </a:r>
          </a:p>
          <a:p>
            <a:pPr marL="223787" marR="0" lvl="0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  <a:p>
            <a:pPr marL="223787" marR="0" lvl="0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30000"/>
              <a:buFontTx/>
              <a:buChar char="•"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However, it is felt that it would be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attractive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for many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Members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to take on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responsibility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for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one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or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more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functionalities</a:t>
            </a:r>
          </a:p>
          <a:p>
            <a:pPr marL="223787" marR="0" lvl="0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  <a:p>
            <a:pPr marL="223787" marR="0" lvl="0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30000"/>
              <a:buFontTx/>
              <a:buChar char="•"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RA-VI</a:t>
            </a:r>
          </a:p>
          <a:p>
            <a:pPr marL="223787" marR="0" lvl="0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  <a:p>
            <a:pPr marL="578117" marR="0" lvl="1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ü"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RWCs could be implemented as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virtual centers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, where a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group of NMHSs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would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share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the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relevant tasks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between them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under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the overall coordination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of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one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of them (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illustrated in the next slide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)</a:t>
            </a:r>
          </a:p>
          <a:p>
            <a:pPr marL="578117" marR="0" lvl="1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endParaRPr kumimoji="0" lang="en-US" sz="5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  <a:p>
            <a:pPr marL="578117" marR="0" lvl="1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ü"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RWCs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need not cover the Region as a whole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;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tasks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could be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shared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between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Regional WIGOS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Centers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covering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subregions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, with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areas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of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responsibilty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aligned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with existing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geographic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or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linguistic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boundaries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within the Region</a:t>
            </a:r>
          </a:p>
          <a:p>
            <a:pPr marL="578117" marR="0" lvl="1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endParaRPr kumimoji="0" lang="en-US" sz="5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  <a:p>
            <a:pPr marL="578117" marR="0" lvl="1" indent="-223787" algn="l" defTabSz="77453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 typeface="Wingdings" pitchFamily="2" charset="2"/>
              <a:buChar char="ü"/>
              <a:tabLst/>
              <a:defRPr sz="2232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In RA-VI, the existing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EUMETNET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activities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could be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strengthened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and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broadened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to </a:t>
            </a: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encompass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several intended RWC functionalities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itchFamily="34" charset="0"/>
                <a:ea typeface="Arial"/>
                <a:cs typeface="Arial"/>
                <a:sym typeface="Arial"/>
              </a:rPr>
              <a:t>at the WMO level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496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Etienne Charpentier</cp:lastModifiedBy>
  <cp:revision>1</cp:revision>
  <dcterms:created xsi:type="dcterms:W3CDTF">2016-09-07T07:05:43Z</dcterms:created>
  <dcterms:modified xsi:type="dcterms:W3CDTF">2016-09-07T07:06:26Z</dcterms:modified>
</cp:coreProperties>
</file>