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5" r:id="rId4"/>
    <p:sldId id="266" r:id="rId5"/>
    <p:sldId id="267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2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1B5F6-7F5F-43BC-88C4-84775FB03EEC}" type="datetimeFigureOut">
              <a:rPr lang="en-US" smtClean="0"/>
              <a:t>26/07/2016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8719F-75CB-49A7-937A-441A8F39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1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80963"/>
            <a:ext cx="75120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449388"/>
            <a:ext cx="8664575" cy="48958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624638"/>
            <a:ext cx="1905000" cy="296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89C29C-3B33-471C-B67F-57BD094D3279}" type="datetime1">
              <a:rPr lang="en-GB" altLang="en-US"/>
              <a:pPr/>
              <a:t>26/07/2016</a:t>
            </a:fld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608763"/>
            <a:ext cx="1905000" cy="312737"/>
          </a:xfrm>
        </p:spPr>
        <p:txBody>
          <a:bodyPr/>
          <a:lstStyle>
            <a:lvl1pPr>
              <a:defRPr/>
            </a:lvl1pPr>
          </a:lstStyle>
          <a:p>
            <a:fld id="{70114A60-0269-4642-BCB9-6AED789A2D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768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www/OSY/SOG/SoG-Global-NWP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www/OSY/SOG/SoG-Ocea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75201" y="104774"/>
            <a:ext cx="7297200" cy="6276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>
                <a:solidFill>
                  <a:srgbClr val="FFFF00"/>
                </a:solidFill>
              </a:rPr>
              <a:t>WIGOS Workshop for Regional Association VI (RA-VI) </a:t>
            </a:r>
            <a:endParaRPr lang="en-GB" sz="2000" b="1" dirty="0" smtClean="0">
              <a:solidFill>
                <a:srgbClr val="FFFF00"/>
              </a:solidFill>
            </a:endParaRPr>
          </a:p>
          <a:p>
            <a:r>
              <a:rPr lang="en-GB" sz="2000" b="1" dirty="0" smtClean="0">
                <a:solidFill>
                  <a:srgbClr val="FFFF00"/>
                </a:solidFill>
              </a:rPr>
              <a:t>with </a:t>
            </a:r>
            <a:r>
              <a:rPr lang="en-GB" sz="2000" b="1" dirty="0">
                <a:solidFill>
                  <a:srgbClr val="FFFF00"/>
                </a:solidFill>
              </a:rPr>
              <a:t>Focus on Marine Meteorological and </a:t>
            </a:r>
            <a:endParaRPr lang="en-GB" sz="2000" b="1" dirty="0" smtClean="0">
              <a:solidFill>
                <a:srgbClr val="FFFF00"/>
              </a:solidFill>
            </a:endParaRPr>
          </a:p>
          <a:p>
            <a:r>
              <a:rPr lang="en-GB" sz="2000" b="1" dirty="0" smtClean="0">
                <a:solidFill>
                  <a:srgbClr val="FFFF00"/>
                </a:solidFill>
              </a:rPr>
              <a:t>Oceanographic </a:t>
            </a:r>
            <a:r>
              <a:rPr lang="en-GB" sz="2000" b="1" dirty="0">
                <a:solidFill>
                  <a:srgbClr val="FFFF00"/>
                </a:solidFill>
              </a:rPr>
              <a:t>Observing Requirements </a:t>
            </a:r>
          </a:p>
          <a:p>
            <a:r>
              <a:rPr lang="en-GB" sz="1800" i="1" dirty="0" smtClean="0">
                <a:solidFill>
                  <a:srgbClr val="FFFF00"/>
                </a:solidFill>
              </a:rPr>
              <a:t>(</a:t>
            </a:r>
            <a:r>
              <a:rPr lang="en-GB" sz="1800" i="1" dirty="0">
                <a:solidFill>
                  <a:srgbClr val="FFFF00"/>
                </a:solidFill>
              </a:rPr>
              <a:t>Split, Croatia, 5-7 September 2016</a:t>
            </a:r>
            <a:r>
              <a:rPr lang="en-GB" sz="1800" i="1" dirty="0" smtClean="0">
                <a:solidFill>
                  <a:srgbClr val="FFFF00"/>
                </a:solidFill>
              </a:rPr>
              <a:t>)</a:t>
            </a:r>
          </a:p>
          <a:p>
            <a:endParaRPr lang="en-GB" sz="2400" i="1" dirty="0">
              <a:solidFill>
                <a:srgbClr val="FFFF00"/>
              </a:solidFill>
            </a:endParaRPr>
          </a:p>
          <a:p>
            <a:r>
              <a:rPr lang="en-GB" sz="2400" b="1" dirty="0" smtClean="0">
                <a:solidFill>
                  <a:srgbClr val="FFFF00"/>
                </a:solidFill>
              </a:rPr>
              <a:t>Observational user requirements for </a:t>
            </a:r>
          </a:p>
          <a:p>
            <a:r>
              <a:rPr lang="en-GB" sz="2400" b="1" dirty="0" smtClean="0">
                <a:solidFill>
                  <a:srgbClr val="FFFF00"/>
                </a:solidFill>
              </a:rPr>
              <a:t>marine meteorological and oceanographic </a:t>
            </a:r>
          </a:p>
          <a:p>
            <a:r>
              <a:rPr lang="en-GB" sz="2400" b="1" dirty="0" smtClean="0">
                <a:solidFill>
                  <a:srgbClr val="FFFF00"/>
                </a:solidFill>
              </a:rPr>
              <a:t>observations according to the </a:t>
            </a:r>
          </a:p>
          <a:p>
            <a:r>
              <a:rPr lang="en-GB" sz="2400" b="1" dirty="0" smtClean="0">
                <a:solidFill>
                  <a:srgbClr val="FFFF00"/>
                </a:solidFill>
              </a:rPr>
              <a:t>Rolling Review of Requirements (RRR)</a:t>
            </a:r>
            <a:endParaRPr lang="en-GB" sz="2400" b="1" dirty="0">
              <a:solidFill>
                <a:srgbClr val="FFFF00"/>
              </a:solidFill>
            </a:endParaRPr>
          </a:p>
          <a:p>
            <a:endParaRPr lang="en-GB" sz="2600" i="1" dirty="0" smtClean="0">
              <a:solidFill>
                <a:srgbClr val="FFFF00"/>
              </a:solidFill>
            </a:endParaRPr>
          </a:p>
          <a:p>
            <a:r>
              <a:rPr lang="en-GB" sz="2600" i="1" dirty="0" smtClean="0">
                <a:solidFill>
                  <a:srgbClr val="FFFF00"/>
                </a:solidFill>
              </a:rPr>
              <a:t>Etienne </a:t>
            </a:r>
            <a:r>
              <a:rPr lang="en-GB" sz="2600" i="1" dirty="0" err="1">
                <a:solidFill>
                  <a:srgbClr val="FFFF00"/>
                </a:solidFill>
              </a:rPr>
              <a:t>Charpentier</a:t>
            </a:r>
            <a:endParaRPr lang="en-GB" sz="2600" i="1" dirty="0">
              <a:solidFill>
                <a:srgbClr val="FFFF00"/>
              </a:solidFill>
            </a:endParaRPr>
          </a:p>
          <a:p>
            <a:r>
              <a:rPr lang="en-GB" sz="2600" i="1" dirty="0">
                <a:solidFill>
                  <a:srgbClr val="FFFF00"/>
                </a:solidFill>
              </a:rPr>
              <a:t>Chief, WMO Observing Systems Division</a:t>
            </a:r>
            <a:endParaRPr lang="en-US" sz="2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2" name="Rectangle 202"/>
          <p:cNvSpPr>
            <a:spLocks noGrp="1" noChangeArrowheads="1"/>
          </p:cNvSpPr>
          <p:nvPr>
            <p:ph type="title"/>
          </p:nvPr>
        </p:nvSpPr>
        <p:spPr>
          <a:xfrm>
            <a:off x="1258888" y="225425"/>
            <a:ext cx="7512050" cy="3952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2400"/>
              <a:t>Requirements for ocean observations 5/6</a:t>
            </a:r>
            <a:br>
              <a:rPr lang="en-US" altLang="en-US" sz="2400"/>
            </a:br>
            <a:r>
              <a:rPr lang="en-US" altLang="en-US" sz="2400"/>
              <a:t> </a:t>
            </a:r>
            <a:r>
              <a:rPr lang="en-US" altLang="en-US" sz="2000" i="1"/>
              <a:t>(gaps in yellow)</a:t>
            </a:r>
          </a:p>
        </p:txBody>
      </p:sp>
      <p:graphicFrame>
        <p:nvGraphicFramePr>
          <p:cNvPr id="56715" name="Group 39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661664"/>
              </p:ext>
            </p:extLst>
          </p:nvPr>
        </p:nvGraphicFramePr>
        <p:xfrm>
          <a:off x="250825" y="1114421"/>
          <a:ext cx="8664575" cy="4783142"/>
        </p:xfrm>
        <a:graphic>
          <a:graphicData uri="http://schemas.openxmlformats.org/drawingml/2006/table">
            <a:tbl>
              <a:tblPr/>
              <a:tblGrid>
                <a:gridCol w="3832225"/>
                <a:gridCol w="852488"/>
                <a:gridCol w="744537"/>
                <a:gridCol w="863600"/>
                <a:gridCol w="828675"/>
                <a:gridCol w="754063"/>
                <a:gridCol w="788987"/>
              </a:tblGrid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HRNWP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NVSRF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SSLRP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GCOS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 surface heat flux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 surface height anomaly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 surface mass flux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 surface salinity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 surface temperature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Significant wave height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Snow cover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Snow depth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Snow water equivalent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Specific humidity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Specific humidity (Total Column)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Visibility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10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2400"/>
              <a:t>Requirements for ocean observations 6/6</a:t>
            </a:r>
            <a:br>
              <a:rPr lang="en-US" altLang="en-US" sz="2400"/>
            </a:br>
            <a:r>
              <a:rPr lang="en-US" altLang="en-US" sz="2400"/>
              <a:t> </a:t>
            </a:r>
            <a:r>
              <a:rPr lang="en-US" altLang="en-US" sz="2400" i="1"/>
              <a:t>(gaps in yellow)</a:t>
            </a:r>
          </a:p>
        </p:txBody>
      </p:sp>
      <p:graphicFrame>
        <p:nvGraphicFramePr>
          <p:cNvPr id="62561" name="Group 9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195497"/>
              </p:ext>
            </p:extLst>
          </p:nvPr>
        </p:nvGraphicFramePr>
        <p:xfrm>
          <a:off x="250825" y="1808163"/>
          <a:ext cx="8664575" cy="3708401"/>
        </p:xfrm>
        <a:graphic>
          <a:graphicData uri="http://schemas.openxmlformats.org/drawingml/2006/table">
            <a:tbl>
              <a:tblPr/>
              <a:tblGrid>
                <a:gridCol w="3832225"/>
                <a:gridCol w="852488"/>
                <a:gridCol w="744537"/>
                <a:gridCol w="955675"/>
                <a:gridCol w="852488"/>
                <a:gridCol w="760412"/>
                <a:gridCol w="666750"/>
              </a:tblGrid>
              <a:tr h="5397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HRNWP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NVSRF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SSLRP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GCOS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Wave period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Wind (horizontal)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Wind (vertical)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Wind speed over the surface (horizontal)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Wind stress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11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98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“Ocean” Variables gaps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Atmospheric profiles (Wind, T, U)</a:t>
            </a:r>
          </a:p>
          <a:p>
            <a:r>
              <a:rPr lang="en-US" altLang="en-US"/>
              <a:t>Surface met. (SLP, T, U, Precip., Visibility)</a:t>
            </a:r>
          </a:p>
          <a:p>
            <a:r>
              <a:rPr lang="en-US" altLang="en-US"/>
              <a:t>Surface Currents</a:t>
            </a:r>
          </a:p>
          <a:p>
            <a:r>
              <a:rPr lang="en-US" altLang="en-US"/>
              <a:t>Snow</a:t>
            </a:r>
          </a:p>
          <a:p>
            <a:r>
              <a:rPr lang="en-US" altLang="en-US"/>
              <a:t>Ice thickness</a:t>
            </a:r>
          </a:p>
          <a:p>
            <a:r>
              <a:rPr lang="en-US" altLang="en-US"/>
              <a:t>Sea level</a:t>
            </a:r>
          </a:p>
          <a:p>
            <a:r>
              <a:rPr lang="en-US" altLang="en-US"/>
              <a:t>Surface heat fluxes</a:t>
            </a:r>
          </a:p>
          <a:p>
            <a:r>
              <a:rPr lang="en-US" altLang="en-US"/>
              <a:t>Sea Surface Salinity</a:t>
            </a:r>
          </a:p>
          <a:p>
            <a:r>
              <a:rPr lang="en-US" altLang="en-US"/>
              <a:t>Waves / Sea State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12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10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416824" cy="1196752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Ocean related actions of the Implementation Plan for the </a:t>
            </a:r>
            <a:br>
              <a:rPr lang="en-US" altLang="en-US" sz="2400" dirty="0" smtClean="0"/>
            </a:br>
            <a:r>
              <a:rPr lang="en-US" altLang="en-US" sz="2400" dirty="0" smtClean="0"/>
              <a:t>Evolution of Global Observing Systems (EGOS-IP) (1/2)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12168"/>
            <a:ext cx="8856984" cy="5351586"/>
          </a:xfrm>
        </p:spPr>
        <p:txBody>
          <a:bodyPr>
            <a:noAutofit/>
          </a:bodyPr>
          <a:lstStyle/>
          <a:p>
            <a:pPr marL="712788" indent="-530225" defTabSz="455613">
              <a:spcBef>
                <a:spcPct val="0"/>
              </a:spcBef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200" b="1" dirty="0" smtClean="0">
                <a:solidFill>
                  <a:srgbClr val="FF0000"/>
                </a:solidFill>
              </a:rPr>
              <a:t>C5</a:t>
            </a:r>
            <a:r>
              <a:rPr lang="en-US" altLang="en-US" sz="2200" dirty="0" smtClean="0"/>
              <a:t>	</a:t>
            </a:r>
            <a:r>
              <a:rPr lang="en-US" altLang="en-US" sz="2200" dirty="0" smtClean="0">
                <a:solidFill>
                  <a:srgbClr val="00B050"/>
                </a:solidFill>
              </a:rPr>
              <a:t>Sustained funding for the key marine/ocean observing systems </a:t>
            </a:r>
            <a:r>
              <a:rPr lang="en-US" altLang="en-US" sz="2200" dirty="0" smtClean="0"/>
              <a:t>(e.g. TIP, Argo, surface drifters with barometers, altimeter, </a:t>
            </a:r>
            <a:r>
              <a:rPr lang="en-US" altLang="en-US" sz="2200" dirty="0" err="1" smtClean="0"/>
              <a:t>scatterometer</a:t>
            </a:r>
            <a:r>
              <a:rPr lang="en-US" altLang="en-US" sz="2200" dirty="0" smtClean="0"/>
              <a:t>, SST from microwave radiometry, sea ice measurements from research satellite missions)</a:t>
            </a:r>
          </a:p>
          <a:p>
            <a:pPr marL="712788" indent="-530225" defTabSz="455613">
              <a:spcBef>
                <a:spcPct val="0"/>
              </a:spcBef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200" b="1" dirty="0" smtClean="0">
                <a:solidFill>
                  <a:srgbClr val="FF0000"/>
                </a:solidFill>
              </a:rPr>
              <a:t>C8</a:t>
            </a:r>
            <a:r>
              <a:rPr lang="en-US" altLang="en-US" sz="2200" dirty="0" smtClean="0"/>
              <a:t>	</a:t>
            </a:r>
            <a:r>
              <a:rPr lang="en-US" altLang="en-US" sz="2200" dirty="0" smtClean="0">
                <a:solidFill>
                  <a:srgbClr val="00B050"/>
                </a:solidFill>
              </a:rPr>
              <a:t>Continued adherence to WMO data sharing principles </a:t>
            </a:r>
            <a:r>
              <a:rPr lang="en-US" altLang="en-US" sz="2200" dirty="0" smtClean="0"/>
              <a:t>irrespective of origin of data, including data provided by commercial entities</a:t>
            </a:r>
          </a:p>
          <a:p>
            <a:pPr marL="712788" indent="-530225" defTabSz="455613">
              <a:spcBef>
                <a:spcPct val="0"/>
              </a:spcBef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200" b="1" dirty="0" smtClean="0">
                <a:solidFill>
                  <a:srgbClr val="FF0000"/>
                </a:solidFill>
              </a:rPr>
              <a:t>C13</a:t>
            </a:r>
            <a:r>
              <a:rPr lang="en-US" altLang="en-US" sz="2200" dirty="0" smtClean="0"/>
              <a:t>	</a:t>
            </a:r>
            <a:r>
              <a:rPr lang="en-US" altLang="en-US" sz="2200" dirty="0" smtClean="0">
                <a:solidFill>
                  <a:srgbClr val="00B050"/>
                </a:solidFill>
              </a:rPr>
              <a:t>Establish capacity building strategies </a:t>
            </a:r>
            <a:r>
              <a:rPr lang="en-US" altLang="en-US" sz="2200" dirty="0" smtClean="0"/>
              <a:t>for observing systems in developing countries</a:t>
            </a:r>
          </a:p>
          <a:p>
            <a:pPr marL="712788" indent="-530225" defTabSz="455613">
              <a:spcBef>
                <a:spcPct val="0"/>
              </a:spcBef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200" b="1" dirty="0" smtClean="0">
                <a:solidFill>
                  <a:srgbClr val="FF0000"/>
                </a:solidFill>
              </a:rPr>
              <a:t>G1</a:t>
            </a:r>
            <a:r>
              <a:rPr lang="en-US" altLang="en-US" sz="2200" dirty="0" smtClean="0"/>
              <a:t>	</a:t>
            </a:r>
            <a:r>
              <a:rPr lang="en-US" altLang="en-US" sz="2200" dirty="0" smtClean="0">
                <a:solidFill>
                  <a:srgbClr val="00B050"/>
                </a:solidFill>
              </a:rPr>
              <a:t>Traceability </a:t>
            </a:r>
            <a:r>
              <a:rPr lang="en-US" altLang="en-US" sz="2200" dirty="0" smtClean="0"/>
              <a:t>of meteorological observations and measurements to SI or WMO standards</a:t>
            </a:r>
          </a:p>
          <a:p>
            <a:pPr marL="712788" indent="-530225" defTabSz="455613">
              <a:spcBef>
                <a:spcPct val="0"/>
              </a:spcBef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200" b="1" dirty="0" smtClean="0">
                <a:solidFill>
                  <a:srgbClr val="FF0000"/>
                </a:solidFill>
              </a:rPr>
              <a:t>G2</a:t>
            </a:r>
            <a:r>
              <a:rPr lang="en-US" altLang="en-US" sz="2200" dirty="0" smtClean="0"/>
              <a:t>	</a:t>
            </a:r>
            <a:r>
              <a:rPr lang="en-US" altLang="en-US" sz="2200" dirty="0" smtClean="0">
                <a:solidFill>
                  <a:srgbClr val="00B050"/>
                </a:solidFill>
              </a:rPr>
              <a:t>Global exchange of hourly data </a:t>
            </a:r>
            <a:r>
              <a:rPr lang="en-US" altLang="en-US" sz="2200" dirty="0" smtClean="0"/>
              <a:t>which are used in global applications</a:t>
            </a:r>
          </a:p>
          <a:p>
            <a:pPr marL="712788" indent="-530225" defTabSz="455613">
              <a:spcBef>
                <a:spcPct val="0"/>
              </a:spcBef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200" b="1" dirty="0" smtClean="0">
                <a:solidFill>
                  <a:srgbClr val="FF0000"/>
                </a:solidFill>
              </a:rPr>
              <a:t>G3</a:t>
            </a:r>
            <a:r>
              <a:rPr lang="en-US" altLang="en-US" sz="2200" dirty="0" smtClean="0"/>
              <a:t>	</a:t>
            </a:r>
            <a:r>
              <a:rPr lang="en-US" altLang="en-US" sz="2200" dirty="0" smtClean="0">
                <a:solidFill>
                  <a:srgbClr val="00B050"/>
                </a:solidFill>
              </a:rPr>
              <a:t>Global exchange of sub-hourly data </a:t>
            </a:r>
            <a:r>
              <a:rPr lang="en-US" altLang="en-US" sz="2200" dirty="0" smtClean="0"/>
              <a:t>in support of relevant application areas</a:t>
            </a:r>
          </a:p>
          <a:p>
            <a:pPr marL="712788" indent="-530225" defTabSz="455613">
              <a:spcBef>
                <a:spcPct val="0"/>
              </a:spcBef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200" b="1" dirty="0" smtClean="0">
                <a:solidFill>
                  <a:srgbClr val="FF0000"/>
                </a:solidFill>
              </a:rPr>
              <a:t>G4</a:t>
            </a:r>
            <a:r>
              <a:rPr lang="en-US" altLang="en-US" sz="2200" dirty="0" smtClean="0"/>
              <a:t> 	</a:t>
            </a:r>
            <a:r>
              <a:rPr lang="en-US" altLang="en-US" sz="2200" dirty="0" smtClean="0">
                <a:solidFill>
                  <a:srgbClr val="00B050"/>
                </a:solidFill>
              </a:rPr>
              <a:t>Exchange of observations according to the WIGOS standards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13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6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1869"/>
            <a:ext cx="8229600" cy="5351587"/>
          </a:xfrm>
        </p:spPr>
        <p:txBody>
          <a:bodyPr>
            <a:normAutofit fontScale="92500" lnSpcReduction="20000"/>
          </a:bodyPr>
          <a:lstStyle/>
          <a:p>
            <a:pPr lvl="2">
              <a:lnSpc>
                <a:spcPct val="90000"/>
              </a:lnSpc>
            </a:pPr>
            <a:endParaRPr lang="en-US" altLang="en-US" sz="2000" dirty="0"/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400" b="1" dirty="0" smtClean="0">
                <a:solidFill>
                  <a:srgbClr val="FF0000"/>
                </a:solidFill>
              </a:rPr>
              <a:t>G49</a:t>
            </a:r>
            <a:r>
              <a:rPr lang="en-US" altLang="en-US" sz="2400" dirty="0"/>
              <a:t>	Maintain &amp; optimize </a:t>
            </a:r>
            <a:r>
              <a:rPr lang="en-US" altLang="en-US" sz="2400" dirty="0">
                <a:solidFill>
                  <a:srgbClr val="00B050"/>
                </a:solidFill>
              </a:rPr>
              <a:t>ASAP network </a:t>
            </a:r>
            <a:r>
              <a:rPr lang="en-US" altLang="en-US" sz="2400" dirty="0"/>
              <a:t>(N. Atlantic &amp; beyond)</a:t>
            </a:r>
            <a:endParaRPr lang="en-US" altLang="en-US" sz="2400" dirty="0" smtClean="0"/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400" b="1" dirty="0" smtClean="0">
                <a:solidFill>
                  <a:srgbClr val="FF0000"/>
                </a:solidFill>
              </a:rPr>
              <a:t>G50</a:t>
            </a:r>
            <a:r>
              <a:rPr lang="en-US" altLang="en-US" sz="2400" dirty="0" smtClean="0"/>
              <a:t>	Use state-of-art technologies </a:t>
            </a:r>
            <a:r>
              <a:rPr lang="en-US" altLang="en-US" sz="2400" dirty="0" smtClean="0">
                <a:solidFill>
                  <a:srgbClr val="00B050"/>
                </a:solidFill>
              </a:rPr>
              <a:t>to improve accuracy </a:t>
            </a:r>
            <a:r>
              <a:rPr lang="en-US" altLang="en-US" sz="2400" dirty="0" smtClean="0"/>
              <a:t>for all measurements made at sea stations. Develop </a:t>
            </a:r>
            <a:r>
              <a:rPr lang="en-US" altLang="en-US" sz="2400" dirty="0" smtClean="0">
                <a:solidFill>
                  <a:srgbClr val="00B050"/>
                </a:solidFill>
              </a:rPr>
              <a:t>visibility measurement</a:t>
            </a:r>
            <a:r>
              <a:rPr lang="en-US" altLang="en-US" sz="2400" dirty="0" smtClean="0"/>
              <a:t> capabilities over the ocean.  </a:t>
            </a:r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400" b="1" dirty="0">
                <a:solidFill>
                  <a:srgbClr val="FF0000"/>
                </a:solidFill>
              </a:rPr>
              <a:t>G51</a:t>
            </a:r>
            <a:r>
              <a:rPr lang="en-US" altLang="en-US" sz="2400" dirty="0"/>
              <a:t>	Improve </a:t>
            </a:r>
            <a:r>
              <a:rPr lang="en-US" altLang="en-US" sz="2400" dirty="0">
                <a:solidFill>
                  <a:srgbClr val="00B050"/>
                </a:solidFill>
              </a:rPr>
              <a:t>quality of ship observations </a:t>
            </a:r>
            <a:r>
              <a:rPr lang="en-US" altLang="en-US" sz="2400" dirty="0"/>
              <a:t>(use NWP monitoring, check instruments)</a:t>
            </a:r>
            <a:endParaRPr lang="en-US" altLang="en-US" sz="2400" dirty="0" smtClean="0"/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400" b="1" dirty="0" smtClean="0">
                <a:solidFill>
                  <a:srgbClr val="FF0000"/>
                </a:solidFill>
              </a:rPr>
              <a:t>G52</a:t>
            </a: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00B050"/>
                </a:solidFill>
              </a:rPr>
              <a:t>Support DBCP </a:t>
            </a:r>
            <a:r>
              <a:rPr lang="en-US" altLang="en-US" sz="2400" dirty="0" smtClean="0"/>
              <a:t>in its mission (1250 drifters, 400 MBs) for SST, surface velocity, air T &amp; wind</a:t>
            </a:r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400" b="1" dirty="0" smtClean="0">
                <a:solidFill>
                  <a:srgbClr val="FF0000"/>
                </a:solidFill>
              </a:rPr>
              <a:t>G53</a:t>
            </a: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00B050"/>
                </a:solidFill>
              </a:rPr>
              <a:t>Install barometer on all newly deployed drifting buoys</a:t>
            </a:r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400" b="1" strike="sngStrike" dirty="0" smtClean="0">
                <a:solidFill>
                  <a:srgbClr val="FF0000"/>
                </a:solidFill>
              </a:rPr>
              <a:t>G54</a:t>
            </a:r>
            <a:r>
              <a:rPr lang="en-US" altLang="en-US" sz="2400" strike="sngStrike" dirty="0" smtClean="0"/>
              <a:t>	</a:t>
            </a:r>
            <a:r>
              <a:rPr lang="en-US" altLang="en-US" sz="2400" strike="sngStrike" dirty="0" smtClean="0">
                <a:solidFill>
                  <a:srgbClr val="00B050"/>
                </a:solidFill>
              </a:rPr>
              <a:t>Extend RAMA </a:t>
            </a:r>
            <a:r>
              <a:rPr lang="en-US" altLang="en-US" sz="2400" strike="sngStrike" dirty="0" smtClean="0"/>
              <a:t>to similar coverage as TAO &amp; PIRATA</a:t>
            </a:r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400" b="1" strike="sngStrike" dirty="0" smtClean="0">
                <a:solidFill>
                  <a:srgbClr val="FF0000"/>
                </a:solidFill>
              </a:rPr>
              <a:t>G55</a:t>
            </a:r>
            <a:r>
              <a:rPr lang="en-US" altLang="en-US" sz="2400" strike="sngStrike" dirty="0" smtClean="0"/>
              <a:t>	</a:t>
            </a:r>
            <a:r>
              <a:rPr lang="en-US" altLang="en-US" sz="2400" strike="sngStrike" dirty="0" smtClean="0">
                <a:solidFill>
                  <a:srgbClr val="00B050"/>
                </a:solidFill>
              </a:rPr>
              <a:t>Increase ice buoy </a:t>
            </a:r>
            <a:r>
              <a:rPr lang="en-US" altLang="en-US" sz="2400" strike="sngStrike" dirty="0" smtClean="0"/>
              <a:t>data coverage on the northern polar cap</a:t>
            </a:r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400" b="1" dirty="0" smtClean="0">
                <a:solidFill>
                  <a:srgbClr val="FF0000"/>
                </a:solidFill>
              </a:rPr>
              <a:t>G56</a:t>
            </a:r>
            <a:r>
              <a:rPr lang="en-US" altLang="en-US" sz="2400" dirty="0" smtClean="0"/>
              <a:t>	Global availability of </a:t>
            </a:r>
            <a:r>
              <a:rPr lang="en-US" altLang="en-US" sz="2400" dirty="0" smtClean="0">
                <a:solidFill>
                  <a:srgbClr val="00B050"/>
                </a:solidFill>
              </a:rPr>
              <a:t>in situ sea level data </a:t>
            </a:r>
            <a:r>
              <a:rPr lang="en-US" altLang="en-US" sz="2400" dirty="0" smtClean="0"/>
              <a:t>(tide gauges, </a:t>
            </a:r>
            <a:r>
              <a:rPr lang="en-US" altLang="en-US" sz="2400" dirty="0" err="1" smtClean="0"/>
              <a:t>Tsunameters</a:t>
            </a:r>
            <a:r>
              <a:rPr lang="en-US" altLang="en-US" sz="2400" dirty="0" smtClean="0"/>
              <a:t>). </a:t>
            </a:r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GB" sz="2400" b="1" dirty="0" smtClean="0">
                <a:solidFill>
                  <a:srgbClr val="FF0000"/>
                </a:solidFill>
              </a:rPr>
              <a:t>G57</a:t>
            </a:r>
            <a:r>
              <a:rPr lang="en-GB" sz="2400" dirty="0" smtClean="0"/>
              <a:t>	For </a:t>
            </a:r>
            <a:r>
              <a:rPr lang="en-GB" sz="2400" dirty="0"/>
              <a:t>ocean </a:t>
            </a:r>
            <a:r>
              <a:rPr lang="en-GB" sz="2400" dirty="0" smtClean="0"/>
              <a:t>&amp; </a:t>
            </a:r>
            <a:r>
              <a:rPr lang="en-GB" sz="2400" dirty="0"/>
              <a:t>weather forecasting purposes, transition </a:t>
            </a:r>
            <a:r>
              <a:rPr lang="en-GB" sz="2400" dirty="0" smtClean="0">
                <a:solidFill>
                  <a:srgbClr val="00B050"/>
                </a:solidFill>
              </a:rPr>
              <a:t>Argo to sustained status</a:t>
            </a:r>
            <a:r>
              <a:rPr lang="en-GB" sz="2400" dirty="0" smtClean="0"/>
              <a:t> &amp; </a:t>
            </a:r>
            <a:r>
              <a:rPr lang="en-GB" sz="2400" dirty="0"/>
              <a:t>ensure </a:t>
            </a:r>
            <a:r>
              <a:rPr lang="en-GB" sz="2400" dirty="0">
                <a:solidFill>
                  <a:srgbClr val="00B050"/>
                </a:solidFill>
              </a:rPr>
              <a:t>timely </a:t>
            </a:r>
            <a:r>
              <a:rPr lang="en-GB" sz="2400" dirty="0" smtClean="0">
                <a:solidFill>
                  <a:srgbClr val="00B050"/>
                </a:solidFill>
              </a:rPr>
              <a:t>distribution </a:t>
            </a:r>
            <a:r>
              <a:rPr lang="en-GB" sz="2400" dirty="0">
                <a:solidFill>
                  <a:srgbClr val="00B050"/>
                </a:solidFill>
              </a:rPr>
              <a:t>of </a:t>
            </a:r>
            <a:r>
              <a:rPr lang="en-GB" sz="2400" dirty="0" smtClean="0">
                <a:solidFill>
                  <a:srgbClr val="00B050"/>
                </a:solidFill>
              </a:rPr>
              <a:t>HR data (T&amp;S)</a:t>
            </a:r>
          </a:p>
          <a:p>
            <a:pPr marL="712788" indent="-712788" defTabSz="455613">
              <a:lnSpc>
                <a:spcPct val="90000"/>
              </a:lnSpc>
              <a:spcAft>
                <a:spcPct val="20000"/>
              </a:spcAft>
              <a:buNone/>
              <a:tabLst>
                <a:tab pos="712788" algn="l"/>
              </a:tabLst>
            </a:pPr>
            <a:r>
              <a:rPr lang="en-US" altLang="en-US" sz="2400" b="1" dirty="0">
                <a:solidFill>
                  <a:srgbClr val="FF0000"/>
                </a:solidFill>
              </a:rPr>
              <a:t>G58</a:t>
            </a:r>
            <a:r>
              <a:rPr lang="en-US" altLang="en-US" sz="2400" dirty="0"/>
              <a:t>	</a:t>
            </a:r>
            <a:r>
              <a:rPr lang="en-US" altLang="en-US" sz="2400" dirty="0">
                <a:solidFill>
                  <a:srgbClr val="00B050"/>
                </a:solidFill>
              </a:rPr>
              <a:t>Improve timeliness &amp; vertical resolution of sub-surface data</a:t>
            </a:r>
            <a:endParaRPr lang="en-US" altLang="en-US" sz="2400" dirty="0" smtClean="0">
              <a:solidFill>
                <a:srgbClr val="00B05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19672" y="0"/>
            <a:ext cx="74168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 smtClean="0"/>
              <a:t>Ocean related actions of the Implementation Plan for the </a:t>
            </a:r>
            <a:br>
              <a:rPr lang="en-US" altLang="en-US" sz="2400" dirty="0" smtClean="0"/>
            </a:br>
            <a:r>
              <a:rPr lang="en-US" altLang="en-US" sz="2400" dirty="0" smtClean="0"/>
              <a:t>Evolution of Global Observing Systems (EGOS-IP) (2/2)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14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95325" y="485775"/>
            <a:ext cx="8229600" cy="4686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rgbClr val="FFFF00"/>
                </a:solidFill>
              </a:rPr>
              <a:t>Thank You!</a:t>
            </a:r>
            <a:endParaRPr lang="en-US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5263"/>
            <a:ext cx="5760640" cy="631487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WMO Application Areas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828675"/>
            <a:ext cx="8665021" cy="605670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altLang="en-US" sz="20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>
                <a:solidFill>
                  <a:srgbClr val="FF0000"/>
                </a:solidFill>
              </a:rPr>
              <a:t>Global Numerical Weather Prediction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High Resolution Numerical Weather Prediction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Nowcasting and Very Short Range Forecasting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FF0000"/>
                </a:solidFill>
              </a:rPr>
              <a:t>Sub-seasonal to longer predictions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Aeronautical Meteorology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/>
              <a:t>Forecasting Atmospheric Composition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/>
              <a:t>Monitoring Atmospheric Composition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/>
              <a:t>Providing Atmospheric Composition information to support services in urban and populated areas</a:t>
            </a:r>
            <a:endParaRPr lang="en-US" altLang="en-US" sz="2000" dirty="0" smtClean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>
                <a:solidFill>
                  <a:srgbClr val="FF0000"/>
                </a:solidFill>
              </a:rPr>
              <a:t>Ocean Applications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Agricultural Meteorology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Hydrology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>
                <a:solidFill>
                  <a:srgbClr val="FF0000"/>
                </a:solidFill>
              </a:rPr>
              <a:t>Climate Monitoring (GCOS)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>
                <a:solidFill>
                  <a:srgbClr val="FF0000"/>
                </a:solidFill>
              </a:rPr>
              <a:t>Climate Applications (Other aspects, addressed by the Commission for Climatology)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Space Weather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 smtClean="0"/>
              <a:t>				Cross </a:t>
            </a:r>
            <a:r>
              <a:rPr lang="en-US" altLang="en-US" sz="2000" dirty="0"/>
              <a:t>cutting: </a:t>
            </a:r>
          </a:p>
          <a:p>
            <a:pPr marL="2419350" indent="-350838">
              <a:lnSpc>
                <a:spcPct val="90000"/>
              </a:lnSpc>
            </a:pPr>
            <a:r>
              <a:rPr lang="en-US" altLang="en-US" sz="2000" dirty="0"/>
              <a:t>Global Cryosphere Watch (</a:t>
            </a:r>
            <a:r>
              <a:rPr lang="en-US" altLang="en-US" sz="2000" dirty="0" smtClean="0"/>
              <a:t>GCW)</a:t>
            </a:r>
          </a:p>
          <a:p>
            <a:pPr marL="2419350" indent="-350838">
              <a:lnSpc>
                <a:spcPct val="90000"/>
              </a:lnSpc>
            </a:pPr>
            <a:r>
              <a:rPr lang="en-US" altLang="en-US" sz="2000" dirty="0" smtClean="0">
                <a:solidFill>
                  <a:srgbClr val="FF0000"/>
                </a:solidFill>
              </a:rPr>
              <a:t>Global </a:t>
            </a:r>
            <a:r>
              <a:rPr lang="en-US" altLang="en-US" sz="2000" dirty="0">
                <a:solidFill>
                  <a:srgbClr val="FF0000"/>
                </a:solidFill>
              </a:rPr>
              <a:t>Framework for Climate Services (GFCS)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2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5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Statement of Guidance for Global Numerical Weather Prediction (</a:t>
            </a:r>
            <a:r>
              <a:rPr lang="en-GB" sz="3200" dirty="0" smtClean="0">
                <a:hlinkClick r:id="rId2"/>
              </a:rPr>
              <a:t>GNWP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Key variables: 3D wind, 3D temp, 3D humidity, </a:t>
            </a:r>
            <a:r>
              <a:rPr lang="en-GB" sz="2400" b="1" dirty="0" smtClean="0">
                <a:solidFill>
                  <a:srgbClr val="FF0000"/>
                </a:solidFill>
              </a:rPr>
              <a:t>2D SLP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Also important: surface boundary variables: </a:t>
            </a:r>
            <a:r>
              <a:rPr lang="en-GB" sz="2400" b="1" dirty="0" smtClean="0">
                <a:solidFill>
                  <a:srgbClr val="FF0000"/>
                </a:solidFill>
              </a:rPr>
              <a:t>SST</a:t>
            </a:r>
            <a:r>
              <a:rPr lang="en-GB" sz="2400" dirty="0" smtClean="0"/>
              <a:t>, soil moisture, vegetation, ice &amp; snow cover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rgbClr val="FF0000"/>
                </a:solidFill>
              </a:rPr>
              <a:t>SLP over the oceans</a:t>
            </a:r>
            <a:r>
              <a:rPr lang="en-GB" sz="2400" dirty="0" smtClean="0"/>
              <a:t>: ships &amp; buoys provide good frequency &amp; accuracy. Coverage marginal or absent in some areas in the tropics &amp; Arctic. SLP not observed by satellites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SST </a:t>
            </a:r>
            <a:r>
              <a:rPr lang="en-GB" sz="2400" dirty="0"/>
              <a:t>over the oceans: ships &amp; buoys provide good frequency &amp; accuracy. Coverage </a:t>
            </a:r>
            <a:r>
              <a:rPr lang="en-GB" sz="2400" dirty="0" smtClean="0"/>
              <a:t>has enhanced considerably. Satellite data available. Resolving the diurnal cycle is becoming important</a:t>
            </a:r>
            <a:endParaRPr lang="en-GB" sz="24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3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0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4450"/>
            <a:ext cx="7416949" cy="792163"/>
          </a:xfrm>
        </p:spPr>
        <p:txBody>
          <a:bodyPr/>
          <a:lstStyle/>
          <a:p>
            <a:pPr algn="ctr"/>
            <a:r>
              <a:rPr lang="en-GB" altLang="en-US" sz="2000" dirty="0" smtClean="0"/>
              <a:t>Forecast Error (FEC) distribution for observing systems (24H forecast)</a:t>
            </a:r>
            <a:br>
              <a:rPr lang="en-GB" altLang="en-US" sz="2000" dirty="0" smtClean="0"/>
            </a:br>
            <a:r>
              <a:rPr lang="en-GB" altLang="en-US" sz="2000" dirty="0" smtClean="0"/>
              <a:t>(top: summed up; bottom: normalized per observation)</a:t>
            </a:r>
          </a:p>
        </p:txBody>
      </p:sp>
      <p:pic>
        <p:nvPicPr>
          <p:cNvPr id="15363" name="Picture 5" descr="New Picture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971550"/>
            <a:ext cx="596265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1773238"/>
            <a:ext cx="180022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2000">
                <a:solidFill>
                  <a:schemeClr val="tx2"/>
                </a:solidFill>
              </a:rPr>
              <a:t>ECMWF</a:t>
            </a:r>
            <a:br>
              <a:rPr lang="en-GB" altLang="en-US" sz="2000">
                <a:solidFill>
                  <a:schemeClr val="tx2"/>
                </a:solidFill>
              </a:rPr>
            </a:br>
            <a:r>
              <a:rPr lang="en-GB" altLang="en-US" sz="2000">
                <a:solidFill>
                  <a:schemeClr val="tx2"/>
                </a:solidFill>
              </a:rPr>
              <a:t>2012</a:t>
            </a:r>
            <a:br>
              <a:rPr lang="en-GB" altLang="en-US" sz="2000">
                <a:solidFill>
                  <a:schemeClr val="tx2"/>
                </a:solidFill>
              </a:rPr>
            </a:br>
            <a:r>
              <a:rPr lang="en-GB" altLang="en-US" sz="2000">
                <a:solidFill>
                  <a:schemeClr val="tx2"/>
                </a:solidFill>
              </a:rPr>
              <a:t>study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4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44624"/>
            <a:ext cx="8886824" cy="622126"/>
          </a:xfrm>
        </p:spPr>
        <p:txBody>
          <a:bodyPr>
            <a:noAutofit/>
          </a:bodyPr>
          <a:lstStyle/>
          <a:p>
            <a:r>
              <a:rPr lang="en-GB" sz="2800" dirty="0" smtClean="0"/>
              <a:t>Statement of Guidance </a:t>
            </a:r>
            <a:r>
              <a:rPr lang="en-GB" sz="2800" dirty="0" smtClean="0"/>
              <a:t>for Ocean </a:t>
            </a:r>
            <a:r>
              <a:rPr lang="en-GB" sz="2800" dirty="0" smtClean="0"/>
              <a:t>Applications (</a:t>
            </a:r>
            <a:r>
              <a:rPr lang="en-GB" sz="2800" dirty="0" smtClean="0">
                <a:hlinkClick r:id="rId2"/>
              </a:rPr>
              <a:t>link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09625"/>
            <a:ext cx="8538914" cy="6048375"/>
          </a:xfrm>
        </p:spPr>
        <p:txBody>
          <a:bodyPr>
            <a:noAutofit/>
          </a:bodyPr>
          <a:lstStyle/>
          <a:p>
            <a:r>
              <a:rPr lang="en-GB" sz="1800" dirty="0" smtClean="0"/>
              <a:t>Wide range of applications: analysis, forecasts &amp; warnings for shipping, fishing, coastal &amp; offshore activities </a:t>
            </a:r>
          </a:p>
          <a:p>
            <a:r>
              <a:rPr lang="en-GB" sz="1800" dirty="0" smtClean="0"/>
              <a:t>Depends on </a:t>
            </a:r>
            <a:r>
              <a:rPr lang="en-GB" sz="1800" dirty="0" smtClean="0"/>
              <a:t>NWP</a:t>
            </a:r>
            <a:r>
              <a:rPr lang="en-GB" sz="1800" dirty="0" smtClean="0"/>
              <a:t>, </a:t>
            </a:r>
            <a:r>
              <a:rPr lang="en-GB" sz="1800" dirty="0" smtClean="0"/>
              <a:t>Sub-Seasonal </a:t>
            </a:r>
            <a:r>
              <a:rPr lang="en-GB" sz="1800" dirty="0" smtClean="0"/>
              <a:t>to </a:t>
            </a:r>
            <a:r>
              <a:rPr lang="en-GB" sz="1800" dirty="0" smtClean="0"/>
              <a:t>longer prediction, </a:t>
            </a:r>
            <a:r>
              <a:rPr lang="en-GB" sz="1800" dirty="0" smtClean="0"/>
              <a:t>Metocean Forecasts and Services (MOFS</a:t>
            </a:r>
            <a:r>
              <a:rPr lang="en-GB" sz="1800" dirty="0" smtClean="0"/>
              <a:t>), incl. marine services and ocean mesoscale forecasting</a:t>
            </a:r>
            <a:endParaRPr lang="en-GB" sz="1800" dirty="0" smtClean="0"/>
          </a:p>
          <a:p>
            <a:r>
              <a:rPr lang="en-GB" sz="1800" dirty="0" smtClean="0">
                <a:solidFill>
                  <a:srgbClr val="FF0000"/>
                </a:solidFill>
              </a:rPr>
              <a:t>Statement of Guidance focusing on MOFS </a:t>
            </a:r>
            <a:r>
              <a:rPr lang="en-GB" sz="1800" dirty="0" smtClean="0"/>
              <a:t>(waves, storm surges, sea-ice, ocean current …)</a:t>
            </a:r>
          </a:p>
          <a:p>
            <a:r>
              <a:rPr lang="en-GB" sz="1800" dirty="0" smtClean="0"/>
              <a:t>Sustained funding of key observing systems needed (tropical moorings, Argo, drifters, altimeters, scatterometers, microwave SST, sea-ice from satellite)</a:t>
            </a:r>
          </a:p>
          <a:p>
            <a:r>
              <a:rPr lang="en-GB" sz="1800" dirty="0" smtClean="0"/>
              <a:t>Need to improve geographical coverage (studies needed)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Critical variables: </a:t>
            </a:r>
            <a:r>
              <a:rPr lang="en-GB" sz="1800" b="1" dirty="0" smtClean="0">
                <a:solidFill>
                  <a:srgbClr val="FF0000"/>
                </a:solidFill>
              </a:rPr>
              <a:t>sea surface height anomaly &amp; sea-level, waves, surface pressure, visibility</a:t>
            </a:r>
          </a:p>
          <a:p>
            <a:r>
              <a:rPr lang="en-US" sz="1800" b="1" i="1" dirty="0"/>
              <a:t>in situ</a:t>
            </a:r>
            <a:r>
              <a:rPr lang="en-US" sz="1800" i="1" dirty="0"/>
              <a:t> </a:t>
            </a:r>
            <a:r>
              <a:rPr lang="en-US" sz="1800" dirty="0" err="1" smtClean="0"/>
              <a:t>metocean</a:t>
            </a:r>
            <a:r>
              <a:rPr lang="en-US" sz="1800" dirty="0" smtClean="0"/>
              <a:t> data </a:t>
            </a:r>
            <a:r>
              <a:rPr lang="en-US" sz="1800" dirty="0"/>
              <a:t>and observations are </a:t>
            </a:r>
            <a:r>
              <a:rPr lang="en-US" sz="1800" i="1" dirty="0">
                <a:solidFill>
                  <a:srgbClr val="FF0000"/>
                </a:solidFill>
              </a:rPr>
              <a:t>poor </a:t>
            </a:r>
            <a:r>
              <a:rPr lang="en-US" sz="1800" dirty="0">
                <a:solidFill>
                  <a:srgbClr val="FF0000"/>
                </a:solidFill>
              </a:rPr>
              <a:t>for marine services </a:t>
            </a:r>
            <a:r>
              <a:rPr lang="en-US" sz="1800" dirty="0"/>
              <a:t>(in particular, </a:t>
            </a:r>
            <a:r>
              <a:rPr lang="en-US" sz="1800" dirty="0" smtClean="0"/>
              <a:t>for monitoring </a:t>
            </a:r>
            <a:r>
              <a:rPr lang="en-US" sz="1800" dirty="0"/>
              <a:t>and warning marine-related hazards) and </a:t>
            </a:r>
            <a:r>
              <a:rPr lang="en-US" sz="1800" i="1" dirty="0"/>
              <a:t>marginal </a:t>
            </a:r>
            <a:r>
              <a:rPr lang="en-US" sz="1800" dirty="0"/>
              <a:t>for assimilation </a:t>
            </a:r>
            <a:r>
              <a:rPr lang="en-US" sz="1800" dirty="0" smtClean="0"/>
              <a:t>into ocean </a:t>
            </a:r>
            <a:r>
              <a:rPr lang="en-US" sz="1800" dirty="0"/>
              <a:t>models, including wave </a:t>
            </a:r>
            <a:r>
              <a:rPr lang="en-US" sz="1800" dirty="0" smtClean="0"/>
              <a:t>models.</a:t>
            </a:r>
            <a:endParaRPr lang="en-GB" sz="1800" b="1" dirty="0" smtClean="0"/>
          </a:p>
          <a:p>
            <a:r>
              <a:rPr lang="en-GB" sz="1800" b="1" dirty="0" smtClean="0"/>
              <a:t>Satellites</a:t>
            </a:r>
            <a:r>
              <a:rPr lang="en-GB" sz="1800" b="1" dirty="0" smtClean="0"/>
              <a:t>: </a:t>
            </a:r>
            <a:r>
              <a:rPr lang="en-US" sz="1800" dirty="0" smtClean="0"/>
              <a:t>Ensure </a:t>
            </a:r>
            <a:r>
              <a:rPr lang="en-US" sz="1800" dirty="0"/>
              <a:t>(</a:t>
            </a:r>
            <a:r>
              <a:rPr lang="en-US" sz="1800" dirty="0" err="1"/>
              <a:t>i</a:t>
            </a:r>
            <a:r>
              <a:rPr lang="en-US" sz="1800" dirty="0"/>
              <a:t>) a combination of </a:t>
            </a:r>
            <a:r>
              <a:rPr lang="en-US" sz="1800" dirty="0" smtClean="0"/>
              <a:t>infra-red &amp; </a:t>
            </a:r>
            <a:r>
              <a:rPr lang="en-US" sz="1800" dirty="0"/>
              <a:t>microwave measurements for </a:t>
            </a:r>
            <a:r>
              <a:rPr lang="en-US" sz="1800" dirty="0" smtClean="0"/>
              <a:t>SST; </a:t>
            </a:r>
            <a:r>
              <a:rPr lang="en-US" sz="1800" dirty="0"/>
              <a:t>(ii) improved observations in coastal regions (altimetry, SST); (</a:t>
            </a:r>
            <a:r>
              <a:rPr lang="en-US" sz="1800" dirty="0" smtClean="0"/>
              <a:t>iii) a minimum </a:t>
            </a:r>
            <a:r>
              <a:rPr lang="en-US" sz="1800" dirty="0"/>
              <a:t>of </a:t>
            </a:r>
            <a:r>
              <a:rPr lang="en-US" sz="1800" dirty="0" smtClean="0"/>
              <a:t>2  </a:t>
            </a:r>
            <a:r>
              <a:rPr lang="en-US" sz="1800" dirty="0"/>
              <a:t>interleaved operational satellites providing SSHA observations to support ocean forecasting applications, and (iv) </a:t>
            </a:r>
            <a:r>
              <a:rPr lang="en-US" sz="1800" dirty="0" smtClean="0"/>
              <a:t>development of </a:t>
            </a:r>
            <a:r>
              <a:rPr lang="en-US" sz="1800" dirty="0"/>
              <a:t>satellite </a:t>
            </a:r>
            <a:r>
              <a:rPr lang="en-US" sz="1800" dirty="0" smtClean="0"/>
              <a:t>SSS </a:t>
            </a:r>
            <a:r>
              <a:rPr lang="en-US" sz="1800" dirty="0"/>
              <a:t>on an operational </a:t>
            </a:r>
            <a:r>
              <a:rPr lang="en-US" sz="1800" dirty="0" smtClean="0"/>
              <a:t>basis</a:t>
            </a:r>
            <a:endParaRPr lang="en-GB" sz="18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5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5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52400"/>
            <a:ext cx="7512050" cy="755650"/>
          </a:xfrm>
        </p:spPr>
        <p:txBody>
          <a:bodyPr>
            <a:normAutofit fontScale="90000"/>
          </a:bodyPr>
          <a:lstStyle/>
          <a:p>
            <a:r>
              <a:rPr lang="en-US" altLang="en-US" sz="2400"/>
              <a:t>Requirements for ocean observations 1/6</a:t>
            </a:r>
            <a:br>
              <a:rPr lang="en-US" altLang="en-US" sz="2400"/>
            </a:br>
            <a:r>
              <a:rPr lang="en-US" altLang="en-US" sz="2000" i="1"/>
              <a:t>(gaps in yellow)</a:t>
            </a:r>
          </a:p>
        </p:txBody>
      </p:sp>
      <p:graphicFrame>
        <p:nvGraphicFramePr>
          <p:cNvPr id="59569" name="Group 22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380795"/>
              </p:ext>
            </p:extLst>
          </p:nvPr>
        </p:nvGraphicFramePr>
        <p:xfrm>
          <a:off x="250825" y="1057270"/>
          <a:ext cx="8664575" cy="5013648"/>
        </p:xfrm>
        <a:graphic>
          <a:graphicData uri="http://schemas.openxmlformats.org/drawingml/2006/table">
            <a:tbl>
              <a:tblPr/>
              <a:tblGrid>
                <a:gridCol w="3832225"/>
                <a:gridCol w="852488"/>
                <a:gridCol w="744537"/>
                <a:gridCol w="955675"/>
                <a:gridCol w="793750"/>
                <a:gridCol w="781050"/>
                <a:gridCol w="704850"/>
              </a:tblGrid>
              <a:tr h="355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HRNWP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NVSRF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SSLRP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GCOS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4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1D Frequency spectral wave energy density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2D Frequency spectral wave energy density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Accumulated precipitation (over 24 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Air pressure (at surface)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Air specific humidity (at surface)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Air temperature (at surface)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Atmospheric temperature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Bathymetry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Coastal sea level (tide)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Colour Dissolved Organic Matter (CDOM)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Dissolved inorganic carbon  (DIC)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6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4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97" name="Rectangle 1697"/>
          <p:cNvSpPr>
            <a:spLocks noGrp="1" noChangeArrowheads="1"/>
          </p:cNvSpPr>
          <p:nvPr>
            <p:ph type="title"/>
          </p:nvPr>
        </p:nvSpPr>
        <p:spPr>
          <a:xfrm>
            <a:off x="1403350" y="225425"/>
            <a:ext cx="7512050" cy="6111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2400"/>
              <a:t>Requirements for ocean observations 2/6</a:t>
            </a:r>
            <a:br>
              <a:rPr lang="en-US" altLang="en-US" sz="2400"/>
            </a:br>
            <a:r>
              <a:rPr lang="en-US" altLang="en-US" sz="2400"/>
              <a:t> </a:t>
            </a:r>
            <a:r>
              <a:rPr lang="en-US" altLang="en-US" sz="2000" i="1"/>
              <a:t>(gaps in yellow)</a:t>
            </a:r>
          </a:p>
        </p:txBody>
      </p:sp>
      <p:graphicFrame>
        <p:nvGraphicFramePr>
          <p:cNvPr id="53092" name="Group 18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786430"/>
              </p:ext>
            </p:extLst>
          </p:nvPr>
        </p:nvGraphicFramePr>
        <p:xfrm>
          <a:off x="250825" y="1076330"/>
          <a:ext cx="8664575" cy="5038403"/>
        </p:xfrm>
        <a:graphic>
          <a:graphicData uri="http://schemas.openxmlformats.org/drawingml/2006/table">
            <a:tbl>
              <a:tblPr/>
              <a:tblGrid>
                <a:gridCol w="3832225"/>
                <a:gridCol w="852488"/>
                <a:gridCol w="744537"/>
                <a:gridCol w="955675"/>
                <a:gridCol w="852488"/>
                <a:gridCol w="731837"/>
                <a:gridCol w="695325"/>
              </a:tblGrid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HRNWP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NVSRF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SSLRP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GCOS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Dominant wave direction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Dominant wave period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Downward solar irradiance at Earth’s surface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Earth’s surface albedo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Earth’s surface SW bidirectional reflectance distribution function (BRDF)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Fraction of Absorbed PAR (FAPAR)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Geoid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Long-wave Earth surface emissivity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 chlorophyll concentration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 dynamic topography, seal 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 salinity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 surface currents (vector)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7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1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676" name="Group 2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140743"/>
              </p:ext>
            </p:extLst>
          </p:nvPr>
        </p:nvGraphicFramePr>
        <p:xfrm>
          <a:off x="250825" y="1449388"/>
          <a:ext cx="8664575" cy="4021774"/>
        </p:xfrm>
        <a:graphic>
          <a:graphicData uri="http://schemas.openxmlformats.org/drawingml/2006/table">
            <a:tbl>
              <a:tblPr/>
              <a:tblGrid>
                <a:gridCol w="3832225"/>
                <a:gridCol w="852488"/>
                <a:gridCol w="744537"/>
                <a:gridCol w="955675"/>
                <a:gridCol w="765175"/>
                <a:gridCol w="800100"/>
                <a:gridCol w="714375"/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HRNWP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NVSRF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SSLRP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GCOS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 suspended sediments concentration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 temperature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 velocity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pCO2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Precipitation rate at surface (liquid or solid)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Precipitation rate at surface (solid)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654" name="Rectangle 238"/>
          <p:cNvSpPr>
            <a:spLocks noGrp="1" noChangeArrowheads="1"/>
          </p:cNvSpPr>
          <p:nvPr>
            <p:ph type="title"/>
          </p:nvPr>
        </p:nvSpPr>
        <p:spPr>
          <a:xfrm>
            <a:off x="1403350" y="225425"/>
            <a:ext cx="7512050" cy="6111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2400"/>
              <a:t>Requirements for ocean observations 3/6</a:t>
            </a:r>
            <a:br>
              <a:rPr lang="en-US" altLang="en-US" sz="2400"/>
            </a:br>
            <a:r>
              <a:rPr lang="en-US" altLang="en-US" sz="2400"/>
              <a:t> </a:t>
            </a:r>
            <a:r>
              <a:rPr lang="en-US" altLang="en-US" sz="2400" i="1"/>
              <a:t>(gaps in yellow)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8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0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44" name="Rectangle 272"/>
          <p:cNvSpPr>
            <a:spLocks noGrp="1" noChangeArrowheads="1"/>
          </p:cNvSpPr>
          <p:nvPr>
            <p:ph type="title"/>
          </p:nvPr>
        </p:nvSpPr>
        <p:spPr>
          <a:xfrm>
            <a:off x="1403350" y="152400"/>
            <a:ext cx="7512050" cy="5397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2400"/>
              <a:t>Requirements for ocean observations 4/6</a:t>
            </a:r>
            <a:br>
              <a:rPr lang="en-US" altLang="en-US" sz="2400"/>
            </a:br>
            <a:r>
              <a:rPr lang="en-US" altLang="en-US" sz="2400"/>
              <a:t> </a:t>
            </a:r>
            <a:r>
              <a:rPr lang="en-US" altLang="en-US" sz="2000" i="1"/>
              <a:t>(gaps in yellow)</a:t>
            </a:r>
          </a:p>
        </p:txBody>
      </p:sp>
      <p:graphicFrame>
        <p:nvGraphicFramePr>
          <p:cNvPr id="54812" name="Group 5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46555"/>
              </p:ext>
            </p:extLst>
          </p:nvPr>
        </p:nvGraphicFramePr>
        <p:xfrm>
          <a:off x="250825" y="1038224"/>
          <a:ext cx="8664575" cy="4876800"/>
        </p:xfrm>
        <a:graphic>
          <a:graphicData uri="http://schemas.openxmlformats.org/drawingml/2006/table">
            <a:tbl>
              <a:tblPr/>
              <a:tblGrid>
                <a:gridCol w="3832225"/>
                <a:gridCol w="852488"/>
                <a:gridCol w="744537"/>
                <a:gridCol w="955675"/>
                <a:gridCol w="852488"/>
                <a:gridCol w="731837"/>
                <a:gridCol w="695325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1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OCEAN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HRNWP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NVSRF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SSLRP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GCOS</a:t>
                      </a:r>
                      <a:endParaRPr kumimoji="1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concentration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cover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leads/polynyas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melt onset, duration of melt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motion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stage of development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surface characteristics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surface temperature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thickness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Sea-ice volume/mass flux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65000"/>
                        <a:defRPr sz="22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Verdana" pitchFamily="34" charset="0"/>
                        <a:defRPr sz="2000"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43925" y="6513513"/>
            <a:ext cx="495300" cy="312737"/>
          </a:xfrm>
          <a:prstGeom prst="rect">
            <a:avLst/>
          </a:prstGeom>
        </p:spPr>
        <p:txBody>
          <a:bodyPr/>
          <a:lstStyle/>
          <a:p>
            <a:pPr algn="r"/>
            <a:fld id="{A48B25A7-CF14-405C-AEDF-90682A0FEFD4}" type="slidenum">
              <a:rPr lang="en-GB" alt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9</a:t>
            </a:fld>
            <a:endParaRPr lang="en-GB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49730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59</TotalTime>
  <Words>995</Words>
  <Application>Microsoft Office PowerPoint</Application>
  <PresentationFormat>On-screen Show (4:3)</PresentationFormat>
  <Paragraphs>357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WMO_BLUE_Powerpoint_en_fr</vt:lpstr>
      <vt:lpstr>PowerPoint Presentation</vt:lpstr>
      <vt:lpstr>WMO Application Areas</vt:lpstr>
      <vt:lpstr>Statement of Guidance for Global Numerical Weather Prediction (GNWP)</vt:lpstr>
      <vt:lpstr>Forecast Error (FEC) distribution for observing systems (24H forecast) (top: summed up; bottom: normalized per observation)</vt:lpstr>
      <vt:lpstr>Statement of Guidance for Ocean Applications (link)</vt:lpstr>
      <vt:lpstr>Requirements for ocean observations 1/6 (gaps in yellow)</vt:lpstr>
      <vt:lpstr>Requirements for ocean observations 2/6  (gaps in yellow)</vt:lpstr>
      <vt:lpstr>Requirements for ocean observations 3/6  (gaps in yellow)</vt:lpstr>
      <vt:lpstr>Requirements for ocean observations 4/6  (gaps in yellow)</vt:lpstr>
      <vt:lpstr>Requirements for ocean observations 5/6  (gaps in yellow)</vt:lpstr>
      <vt:lpstr>Requirements for ocean observations 6/6  (gaps in yellow)</vt:lpstr>
      <vt:lpstr>“Ocean” Variables gaps</vt:lpstr>
      <vt:lpstr>Ocean related actions of the Implementation Plan for the  Evolution of Global Observing Systems (EGOS-IP) (1/2)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 Charpentier</dc:creator>
  <cp:lastModifiedBy>Etienne Charpentier</cp:lastModifiedBy>
  <cp:revision>8</cp:revision>
  <dcterms:created xsi:type="dcterms:W3CDTF">2016-07-22T07:19:48Z</dcterms:created>
  <dcterms:modified xsi:type="dcterms:W3CDTF">2016-07-26T09:16:39Z</dcterms:modified>
</cp:coreProperties>
</file>