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74" r:id="rId3"/>
    <p:sldId id="262" r:id="rId4"/>
    <p:sldId id="263" r:id="rId5"/>
    <p:sldId id="264" r:id="rId6"/>
    <p:sldId id="275" r:id="rId7"/>
    <p:sldId id="276" r:id="rId8"/>
    <p:sldId id="277" r:id="rId9"/>
    <p:sldId id="272" r:id="rId10"/>
    <p:sldId id="268" r:id="rId11"/>
    <p:sldId id="25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224"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1B5F6-7F5F-43BC-88C4-84775FB03EEC}" type="datetimeFigureOut">
              <a:rPr lang="en-US" smtClean="0"/>
              <a:t>25/07/2016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18719F-75CB-49A7-937A-441A8F395CE7}" type="slidenum">
              <a:rPr lang="en-US" smtClean="0"/>
              <a:t>‹#›</a:t>
            </a:fld>
            <a:endParaRPr lang="en-US"/>
          </a:p>
        </p:txBody>
      </p:sp>
    </p:spTree>
    <p:extLst>
      <p:ext uri="{BB962C8B-B14F-4D97-AF65-F5344CB8AC3E}">
        <p14:creationId xmlns:p14="http://schemas.microsoft.com/office/powerpoint/2010/main" val="154861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FFBFB81-C682-4CE9-8C91-C32016D23582}" type="slidenum">
              <a:rPr lang="en-US" altLang="en-US"/>
              <a:pPr/>
              <a:t>5</a:t>
            </a:fld>
            <a:endParaRPr lang="en-US" altLang="en-US"/>
          </a:p>
        </p:txBody>
      </p:sp>
      <p:sp>
        <p:nvSpPr>
          <p:cNvPr id="5122" name="Rectangle 7"/>
          <p:cNvSpPr txBox="1">
            <a:spLocks noGrp="1" noChangeArrowheads="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fld id="{8BD2B35F-4A61-438D-A357-4902325466E1}" type="slidenum">
              <a:rPr lang="en-US" altLang="en-US" sz="1200">
                <a:latin typeface="Times New Roman" pitchFamily="18" charset="0"/>
                <a:cs typeface="Times New Roman" pitchFamily="18" charset="0"/>
              </a:rPr>
              <a:pPr algn="r"/>
              <a:t>5</a:t>
            </a:fld>
            <a:endParaRPr lang="en-US" altLang="en-US" sz="1200">
              <a:latin typeface="Times New Roman" pitchFamily="18" charset="0"/>
              <a:cs typeface="Times New Roman" pitchFamily="18"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xfrm>
            <a:off x="914400" y="4343400"/>
            <a:ext cx="5029200" cy="4114800"/>
          </a:xfrm>
        </p:spPr>
        <p:txBody>
          <a:bodyPr/>
          <a:lstStyle/>
          <a:p>
            <a:endParaRPr lang="fr-F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wmo.int/pages/prog/www/OSY/gos-vision.html#egos-i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hyperlink" Target="http://www.wmo.int/pages/prog/www/OSY/gos-vision.html" TargetMode="External"/><Relationship Id="rId3" Type="http://schemas.openxmlformats.org/officeDocument/2006/relationships/image" Target="../media/image10.wmf"/><Relationship Id="rId7" Type="http://schemas.openxmlformats.org/officeDocument/2006/relationships/hyperlink" Target="http://www.wmo-sat.info/oscar/spacecapabilitie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wmo.int/pages/prog/www/OSY/Meetings/NWP5_Sedona2012/Final_Report.pdf" TargetMode="External"/><Relationship Id="rId5" Type="http://schemas.openxmlformats.org/officeDocument/2006/relationships/hyperlink" Target="http://www.wmo.int/pages/prog/www/OSY/gos-vision.html#egos-ip" TargetMode="External"/><Relationship Id="rId10" Type="http://schemas.openxmlformats.org/officeDocument/2006/relationships/image" Target="../media/image6.jpeg"/><Relationship Id="rId4" Type="http://schemas.openxmlformats.org/officeDocument/2006/relationships/image" Target="../media/image11.wmf"/><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mo2016_powerpoint_standard_v2_dark-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7123"/>
          </a:xfrm>
          <a:prstGeom prst="rect">
            <a:avLst/>
          </a:prstGeom>
        </p:spPr>
      </p:pic>
      <p:sp>
        <p:nvSpPr>
          <p:cNvPr id="6" name="Title 1"/>
          <p:cNvSpPr txBox="1">
            <a:spLocks/>
          </p:cNvSpPr>
          <p:nvPr/>
        </p:nvSpPr>
        <p:spPr>
          <a:xfrm>
            <a:off x="475200" y="104774"/>
            <a:ext cx="8229600" cy="6276975"/>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800" b="1" dirty="0">
                <a:solidFill>
                  <a:srgbClr val="FFFF00"/>
                </a:solidFill>
              </a:rPr>
              <a:t>WIGOS Workshop for Regional Association VI (RA-VI) with Focus on Marine Meteorological and Oceanographic Observing Requirements </a:t>
            </a:r>
          </a:p>
          <a:p>
            <a:r>
              <a:rPr lang="en-GB" sz="2400" i="1" dirty="0" smtClean="0">
                <a:solidFill>
                  <a:srgbClr val="FFFF00"/>
                </a:solidFill>
              </a:rPr>
              <a:t>(</a:t>
            </a:r>
            <a:r>
              <a:rPr lang="en-GB" sz="2400" i="1" dirty="0">
                <a:solidFill>
                  <a:srgbClr val="FFFF00"/>
                </a:solidFill>
              </a:rPr>
              <a:t>Split, Croatia, 5-7 September 2016</a:t>
            </a:r>
            <a:r>
              <a:rPr lang="en-GB" sz="2400" i="1" dirty="0" smtClean="0">
                <a:solidFill>
                  <a:srgbClr val="FFFF00"/>
                </a:solidFill>
              </a:rPr>
              <a:t>)</a:t>
            </a:r>
          </a:p>
          <a:p>
            <a:endParaRPr lang="en-GB" sz="2400" i="1" dirty="0">
              <a:solidFill>
                <a:srgbClr val="FFFF00"/>
              </a:solidFill>
            </a:endParaRPr>
          </a:p>
          <a:p>
            <a:r>
              <a:rPr lang="en-GB" sz="3200" b="1" dirty="0" smtClean="0">
                <a:solidFill>
                  <a:srgbClr val="FFFF00"/>
                </a:solidFill>
              </a:rPr>
              <a:t>The </a:t>
            </a:r>
            <a:r>
              <a:rPr lang="en-GB" sz="3200" b="1" dirty="0">
                <a:solidFill>
                  <a:srgbClr val="FFFF00"/>
                </a:solidFill>
              </a:rPr>
              <a:t>WMO Rolling Review of </a:t>
            </a:r>
            <a:r>
              <a:rPr lang="en-GB" sz="3200" b="1" dirty="0" smtClean="0">
                <a:solidFill>
                  <a:srgbClr val="FFFF00"/>
                </a:solidFill>
              </a:rPr>
              <a:t>Requirements</a:t>
            </a:r>
            <a:endParaRPr lang="en-GB" sz="3200" b="1" dirty="0">
              <a:solidFill>
                <a:srgbClr val="FFFF00"/>
              </a:solidFill>
            </a:endParaRPr>
          </a:p>
          <a:p>
            <a:endParaRPr lang="en-GB" sz="2600" i="1" dirty="0" smtClean="0">
              <a:solidFill>
                <a:srgbClr val="FFFF00"/>
              </a:solidFill>
            </a:endParaRPr>
          </a:p>
          <a:p>
            <a:r>
              <a:rPr lang="en-GB" sz="2600" i="1" dirty="0" smtClean="0">
                <a:solidFill>
                  <a:srgbClr val="FFFF00"/>
                </a:solidFill>
              </a:rPr>
              <a:t>Etienne </a:t>
            </a:r>
            <a:r>
              <a:rPr lang="en-GB" sz="2600" i="1" dirty="0" err="1">
                <a:solidFill>
                  <a:srgbClr val="FFFF00"/>
                </a:solidFill>
              </a:rPr>
              <a:t>Charpentier</a:t>
            </a:r>
            <a:endParaRPr lang="en-GB" sz="2600" i="1" dirty="0">
              <a:solidFill>
                <a:srgbClr val="FFFF00"/>
              </a:solidFill>
            </a:endParaRPr>
          </a:p>
          <a:p>
            <a:r>
              <a:rPr lang="en-GB" sz="2600" i="1" dirty="0">
                <a:solidFill>
                  <a:srgbClr val="FFFF00"/>
                </a:solidFill>
              </a:rPr>
              <a:t>Chief, WMO Observing Systems Division</a:t>
            </a:r>
            <a:endParaRPr lang="en-US" sz="2600" i="1" dirty="0">
              <a:solidFill>
                <a:srgbClr val="FFFF00"/>
              </a:solidFill>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2123728" y="116632"/>
            <a:ext cx="5760640" cy="1143000"/>
          </a:xfrm>
        </p:spPr>
        <p:txBody>
          <a:bodyPr>
            <a:normAutofit/>
          </a:bodyPr>
          <a:lstStyle/>
          <a:p>
            <a:r>
              <a:rPr lang="en-US" altLang="en-US" sz="2800" dirty="0" smtClean="0"/>
              <a:t>Implementation Plan for the Evolution of Global Observing Systems (EGOS-IP)</a:t>
            </a:r>
          </a:p>
        </p:txBody>
      </p:sp>
      <p:sp>
        <p:nvSpPr>
          <p:cNvPr id="205827" name="Rectangle 3"/>
          <p:cNvSpPr>
            <a:spLocks noGrp="1" noChangeArrowheads="1"/>
          </p:cNvSpPr>
          <p:nvPr>
            <p:ph type="body" idx="1"/>
          </p:nvPr>
        </p:nvSpPr>
        <p:spPr>
          <a:xfrm>
            <a:off x="228600" y="1942802"/>
            <a:ext cx="8713788" cy="4654550"/>
          </a:xfrm>
        </p:spPr>
        <p:txBody>
          <a:bodyPr>
            <a:normAutofit lnSpcReduction="10000"/>
          </a:bodyPr>
          <a:lstStyle/>
          <a:p>
            <a:r>
              <a:rPr lang="en-US" altLang="en-US" sz="2400" dirty="0" smtClean="0"/>
              <a:t>A result of the RRR process taking into account </a:t>
            </a:r>
            <a:r>
              <a:rPr lang="en-US" altLang="en-US" sz="2400" dirty="0" smtClean="0">
                <a:solidFill>
                  <a:srgbClr val="FF0000"/>
                </a:solidFill>
              </a:rPr>
              <a:t>gap analyses </a:t>
            </a:r>
            <a:r>
              <a:rPr lang="en-US" altLang="en-US" sz="2400" dirty="0" smtClean="0"/>
              <a:t>for all WMO Application Areas, </a:t>
            </a:r>
            <a:r>
              <a:rPr lang="en-US" altLang="en-US" sz="2400" dirty="0" smtClean="0">
                <a:solidFill>
                  <a:srgbClr val="FF0000"/>
                </a:solidFill>
              </a:rPr>
              <a:t>cost-effectiveness</a:t>
            </a:r>
            <a:r>
              <a:rPr lang="en-US" altLang="en-US" sz="2400" dirty="0" smtClean="0"/>
              <a:t> of observing systems, and the </a:t>
            </a:r>
            <a:r>
              <a:rPr lang="en-US" altLang="en-US" sz="2400" dirty="0" smtClean="0">
                <a:solidFill>
                  <a:srgbClr val="FF0000"/>
                </a:solidFill>
              </a:rPr>
              <a:t>priorities</a:t>
            </a:r>
            <a:r>
              <a:rPr lang="en-US" altLang="en-US" sz="2400" dirty="0" smtClean="0"/>
              <a:t> of the Organization</a:t>
            </a:r>
          </a:p>
          <a:p>
            <a:r>
              <a:rPr lang="en-US" altLang="en-US" sz="2400" dirty="0" smtClean="0"/>
              <a:t>A key document providing Members with </a:t>
            </a:r>
            <a:r>
              <a:rPr lang="en-US" altLang="en-US" sz="2400" dirty="0" smtClean="0">
                <a:solidFill>
                  <a:srgbClr val="FF0000"/>
                </a:solidFill>
              </a:rPr>
              <a:t>clear and focused guidelines and recommended actions </a:t>
            </a:r>
            <a:r>
              <a:rPr lang="en-US" altLang="en-US" sz="2400" dirty="0" smtClean="0"/>
              <a:t>in order to stimulate cost-effective evolution of the observing systems to address in an integrated way the requirements of WMO programmes and co-sponsored programmes </a:t>
            </a:r>
            <a:endParaRPr lang="en-US" altLang="en-US" sz="2400" dirty="0" smtClean="0"/>
          </a:p>
          <a:p>
            <a:r>
              <a:rPr lang="fr-CH" altLang="en-US" sz="2400" dirty="0" smtClean="0"/>
              <a:t>115 actions, incl. 13 cross-</a:t>
            </a:r>
            <a:r>
              <a:rPr lang="fr-CH" altLang="en-US" sz="2400" dirty="0" err="1" smtClean="0"/>
              <a:t>cutting</a:t>
            </a:r>
            <a:r>
              <a:rPr lang="fr-CH" altLang="en-US" sz="2400" dirty="0" smtClean="0"/>
              <a:t>, 59 surface-</a:t>
            </a:r>
            <a:r>
              <a:rPr lang="fr-CH" altLang="en-US" sz="2400" dirty="0" err="1" smtClean="0"/>
              <a:t>based</a:t>
            </a:r>
            <a:r>
              <a:rPr lang="fr-CH" altLang="en-US" sz="2400" dirty="0" smtClean="0"/>
              <a:t>, 35 </a:t>
            </a:r>
            <a:r>
              <a:rPr lang="fr-CH" altLang="en-US" sz="2400" dirty="0" err="1" smtClean="0"/>
              <a:t>space-based</a:t>
            </a:r>
            <a:r>
              <a:rPr lang="fr-CH" altLang="en-US" sz="2400" dirty="0" smtClean="0"/>
              <a:t>, and 8 </a:t>
            </a:r>
            <a:r>
              <a:rPr lang="fr-CH" altLang="en-US" sz="2400" dirty="0" err="1" smtClean="0"/>
              <a:t>space</a:t>
            </a:r>
            <a:r>
              <a:rPr lang="fr-CH" altLang="en-US" sz="2400" dirty="0" smtClean="0"/>
              <a:t> </a:t>
            </a:r>
            <a:r>
              <a:rPr lang="fr-CH" altLang="en-US" sz="2400" dirty="0" err="1" smtClean="0"/>
              <a:t>weather</a:t>
            </a:r>
            <a:r>
              <a:rPr lang="fr-CH" altLang="en-US" sz="2400" smtClean="0"/>
              <a:t>.</a:t>
            </a:r>
            <a:endParaRPr lang="en-US" altLang="en-US" sz="2400" dirty="0" smtClean="0"/>
          </a:p>
          <a:p>
            <a:r>
              <a:rPr lang="en-US" altLang="en-US" sz="2400" dirty="0" smtClean="0"/>
              <a:t>Available on WMO website in 5 languages</a:t>
            </a:r>
          </a:p>
          <a:p>
            <a:pPr algn="ctr"/>
            <a:r>
              <a:rPr lang="en-US" altLang="en-US" sz="1800" dirty="0" smtClean="0">
                <a:hlinkClick r:id="rId2"/>
              </a:rPr>
              <a:t>http://www.wmo.int/pages/prog/www/OSY/gos-vision.html#egos-ip</a:t>
            </a:r>
            <a:r>
              <a:rPr lang="en-US" altLang="en-US" sz="2400" dirty="0" smtClean="0"/>
              <a:t> </a:t>
            </a:r>
          </a:p>
        </p:txBody>
      </p:sp>
    </p:spTree>
    <p:extLst>
      <p:ext uri="{BB962C8B-B14F-4D97-AF65-F5344CB8AC3E}">
        <p14:creationId xmlns:p14="http://schemas.microsoft.com/office/powerpoint/2010/main" val="839869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p:spPr>
      </p:pic>
      <p:sp>
        <p:nvSpPr>
          <p:cNvPr id="6" name="Title 1"/>
          <p:cNvSpPr txBox="1">
            <a:spLocks/>
          </p:cNvSpPr>
          <p:nvPr/>
        </p:nvSpPr>
        <p:spPr>
          <a:xfrm>
            <a:off x="695325" y="485775"/>
            <a:ext cx="8229600" cy="46863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800" b="1" dirty="0" smtClean="0">
                <a:solidFill>
                  <a:srgbClr val="FFFF00"/>
                </a:solidFill>
              </a:rPr>
              <a:t>Thank You!</a:t>
            </a:r>
            <a:endParaRPr lang="en-US" sz="2400" i="1" dirty="0">
              <a:solidFill>
                <a:srgbClr val="FFFF00"/>
              </a:solidFill>
            </a:endParaRPr>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114300"/>
            <a:ext cx="8520113" cy="895350"/>
          </a:xfrm>
        </p:spPr>
        <p:txBody>
          <a:bodyPr/>
          <a:lstStyle/>
          <a:p>
            <a:r>
              <a:rPr lang="en-GB" altLang="en-US" sz="3200" dirty="0"/>
              <a:t>The WMO Rolling Review of Requirements (RRR)</a:t>
            </a:r>
          </a:p>
        </p:txBody>
      </p:sp>
      <p:sp>
        <p:nvSpPr>
          <p:cNvPr id="39939" name="Rectangle 3"/>
          <p:cNvSpPr>
            <a:spLocks noGrp="1" noChangeArrowheads="1"/>
          </p:cNvSpPr>
          <p:nvPr>
            <p:ph type="body" idx="1"/>
          </p:nvPr>
        </p:nvSpPr>
        <p:spPr>
          <a:xfrm>
            <a:off x="304800" y="1257300"/>
            <a:ext cx="7924800" cy="4876800"/>
          </a:xfrm>
        </p:spPr>
        <p:txBody>
          <a:bodyPr>
            <a:normAutofit fontScale="77500" lnSpcReduction="20000"/>
          </a:bodyPr>
          <a:lstStyle/>
          <a:p>
            <a:r>
              <a:rPr lang="en-GB" altLang="en-US" dirty="0"/>
              <a:t>Addressing the requirements for all WMO applications</a:t>
            </a:r>
          </a:p>
          <a:p>
            <a:r>
              <a:rPr lang="en-GB" altLang="en-US" dirty="0"/>
              <a:t>Initiated through the WMO Space Programme in cooperation with CEOS</a:t>
            </a:r>
          </a:p>
          <a:p>
            <a:r>
              <a:rPr lang="en-GB" altLang="en-US" dirty="0" smtClean="0"/>
              <a:t>Regulated in the WIGOS Manual (WMO No. 1160, para 2.2.4 and Appendix 2.3), and GOS Manual (WMO No. 588)</a:t>
            </a:r>
          </a:p>
          <a:p>
            <a:pPr marL="361950" indent="0">
              <a:buNone/>
            </a:pPr>
            <a:r>
              <a:rPr lang="en-US" sz="2600" i="1" dirty="0"/>
              <a:t>Members, both directly and through the participation of their experts in the activities of regional associations and technical commissions, shall contribute to the RRR process and assist the designated Points of Contact for each application area in performing their roles in the RRR</a:t>
            </a:r>
            <a:endParaRPr lang="en-GB" altLang="en-US" sz="2600" i="1" dirty="0" smtClean="0"/>
          </a:p>
          <a:p>
            <a:r>
              <a:rPr lang="en-GB" altLang="en-US" dirty="0" smtClean="0"/>
              <a:t>Commission </a:t>
            </a:r>
            <a:r>
              <a:rPr lang="en-GB" altLang="en-US" dirty="0"/>
              <a:t>for Basic Systems (CBS) in charge of RRR</a:t>
            </a:r>
          </a:p>
          <a:p>
            <a:pPr lvl="1"/>
            <a:r>
              <a:rPr lang="en-GB" altLang="en-US" dirty="0" smtClean="0"/>
              <a:t>Inter Programme Expert </a:t>
            </a:r>
            <a:r>
              <a:rPr lang="en-GB" altLang="en-US" dirty="0"/>
              <a:t>Team on </a:t>
            </a:r>
            <a:r>
              <a:rPr lang="en-GB" altLang="en-US" dirty="0" smtClean="0"/>
              <a:t>Observing System Design and Evolution (IPET-OSDE)</a:t>
            </a:r>
            <a:endParaRPr lang="en-GB" altLang="en-US" dirty="0"/>
          </a:p>
          <a:p>
            <a:pPr lvl="2"/>
            <a:r>
              <a:rPr lang="en-GB" altLang="en-US" dirty="0"/>
              <a:t>Chairperson, John Eyre, UK </a:t>
            </a:r>
            <a:r>
              <a:rPr lang="en-GB" altLang="en-US" dirty="0" err="1"/>
              <a:t>Metoffice</a:t>
            </a:r>
            <a:endParaRPr lang="en-GB" altLang="en-US" dirty="0"/>
          </a:p>
          <a:p>
            <a:endParaRPr lang="en-GB" altLang="en-US" dirty="0"/>
          </a:p>
        </p:txBody>
      </p:sp>
    </p:spTree>
    <p:extLst>
      <p:ext uri="{BB962C8B-B14F-4D97-AF65-F5344CB8AC3E}">
        <p14:creationId xmlns:p14="http://schemas.microsoft.com/office/powerpoint/2010/main" val="182413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051720" y="35263"/>
            <a:ext cx="5760640" cy="631487"/>
          </a:xfrm>
        </p:spPr>
        <p:txBody>
          <a:bodyPr>
            <a:normAutofit fontScale="90000"/>
          </a:bodyPr>
          <a:lstStyle/>
          <a:p>
            <a:r>
              <a:rPr lang="en-US" altLang="en-US" sz="3600" dirty="0" smtClean="0"/>
              <a:t>WMO Application Areas</a:t>
            </a:r>
          </a:p>
        </p:txBody>
      </p:sp>
      <p:sp>
        <p:nvSpPr>
          <p:cNvPr id="202755" name="Rectangle 3"/>
          <p:cNvSpPr>
            <a:spLocks noGrp="1" noChangeArrowheads="1"/>
          </p:cNvSpPr>
          <p:nvPr>
            <p:ph type="body" idx="1"/>
          </p:nvPr>
        </p:nvSpPr>
        <p:spPr>
          <a:xfrm>
            <a:off x="371475" y="828675"/>
            <a:ext cx="8665021" cy="6056709"/>
          </a:xfrm>
        </p:spPr>
        <p:txBody>
          <a:bodyPr>
            <a:normAutofit fontScale="85000" lnSpcReduction="20000"/>
          </a:bodyPr>
          <a:lstStyle/>
          <a:p>
            <a:pPr marL="0" indent="0">
              <a:buNone/>
            </a:pPr>
            <a:r>
              <a:rPr lang="fr-CH" altLang="en-US" sz="1800" u="sng" dirty="0" err="1" smtClean="0"/>
              <a:t>Definition</a:t>
            </a:r>
            <a:r>
              <a:rPr lang="fr-CH" altLang="en-US" sz="1800" dirty="0" smtClean="0"/>
              <a:t>: </a:t>
            </a:r>
            <a:r>
              <a:rPr lang="en-US" sz="1800" dirty="0" smtClean="0"/>
              <a:t> </a:t>
            </a:r>
            <a:r>
              <a:rPr lang="en-US" sz="1800" dirty="0"/>
              <a:t>an activity involving primary use of observations, in a chain of activities which allow </a:t>
            </a:r>
            <a:r>
              <a:rPr lang="en-US" sz="1800" dirty="0" smtClean="0"/>
              <a:t>NMHSs </a:t>
            </a:r>
            <a:r>
              <a:rPr lang="en-US" sz="1800" dirty="0"/>
              <a:t>or other organizations to render services contributing to public safety, socio-economic well-being and development in their respective countries, in a specific domain related to weather, climate and water. The concept of a WMO Application Area is used in the framework of the </a:t>
            </a:r>
            <a:r>
              <a:rPr lang="en-US" sz="1800" u="sng" dirty="0"/>
              <a:t>WMO Rolling Review of Requirements (RRR) </a:t>
            </a:r>
            <a:r>
              <a:rPr lang="en-US" sz="1800" dirty="0"/>
              <a:t>and describes a homogeneous activity for which it is possible to compile a consistent set of observational user requirements agreed by community experts working operationally in this area. </a:t>
            </a:r>
            <a:endParaRPr lang="fr-CH" altLang="en-US" sz="1800" dirty="0" smtClean="0"/>
          </a:p>
          <a:p>
            <a:pPr marL="0" indent="0">
              <a:lnSpc>
                <a:spcPct val="90000"/>
              </a:lnSpc>
              <a:buNone/>
            </a:pPr>
            <a:endParaRPr lang="en-US" altLang="en-US" sz="2000" dirty="0" smtClean="0"/>
          </a:p>
          <a:p>
            <a:pPr marL="457200" indent="-457200">
              <a:lnSpc>
                <a:spcPct val="90000"/>
              </a:lnSpc>
              <a:buFont typeface="+mj-lt"/>
              <a:buAutoNum type="arabicPeriod"/>
            </a:pPr>
            <a:r>
              <a:rPr lang="en-US" altLang="en-US" sz="2000" dirty="0" smtClean="0"/>
              <a:t>Global Numerical Weather Prediction</a:t>
            </a:r>
          </a:p>
          <a:p>
            <a:pPr marL="457200" indent="-457200">
              <a:lnSpc>
                <a:spcPct val="90000"/>
              </a:lnSpc>
              <a:buFont typeface="+mj-lt"/>
              <a:buAutoNum type="arabicPeriod"/>
            </a:pPr>
            <a:r>
              <a:rPr lang="en-US" altLang="en-US" sz="2000" dirty="0" smtClean="0"/>
              <a:t>High Resolution Numerical Weather Prediction</a:t>
            </a:r>
          </a:p>
          <a:p>
            <a:pPr marL="457200" indent="-457200">
              <a:lnSpc>
                <a:spcPct val="90000"/>
              </a:lnSpc>
              <a:buFont typeface="+mj-lt"/>
              <a:buAutoNum type="arabicPeriod"/>
            </a:pPr>
            <a:r>
              <a:rPr lang="en-US" altLang="en-US" sz="2000" dirty="0" smtClean="0"/>
              <a:t>Nowcasting and Very Short Range Forecasting</a:t>
            </a:r>
          </a:p>
          <a:p>
            <a:pPr marL="457200" indent="-457200">
              <a:lnSpc>
                <a:spcPct val="90000"/>
              </a:lnSpc>
              <a:buFont typeface="+mj-lt"/>
              <a:buAutoNum type="arabicPeriod"/>
            </a:pPr>
            <a:r>
              <a:rPr lang="en-GB" sz="2000" dirty="0"/>
              <a:t>Sub-seasonal to longer predictions</a:t>
            </a:r>
            <a:endParaRPr lang="en-US" altLang="en-US" sz="2000" dirty="0" smtClean="0"/>
          </a:p>
          <a:p>
            <a:pPr marL="457200" indent="-457200">
              <a:lnSpc>
                <a:spcPct val="90000"/>
              </a:lnSpc>
              <a:buFont typeface="+mj-lt"/>
              <a:buAutoNum type="arabicPeriod"/>
            </a:pPr>
            <a:r>
              <a:rPr lang="en-US" altLang="en-US" sz="2000" dirty="0" smtClean="0"/>
              <a:t>Aeronautical Meteorology</a:t>
            </a:r>
          </a:p>
          <a:p>
            <a:pPr marL="457200" indent="-457200">
              <a:lnSpc>
                <a:spcPct val="90000"/>
              </a:lnSpc>
              <a:buFont typeface="+mj-lt"/>
              <a:buAutoNum type="arabicPeriod"/>
            </a:pPr>
            <a:r>
              <a:rPr lang="en-US" altLang="en-US" sz="2000" dirty="0"/>
              <a:t>Forecasting Atmospheric Composition</a:t>
            </a:r>
          </a:p>
          <a:p>
            <a:pPr marL="457200" indent="-457200">
              <a:lnSpc>
                <a:spcPct val="90000"/>
              </a:lnSpc>
              <a:buFont typeface="+mj-lt"/>
              <a:buAutoNum type="arabicPeriod"/>
            </a:pPr>
            <a:r>
              <a:rPr lang="en-US" altLang="en-US" sz="2000" dirty="0"/>
              <a:t>Monitoring Atmospheric Composition</a:t>
            </a:r>
          </a:p>
          <a:p>
            <a:pPr marL="457200" indent="-457200">
              <a:lnSpc>
                <a:spcPct val="90000"/>
              </a:lnSpc>
              <a:buFont typeface="+mj-lt"/>
              <a:buAutoNum type="arabicPeriod"/>
            </a:pPr>
            <a:r>
              <a:rPr lang="en-US" altLang="en-US" sz="2000" dirty="0"/>
              <a:t>Providing Atmospheric Composition information to support services in urban and populated areas</a:t>
            </a:r>
            <a:endParaRPr lang="en-US" altLang="en-US" sz="2000" dirty="0" smtClean="0"/>
          </a:p>
          <a:p>
            <a:pPr marL="457200" indent="-457200">
              <a:lnSpc>
                <a:spcPct val="90000"/>
              </a:lnSpc>
              <a:buFont typeface="+mj-lt"/>
              <a:buAutoNum type="arabicPeriod"/>
            </a:pPr>
            <a:r>
              <a:rPr lang="en-US" altLang="en-US" sz="2000" dirty="0" smtClean="0"/>
              <a:t>Ocean Applications</a:t>
            </a:r>
          </a:p>
          <a:p>
            <a:pPr marL="457200" indent="-457200">
              <a:lnSpc>
                <a:spcPct val="90000"/>
              </a:lnSpc>
              <a:buFont typeface="+mj-lt"/>
              <a:buAutoNum type="arabicPeriod"/>
            </a:pPr>
            <a:r>
              <a:rPr lang="en-US" altLang="en-US" sz="2000" dirty="0" smtClean="0"/>
              <a:t>Agricultural Meteorology</a:t>
            </a:r>
          </a:p>
          <a:p>
            <a:pPr marL="457200" indent="-457200">
              <a:lnSpc>
                <a:spcPct val="90000"/>
              </a:lnSpc>
              <a:buFont typeface="+mj-lt"/>
              <a:buAutoNum type="arabicPeriod"/>
            </a:pPr>
            <a:r>
              <a:rPr lang="en-US" altLang="en-US" sz="2000" dirty="0" smtClean="0"/>
              <a:t>Hydrology</a:t>
            </a:r>
          </a:p>
          <a:p>
            <a:pPr marL="457200" indent="-457200">
              <a:lnSpc>
                <a:spcPct val="90000"/>
              </a:lnSpc>
              <a:buFont typeface="+mj-lt"/>
              <a:buAutoNum type="arabicPeriod"/>
            </a:pPr>
            <a:r>
              <a:rPr lang="en-US" altLang="en-US" sz="2000" dirty="0" smtClean="0"/>
              <a:t>Climate Monitoring (GCOS)</a:t>
            </a:r>
          </a:p>
          <a:p>
            <a:pPr marL="457200" indent="-457200">
              <a:lnSpc>
                <a:spcPct val="90000"/>
              </a:lnSpc>
              <a:buFont typeface="+mj-lt"/>
              <a:buAutoNum type="arabicPeriod"/>
            </a:pPr>
            <a:r>
              <a:rPr lang="en-US" altLang="en-US" sz="2000" dirty="0" smtClean="0"/>
              <a:t>Climate Applications (Other aspects, addressed by the Commission for Climatology)</a:t>
            </a:r>
          </a:p>
          <a:p>
            <a:pPr marL="457200" indent="-457200">
              <a:lnSpc>
                <a:spcPct val="90000"/>
              </a:lnSpc>
              <a:buFont typeface="+mj-lt"/>
              <a:buAutoNum type="arabicPeriod"/>
            </a:pPr>
            <a:r>
              <a:rPr lang="en-US" altLang="en-US" sz="2000" dirty="0" smtClean="0"/>
              <a:t>Space Weather</a:t>
            </a:r>
          </a:p>
          <a:p>
            <a:pPr marL="0" indent="0">
              <a:lnSpc>
                <a:spcPct val="90000"/>
              </a:lnSpc>
              <a:buNone/>
            </a:pPr>
            <a:endParaRPr lang="en-US" altLang="en-US" sz="2000" dirty="0" smtClean="0"/>
          </a:p>
          <a:p>
            <a:pPr marL="0" indent="0">
              <a:lnSpc>
                <a:spcPct val="90000"/>
              </a:lnSpc>
              <a:buNone/>
            </a:pPr>
            <a:r>
              <a:rPr lang="en-US" altLang="en-US" sz="2000" dirty="0" smtClean="0"/>
              <a:t>				Cross </a:t>
            </a:r>
            <a:r>
              <a:rPr lang="en-US" altLang="en-US" sz="2000" dirty="0"/>
              <a:t>cutting: </a:t>
            </a:r>
          </a:p>
          <a:p>
            <a:pPr marL="2419350" indent="-350838">
              <a:lnSpc>
                <a:spcPct val="90000"/>
              </a:lnSpc>
            </a:pPr>
            <a:r>
              <a:rPr lang="en-US" altLang="en-US" sz="2000" dirty="0"/>
              <a:t>Global Cryosphere Watch (</a:t>
            </a:r>
            <a:r>
              <a:rPr lang="en-US" altLang="en-US" sz="2000" dirty="0" smtClean="0"/>
              <a:t>GCW)</a:t>
            </a:r>
          </a:p>
          <a:p>
            <a:pPr marL="2419350" indent="-350838">
              <a:lnSpc>
                <a:spcPct val="90000"/>
              </a:lnSpc>
            </a:pPr>
            <a:r>
              <a:rPr lang="en-US" altLang="en-US" sz="2000" dirty="0" smtClean="0"/>
              <a:t>Global </a:t>
            </a:r>
            <a:r>
              <a:rPr lang="en-US" altLang="en-US" sz="2000" dirty="0"/>
              <a:t>Framework for Climate Services (GFCS)</a:t>
            </a:r>
          </a:p>
        </p:txBody>
      </p:sp>
    </p:spTree>
    <p:extLst>
      <p:ext uri="{BB962C8B-B14F-4D97-AF65-F5344CB8AC3E}">
        <p14:creationId xmlns:p14="http://schemas.microsoft.com/office/powerpoint/2010/main" val="1136955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464" y="32064"/>
            <a:ext cx="5760640" cy="1143000"/>
          </a:xfrm>
        </p:spPr>
        <p:txBody>
          <a:bodyPr>
            <a:normAutofit fontScale="90000"/>
          </a:bodyPr>
          <a:lstStyle/>
          <a:p>
            <a:r>
              <a:rPr lang="en-GB" dirty="0" smtClean="0"/>
              <a:t>Observing systems contributing to WIGOS</a:t>
            </a:r>
            <a:endParaRPr lang="en-GB" dirty="0"/>
          </a:p>
        </p:txBody>
      </p:sp>
      <p:sp>
        <p:nvSpPr>
          <p:cNvPr id="3" name="Content Placeholder 2"/>
          <p:cNvSpPr>
            <a:spLocks noGrp="1"/>
          </p:cNvSpPr>
          <p:nvPr>
            <p:ph idx="1"/>
          </p:nvPr>
        </p:nvSpPr>
        <p:spPr>
          <a:xfrm>
            <a:off x="107504" y="598399"/>
            <a:ext cx="8229600" cy="5589240"/>
          </a:xfrm>
        </p:spPr>
        <p:txBody>
          <a:bodyPr>
            <a:noAutofit/>
          </a:bodyPr>
          <a:lstStyle/>
          <a:p>
            <a:r>
              <a:rPr lang="en-GB" sz="1600" dirty="0" smtClean="0"/>
              <a:t>Space-based </a:t>
            </a:r>
          </a:p>
          <a:p>
            <a:pPr lvl="1"/>
            <a:r>
              <a:rPr lang="en-GB" sz="1400" dirty="0" smtClean="0"/>
              <a:t>Geostationary</a:t>
            </a:r>
          </a:p>
          <a:p>
            <a:pPr lvl="1"/>
            <a:r>
              <a:rPr lang="en-GB" sz="1400" dirty="0" smtClean="0"/>
              <a:t>Polar orbiting LEO</a:t>
            </a:r>
          </a:p>
          <a:p>
            <a:pPr lvl="1"/>
            <a:r>
              <a:rPr lang="en-GB" sz="1400" dirty="0" err="1" smtClean="0"/>
              <a:t>Eliptical</a:t>
            </a:r>
            <a:r>
              <a:rPr lang="en-GB" sz="1400" dirty="0" smtClean="0"/>
              <a:t> orbit, ....</a:t>
            </a:r>
          </a:p>
          <a:p>
            <a:r>
              <a:rPr lang="en-GB" sz="1600" dirty="0" smtClean="0"/>
              <a:t>Surface-based</a:t>
            </a:r>
          </a:p>
          <a:p>
            <a:pPr lvl="1"/>
            <a:r>
              <a:rPr lang="en-GB" sz="1400" dirty="0" smtClean="0"/>
              <a:t>Surface stations (RBSN, RBCN, AWS ..)</a:t>
            </a:r>
          </a:p>
          <a:p>
            <a:pPr lvl="1"/>
            <a:r>
              <a:rPr lang="en-GB" sz="1400" dirty="0" smtClean="0"/>
              <a:t>Climate stations (GSN)</a:t>
            </a:r>
          </a:p>
          <a:p>
            <a:pPr lvl="1"/>
            <a:r>
              <a:rPr lang="en-GB" sz="1400" dirty="0" smtClean="0"/>
              <a:t>Upper air soundings (incl. GUAN, GRUAN)</a:t>
            </a:r>
          </a:p>
          <a:p>
            <a:pPr lvl="1"/>
            <a:r>
              <a:rPr lang="en-GB" sz="1400" dirty="0" smtClean="0"/>
              <a:t>Wind profilers</a:t>
            </a:r>
          </a:p>
          <a:p>
            <a:pPr lvl="1"/>
            <a:r>
              <a:rPr lang="en-GB" sz="1400" dirty="0" smtClean="0"/>
              <a:t>Weather radars</a:t>
            </a:r>
          </a:p>
          <a:p>
            <a:pPr lvl="1"/>
            <a:r>
              <a:rPr lang="en-GB" sz="1400" dirty="0" smtClean="0"/>
              <a:t>Lightning detection systems</a:t>
            </a:r>
          </a:p>
          <a:p>
            <a:pPr lvl="1"/>
            <a:r>
              <a:rPr lang="en-GB" sz="1400" dirty="0" smtClean="0"/>
              <a:t>Aircrafts (e.g. AMDAR)</a:t>
            </a:r>
          </a:p>
          <a:p>
            <a:pPr lvl="1"/>
            <a:r>
              <a:rPr lang="en-GB" sz="1400" dirty="0" smtClean="0"/>
              <a:t>Aeronautical stations</a:t>
            </a:r>
          </a:p>
          <a:p>
            <a:pPr lvl="1"/>
            <a:r>
              <a:rPr lang="en-GB" sz="1400" dirty="0" smtClean="0"/>
              <a:t>Hydrological stations (WHOS)</a:t>
            </a:r>
          </a:p>
          <a:p>
            <a:pPr lvl="1"/>
            <a:r>
              <a:rPr lang="en-GB" sz="1400" dirty="0" smtClean="0"/>
              <a:t>Atmospheric composition, air quality monitoring (GAW)</a:t>
            </a:r>
          </a:p>
          <a:p>
            <a:pPr lvl="1"/>
            <a:r>
              <a:rPr lang="en-GB" sz="1400" dirty="0" err="1" smtClean="0"/>
              <a:t>Cryosphere</a:t>
            </a:r>
            <a:r>
              <a:rPr lang="en-GB" sz="1400" dirty="0" smtClean="0"/>
              <a:t> observations (GCW)</a:t>
            </a:r>
          </a:p>
          <a:p>
            <a:pPr lvl="1"/>
            <a:r>
              <a:rPr lang="en-GB" sz="1400" dirty="0" smtClean="0"/>
              <a:t>Marine observations (drifters, floats, moorings, tide gauges, ships, gliders …)</a:t>
            </a:r>
          </a:p>
          <a:p>
            <a:pPr lvl="1"/>
            <a:r>
              <a:rPr lang="en-GB" sz="1400" dirty="0" smtClean="0"/>
              <a:t>Terrestrial observations (GTOS)</a:t>
            </a:r>
          </a:p>
          <a:p>
            <a:pPr lvl="1"/>
            <a:r>
              <a:rPr lang="en-GB" sz="1400" dirty="0" smtClean="0"/>
              <a:t>Surface-based space weather observations</a:t>
            </a:r>
          </a:p>
          <a:p>
            <a:pPr lvl="1"/>
            <a:r>
              <a:rPr lang="en-GB" sz="1400" dirty="0" smtClean="0"/>
              <a:t>GNSS radio-occultation</a:t>
            </a:r>
          </a:p>
          <a:p>
            <a:pPr lvl="1"/>
            <a:r>
              <a:rPr lang="en-GB" sz="1400" dirty="0" smtClean="0"/>
              <a:t>…</a:t>
            </a:r>
            <a:endParaRPr lang="en-GB" sz="1400" dirty="0"/>
          </a:p>
        </p:txBody>
      </p:sp>
      <p:pic>
        <p:nvPicPr>
          <p:cNvPr id="4" name="Picture 13" descr="GOS-fullsize"/>
          <p:cNvPicPr>
            <a:picLocks noChangeAspect="1" noChangeArrowheads="1"/>
          </p:cNvPicPr>
          <p:nvPr/>
        </p:nvPicPr>
        <p:blipFill>
          <a:blip r:embed="rId2"/>
          <a:srcRect/>
          <a:stretch>
            <a:fillRect/>
          </a:stretch>
        </p:blipFill>
        <p:spPr bwMode="auto">
          <a:xfrm>
            <a:off x="4067944" y="1556792"/>
            <a:ext cx="5056592" cy="3202025"/>
          </a:xfrm>
          <a:prstGeom prst="rect">
            <a:avLst/>
          </a:prstGeom>
          <a:noFill/>
          <a:ln w="9525">
            <a:noFill/>
            <a:miter lim="800000"/>
            <a:headEnd/>
            <a:tailEnd/>
          </a:ln>
        </p:spPr>
      </p:pic>
      <p:pic>
        <p:nvPicPr>
          <p:cNvPr id="5" name="Picture 15" descr="atmos_observatories"/>
          <p:cNvPicPr>
            <a:picLocks noChangeAspect="1" noChangeArrowheads="1"/>
          </p:cNvPicPr>
          <p:nvPr/>
        </p:nvPicPr>
        <p:blipFill>
          <a:blip r:embed="rId3"/>
          <a:srcRect/>
          <a:stretch>
            <a:fillRect/>
          </a:stretch>
        </p:blipFill>
        <p:spPr bwMode="auto">
          <a:xfrm>
            <a:off x="6588124" y="4747320"/>
            <a:ext cx="1655713" cy="1143659"/>
          </a:xfrm>
          <a:prstGeom prst="rect">
            <a:avLst/>
          </a:prstGeom>
          <a:noFill/>
          <a:ln w="9525">
            <a:noFill/>
            <a:miter lim="800000"/>
            <a:headEnd/>
            <a:tailEnd/>
          </a:ln>
        </p:spPr>
      </p:pic>
      <p:pic>
        <p:nvPicPr>
          <p:cNvPr id="6" name="Picture 16" descr="WaterSensor1"/>
          <p:cNvPicPr>
            <a:picLocks noChangeAspect="1" noChangeArrowheads="1"/>
          </p:cNvPicPr>
          <p:nvPr/>
        </p:nvPicPr>
        <p:blipFill>
          <a:blip r:embed="rId4"/>
          <a:srcRect/>
          <a:stretch>
            <a:fillRect/>
          </a:stretch>
        </p:blipFill>
        <p:spPr bwMode="auto">
          <a:xfrm>
            <a:off x="5148064" y="5890979"/>
            <a:ext cx="837907" cy="558605"/>
          </a:xfrm>
          <a:prstGeom prst="rect">
            <a:avLst/>
          </a:prstGeom>
          <a:noFill/>
          <a:ln w="9525">
            <a:noFill/>
            <a:miter lim="800000"/>
            <a:headEnd/>
            <a:tailEnd/>
          </a:ln>
        </p:spPr>
      </p:pic>
      <p:pic>
        <p:nvPicPr>
          <p:cNvPr id="7" name="Picture 14" descr="156"/>
          <p:cNvPicPr>
            <a:picLocks noChangeAspect="1" noChangeArrowheads="1"/>
          </p:cNvPicPr>
          <p:nvPr/>
        </p:nvPicPr>
        <p:blipFill>
          <a:blip r:embed="rId5"/>
          <a:srcRect/>
          <a:stretch>
            <a:fillRect/>
          </a:stretch>
        </p:blipFill>
        <p:spPr bwMode="auto">
          <a:xfrm>
            <a:off x="8042607" y="4967651"/>
            <a:ext cx="1057873" cy="702996"/>
          </a:xfrm>
          <a:prstGeom prst="rect">
            <a:avLst/>
          </a:prstGeom>
          <a:noFill/>
          <a:ln w="9525">
            <a:noFill/>
            <a:miter lim="800000"/>
            <a:headEnd/>
            <a:tailEnd/>
          </a:ln>
        </p:spPr>
      </p:pic>
      <p:pic>
        <p:nvPicPr>
          <p:cNvPr id="8" name="Picture 2" descr="http://www.ndbc.noaa.gov/images/stations/scoop.jpg"/>
          <p:cNvPicPr>
            <a:picLocks noChangeAspect="1" noChangeArrowheads="1"/>
          </p:cNvPicPr>
          <p:nvPr/>
        </p:nvPicPr>
        <p:blipFill>
          <a:blip r:embed="rId6" cstate="print"/>
          <a:srcRect/>
          <a:stretch>
            <a:fillRect/>
          </a:stretch>
        </p:blipFill>
        <p:spPr bwMode="auto">
          <a:xfrm>
            <a:off x="6318505" y="5890979"/>
            <a:ext cx="555469" cy="882799"/>
          </a:xfrm>
          <a:prstGeom prst="rect">
            <a:avLst/>
          </a:prstGeom>
          <a:noFill/>
        </p:spPr>
      </p:pic>
      <p:pic>
        <p:nvPicPr>
          <p:cNvPr id="9" name="Picture 8" descr="http://www.offshorewind.biz/wp-content/uploads/2012/03/RWE-to-Deploy-TRIAXYS-Buoy-at-Nordsee-Ost-Wind-Farm.jpg"/>
          <p:cNvPicPr/>
          <p:nvPr/>
        </p:nvPicPr>
        <p:blipFill>
          <a:blip r:embed="rId7" cstate="print"/>
          <a:srcRect l="16160" r="11121"/>
          <a:stretch>
            <a:fillRect/>
          </a:stretch>
        </p:blipFill>
        <p:spPr bwMode="auto">
          <a:xfrm>
            <a:off x="4355976" y="5805264"/>
            <a:ext cx="607368" cy="526003"/>
          </a:xfrm>
          <a:prstGeom prst="rect">
            <a:avLst/>
          </a:prstGeom>
          <a:noFill/>
          <a:ln w="9525">
            <a:noFill/>
            <a:miter lim="800000"/>
            <a:headEnd/>
            <a:tailEnd/>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6209" y="5906269"/>
            <a:ext cx="1290936" cy="867509"/>
          </a:xfrm>
          <a:prstGeom prst="rect">
            <a:avLst/>
          </a:prstGeom>
        </p:spPr>
      </p:pic>
    </p:spTree>
    <p:extLst>
      <p:ext uri="{BB962C8B-B14F-4D97-AF65-F5344CB8AC3E}">
        <p14:creationId xmlns:p14="http://schemas.microsoft.com/office/powerpoint/2010/main" val="888507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48" name="Rectangle 76"/>
          <p:cNvSpPr>
            <a:spLocks noChangeArrowheads="1"/>
          </p:cNvSpPr>
          <p:nvPr/>
        </p:nvSpPr>
        <p:spPr bwMode="auto">
          <a:xfrm>
            <a:off x="762000" y="1676400"/>
            <a:ext cx="1752600" cy="2438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44" name="Oval 72"/>
          <p:cNvSpPr>
            <a:spLocks noChangeArrowheads="1"/>
          </p:cNvSpPr>
          <p:nvPr/>
        </p:nvSpPr>
        <p:spPr bwMode="auto">
          <a:xfrm>
            <a:off x="4724400" y="1676400"/>
            <a:ext cx="4267200" cy="2057400"/>
          </a:xfrm>
          <a:prstGeom prst="ellipse">
            <a:avLst/>
          </a:prstGeom>
          <a:solidFill>
            <a:srgbClr val="DFFAF9"/>
          </a:solidFill>
          <a:ln w="952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42" name="Rectangle 70"/>
          <p:cNvSpPr>
            <a:spLocks noChangeArrowheads="1"/>
          </p:cNvSpPr>
          <p:nvPr/>
        </p:nvSpPr>
        <p:spPr bwMode="auto">
          <a:xfrm>
            <a:off x="609600" y="4343400"/>
            <a:ext cx="5181600" cy="2438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6" name="Group 7"/>
          <p:cNvGrpSpPr>
            <a:grpSpLocks/>
          </p:cNvGrpSpPr>
          <p:nvPr/>
        </p:nvGrpSpPr>
        <p:grpSpPr bwMode="auto">
          <a:xfrm>
            <a:off x="762000" y="4329113"/>
            <a:ext cx="2620963" cy="2354263"/>
            <a:chOff x="943" y="1221"/>
            <a:chExt cx="1651" cy="1483"/>
          </a:xfrm>
        </p:grpSpPr>
        <p:sp>
          <p:nvSpPr>
            <p:cNvPr id="3081" name="Rectangle 8"/>
            <p:cNvSpPr>
              <a:spLocks noChangeArrowheads="1"/>
            </p:cNvSpPr>
            <p:nvPr/>
          </p:nvSpPr>
          <p:spPr bwMode="auto">
            <a:xfrm>
              <a:off x="943" y="1298"/>
              <a:ext cx="1651" cy="1406"/>
            </a:xfrm>
            <a:prstGeom prst="rect">
              <a:avLst/>
            </a:prstGeom>
            <a:gradFill rotWithShape="1">
              <a:gsLst>
                <a:gs pos="0">
                  <a:srgbClr val="3399FF">
                    <a:alpha val="98000"/>
                  </a:srgbClr>
                </a:gs>
                <a:gs pos="100000">
                  <a:schemeClr val="bg1">
                    <a:alpha val="96999"/>
                  </a:schemeClr>
                </a:gs>
              </a:gsLst>
              <a:lin ang="5400000" scaled="1"/>
            </a:gradFill>
            <a:ln w="38100">
              <a:solidFill>
                <a:schemeClr val="tx1"/>
              </a:solidFill>
              <a:miter lim="800000"/>
              <a:headEnd/>
              <a:tailEnd/>
            </a:ln>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endParaRPr lang="es-AR" altLang="en-US" sz="1400">
                <a:latin typeface="Times New Roman" pitchFamily="18" charset="0"/>
                <a:cs typeface="Times New Roman" pitchFamily="18" charset="0"/>
              </a:endParaRPr>
            </a:p>
          </p:txBody>
        </p:sp>
        <p:pic>
          <p:nvPicPr>
            <p:cNvPr id="3082"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 y="2160"/>
              <a:ext cx="402"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5" y="1221"/>
              <a:ext cx="967"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15" name="Rectangle 42"/>
          <p:cNvSpPr>
            <a:spLocks noGrp="1" noChangeArrowheads="1"/>
          </p:cNvSpPr>
          <p:nvPr>
            <p:ph type="title" idx="4294967295"/>
          </p:nvPr>
        </p:nvSpPr>
        <p:spPr>
          <a:xfrm>
            <a:off x="838200" y="0"/>
            <a:ext cx="5867400" cy="854075"/>
          </a:xfrm>
        </p:spPr>
        <p:txBody>
          <a:bodyPr/>
          <a:lstStyle/>
          <a:p>
            <a:r>
              <a:rPr lang="en-US" altLang="en-US" sz="2000">
                <a:latin typeface="Arial Narrow" pitchFamily="34" charset="0"/>
              </a:rPr>
              <a:t>Rolling Review of Requirements (RRR) and </a:t>
            </a:r>
            <a:br>
              <a:rPr lang="en-US" altLang="en-US" sz="2000">
                <a:latin typeface="Arial Narrow" pitchFamily="34" charset="0"/>
              </a:rPr>
            </a:br>
            <a:r>
              <a:rPr lang="en-US" altLang="en-US" sz="2000">
                <a:latin typeface="Arial Narrow" pitchFamily="34" charset="0"/>
              </a:rPr>
              <a:t>Evolution of Global Observing Systems</a:t>
            </a:r>
          </a:p>
        </p:txBody>
      </p:sp>
      <p:sp>
        <p:nvSpPr>
          <p:cNvPr id="3117" name="Rectangle 45"/>
          <p:cNvSpPr>
            <a:spLocks noChangeArrowheads="1"/>
          </p:cNvSpPr>
          <p:nvPr/>
        </p:nvSpPr>
        <p:spPr bwMode="auto">
          <a:xfrm>
            <a:off x="5943600" y="4572000"/>
            <a:ext cx="3048000" cy="10668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t>Implementation Plan</a:t>
            </a:r>
          </a:p>
          <a:p>
            <a:pPr algn="ctr"/>
            <a:r>
              <a:rPr lang="en-US" altLang="en-US" dirty="0"/>
              <a:t>(</a:t>
            </a:r>
            <a:r>
              <a:rPr lang="en-US" altLang="en-US" dirty="0">
                <a:hlinkClick r:id="rId5"/>
              </a:rPr>
              <a:t>EGOS-IP</a:t>
            </a:r>
            <a:r>
              <a:rPr lang="en-US" altLang="en-US" dirty="0"/>
              <a:t>)</a:t>
            </a:r>
          </a:p>
        </p:txBody>
      </p:sp>
      <p:sp>
        <p:nvSpPr>
          <p:cNvPr id="3116" name="AutoShape 44"/>
          <p:cNvSpPr>
            <a:spLocks noChangeArrowheads="1"/>
          </p:cNvSpPr>
          <p:nvPr/>
        </p:nvSpPr>
        <p:spPr bwMode="auto">
          <a:xfrm>
            <a:off x="6564560" y="1905000"/>
            <a:ext cx="1103784" cy="1020763"/>
          </a:xfrm>
          <a:prstGeom prst="flowChartMultidocumen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dirty="0"/>
              <a:t>Impact </a:t>
            </a:r>
          </a:p>
          <a:p>
            <a:pPr algn="ctr"/>
            <a:r>
              <a:rPr lang="en-US" altLang="en-US" sz="1400" dirty="0" smtClean="0"/>
              <a:t>Studies</a:t>
            </a:r>
          </a:p>
          <a:p>
            <a:pPr algn="ctr"/>
            <a:r>
              <a:rPr lang="en-US" altLang="en-US" sz="1400" dirty="0" smtClean="0"/>
              <a:t>(e.g. </a:t>
            </a:r>
            <a:r>
              <a:rPr lang="en-US" altLang="en-US" sz="1400" dirty="0" smtClean="0">
                <a:hlinkClick r:id="rId6"/>
              </a:rPr>
              <a:t>NWP5</a:t>
            </a:r>
            <a:r>
              <a:rPr lang="en-US" altLang="en-US" sz="1400" dirty="0" smtClean="0"/>
              <a:t>)</a:t>
            </a:r>
            <a:endParaRPr lang="en-US" altLang="en-US" sz="1400" dirty="0"/>
          </a:p>
        </p:txBody>
      </p:sp>
      <p:sp>
        <p:nvSpPr>
          <p:cNvPr id="3118" name="AutoShape 46"/>
          <p:cNvSpPr>
            <a:spLocks noChangeArrowheads="1"/>
          </p:cNvSpPr>
          <p:nvPr/>
        </p:nvSpPr>
        <p:spPr bwMode="auto">
          <a:xfrm>
            <a:off x="4953000" y="1828800"/>
            <a:ext cx="1524000" cy="1676400"/>
          </a:xfrm>
          <a:prstGeom prst="flowChartMultidocumen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dirty="0">
                <a:hlinkClick r:id=""/>
              </a:rPr>
              <a:t>Statements of </a:t>
            </a:r>
          </a:p>
          <a:p>
            <a:pPr algn="ctr"/>
            <a:r>
              <a:rPr lang="en-US" altLang="en-US" sz="1400" dirty="0">
                <a:hlinkClick r:id=""/>
              </a:rPr>
              <a:t>Guidance</a:t>
            </a:r>
            <a:endParaRPr lang="en-US" altLang="en-US" sz="1400" dirty="0"/>
          </a:p>
          <a:p>
            <a:pPr algn="ctr"/>
            <a:r>
              <a:rPr lang="en-US" altLang="en-US" sz="1400" dirty="0"/>
              <a:t>(gap analysis)</a:t>
            </a:r>
          </a:p>
        </p:txBody>
      </p:sp>
      <p:sp>
        <p:nvSpPr>
          <p:cNvPr id="3121" name="AutoShape 49"/>
          <p:cNvSpPr>
            <a:spLocks noChangeArrowheads="1"/>
          </p:cNvSpPr>
          <p:nvPr/>
        </p:nvSpPr>
        <p:spPr bwMode="auto">
          <a:xfrm>
            <a:off x="6172200" y="3886200"/>
            <a:ext cx="1905000" cy="5334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3123" name="AutoShape 51"/>
          <p:cNvSpPr>
            <a:spLocks noChangeArrowheads="1"/>
          </p:cNvSpPr>
          <p:nvPr/>
        </p:nvSpPr>
        <p:spPr bwMode="auto">
          <a:xfrm>
            <a:off x="914400" y="1752600"/>
            <a:ext cx="1524000" cy="838200"/>
          </a:xfrm>
          <a:prstGeom prst="can">
            <a:avLst>
              <a:gd name="adj" fmla="val 25000"/>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dirty="0">
                <a:hlinkClick r:id=""/>
              </a:rPr>
              <a:t>User </a:t>
            </a:r>
          </a:p>
          <a:p>
            <a:pPr algn="ctr"/>
            <a:r>
              <a:rPr lang="en-US" altLang="en-US" sz="1600" dirty="0">
                <a:hlinkClick r:id=""/>
              </a:rPr>
              <a:t>requirements</a:t>
            </a:r>
            <a:endParaRPr lang="en-US" altLang="en-US" sz="1600" dirty="0"/>
          </a:p>
        </p:txBody>
      </p:sp>
      <p:sp>
        <p:nvSpPr>
          <p:cNvPr id="3124" name="AutoShape 52"/>
          <p:cNvSpPr>
            <a:spLocks noChangeArrowheads="1"/>
          </p:cNvSpPr>
          <p:nvPr/>
        </p:nvSpPr>
        <p:spPr bwMode="auto">
          <a:xfrm>
            <a:off x="914400" y="2722240"/>
            <a:ext cx="1524000" cy="1066800"/>
          </a:xfrm>
          <a:prstGeom prst="can">
            <a:avLst>
              <a:gd name="adj" fmla="val 25000"/>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dirty="0"/>
              <a:t>Observing</a:t>
            </a:r>
          </a:p>
          <a:p>
            <a:pPr algn="ctr"/>
            <a:r>
              <a:rPr lang="en-US" altLang="en-US" sz="1200" dirty="0"/>
              <a:t>Systems</a:t>
            </a:r>
          </a:p>
          <a:p>
            <a:pPr algn="ctr"/>
            <a:r>
              <a:rPr lang="en-US" altLang="en-US" sz="1200" dirty="0" smtClean="0"/>
              <a:t>Capabilities</a:t>
            </a:r>
          </a:p>
          <a:p>
            <a:pPr algn="ctr"/>
            <a:r>
              <a:rPr lang="en-US" altLang="en-US" sz="1200" dirty="0" smtClean="0"/>
              <a:t>(</a:t>
            </a:r>
            <a:r>
              <a:rPr lang="en-US" altLang="en-US" sz="1200" dirty="0" smtClean="0">
                <a:hlinkClick r:id="rId7"/>
              </a:rPr>
              <a:t>Space</a:t>
            </a:r>
            <a:r>
              <a:rPr lang="en-US" altLang="en-US" sz="1200" dirty="0" smtClean="0"/>
              <a:t> &amp; Surface)</a:t>
            </a:r>
            <a:endParaRPr lang="en-US" altLang="en-US" sz="1200" dirty="0"/>
          </a:p>
        </p:txBody>
      </p:sp>
      <p:sp>
        <p:nvSpPr>
          <p:cNvPr id="3125" name="AutoShape 53"/>
          <p:cNvSpPr>
            <a:spLocks noChangeArrowheads="1"/>
          </p:cNvSpPr>
          <p:nvPr/>
        </p:nvSpPr>
        <p:spPr bwMode="auto">
          <a:xfrm flipV="1">
            <a:off x="76200" y="3124200"/>
            <a:ext cx="457200" cy="2057400"/>
          </a:xfrm>
          <a:prstGeom prst="curvedRightArrow">
            <a:avLst>
              <a:gd name="adj1" fmla="val 90000"/>
              <a:gd name="adj2" fmla="val 18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26" name="Oval 54"/>
          <p:cNvSpPr>
            <a:spLocks noChangeArrowheads="1"/>
          </p:cNvSpPr>
          <p:nvPr/>
        </p:nvSpPr>
        <p:spPr bwMode="auto">
          <a:xfrm>
            <a:off x="2667000" y="1600200"/>
            <a:ext cx="1295400" cy="20574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Critical</a:t>
            </a:r>
          </a:p>
          <a:p>
            <a:pPr algn="ctr"/>
            <a:r>
              <a:rPr lang="en-US" altLang="en-US"/>
              <a:t>review</a:t>
            </a:r>
          </a:p>
        </p:txBody>
      </p:sp>
      <p:sp>
        <p:nvSpPr>
          <p:cNvPr id="3127" name="AutoShape 55"/>
          <p:cNvSpPr>
            <a:spLocks noChangeArrowheads="1"/>
          </p:cNvSpPr>
          <p:nvPr/>
        </p:nvSpPr>
        <p:spPr bwMode="auto">
          <a:xfrm>
            <a:off x="1981200" y="1143000"/>
            <a:ext cx="1752600" cy="457200"/>
          </a:xfrm>
          <a:prstGeom prst="curvedDownArrow">
            <a:avLst>
              <a:gd name="adj1" fmla="val 76667"/>
              <a:gd name="adj2" fmla="val 15333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28" name="AutoShape 56"/>
          <p:cNvSpPr>
            <a:spLocks noChangeArrowheads="1"/>
          </p:cNvSpPr>
          <p:nvPr/>
        </p:nvSpPr>
        <p:spPr bwMode="auto">
          <a:xfrm flipV="1">
            <a:off x="2057400" y="3810000"/>
            <a:ext cx="1600200" cy="457200"/>
          </a:xfrm>
          <a:prstGeom prst="curvedDownArrow">
            <a:avLst>
              <a:gd name="adj1" fmla="val 70000"/>
              <a:gd name="adj2" fmla="val 14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29" name="AutoShape 57"/>
          <p:cNvSpPr>
            <a:spLocks noChangeArrowheads="1"/>
          </p:cNvSpPr>
          <p:nvPr/>
        </p:nvSpPr>
        <p:spPr bwMode="auto">
          <a:xfrm>
            <a:off x="4114800" y="1981200"/>
            <a:ext cx="533400" cy="1219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34" name="AutoShape 62"/>
          <p:cNvSpPr>
            <a:spLocks noChangeArrowheads="1"/>
          </p:cNvSpPr>
          <p:nvPr/>
        </p:nvSpPr>
        <p:spPr bwMode="auto">
          <a:xfrm>
            <a:off x="5867400" y="76200"/>
            <a:ext cx="3200400" cy="1524000"/>
          </a:xfrm>
          <a:prstGeom prst="cloudCallout">
            <a:avLst>
              <a:gd name="adj1" fmla="val -55356"/>
              <a:gd name="adj2" fmla="val 4844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dirty="0"/>
              <a:t>Long term </a:t>
            </a:r>
            <a:r>
              <a:rPr lang="en-US" altLang="en-US" dirty="0">
                <a:hlinkClick r:id="rId8"/>
              </a:rPr>
              <a:t>vision</a:t>
            </a:r>
            <a:r>
              <a:rPr lang="en-US" altLang="en-US" dirty="0"/>
              <a:t> of global observing systems</a:t>
            </a:r>
          </a:p>
        </p:txBody>
      </p:sp>
      <p:sp>
        <p:nvSpPr>
          <p:cNvPr id="3135" name="AutoShape 63"/>
          <p:cNvSpPr>
            <a:spLocks noChangeArrowheads="1"/>
          </p:cNvSpPr>
          <p:nvPr/>
        </p:nvSpPr>
        <p:spPr bwMode="auto">
          <a:xfrm>
            <a:off x="152400" y="685800"/>
            <a:ext cx="1600200" cy="914400"/>
          </a:xfrm>
          <a:prstGeom prst="flowChartMultidocumen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hlinkClick r:id=""/>
              </a:rPr>
              <a:t>Application</a:t>
            </a:r>
          </a:p>
          <a:p>
            <a:pPr algn="ctr"/>
            <a:r>
              <a:rPr lang="en-US" altLang="en-US" dirty="0">
                <a:hlinkClick r:id=""/>
              </a:rPr>
              <a:t>Areas</a:t>
            </a:r>
            <a:endParaRPr lang="en-US" altLang="en-US" dirty="0"/>
          </a:p>
        </p:txBody>
      </p:sp>
      <p:sp>
        <p:nvSpPr>
          <p:cNvPr id="3138" name="AutoShape 66"/>
          <p:cNvSpPr>
            <a:spLocks noChangeArrowheads="1"/>
          </p:cNvSpPr>
          <p:nvPr/>
        </p:nvSpPr>
        <p:spPr bwMode="auto">
          <a:xfrm rot="5400000">
            <a:off x="266700" y="1790700"/>
            <a:ext cx="609600" cy="5334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39" name="AutoShape 67"/>
          <p:cNvSpPr>
            <a:spLocks noChangeArrowheads="1"/>
          </p:cNvSpPr>
          <p:nvPr/>
        </p:nvSpPr>
        <p:spPr bwMode="auto">
          <a:xfrm>
            <a:off x="3733800" y="4648200"/>
            <a:ext cx="1981200" cy="1905000"/>
          </a:xfrm>
          <a:prstGeom prst="flowChartMultidocumen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Members’ and</a:t>
            </a:r>
          </a:p>
          <a:p>
            <a:pPr algn="ctr"/>
            <a:r>
              <a:rPr lang="en-US" altLang="en-US" sz="1400"/>
              <a:t>Space Agencies</a:t>
            </a:r>
          </a:p>
          <a:p>
            <a:pPr algn="ctr"/>
            <a:r>
              <a:rPr lang="en-US" altLang="en-US" sz="1400"/>
              <a:t>Observation</a:t>
            </a:r>
          </a:p>
          <a:p>
            <a:pPr algn="ctr"/>
            <a:r>
              <a:rPr lang="en-US" altLang="en-US" sz="1400"/>
              <a:t>Programmes</a:t>
            </a:r>
          </a:p>
        </p:txBody>
      </p:sp>
      <p:sp>
        <p:nvSpPr>
          <p:cNvPr id="3141" name="AutoShape 69"/>
          <p:cNvSpPr>
            <a:spLocks noChangeArrowheads="1"/>
          </p:cNvSpPr>
          <p:nvPr/>
        </p:nvSpPr>
        <p:spPr bwMode="auto">
          <a:xfrm rot="16200000" flipH="1">
            <a:off x="6667500" y="5905500"/>
            <a:ext cx="762000" cy="8382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43" name="AutoShape 71"/>
          <p:cNvSpPr>
            <a:spLocks noChangeArrowheads="1"/>
          </p:cNvSpPr>
          <p:nvPr/>
        </p:nvSpPr>
        <p:spPr bwMode="auto">
          <a:xfrm>
            <a:off x="7813104" y="1905000"/>
            <a:ext cx="1295400" cy="944563"/>
          </a:xfrm>
          <a:prstGeom prst="flowChartMultidocumen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Priorities, </a:t>
            </a:r>
          </a:p>
          <a:p>
            <a:pPr algn="ctr"/>
            <a:r>
              <a:rPr lang="en-US" altLang="en-US" sz="1400"/>
              <a:t>cost </a:t>
            </a:r>
          </a:p>
          <a:p>
            <a:pPr algn="ctr"/>
            <a:r>
              <a:rPr lang="en-US" altLang="en-US" sz="1400"/>
              <a:t>effectiveness</a:t>
            </a:r>
          </a:p>
        </p:txBody>
      </p:sp>
      <p:sp>
        <p:nvSpPr>
          <p:cNvPr id="3149" name="Text Box 77"/>
          <p:cNvSpPr txBox="1">
            <a:spLocks noChangeArrowheads="1"/>
          </p:cNvSpPr>
          <p:nvPr/>
        </p:nvSpPr>
        <p:spPr bwMode="auto">
          <a:xfrm>
            <a:off x="838200" y="38100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dirty="0"/>
              <a:t>(OSCAR)</a:t>
            </a:r>
          </a:p>
        </p:txBody>
      </p:sp>
      <p:pic>
        <p:nvPicPr>
          <p:cNvPr id="29" name="Picture 2" descr="http://www.ndbc.noaa.gov/images/stations/scoop.jpg"/>
          <p:cNvPicPr>
            <a:picLocks noChangeAspect="1" noChangeArrowheads="1"/>
          </p:cNvPicPr>
          <p:nvPr/>
        </p:nvPicPr>
        <p:blipFill>
          <a:blip r:embed="rId9" cstate="print"/>
          <a:srcRect/>
          <a:stretch>
            <a:fillRect/>
          </a:stretch>
        </p:blipFill>
        <p:spPr bwMode="auto">
          <a:xfrm>
            <a:off x="2759231" y="5703928"/>
            <a:ext cx="555469" cy="882799"/>
          </a:xfrm>
          <a:prstGeom prst="rect">
            <a:avLst/>
          </a:prstGeom>
          <a:noFill/>
        </p:spPr>
      </p:pic>
      <p:pic>
        <p:nvPicPr>
          <p:cNvPr id="30" name="Picture 14" descr="156"/>
          <p:cNvPicPr>
            <a:picLocks noChangeAspect="1" noChangeArrowheads="1"/>
          </p:cNvPicPr>
          <p:nvPr/>
        </p:nvPicPr>
        <p:blipFill>
          <a:blip r:embed="rId10"/>
          <a:srcRect/>
          <a:stretch>
            <a:fillRect/>
          </a:stretch>
        </p:blipFill>
        <p:spPr bwMode="auto">
          <a:xfrm>
            <a:off x="1741440" y="6145326"/>
            <a:ext cx="701500" cy="466173"/>
          </a:xfrm>
          <a:prstGeom prst="rect">
            <a:avLst/>
          </a:prstGeom>
          <a:noFill/>
          <a:ln w="9525">
            <a:noFill/>
            <a:miter lim="800000"/>
            <a:headEnd/>
            <a:tailEnd/>
          </a:ln>
        </p:spPr>
      </p:pic>
    </p:spTree>
    <p:extLst>
      <p:ext uri="{BB962C8B-B14F-4D97-AF65-F5344CB8AC3E}">
        <p14:creationId xmlns:p14="http://schemas.microsoft.com/office/powerpoint/2010/main" val="822320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22238"/>
            <a:ext cx="8229600" cy="668337"/>
          </a:xfrm>
        </p:spPr>
        <p:txBody>
          <a:bodyPr>
            <a:normAutofit fontScale="90000"/>
          </a:bodyPr>
          <a:lstStyle/>
          <a:p>
            <a:r>
              <a:rPr lang="en-GB" altLang="en-US" dirty="0" smtClean="0"/>
              <a:t>RRR process</a:t>
            </a:r>
            <a:endParaRPr lang="en-GB" altLang="en-US" dirty="0"/>
          </a:p>
        </p:txBody>
      </p:sp>
      <p:sp>
        <p:nvSpPr>
          <p:cNvPr id="41987" name="Rectangle 3"/>
          <p:cNvSpPr>
            <a:spLocks noGrp="1" noChangeArrowheads="1"/>
          </p:cNvSpPr>
          <p:nvPr>
            <p:ph type="body" idx="1"/>
          </p:nvPr>
        </p:nvSpPr>
        <p:spPr>
          <a:xfrm>
            <a:off x="457200" y="1000125"/>
            <a:ext cx="8578850" cy="5324475"/>
          </a:xfrm>
        </p:spPr>
        <p:txBody>
          <a:bodyPr>
            <a:noAutofit/>
          </a:bodyPr>
          <a:lstStyle/>
          <a:p>
            <a:pPr>
              <a:lnSpc>
                <a:spcPct val="80000"/>
              </a:lnSpc>
            </a:pPr>
            <a:r>
              <a:rPr lang="en-GB" altLang="en-US" sz="2400" dirty="0"/>
              <a:t>WMO </a:t>
            </a:r>
            <a:r>
              <a:rPr lang="en-GB" altLang="en-US" sz="2400" dirty="0" smtClean="0"/>
              <a:t>Database (OSCAR – oscar.wmo.int)</a:t>
            </a:r>
            <a:endParaRPr lang="en-GB" altLang="en-US" sz="2400" dirty="0"/>
          </a:p>
          <a:p>
            <a:pPr lvl="1">
              <a:lnSpc>
                <a:spcPct val="80000"/>
              </a:lnSpc>
            </a:pPr>
            <a:r>
              <a:rPr lang="en-GB" altLang="en-US" sz="2000" dirty="0" smtClean="0"/>
              <a:t>Observational User Requirements </a:t>
            </a:r>
            <a:r>
              <a:rPr lang="en-GB" altLang="en-US" sz="2000" dirty="0"/>
              <a:t>(“</a:t>
            </a:r>
            <a:r>
              <a:rPr lang="en-GB" altLang="en-US" sz="2000" b="1" dirty="0"/>
              <a:t>technology free</a:t>
            </a:r>
            <a:r>
              <a:rPr lang="en-GB" altLang="en-US" sz="2000" dirty="0"/>
              <a:t>”)</a:t>
            </a:r>
          </a:p>
          <a:p>
            <a:pPr lvl="1">
              <a:lnSpc>
                <a:spcPct val="80000"/>
              </a:lnSpc>
            </a:pPr>
            <a:r>
              <a:rPr lang="en-GB" altLang="en-US" sz="2000" dirty="0" smtClean="0"/>
              <a:t>Capabilities of surface-based observing systems</a:t>
            </a:r>
          </a:p>
          <a:p>
            <a:pPr lvl="1">
              <a:lnSpc>
                <a:spcPct val="80000"/>
              </a:lnSpc>
            </a:pPr>
            <a:r>
              <a:rPr lang="en-GB" altLang="en-US" sz="2000" dirty="0" smtClean="0"/>
              <a:t>Capabilities of space-based observing systems</a:t>
            </a:r>
            <a:endParaRPr lang="en-GB" altLang="en-US" sz="2000" dirty="0"/>
          </a:p>
          <a:p>
            <a:pPr>
              <a:lnSpc>
                <a:spcPct val="80000"/>
              </a:lnSpc>
            </a:pPr>
            <a:r>
              <a:rPr lang="en-GB" altLang="en-US" sz="2400" dirty="0" smtClean="0"/>
              <a:t>Critical </a:t>
            </a:r>
            <a:r>
              <a:rPr lang="en-GB" altLang="en-US" sz="2400" dirty="0"/>
              <a:t>review</a:t>
            </a:r>
          </a:p>
          <a:p>
            <a:pPr lvl="1">
              <a:lnSpc>
                <a:spcPct val="80000"/>
              </a:lnSpc>
            </a:pPr>
            <a:r>
              <a:rPr lang="en-GB" altLang="en-US" sz="2000" dirty="0" smtClean="0"/>
              <a:t>OSCAR/Analysis component will be developed</a:t>
            </a:r>
            <a:endParaRPr lang="en-GB" altLang="en-US" sz="2000" dirty="0"/>
          </a:p>
          <a:p>
            <a:pPr lvl="1">
              <a:lnSpc>
                <a:spcPct val="80000"/>
              </a:lnSpc>
            </a:pPr>
            <a:r>
              <a:rPr lang="en-GB" altLang="en-US" sz="2000" dirty="0" smtClean="0"/>
              <a:t>Impact studies</a:t>
            </a:r>
          </a:p>
          <a:p>
            <a:pPr lvl="2">
              <a:lnSpc>
                <a:spcPct val="80000"/>
              </a:lnSpc>
            </a:pPr>
            <a:r>
              <a:rPr lang="en-GB" altLang="en-US" sz="1600" dirty="0" smtClean="0"/>
              <a:t>Observing </a:t>
            </a:r>
            <a:r>
              <a:rPr lang="en-GB" altLang="en-US" sz="1600" dirty="0"/>
              <a:t>System Experiments (OSEs)</a:t>
            </a:r>
          </a:p>
          <a:p>
            <a:pPr lvl="2">
              <a:lnSpc>
                <a:spcPct val="80000"/>
              </a:lnSpc>
            </a:pPr>
            <a:r>
              <a:rPr lang="en-GB" altLang="en-US" sz="1600" dirty="0"/>
              <a:t>Observing System Simulation Experiments (OSSEs</a:t>
            </a:r>
            <a:r>
              <a:rPr lang="en-GB" altLang="en-US" sz="1600" dirty="0" smtClean="0"/>
              <a:t>)</a:t>
            </a:r>
          </a:p>
          <a:p>
            <a:pPr lvl="2">
              <a:lnSpc>
                <a:spcPct val="80000"/>
              </a:lnSpc>
            </a:pPr>
            <a:r>
              <a:rPr lang="en-GB" altLang="en-US" sz="1600" dirty="0" smtClean="0"/>
              <a:t>Other tools, e.g. Forecast Error Contribution (FEC), Forecast Sensitivity to Observations (FSO), … </a:t>
            </a:r>
            <a:endParaRPr lang="en-GB" altLang="en-US" sz="1600" dirty="0"/>
          </a:p>
          <a:p>
            <a:pPr lvl="1">
              <a:lnSpc>
                <a:spcPct val="80000"/>
              </a:lnSpc>
            </a:pPr>
            <a:r>
              <a:rPr lang="en-GB" altLang="en-US" sz="2000" dirty="0"/>
              <a:t>Analysed by Experts to produce </a:t>
            </a:r>
            <a:r>
              <a:rPr lang="en-GB" altLang="en-US" sz="2000" b="1" dirty="0" smtClean="0"/>
              <a:t>Statement </a:t>
            </a:r>
            <a:r>
              <a:rPr lang="en-GB" altLang="en-US" sz="2000" b="1" dirty="0"/>
              <a:t>of Guidance (SoG</a:t>
            </a:r>
            <a:r>
              <a:rPr lang="en-GB" altLang="en-US" sz="2000" b="1" dirty="0" smtClean="0"/>
              <a:t>)</a:t>
            </a:r>
            <a:r>
              <a:rPr lang="en-GB" altLang="en-US" sz="2000" dirty="0" smtClean="0"/>
              <a:t>, i.e. </a:t>
            </a:r>
            <a:r>
              <a:rPr lang="en-GB" altLang="en-US" sz="2000" dirty="0">
                <a:solidFill>
                  <a:srgbClr val="FF0000"/>
                </a:solidFill>
              </a:rPr>
              <a:t>gap analysis</a:t>
            </a:r>
            <a:endParaRPr lang="en-GB" altLang="en-US" sz="2000" dirty="0"/>
          </a:p>
          <a:p>
            <a:pPr>
              <a:lnSpc>
                <a:spcPct val="80000"/>
              </a:lnSpc>
            </a:pPr>
            <a:r>
              <a:rPr lang="en-GB" altLang="en-US" sz="2400" dirty="0"/>
              <a:t>SoGs reviewed by </a:t>
            </a:r>
            <a:r>
              <a:rPr lang="en-GB" altLang="en-US" sz="2400" dirty="0" smtClean="0"/>
              <a:t>CBS IPET-OSDE</a:t>
            </a:r>
            <a:endParaRPr lang="en-GB" altLang="en-US" sz="2400" dirty="0"/>
          </a:p>
          <a:p>
            <a:pPr>
              <a:lnSpc>
                <a:spcPct val="80000"/>
              </a:lnSpc>
            </a:pPr>
            <a:r>
              <a:rPr lang="en-GB" altLang="en-US" sz="2400" dirty="0"/>
              <a:t>Feeds into the </a:t>
            </a:r>
            <a:r>
              <a:rPr lang="en-GB" altLang="en-US" sz="2400" dirty="0" smtClean="0"/>
              <a:t>Implementation Plan for the Evolution of Global Observing Systems (</a:t>
            </a:r>
            <a:r>
              <a:rPr lang="en-GB" altLang="en-US" sz="2400" b="1" dirty="0" smtClean="0">
                <a:solidFill>
                  <a:srgbClr val="FF0000"/>
                </a:solidFill>
              </a:rPr>
              <a:t>EGOS-IP</a:t>
            </a:r>
            <a:r>
              <a:rPr lang="en-GB" altLang="en-US" sz="2400" dirty="0" smtClean="0"/>
              <a:t>), </a:t>
            </a:r>
            <a:r>
              <a:rPr lang="en-GB" altLang="en-US" sz="2400" dirty="0"/>
              <a:t>and vision of the GOS</a:t>
            </a:r>
          </a:p>
          <a:p>
            <a:pPr lvl="1">
              <a:lnSpc>
                <a:spcPct val="80000"/>
              </a:lnSpc>
            </a:pPr>
            <a:r>
              <a:rPr lang="en-GB" altLang="en-US" sz="2000" dirty="0"/>
              <a:t>Current EGOS-IP responding to the </a:t>
            </a:r>
            <a:r>
              <a:rPr lang="en-GB" altLang="en-US" sz="2000" dirty="0" smtClean="0"/>
              <a:t>Vision for </a:t>
            </a:r>
            <a:r>
              <a:rPr lang="en-GB" altLang="en-US" sz="2000" dirty="0"/>
              <a:t>the GOS in </a:t>
            </a:r>
            <a:r>
              <a:rPr lang="en-GB" altLang="en-US" sz="2000" dirty="0" smtClean="0"/>
              <a:t>2025</a:t>
            </a:r>
            <a:endParaRPr lang="en-GB" altLang="en-US" sz="2000" dirty="0"/>
          </a:p>
          <a:p>
            <a:pPr lvl="1">
              <a:lnSpc>
                <a:spcPct val="80000"/>
              </a:lnSpc>
            </a:pPr>
            <a:r>
              <a:rPr lang="en-GB" altLang="en-US" sz="2000" dirty="0" smtClean="0"/>
              <a:t>Vision for WIGOS Component Observing Systems in 2040 in development</a:t>
            </a:r>
            <a:endParaRPr lang="en-GB" altLang="en-US" sz="2000" dirty="0"/>
          </a:p>
        </p:txBody>
      </p:sp>
    </p:spTree>
    <p:extLst>
      <p:ext uri="{BB962C8B-B14F-4D97-AF65-F5344CB8AC3E}">
        <p14:creationId xmlns:p14="http://schemas.microsoft.com/office/powerpoint/2010/main" val="182694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304800" y="6624638"/>
            <a:ext cx="1905000" cy="296862"/>
          </a:xfrm>
          <a:prstGeom prst="rect">
            <a:avLst/>
          </a:prstGeom>
        </p:spPr>
        <p:txBody>
          <a:bodyPr/>
          <a:lstStyle/>
          <a:p>
            <a:fld id="{61819793-A7F8-4A32-B70D-100FE7B162C7}" type="datetime1">
              <a:rPr lang="en-GB" altLang="en-US"/>
              <a:pPr/>
              <a:t>25/07/2016</a:t>
            </a:fld>
            <a:endParaRPr lang="en-GB" altLang="en-US"/>
          </a:p>
        </p:txBody>
      </p:sp>
      <p:sp>
        <p:nvSpPr>
          <p:cNvPr id="5" name="Slide Number Placeholder 4"/>
          <p:cNvSpPr>
            <a:spLocks noGrp="1"/>
          </p:cNvSpPr>
          <p:nvPr>
            <p:ph type="sldNum" sz="quarter" idx="4294967295"/>
          </p:nvPr>
        </p:nvSpPr>
        <p:spPr>
          <a:xfrm>
            <a:off x="7010400" y="6608763"/>
            <a:ext cx="1905000" cy="312737"/>
          </a:xfrm>
          <a:prstGeom prst="rect">
            <a:avLst/>
          </a:prstGeom>
        </p:spPr>
        <p:txBody>
          <a:bodyPr/>
          <a:lstStyle/>
          <a:p>
            <a:fld id="{A3BD6CAD-D648-4531-96C8-2A40FA9F34F2}" type="slidenum">
              <a:rPr lang="en-GB" altLang="en-US"/>
              <a:pPr/>
              <a:t>7</a:t>
            </a:fld>
            <a:endParaRPr lang="en-GB" altLang="en-US"/>
          </a:p>
        </p:txBody>
      </p:sp>
      <p:sp>
        <p:nvSpPr>
          <p:cNvPr id="44034" name="Rectangle 2"/>
          <p:cNvSpPr>
            <a:spLocks noGrp="1" noChangeArrowheads="1"/>
          </p:cNvSpPr>
          <p:nvPr>
            <p:ph type="title"/>
          </p:nvPr>
        </p:nvSpPr>
        <p:spPr>
          <a:xfrm>
            <a:off x="684213" y="333375"/>
            <a:ext cx="8250237" cy="56197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z="2800"/>
              <a:t>How user requirements are specified</a:t>
            </a:r>
          </a:p>
        </p:txBody>
      </p:sp>
      <p:sp>
        <p:nvSpPr>
          <p:cNvPr id="44035" name="Rectangle 3"/>
          <p:cNvSpPr>
            <a:spLocks noGrp="1" noChangeArrowheads="1"/>
          </p:cNvSpPr>
          <p:nvPr>
            <p:ph type="body" idx="1"/>
          </p:nvPr>
        </p:nvSpPr>
        <p:spPr>
          <a:xfrm>
            <a:off x="684213" y="1152525"/>
            <a:ext cx="8280400" cy="518477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z="1800" dirty="0"/>
              <a:t>For each application &amp; each geophysical variable</a:t>
            </a:r>
          </a:p>
          <a:p>
            <a:pPr lvl="1"/>
            <a:r>
              <a:rPr lang="en-GB" altLang="en-US" sz="1800" dirty="0">
                <a:solidFill>
                  <a:srgbClr val="FF0000"/>
                </a:solidFill>
              </a:rPr>
              <a:t>Horizontal resolution</a:t>
            </a:r>
          </a:p>
          <a:p>
            <a:pPr lvl="1"/>
            <a:r>
              <a:rPr lang="en-GB" altLang="en-US" sz="1800" dirty="0">
                <a:solidFill>
                  <a:srgbClr val="FF0000"/>
                </a:solidFill>
              </a:rPr>
              <a:t>Vertical resolution</a:t>
            </a:r>
          </a:p>
          <a:p>
            <a:pPr lvl="1"/>
            <a:r>
              <a:rPr lang="en-GB" altLang="en-US" sz="1800" dirty="0">
                <a:solidFill>
                  <a:srgbClr val="FF0000"/>
                </a:solidFill>
              </a:rPr>
              <a:t>Accuracy</a:t>
            </a:r>
          </a:p>
          <a:p>
            <a:pPr lvl="1"/>
            <a:r>
              <a:rPr lang="en-GB" altLang="en-US" sz="1800" dirty="0">
                <a:solidFill>
                  <a:srgbClr val="FF0000"/>
                </a:solidFill>
              </a:rPr>
              <a:t>Observing cycle</a:t>
            </a:r>
          </a:p>
          <a:p>
            <a:pPr lvl="1"/>
            <a:r>
              <a:rPr lang="en-GB" altLang="en-US" sz="1800" dirty="0">
                <a:solidFill>
                  <a:srgbClr val="FF0000"/>
                </a:solidFill>
              </a:rPr>
              <a:t>Timeliness  (Delay</a:t>
            </a:r>
            <a:r>
              <a:rPr lang="en-GB" altLang="en-US" sz="1800" dirty="0" smtClean="0">
                <a:solidFill>
                  <a:srgbClr val="FF0000"/>
                </a:solidFill>
              </a:rPr>
              <a:t>)</a:t>
            </a:r>
          </a:p>
          <a:p>
            <a:pPr lvl="1"/>
            <a:r>
              <a:rPr lang="en-GB" altLang="en-US" sz="1800" dirty="0" smtClean="0">
                <a:solidFill>
                  <a:srgbClr val="FF0000"/>
                </a:solidFill>
              </a:rPr>
              <a:t>Long term stability</a:t>
            </a:r>
            <a:endParaRPr lang="en-GB" altLang="en-US" sz="1800" dirty="0">
              <a:solidFill>
                <a:srgbClr val="FF0000"/>
              </a:solidFill>
            </a:endParaRPr>
          </a:p>
          <a:p>
            <a:r>
              <a:rPr lang="en-GB" altLang="en-US" sz="1800" dirty="0"/>
              <a:t>For each parameter</a:t>
            </a:r>
          </a:p>
          <a:p>
            <a:pPr lvl="1"/>
            <a:r>
              <a:rPr lang="en-GB" altLang="en-US" sz="1800" dirty="0"/>
              <a:t>“min”  (or </a:t>
            </a:r>
            <a:r>
              <a:rPr lang="en-GB" altLang="en-US" sz="1800" dirty="0">
                <a:solidFill>
                  <a:srgbClr val="FF0000"/>
                </a:solidFill>
              </a:rPr>
              <a:t>threshold</a:t>
            </a:r>
            <a:r>
              <a:rPr lang="en-GB" altLang="en-US" sz="1800" dirty="0"/>
              <a:t>)</a:t>
            </a:r>
          </a:p>
          <a:p>
            <a:pPr lvl="2"/>
            <a:r>
              <a:rPr lang="en-GB" altLang="en-US" sz="1600" dirty="0"/>
              <a:t>value below which observations are worthless</a:t>
            </a:r>
          </a:p>
          <a:p>
            <a:pPr lvl="1"/>
            <a:r>
              <a:rPr lang="en-GB" altLang="en-US" sz="1800" dirty="0"/>
              <a:t>“max” (or </a:t>
            </a:r>
            <a:r>
              <a:rPr lang="en-GB" altLang="en-US" sz="1800" dirty="0">
                <a:solidFill>
                  <a:srgbClr val="FF0000"/>
                </a:solidFill>
              </a:rPr>
              <a:t>goal</a:t>
            </a:r>
            <a:r>
              <a:rPr lang="en-GB" altLang="en-US" sz="1800" dirty="0"/>
              <a:t>)</a:t>
            </a:r>
          </a:p>
          <a:p>
            <a:pPr lvl="2"/>
            <a:r>
              <a:rPr lang="en-GB" altLang="en-US" sz="1600" dirty="0"/>
              <a:t>value beyond which improvement gives no additional value </a:t>
            </a:r>
          </a:p>
          <a:p>
            <a:pPr lvl="1"/>
            <a:r>
              <a:rPr lang="en-GB" altLang="en-US" sz="1800" dirty="0"/>
              <a:t>“breakthrough” (or </a:t>
            </a:r>
            <a:r>
              <a:rPr lang="en-GB" altLang="en-US" sz="1800" dirty="0">
                <a:solidFill>
                  <a:srgbClr val="FF0000"/>
                </a:solidFill>
              </a:rPr>
              <a:t>optimum</a:t>
            </a:r>
            <a:r>
              <a:rPr lang="en-GB" altLang="en-US" sz="1800" dirty="0"/>
              <a:t>)</a:t>
            </a:r>
          </a:p>
          <a:p>
            <a:pPr lvl="2"/>
            <a:r>
              <a:rPr lang="en-GB" altLang="en-US" sz="1600" dirty="0"/>
              <a:t>proposed target for significant progress </a:t>
            </a:r>
          </a:p>
          <a:p>
            <a:pPr lvl="2"/>
            <a:r>
              <a:rPr lang="en-GB" altLang="en-US" sz="1600" dirty="0"/>
              <a:t>optimal cost/benefit</a:t>
            </a:r>
          </a:p>
        </p:txBody>
      </p:sp>
    </p:spTree>
    <p:extLst>
      <p:ext uri="{BB962C8B-B14F-4D97-AF65-F5344CB8AC3E}">
        <p14:creationId xmlns:p14="http://schemas.microsoft.com/office/powerpoint/2010/main" val="1294668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403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44035">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p:cTn id="13" dur="5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4035">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44035">
                                            <p:txEl>
                                              <p:pRg st="1" end="1"/>
                                            </p:txEl>
                                          </p:spTgt>
                                        </p:tgtEl>
                                        <p:attrNameLst>
                                          <p:attrName>ppt_x</p:attrName>
                                        </p:attrNameLst>
                                      </p:cBhvr>
                                      <p:tavLst>
                                        <p:tav tm="0">
                                          <p:val>
                                            <p:fltVal val="0.5"/>
                                          </p:val>
                                        </p:tav>
                                        <p:tav tm="100000">
                                          <p:val>
                                            <p:strVal val="#ppt_x"/>
                                          </p:val>
                                        </p:tav>
                                      </p:tavLst>
                                    </p:anim>
                                    <p:anim calcmode="lin" valueType="num">
                                      <p:cBhvr>
                                        <p:cTn id="16" dur="500" fill="hold"/>
                                        <p:tgtEl>
                                          <p:spTgt spid="44035">
                                            <p:txEl>
                                              <p:pRg st="1" end="1"/>
                                            </p:txEl>
                                          </p:spTgt>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p:cTn id="19" dur="5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4035">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44035">
                                            <p:txEl>
                                              <p:pRg st="2" end="2"/>
                                            </p:txEl>
                                          </p:spTgt>
                                        </p:tgtEl>
                                        <p:attrNameLst>
                                          <p:attrName>ppt_x</p:attrName>
                                        </p:attrNameLst>
                                      </p:cBhvr>
                                      <p:tavLst>
                                        <p:tav tm="0">
                                          <p:val>
                                            <p:fltVal val="0.5"/>
                                          </p:val>
                                        </p:tav>
                                        <p:tav tm="100000">
                                          <p:val>
                                            <p:strVal val="#ppt_x"/>
                                          </p:val>
                                        </p:tav>
                                      </p:tavLst>
                                    </p:anim>
                                    <p:anim calcmode="lin" valueType="num">
                                      <p:cBhvr>
                                        <p:cTn id="22" dur="500" fill="hold"/>
                                        <p:tgtEl>
                                          <p:spTgt spid="44035">
                                            <p:txEl>
                                              <p:pRg st="2" end="2"/>
                                            </p:txEl>
                                          </p:spTgt>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p:cTn id="25" dur="500" fill="hold"/>
                                        <p:tgtEl>
                                          <p:spTgt spid="4403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4035">
                                            <p:txEl>
                                              <p:pRg st="3" end="3"/>
                                            </p:txEl>
                                          </p:spTgt>
                                        </p:tgtEl>
                                        <p:attrNameLst>
                                          <p:attrName>ppt_h</p:attrName>
                                        </p:attrNameLst>
                                      </p:cBhvr>
                                      <p:tavLst>
                                        <p:tav tm="0">
                                          <p:val>
                                            <p:fltVal val="0"/>
                                          </p:val>
                                        </p:tav>
                                        <p:tav tm="100000">
                                          <p:val>
                                            <p:strVal val="#ppt_h"/>
                                          </p:val>
                                        </p:tav>
                                      </p:tavLst>
                                    </p:anim>
                                    <p:anim calcmode="lin" valueType="num">
                                      <p:cBhvr>
                                        <p:cTn id="27" dur="500" fill="hold"/>
                                        <p:tgtEl>
                                          <p:spTgt spid="44035">
                                            <p:txEl>
                                              <p:pRg st="3" end="3"/>
                                            </p:txEl>
                                          </p:spTgt>
                                        </p:tgtEl>
                                        <p:attrNameLst>
                                          <p:attrName>ppt_x</p:attrName>
                                        </p:attrNameLst>
                                      </p:cBhvr>
                                      <p:tavLst>
                                        <p:tav tm="0">
                                          <p:val>
                                            <p:fltVal val="0.5"/>
                                          </p:val>
                                        </p:tav>
                                        <p:tav tm="100000">
                                          <p:val>
                                            <p:strVal val="#ppt_x"/>
                                          </p:val>
                                        </p:tav>
                                      </p:tavLst>
                                    </p:anim>
                                    <p:anim calcmode="lin" valueType="num">
                                      <p:cBhvr>
                                        <p:cTn id="28" dur="500" fill="hold"/>
                                        <p:tgtEl>
                                          <p:spTgt spid="44035">
                                            <p:txEl>
                                              <p:pRg st="3" end="3"/>
                                            </p:txEl>
                                          </p:spTgt>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44035">
                                            <p:txEl>
                                              <p:pRg st="4" end="4"/>
                                            </p:txEl>
                                          </p:spTgt>
                                        </p:tgtEl>
                                        <p:attrNameLst>
                                          <p:attrName>style.visibility</p:attrName>
                                        </p:attrNameLst>
                                      </p:cBhvr>
                                      <p:to>
                                        <p:strVal val="visible"/>
                                      </p:to>
                                    </p:set>
                                    <p:anim calcmode="lin" valueType="num">
                                      <p:cBhvr>
                                        <p:cTn id="31" dur="500" fill="hold"/>
                                        <p:tgtEl>
                                          <p:spTgt spid="4403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4035">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44035">
                                            <p:txEl>
                                              <p:pRg st="4" end="4"/>
                                            </p:txEl>
                                          </p:spTgt>
                                        </p:tgtEl>
                                        <p:attrNameLst>
                                          <p:attrName>ppt_x</p:attrName>
                                        </p:attrNameLst>
                                      </p:cBhvr>
                                      <p:tavLst>
                                        <p:tav tm="0">
                                          <p:val>
                                            <p:fltVal val="0.5"/>
                                          </p:val>
                                        </p:tav>
                                        <p:tav tm="100000">
                                          <p:val>
                                            <p:strVal val="#ppt_x"/>
                                          </p:val>
                                        </p:tav>
                                      </p:tavLst>
                                    </p:anim>
                                    <p:anim calcmode="lin" valueType="num">
                                      <p:cBhvr>
                                        <p:cTn id="34" dur="500" fill="hold"/>
                                        <p:tgtEl>
                                          <p:spTgt spid="44035">
                                            <p:txEl>
                                              <p:pRg st="4" end="4"/>
                                            </p:txEl>
                                          </p:spTgt>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44035">
                                            <p:txEl>
                                              <p:pRg st="5" end="5"/>
                                            </p:txEl>
                                          </p:spTgt>
                                        </p:tgtEl>
                                        <p:attrNameLst>
                                          <p:attrName>style.visibility</p:attrName>
                                        </p:attrNameLst>
                                      </p:cBhvr>
                                      <p:to>
                                        <p:strVal val="visible"/>
                                      </p:to>
                                    </p:set>
                                    <p:anim calcmode="lin" valueType="num">
                                      <p:cBhvr>
                                        <p:cTn id="37" dur="500" fill="hold"/>
                                        <p:tgtEl>
                                          <p:spTgt spid="4403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44035">
                                            <p:txEl>
                                              <p:pRg st="5" end="5"/>
                                            </p:txEl>
                                          </p:spTgt>
                                        </p:tgtEl>
                                        <p:attrNameLst>
                                          <p:attrName>ppt_h</p:attrName>
                                        </p:attrNameLst>
                                      </p:cBhvr>
                                      <p:tavLst>
                                        <p:tav tm="0">
                                          <p:val>
                                            <p:fltVal val="0"/>
                                          </p:val>
                                        </p:tav>
                                        <p:tav tm="100000">
                                          <p:val>
                                            <p:strVal val="#ppt_h"/>
                                          </p:val>
                                        </p:tav>
                                      </p:tavLst>
                                    </p:anim>
                                    <p:anim calcmode="lin" valueType="num">
                                      <p:cBhvr>
                                        <p:cTn id="39" dur="500" fill="hold"/>
                                        <p:tgtEl>
                                          <p:spTgt spid="44035">
                                            <p:txEl>
                                              <p:pRg st="5" end="5"/>
                                            </p:txEl>
                                          </p:spTgt>
                                        </p:tgtEl>
                                        <p:attrNameLst>
                                          <p:attrName>ppt_x</p:attrName>
                                        </p:attrNameLst>
                                      </p:cBhvr>
                                      <p:tavLst>
                                        <p:tav tm="0">
                                          <p:val>
                                            <p:fltVal val="0.5"/>
                                          </p:val>
                                        </p:tav>
                                        <p:tav tm="100000">
                                          <p:val>
                                            <p:strVal val="#ppt_x"/>
                                          </p:val>
                                        </p:tav>
                                      </p:tavLst>
                                    </p:anim>
                                    <p:anim calcmode="lin" valueType="num">
                                      <p:cBhvr>
                                        <p:cTn id="40" dur="500" fill="hold"/>
                                        <p:tgtEl>
                                          <p:spTgt spid="44035">
                                            <p:txEl>
                                              <p:pRg st="5" end="5"/>
                                            </p:txEl>
                                          </p:spTgt>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44035">
                                            <p:txEl>
                                              <p:pRg st="6" end="6"/>
                                            </p:txEl>
                                          </p:spTgt>
                                        </p:tgtEl>
                                        <p:attrNameLst>
                                          <p:attrName>style.visibility</p:attrName>
                                        </p:attrNameLst>
                                      </p:cBhvr>
                                      <p:to>
                                        <p:strVal val="visible"/>
                                      </p:to>
                                    </p:set>
                                    <p:anim calcmode="lin" valueType="num">
                                      <p:cBhvr>
                                        <p:cTn id="43" dur="500" fill="hold"/>
                                        <p:tgtEl>
                                          <p:spTgt spid="44035">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44035">
                                            <p:txEl>
                                              <p:pRg st="6" end="6"/>
                                            </p:txEl>
                                          </p:spTgt>
                                        </p:tgtEl>
                                        <p:attrNameLst>
                                          <p:attrName>ppt_h</p:attrName>
                                        </p:attrNameLst>
                                      </p:cBhvr>
                                      <p:tavLst>
                                        <p:tav tm="0">
                                          <p:val>
                                            <p:fltVal val="0"/>
                                          </p:val>
                                        </p:tav>
                                        <p:tav tm="100000">
                                          <p:val>
                                            <p:strVal val="#ppt_h"/>
                                          </p:val>
                                        </p:tav>
                                      </p:tavLst>
                                    </p:anim>
                                    <p:anim calcmode="lin" valueType="num">
                                      <p:cBhvr>
                                        <p:cTn id="45" dur="500" fill="hold"/>
                                        <p:tgtEl>
                                          <p:spTgt spid="44035">
                                            <p:txEl>
                                              <p:pRg st="6" end="6"/>
                                            </p:txEl>
                                          </p:spTgt>
                                        </p:tgtEl>
                                        <p:attrNameLst>
                                          <p:attrName>ppt_x</p:attrName>
                                        </p:attrNameLst>
                                      </p:cBhvr>
                                      <p:tavLst>
                                        <p:tav tm="0">
                                          <p:val>
                                            <p:fltVal val="0.5"/>
                                          </p:val>
                                        </p:tav>
                                        <p:tav tm="100000">
                                          <p:val>
                                            <p:strVal val="#ppt_x"/>
                                          </p:val>
                                        </p:tav>
                                      </p:tavLst>
                                    </p:anim>
                                    <p:anim calcmode="lin" valueType="num">
                                      <p:cBhvr>
                                        <p:cTn id="46" dur="500" fill="hold"/>
                                        <p:tgtEl>
                                          <p:spTgt spid="44035">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528" fill="hold" grpId="0" nodeType="clickEffect">
                                  <p:stCondLst>
                                    <p:cond delay="0"/>
                                  </p:stCondLst>
                                  <p:childTnLst>
                                    <p:set>
                                      <p:cBhvr>
                                        <p:cTn id="50" dur="1" fill="hold">
                                          <p:stCondLst>
                                            <p:cond delay="0"/>
                                          </p:stCondLst>
                                        </p:cTn>
                                        <p:tgtEl>
                                          <p:spTgt spid="44035">
                                            <p:txEl>
                                              <p:pRg st="7" end="7"/>
                                            </p:txEl>
                                          </p:spTgt>
                                        </p:tgtEl>
                                        <p:attrNameLst>
                                          <p:attrName>style.visibility</p:attrName>
                                        </p:attrNameLst>
                                      </p:cBhvr>
                                      <p:to>
                                        <p:strVal val="visible"/>
                                      </p:to>
                                    </p:set>
                                    <p:anim calcmode="lin" valueType="num">
                                      <p:cBhvr>
                                        <p:cTn id="51" dur="500" fill="hold"/>
                                        <p:tgtEl>
                                          <p:spTgt spid="44035">
                                            <p:txEl>
                                              <p:pRg st="7" end="7"/>
                                            </p:txEl>
                                          </p:spTgt>
                                        </p:tgtEl>
                                        <p:attrNameLst>
                                          <p:attrName>ppt_w</p:attrName>
                                        </p:attrNameLst>
                                      </p:cBhvr>
                                      <p:tavLst>
                                        <p:tav tm="0">
                                          <p:val>
                                            <p:fltVal val="0"/>
                                          </p:val>
                                        </p:tav>
                                        <p:tav tm="100000">
                                          <p:val>
                                            <p:strVal val="#ppt_w"/>
                                          </p:val>
                                        </p:tav>
                                      </p:tavLst>
                                    </p:anim>
                                    <p:anim calcmode="lin" valueType="num">
                                      <p:cBhvr>
                                        <p:cTn id="52" dur="500" fill="hold"/>
                                        <p:tgtEl>
                                          <p:spTgt spid="44035">
                                            <p:txEl>
                                              <p:pRg st="7" end="7"/>
                                            </p:txEl>
                                          </p:spTgt>
                                        </p:tgtEl>
                                        <p:attrNameLst>
                                          <p:attrName>ppt_h</p:attrName>
                                        </p:attrNameLst>
                                      </p:cBhvr>
                                      <p:tavLst>
                                        <p:tav tm="0">
                                          <p:val>
                                            <p:fltVal val="0"/>
                                          </p:val>
                                        </p:tav>
                                        <p:tav tm="100000">
                                          <p:val>
                                            <p:strVal val="#ppt_h"/>
                                          </p:val>
                                        </p:tav>
                                      </p:tavLst>
                                    </p:anim>
                                    <p:anim calcmode="lin" valueType="num">
                                      <p:cBhvr>
                                        <p:cTn id="53" dur="500" fill="hold"/>
                                        <p:tgtEl>
                                          <p:spTgt spid="44035">
                                            <p:txEl>
                                              <p:pRg st="7" end="7"/>
                                            </p:txEl>
                                          </p:spTgt>
                                        </p:tgtEl>
                                        <p:attrNameLst>
                                          <p:attrName>ppt_x</p:attrName>
                                        </p:attrNameLst>
                                      </p:cBhvr>
                                      <p:tavLst>
                                        <p:tav tm="0">
                                          <p:val>
                                            <p:fltVal val="0.5"/>
                                          </p:val>
                                        </p:tav>
                                        <p:tav tm="100000">
                                          <p:val>
                                            <p:strVal val="#ppt_x"/>
                                          </p:val>
                                        </p:tav>
                                      </p:tavLst>
                                    </p:anim>
                                    <p:anim calcmode="lin" valueType="num">
                                      <p:cBhvr>
                                        <p:cTn id="54" dur="500" fill="hold"/>
                                        <p:tgtEl>
                                          <p:spTgt spid="44035">
                                            <p:txEl>
                                              <p:pRg st="7" end="7"/>
                                            </p:txEl>
                                          </p:spTgt>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44035">
                                            <p:txEl>
                                              <p:pRg st="8" end="8"/>
                                            </p:txEl>
                                          </p:spTgt>
                                        </p:tgtEl>
                                        <p:attrNameLst>
                                          <p:attrName>style.visibility</p:attrName>
                                        </p:attrNameLst>
                                      </p:cBhvr>
                                      <p:to>
                                        <p:strVal val="visible"/>
                                      </p:to>
                                    </p:set>
                                    <p:anim calcmode="lin" valueType="num">
                                      <p:cBhvr>
                                        <p:cTn id="57" dur="500" fill="hold"/>
                                        <p:tgtEl>
                                          <p:spTgt spid="44035">
                                            <p:txEl>
                                              <p:pRg st="8" end="8"/>
                                            </p:txEl>
                                          </p:spTgt>
                                        </p:tgtEl>
                                        <p:attrNameLst>
                                          <p:attrName>ppt_w</p:attrName>
                                        </p:attrNameLst>
                                      </p:cBhvr>
                                      <p:tavLst>
                                        <p:tav tm="0">
                                          <p:val>
                                            <p:fltVal val="0"/>
                                          </p:val>
                                        </p:tav>
                                        <p:tav tm="100000">
                                          <p:val>
                                            <p:strVal val="#ppt_w"/>
                                          </p:val>
                                        </p:tav>
                                      </p:tavLst>
                                    </p:anim>
                                    <p:anim calcmode="lin" valueType="num">
                                      <p:cBhvr>
                                        <p:cTn id="58" dur="500" fill="hold"/>
                                        <p:tgtEl>
                                          <p:spTgt spid="44035">
                                            <p:txEl>
                                              <p:pRg st="8" end="8"/>
                                            </p:txEl>
                                          </p:spTgt>
                                        </p:tgtEl>
                                        <p:attrNameLst>
                                          <p:attrName>ppt_h</p:attrName>
                                        </p:attrNameLst>
                                      </p:cBhvr>
                                      <p:tavLst>
                                        <p:tav tm="0">
                                          <p:val>
                                            <p:fltVal val="0"/>
                                          </p:val>
                                        </p:tav>
                                        <p:tav tm="100000">
                                          <p:val>
                                            <p:strVal val="#ppt_h"/>
                                          </p:val>
                                        </p:tav>
                                      </p:tavLst>
                                    </p:anim>
                                    <p:anim calcmode="lin" valueType="num">
                                      <p:cBhvr>
                                        <p:cTn id="59" dur="500" fill="hold"/>
                                        <p:tgtEl>
                                          <p:spTgt spid="44035">
                                            <p:txEl>
                                              <p:pRg st="8" end="8"/>
                                            </p:txEl>
                                          </p:spTgt>
                                        </p:tgtEl>
                                        <p:attrNameLst>
                                          <p:attrName>ppt_x</p:attrName>
                                        </p:attrNameLst>
                                      </p:cBhvr>
                                      <p:tavLst>
                                        <p:tav tm="0">
                                          <p:val>
                                            <p:fltVal val="0.5"/>
                                          </p:val>
                                        </p:tav>
                                        <p:tav tm="100000">
                                          <p:val>
                                            <p:strVal val="#ppt_x"/>
                                          </p:val>
                                        </p:tav>
                                      </p:tavLst>
                                    </p:anim>
                                    <p:anim calcmode="lin" valueType="num">
                                      <p:cBhvr>
                                        <p:cTn id="60" dur="500" fill="hold"/>
                                        <p:tgtEl>
                                          <p:spTgt spid="44035">
                                            <p:txEl>
                                              <p:pRg st="8" end="8"/>
                                            </p:txEl>
                                          </p:spTgt>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44035">
                                            <p:txEl>
                                              <p:pRg st="9" end="9"/>
                                            </p:txEl>
                                          </p:spTgt>
                                        </p:tgtEl>
                                        <p:attrNameLst>
                                          <p:attrName>style.visibility</p:attrName>
                                        </p:attrNameLst>
                                      </p:cBhvr>
                                      <p:to>
                                        <p:strVal val="visible"/>
                                      </p:to>
                                    </p:set>
                                    <p:anim calcmode="lin" valueType="num">
                                      <p:cBhvr>
                                        <p:cTn id="63" dur="500" fill="hold"/>
                                        <p:tgtEl>
                                          <p:spTgt spid="44035">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4035">
                                            <p:txEl>
                                              <p:pRg st="9" end="9"/>
                                            </p:txEl>
                                          </p:spTgt>
                                        </p:tgtEl>
                                        <p:attrNameLst>
                                          <p:attrName>ppt_h</p:attrName>
                                        </p:attrNameLst>
                                      </p:cBhvr>
                                      <p:tavLst>
                                        <p:tav tm="0">
                                          <p:val>
                                            <p:fltVal val="0"/>
                                          </p:val>
                                        </p:tav>
                                        <p:tav tm="100000">
                                          <p:val>
                                            <p:strVal val="#ppt_h"/>
                                          </p:val>
                                        </p:tav>
                                      </p:tavLst>
                                    </p:anim>
                                    <p:anim calcmode="lin" valueType="num">
                                      <p:cBhvr>
                                        <p:cTn id="65" dur="500" fill="hold"/>
                                        <p:tgtEl>
                                          <p:spTgt spid="44035">
                                            <p:txEl>
                                              <p:pRg st="9" end="9"/>
                                            </p:txEl>
                                          </p:spTgt>
                                        </p:tgtEl>
                                        <p:attrNameLst>
                                          <p:attrName>ppt_x</p:attrName>
                                        </p:attrNameLst>
                                      </p:cBhvr>
                                      <p:tavLst>
                                        <p:tav tm="0">
                                          <p:val>
                                            <p:fltVal val="0.5"/>
                                          </p:val>
                                        </p:tav>
                                        <p:tav tm="100000">
                                          <p:val>
                                            <p:strVal val="#ppt_x"/>
                                          </p:val>
                                        </p:tav>
                                      </p:tavLst>
                                    </p:anim>
                                    <p:anim calcmode="lin" valueType="num">
                                      <p:cBhvr>
                                        <p:cTn id="66" dur="500" fill="hold"/>
                                        <p:tgtEl>
                                          <p:spTgt spid="44035">
                                            <p:txEl>
                                              <p:pRg st="9" end="9"/>
                                            </p:txEl>
                                          </p:spTgt>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44035">
                                            <p:txEl>
                                              <p:pRg st="10" end="10"/>
                                            </p:txEl>
                                          </p:spTgt>
                                        </p:tgtEl>
                                        <p:attrNameLst>
                                          <p:attrName>style.visibility</p:attrName>
                                        </p:attrNameLst>
                                      </p:cBhvr>
                                      <p:to>
                                        <p:strVal val="visible"/>
                                      </p:to>
                                    </p:set>
                                    <p:anim calcmode="lin" valueType="num">
                                      <p:cBhvr>
                                        <p:cTn id="69" dur="500" fill="hold"/>
                                        <p:tgtEl>
                                          <p:spTgt spid="44035">
                                            <p:txEl>
                                              <p:pRg st="10" end="10"/>
                                            </p:txEl>
                                          </p:spTgt>
                                        </p:tgtEl>
                                        <p:attrNameLst>
                                          <p:attrName>ppt_w</p:attrName>
                                        </p:attrNameLst>
                                      </p:cBhvr>
                                      <p:tavLst>
                                        <p:tav tm="0">
                                          <p:val>
                                            <p:fltVal val="0"/>
                                          </p:val>
                                        </p:tav>
                                        <p:tav tm="100000">
                                          <p:val>
                                            <p:strVal val="#ppt_w"/>
                                          </p:val>
                                        </p:tav>
                                      </p:tavLst>
                                    </p:anim>
                                    <p:anim calcmode="lin" valueType="num">
                                      <p:cBhvr>
                                        <p:cTn id="70" dur="500" fill="hold"/>
                                        <p:tgtEl>
                                          <p:spTgt spid="44035">
                                            <p:txEl>
                                              <p:pRg st="10" end="10"/>
                                            </p:txEl>
                                          </p:spTgt>
                                        </p:tgtEl>
                                        <p:attrNameLst>
                                          <p:attrName>ppt_h</p:attrName>
                                        </p:attrNameLst>
                                      </p:cBhvr>
                                      <p:tavLst>
                                        <p:tav tm="0">
                                          <p:val>
                                            <p:fltVal val="0"/>
                                          </p:val>
                                        </p:tav>
                                        <p:tav tm="100000">
                                          <p:val>
                                            <p:strVal val="#ppt_h"/>
                                          </p:val>
                                        </p:tav>
                                      </p:tavLst>
                                    </p:anim>
                                    <p:anim calcmode="lin" valueType="num">
                                      <p:cBhvr>
                                        <p:cTn id="71" dur="500" fill="hold"/>
                                        <p:tgtEl>
                                          <p:spTgt spid="44035">
                                            <p:txEl>
                                              <p:pRg st="10" end="10"/>
                                            </p:txEl>
                                          </p:spTgt>
                                        </p:tgtEl>
                                        <p:attrNameLst>
                                          <p:attrName>ppt_x</p:attrName>
                                        </p:attrNameLst>
                                      </p:cBhvr>
                                      <p:tavLst>
                                        <p:tav tm="0">
                                          <p:val>
                                            <p:fltVal val="0.5"/>
                                          </p:val>
                                        </p:tav>
                                        <p:tav tm="100000">
                                          <p:val>
                                            <p:strVal val="#ppt_x"/>
                                          </p:val>
                                        </p:tav>
                                      </p:tavLst>
                                    </p:anim>
                                    <p:anim calcmode="lin" valueType="num">
                                      <p:cBhvr>
                                        <p:cTn id="72" dur="500" fill="hold"/>
                                        <p:tgtEl>
                                          <p:spTgt spid="44035">
                                            <p:txEl>
                                              <p:pRg st="10" end="10"/>
                                            </p:txEl>
                                          </p:spTgt>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0"/>
                                  </p:stCondLst>
                                  <p:childTnLst>
                                    <p:set>
                                      <p:cBhvr>
                                        <p:cTn id="74" dur="1" fill="hold">
                                          <p:stCondLst>
                                            <p:cond delay="0"/>
                                          </p:stCondLst>
                                        </p:cTn>
                                        <p:tgtEl>
                                          <p:spTgt spid="44035">
                                            <p:txEl>
                                              <p:pRg st="11" end="11"/>
                                            </p:txEl>
                                          </p:spTgt>
                                        </p:tgtEl>
                                        <p:attrNameLst>
                                          <p:attrName>style.visibility</p:attrName>
                                        </p:attrNameLst>
                                      </p:cBhvr>
                                      <p:to>
                                        <p:strVal val="visible"/>
                                      </p:to>
                                    </p:set>
                                    <p:anim calcmode="lin" valueType="num">
                                      <p:cBhvr>
                                        <p:cTn id="75" dur="500" fill="hold"/>
                                        <p:tgtEl>
                                          <p:spTgt spid="44035">
                                            <p:txEl>
                                              <p:pRg st="11" end="11"/>
                                            </p:txEl>
                                          </p:spTgt>
                                        </p:tgtEl>
                                        <p:attrNameLst>
                                          <p:attrName>ppt_w</p:attrName>
                                        </p:attrNameLst>
                                      </p:cBhvr>
                                      <p:tavLst>
                                        <p:tav tm="0">
                                          <p:val>
                                            <p:fltVal val="0"/>
                                          </p:val>
                                        </p:tav>
                                        <p:tav tm="100000">
                                          <p:val>
                                            <p:strVal val="#ppt_w"/>
                                          </p:val>
                                        </p:tav>
                                      </p:tavLst>
                                    </p:anim>
                                    <p:anim calcmode="lin" valueType="num">
                                      <p:cBhvr>
                                        <p:cTn id="76" dur="500" fill="hold"/>
                                        <p:tgtEl>
                                          <p:spTgt spid="44035">
                                            <p:txEl>
                                              <p:pRg st="11" end="11"/>
                                            </p:txEl>
                                          </p:spTgt>
                                        </p:tgtEl>
                                        <p:attrNameLst>
                                          <p:attrName>ppt_h</p:attrName>
                                        </p:attrNameLst>
                                      </p:cBhvr>
                                      <p:tavLst>
                                        <p:tav tm="0">
                                          <p:val>
                                            <p:fltVal val="0"/>
                                          </p:val>
                                        </p:tav>
                                        <p:tav tm="100000">
                                          <p:val>
                                            <p:strVal val="#ppt_h"/>
                                          </p:val>
                                        </p:tav>
                                      </p:tavLst>
                                    </p:anim>
                                    <p:anim calcmode="lin" valueType="num">
                                      <p:cBhvr>
                                        <p:cTn id="77" dur="500" fill="hold"/>
                                        <p:tgtEl>
                                          <p:spTgt spid="44035">
                                            <p:txEl>
                                              <p:pRg st="11" end="11"/>
                                            </p:txEl>
                                          </p:spTgt>
                                        </p:tgtEl>
                                        <p:attrNameLst>
                                          <p:attrName>ppt_x</p:attrName>
                                        </p:attrNameLst>
                                      </p:cBhvr>
                                      <p:tavLst>
                                        <p:tav tm="0">
                                          <p:val>
                                            <p:fltVal val="0.5"/>
                                          </p:val>
                                        </p:tav>
                                        <p:tav tm="100000">
                                          <p:val>
                                            <p:strVal val="#ppt_x"/>
                                          </p:val>
                                        </p:tav>
                                      </p:tavLst>
                                    </p:anim>
                                    <p:anim calcmode="lin" valueType="num">
                                      <p:cBhvr>
                                        <p:cTn id="78" dur="500" fill="hold"/>
                                        <p:tgtEl>
                                          <p:spTgt spid="44035">
                                            <p:txEl>
                                              <p:pRg st="11" end="11"/>
                                            </p:txEl>
                                          </p:spTgt>
                                        </p:tgtEl>
                                        <p:attrNameLst>
                                          <p:attrName>ppt_y</p:attrName>
                                        </p:attrNameLst>
                                      </p:cBhvr>
                                      <p:tavLst>
                                        <p:tav tm="0">
                                          <p:val>
                                            <p:fltVal val="0.5"/>
                                          </p:val>
                                        </p:tav>
                                        <p:tav tm="100000">
                                          <p:val>
                                            <p:strVal val="#ppt_y"/>
                                          </p:val>
                                        </p:tav>
                                      </p:tavLst>
                                    </p:anim>
                                  </p:childTnLst>
                                </p:cTn>
                              </p:par>
                              <p:par>
                                <p:cTn id="79" presetID="23" presetClass="entr" presetSubtype="528" fill="hold" grpId="0" nodeType="withEffect">
                                  <p:stCondLst>
                                    <p:cond delay="0"/>
                                  </p:stCondLst>
                                  <p:childTnLst>
                                    <p:set>
                                      <p:cBhvr>
                                        <p:cTn id="80" dur="1" fill="hold">
                                          <p:stCondLst>
                                            <p:cond delay="0"/>
                                          </p:stCondLst>
                                        </p:cTn>
                                        <p:tgtEl>
                                          <p:spTgt spid="44035">
                                            <p:txEl>
                                              <p:pRg st="12" end="12"/>
                                            </p:txEl>
                                          </p:spTgt>
                                        </p:tgtEl>
                                        <p:attrNameLst>
                                          <p:attrName>style.visibility</p:attrName>
                                        </p:attrNameLst>
                                      </p:cBhvr>
                                      <p:to>
                                        <p:strVal val="visible"/>
                                      </p:to>
                                    </p:set>
                                    <p:anim calcmode="lin" valueType="num">
                                      <p:cBhvr>
                                        <p:cTn id="81" dur="500" fill="hold"/>
                                        <p:tgtEl>
                                          <p:spTgt spid="44035">
                                            <p:txEl>
                                              <p:pRg st="12" end="12"/>
                                            </p:txEl>
                                          </p:spTgt>
                                        </p:tgtEl>
                                        <p:attrNameLst>
                                          <p:attrName>ppt_w</p:attrName>
                                        </p:attrNameLst>
                                      </p:cBhvr>
                                      <p:tavLst>
                                        <p:tav tm="0">
                                          <p:val>
                                            <p:fltVal val="0"/>
                                          </p:val>
                                        </p:tav>
                                        <p:tav tm="100000">
                                          <p:val>
                                            <p:strVal val="#ppt_w"/>
                                          </p:val>
                                        </p:tav>
                                      </p:tavLst>
                                    </p:anim>
                                    <p:anim calcmode="lin" valueType="num">
                                      <p:cBhvr>
                                        <p:cTn id="82" dur="500" fill="hold"/>
                                        <p:tgtEl>
                                          <p:spTgt spid="44035">
                                            <p:txEl>
                                              <p:pRg st="12" end="12"/>
                                            </p:txEl>
                                          </p:spTgt>
                                        </p:tgtEl>
                                        <p:attrNameLst>
                                          <p:attrName>ppt_h</p:attrName>
                                        </p:attrNameLst>
                                      </p:cBhvr>
                                      <p:tavLst>
                                        <p:tav tm="0">
                                          <p:val>
                                            <p:fltVal val="0"/>
                                          </p:val>
                                        </p:tav>
                                        <p:tav tm="100000">
                                          <p:val>
                                            <p:strVal val="#ppt_h"/>
                                          </p:val>
                                        </p:tav>
                                      </p:tavLst>
                                    </p:anim>
                                    <p:anim calcmode="lin" valueType="num">
                                      <p:cBhvr>
                                        <p:cTn id="83" dur="500" fill="hold"/>
                                        <p:tgtEl>
                                          <p:spTgt spid="44035">
                                            <p:txEl>
                                              <p:pRg st="12" end="12"/>
                                            </p:txEl>
                                          </p:spTgt>
                                        </p:tgtEl>
                                        <p:attrNameLst>
                                          <p:attrName>ppt_x</p:attrName>
                                        </p:attrNameLst>
                                      </p:cBhvr>
                                      <p:tavLst>
                                        <p:tav tm="0">
                                          <p:val>
                                            <p:fltVal val="0.5"/>
                                          </p:val>
                                        </p:tav>
                                        <p:tav tm="100000">
                                          <p:val>
                                            <p:strVal val="#ppt_x"/>
                                          </p:val>
                                        </p:tav>
                                      </p:tavLst>
                                    </p:anim>
                                    <p:anim calcmode="lin" valueType="num">
                                      <p:cBhvr>
                                        <p:cTn id="84" dur="500" fill="hold"/>
                                        <p:tgtEl>
                                          <p:spTgt spid="44035">
                                            <p:txEl>
                                              <p:pRg st="12" end="12"/>
                                            </p:txEl>
                                          </p:spTgt>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44035">
                                            <p:txEl>
                                              <p:pRg st="13" end="13"/>
                                            </p:txEl>
                                          </p:spTgt>
                                        </p:tgtEl>
                                        <p:attrNameLst>
                                          <p:attrName>style.visibility</p:attrName>
                                        </p:attrNameLst>
                                      </p:cBhvr>
                                      <p:to>
                                        <p:strVal val="visible"/>
                                      </p:to>
                                    </p:set>
                                    <p:anim calcmode="lin" valueType="num">
                                      <p:cBhvr>
                                        <p:cTn id="87" dur="500" fill="hold"/>
                                        <p:tgtEl>
                                          <p:spTgt spid="44035">
                                            <p:txEl>
                                              <p:pRg st="13" end="13"/>
                                            </p:txEl>
                                          </p:spTgt>
                                        </p:tgtEl>
                                        <p:attrNameLst>
                                          <p:attrName>ppt_w</p:attrName>
                                        </p:attrNameLst>
                                      </p:cBhvr>
                                      <p:tavLst>
                                        <p:tav tm="0">
                                          <p:val>
                                            <p:fltVal val="0"/>
                                          </p:val>
                                        </p:tav>
                                        <p:tav tm="100000">
                                          <p:val>
                                            <p:strVal val="#ppt_w"/>
                                          </p:val>
                                        </p:tav>
                                      </p:tavLst>
                                    </p:anim>
                                    <p:anim calcmode="lin" valueType="num">
                                      <p:cBhvr>
                                        <p:cTn id="88" dur="500" fill="hold"/>
                                        <p:tgtEl>
                                          <p:spTgt spid="44035">
                                            <p:txEl>
                                              <p:pRg st="13" end="13"/>
                                            </p:txEl>
                                          </p:spTgt>
                                        </p:tgtEl>
                                        <p:attrNameLst>
                                          <p:attrName>ppt_h</p:attrName>
                                        </p:attrNameLst>
                                      </p:cBhvr>
                                      <p:tavLst>
                                        <p:tav tm="0">
                                          <p:val>
                                            <p:fltVal val="0"/>
                                          </p:val>
                                        </p:tav>
                                        <p:tav tm="100000">
                                          <p:val>
                                            <p:strVal val="#ppt_h"/>
                                          </p:val>
                                        </p:tav>
                                      </p:tavLst>
                                    </p:anim>
                                    <p:anim calcmode="lin" valueType="num">
                                      <p:cBhvr>
                                        <p:cTn id="89" dur="500" fill="hold"/>
                                        <p:tgtEl>
                                          <p:spTgt spid="44035">
                                            <p:txEl>
                                              <p:pRg st="13" end="13"/>
                                            </p:txEl>
                                          </p:spTgt>
                                        </p:tgtEl>
                                        <p:attrNameLst>
                                          <p:attrName>ppt_x</p:attrName>
                                        </p:attrNameLst>
                                      </p:cBhvr>
                                      <p:tavLst>
                                        <p:tav tm="0">
                                          <p:val>
                                            <p:fltVal val="0.5"/>
                                          </p:val>
                                        </p:tav>
                                        <p:tav tm="100000">
                                          <p:val>
                                            <p:strVal val="#ppt_x"/>
                                          </p:val>
                                        </p:tav>
                                      </p:tavLst>
                                    </p:anim>
                                    <p:anim calcmode="lin" valueType="num">
                                      <p:cBhvr>
                                        <p:cTn id="90" dur="500" fill="hold"/>
                                        <p:tgtEl>
                                          <p:spTgt spid="44035">
                                            <p:txEl>
                                              <p:pRg st="13" end="13"/>
                                            </p:txEl>
                                          </p:spTgt>
                                        </p:tgtEl>
                                        <p:attrNameLst>
                                          <p:attrName>ppt_y</p:attrName>
                                        </p:attrNameLst>
                                      </p:cBhvr>
                                      <p:tavLst>
                                        <p:tav tm="0">
                                          <p:val>
                                            <p:fltVal val="0.5"/>
                                          </p:val>
                                        </p:tav>
                                        <p:tav tm="100000">
                                          <p:val>
                                            <p:strVal val="#ppt_y"/>
                                          </p:val>
                                        </p:tav>
                                      </p:tavLst>
                                    </p:anim>
                                  </p:childTnLst>
                                </p:cTn>
                              </p:par>
                              <p:par>
                                <p:cTn id="91" presetID="23" presetClass="entr" presetSubtype="528" fill="hold" grpId="0" nodeType="withEffect">
                                  <p:stCondLst>
                                    <p:cond delay="0"/>
                                  </p:stCondLst>
                                  <p:childTnLst>
                                    <p:set>
                                      <p:cBhvr>
                                        <p:cTn id="92" dur="1" fill="hold">
                                          <p:stCondLst>
                                            <p:cond delay="0"/>
                                          </p:stCondLst>
                                        </p:cTn>
                                        <p:tgtEl>
                                          <p:spTgt spid="44035">
                                            <p:txEl>
                                              <p:pRg st="14" end="14"/>
                                            </p:txEl>
                                          </p:spTgt>
                                        </p:tgtEl>
                                        <p:attrNameLst>
                                          <p:attrName>style.visibility</p:attrName>
                                        </p:attrNameLst>
                                      </p:cBhvr>
                                      <p:to>
                                        <p:strVal val="visible"/>
                                      </p:to>
                                    </p:set>
                                    <p:anim calcmode="lin" valueType="num">
                                      <p:cBhvr>
                                        <p:cTn id="93" dur="500" fill="hold"/>
                                        <p:tgtEl>
                                          <p:spTgt spid="44035">
                                            <p:txEl>
                                              <p:pRg st="14" end="14"/>
                                            </p:txEl>
                                          </p:spTgt>
                                        </p:tgtEl>
                                        <p:attrNameLst>
                                          <p:attrName>ppt_w</p:attrName>
                                        </p:attrNameLst>
                                      </p:cBhvr>
                                      <p:tavLst>
                                        <p:tav tm="0">
                                          <p:val>
                                            <p:fltVal val="0"/>
                                          </p:val>
                                        </p:tav>
                                        <p:tav tm="100000">
                                          <p:val>
                                            <p:strVal val="#ppt_w"/>
                                          </p:val>
                                        </p:tav>
                                      </p:tavLst>
                                    </p:anim>
                                    <p:anim calcmode="lin" valueType="num">
                                      <p:cBhvr>
                                        <p:cTn id="94" dur="500" fill="hold"/>
                                        <p:tgtEl>
                                          <p:spTgt spid="44035">
                                            <p:txEl>
                                              <p:pRg st="14" end="14"/>
                                            </p:txEl>
                                          </p:spTgt>
                                        </p:tgtEl>
                                        <p:attrNameLst>
                                          <p:attrName>ppt_h</p:attrName>
                                        </p:attrNameLst>
                                      </p:cBhvr>
                                      <p:tavLst>
                                        <p:tav tm="0">
                                          <p:val>
                                            <p:fltVal val="0"/>
                                          </p:val>
                                        </p:tav>
                                        <p:tav tm="100000">
                                          <p:val>
                                            <p:strVal val="#ppt_h"/>
                                          </p:val>
                                        </p:tav>
                                      </p:tavLst>
                                    </p:anim>
                                    <p:anim calcmode="lin" valueType="num">
                                      <p:cBhvr>
                                        <p:cTn id="95" dur="500" fill="hold"/>
                                        <p:tgtEl>
                                          <p:spTgt spid="44035">
                                            <p:txEl>
                                              <p:pRg st="14" end="14"/>
                                            </p:txEl>
                                          </p:spTgt>
                                        </p:tgtEl>
                                        <p:attrNameLst>
                                          <p:attrName>ppt_x</p:attrName>
                                        </p:attrNameLst>
                                      </p:cBhvr>
                                      <p:tavLst>
                                        <p:tav tm="0">
                                          <p:val>
                                            <p:fltVal val="0.5"/>
                                          </p:val>
                                        </p:tav>
                                        <p:tav tm="100000">
                                          <p:val>
                                            <p:strVal val="#ppt_x"/>
                                          </p:val>
                                        </p:tav>
                                      </p:tavLst>
                                    </p:anim>
                                    <p:anim calcmode="lin" valueType="num">
                                      <p:cBhvr>
                                        <p:cTn id="96" dur="500" fill="hold"/>
                                        <p:tgtEl>
                                          <p:spTgt spid="44035">
                                            <p:txEl>
                                              <p:pRg st="14" end="1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68313" y="0"/>
            <a:ext cx="86756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lnSpc>
                <a:spcPct val="90000"/>
              </a:lnSpc>
              <a:defRPr sz="3600">
                <a:solidFill>
                  <a:schemeClr val="bg1"/>
                </a:solidFill>
                <a:latin typeface="Verdana" pitchFamily="34" charset="0"/>
              </a:defRPr>
            </a:lvl1pPr>
            <a:lvl2pPr algn="ctr">
              <a:lnSpc>
                <a:spcPct val="90000"/>
              </a:lnSpc>
              <a:defRPr sz="3600">
                <a:solidFill>
                  <a:schemeClr val="bg1"/>
                </a:solidFill>
                <a:latin typeface="Verdana" pitchFamily="34" charset="0"/>
              </a:defRPr>
            </a:lvl2pPr>
            <a:lvl3pPr algn="ctr">
              <a:lnSpc>
                <a:spcPct val="90000"/>
              </a:lnSpc>
              <a:defRPr sz="3600">
                <a:solidFill>
                  <a:schemeClr val="bg1"/>
                </a:solidFill>
                <a:latin typeface="Verdana" pitchFamily="34" charset="0"/>
              </a:defRPr>
            </a:lvl3pPr>
            <a:lvl4pPr algn="ctr">
              <a:lnSpc>
                <a:spcPct val="90000"/>
              </a:lnSpc>
              <a:defRPr sz="3600">
                <a:solidFill>
                  <a:schemeClr val="bg1"/>
                </a:solidFill>
                <a:latin typeface="Verdana" pitchFamily="34" charset="0"/>
              </a:defRPr>
            </a:lvl4pPr>
            <a:lvl5pPr algn="ctr">
              <a:lnSpc>
                <a:spcPct val="90000"/>
              </a:lnSpc>
              <a:defRPr sz="3600">
                <a:solidFill>
                  <a:schemeClr val="bg1"/>
                </a:solidFill>
                <a:latin typeface="Verdana" pitchFamily="34" charset="0"/>
              </a:defRPr>
            </a:lvl5pPr>
            <a:lvl6pPr marL="457200" algn="ctr" fontAlgn="base">
              <a:lnSpc>
                <a:spcPct val="90000"/>
              </a:lnSpc>
              <a:spcBef>
                <a:spcPct val="0"/>
              </a:spcBef>
              <a:spcAft>
                <a:spcPct val="0"/>
              </a:spcAft>
              <a:defRPr sz="3600">
                <a:solidFill>
                  <a:schemeClr val="bg1"/>
                </a:solidFill>
                <a:latin typeface="Verdana" pitchFamily="34" charset="0"/>
              </a:defRPr>
            </a:lvl6pPr>
            <a:lvl7pPr marL="914400" algn="ctr" fontAlgn="base">
              <a:lnSpc>
                <a:spcPct val="90000"/>
              </a:lnSpc>
              <a:spcBef>
                <a:spcPct val="0"/>
              </a:spcBef>
              <a:spcAft>
                <a:spcPct val="0"/>
              </a:spcAft>
              <a:defRPr sz="3600">
                <a:solidFill>
                  <a:schemeClr val="bg1"/>
                </a:solidFill>
                <a:latin typeface="Verdana" pitchFamily="34" charset="0"/>
              </a:defRPr>
            </a:lvl7pPr>
            <a:lvl8pPr marL="1371600" algn="ctr" fontAlgn="base">
              <a:lnSpc>
                <a:spcPct val="90000"/>
              </a:lnSpc>
              <a:spcBef>
                <a:spcPct val="0"/>
              </a:spcBef>
              <a:spcAft>
                <a:spcPct val="0"/>
              </a:spcAft>
              <a:defRPr sz="3600">
                <a:solidFill>
                  <a:schemeClr val="bg1"/>
                </a:solidFill>
                <a:latin typeface="Verdana" pitchFamily="34" charset="0"/>
              </a:defRPr>
            </a:lvl8pPr>
            <a:lvl9pPr marL="1828800" algn="ctr" fontAlgn="base">
              <a:lnSpc>
                <a:spcPct val="90000"/>
              </a:lnSpc>
              <a:spcBef>
                <a:spcPct val="0"/>
              </a:spcBef>
              <a:spcAft>
                <a:spcPct val="0"/>
              </a:spcAft>
              <a:defRPr sz="3600">
                <a:solidFill>
                  <a:schemeClr val="bg1"/>
                </a:solidFill>
                <a:latin typeface="Verdana" pitchFamily="34" charset="0"/>
              </a:defRPr>
            </a:lvl9pPr>
          </a:lstStyle>
          <a:p>
            <a:r>
              <a:rPr lang="en-GB" altLang="en-US" sz="2000"/>
              <a:t>Performance-benefit curve for an observing system</a:t>
            </a:r>
            <a:r>
              <a:rPr lang="en-GB" altLang="en-US" sz="2400"/>
              <a:t> </a:t>
            </a:r>
          </a:p>
        </p:txBody>
      </p:sp>
      <p:graphicFrame>
        <p:nvGraphicFramePr>
          <p:cNvPr id="46083" name="Object 3"/>
          <p:cNvGraphicFramePr>
            <a:graphicFrameLocks noChangeAspect="1"/>
          </p:cNvGraphicFramePr>
          <p:nvPr>
            <p:extLst>
              <p:ext uri="{D42A27DB-BD31-4B8C-83A1-F6EECF244321}">
                <p14:modId xmlns:p14="http://schemas.microsoft.com/office/powerpoint/2010/main" val="1338482812"/>
              </p:ext>
            </p:extLst>
          </p:nvPr>
        </p:nvGraphicFramePr>
        <p:xfrm>
          <a:off x="704850" y="165100"/>
          <a:ext cx="7993063" cy="5857875"/>
        </p:xfrm>
        <a:graphic>
          <a:graphicData uri="http://schemas.openxmlformats.org/presentationml/2006/ole">
            <mc:AlternateContent xmlns:mc="http://schemas.openxmlformats.org/markup-compatibility/2006">
              <mc:Choice xmlns:v="urn:schemas-microsoft-com:vml" Requires="v">
                <p:oleObj spid="_x0000_s1030" name="Document" r:id="rId3" imgW="5264280" imgH="3954600" progId="Word.Document.8">
                  <p:embed/>
                </p:oleObj>
              </mc:Choice>
              <mc:Fallback>
                <p:oleObj name="Document" r:id="rId3" imgW="5264280" imgH="3954600" progId="Word.Document.8">
                  <p:embed/>
                  <p:pic>
                    <p:nvPicPr>
                      <p:cNvPr id="0" name=""/>
                      <p:cNvPicPr>
                        <a:picLocks noChangeAspect="1" noChangeArrowheads="1"/>
                      </p:cNvPicPr>
                      <p:nvPr/>
                    </p:nvPicPr>
                    <p:blipFill>
                      <a:blip r:embed="rId4">
                        <a:lum bright="-30000" contrast="66000"/>
                        <a:extLst>
                          <a:ext uri="{28A0092B-C50C-407E-A947-70E740481C1C}">
                            <a14:useLocalDpi xmlns:a14="http://schemas.microsoft.com/office/drawing/2010/main" val="0"/>
                          </a:ext>
                        </a:extLst>
                      </a:blip>
                      <a:srcRect/>
                      <a:stretch>
                        <a:fillRect/>
                      </a:stretch>
                    </p:blipFill>
                    <p:spPr bwMode="auto">
                      <a:xfrm>
                        <a:off x="704850" y="165100"/>
                        <a:ext cx="7993063"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81758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Statements of Guidance </a:t>
            </a:r>
            <a:br>
              <a:rPr lang="en-US" dirty="0" smtClean="0"/>
            </a:br>
            <a:r>
              <a:rPr lang="en-US" i="1" dirty="0" smtClean="0"/>
              <a:t>(gap analysis)</a:t>
            </a:r>
            <a:endParaRPr lang="en-US" i="1" dirty="0"/>
          </a:p>
        </p:txBody>
      </p:sp>
      <p:sp>
        <p:nvSpPr>
          <p:cNvPr id="3" name="Content Placeholder 2"/>
          <p:cNvSpPr>
            <a:spLocks noGrp="1"/>
          </p:cNvSpPr>
          <p:nvPr>
            <p:ph idx="1"/>
          </p:nvPr>
        </p:nvSpPr>
        <p:spPr/>
        <p:txBody>
          <a:bodyPr>
            <a:normAutofit fontScale="77500" lnSpcReduction="20000"/>
          </a:bodyPr>
          <a:lstStyle/>
          <a:p>
            <a:pPr>
              <a:spcAft>
                <a:spcPts val="1200"/>
              </a:spcAft>
            </a:pPr>
            <a:r>
              <a:rPr lang="en-US" b="1" dirty="0">
                <a:solidFill>
                  <a:srgbClr val="FF0000"/>
                </a:solidFill>
              </a:rPr>
              <a:t>The Statement of Guidance interprets the output of the critical review as a gap analysis and identifies priorities for action</a:t>
            </a:r>
            <a:r>
              <a:rPr lang="en-US" dirty="0"/>
              <a:t>: the most feasible, beneficial and affordable initiatives to deal with the identified gaps or shortcomings in WMO observing systems for an application area. This draws on the subjective judgement and experience of the Points of Contact, the experts and other stakeholders they consult within their application area.</a:t>
            </a:r>
          </a:p>
          <a:p>
            <a:pPr>
              <a:spcAft>
                <a:spcPts val="1200"/>
              </a:spcAft>
            </a:pPr>
            <a:r>
              <a:rPr lang="en-US" dirty="0" smtClean="0"/>
              <a:t>This </a:t>
            </a:r>
            <a:r>
              <a:rPr lang="en-US" dirty="0"/>
              <a:t>stage of the RRR requires the </a:t>
            </a:r>
            <a:r>
              <a:rPr lang="en-US" b="1" dirty="0">
                <a:solidFill>
                  <a:srgbClr val="FF0000"/>
                </a:solidFill>
              </a:rPr>
              <a:t>Points of Contact to coordinate</a:t>
            </a:r>
            <a:r>
              <a:rPr lang="en-US" dirty="0"/>
              <a:t> with their application area community and stakeholders, as needed, in order to produce, review and revise the Statement of Guidance for the application </a:t>
            </a:r>
            <a:r>
              <a:rPr lang="en-US" dirty="0" smtClean="0"/>
              <a:t>area.</a:t>
            </a:r>
            <a:endParaRPr lang="en-US" dirty="0"/>
          </a:p>
        </p:txBody>
      </p:sp>
    </p:spTree>
    <p:extLst>
      <p:ext uri="{BB962C8B-B14F-4D97-AF65-F5344CB8AC3E}">
        <p14:creationId xmlns:p14="http://schemas.microsoft.com/office/powerpoint/2010/main" val="1316368574"/>
      </p:ext>
    </p:extLst>
  </p:cSld>
  <p:clrMapOvr>
    <a:masterClrMapping/>
  </p:clrMapOvr>
</p:sld>
</file>

<file path=ppt/theme/theme1.xml><?xml version="1.0" encoding="utf-8"?>
<a:theme xmlns:a="http://schemas.openxmlformats.org/drawingml/2006/main" name="WMO_BLU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WMO_BLUE_Powerpoint_en_fr</Template>
  <TotalTime>399</TotalTime>
  <Words>933</Words>
  <Application>Microsoft Office PowerPoint</Application>
  <PresentationFormat>On-screen Show (4:3)</PresentationFormat>
  <Paragraphs>133</Paragraphs>
  <Slides>11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WMO_BLUE_Powerpoint_en_fr</vt:lpstr>
      <vt:lpstr>Document</vt:lpstr>
      <vt:lpstr>PowerPoint Presentation</vt:lpstr>
      <vt:lpstr>The WMO Rolling Review of Requirements (RRR)</vt:lpstr>
      <vt:lpstr>WMO Application Areas</vt:lpstr>
      <vt:lpstr>Observing systems contributing to WIGOS</vt:lpstr>
      <vt:lpstr>Rolling Review of Requirements (RRR) and  Evolution of Global Observing Systems</vt:lpstr>
      <vt:lpstr>RRR process</vt:lpstr>
      <vt:lpstr>How user requirements are specified</vt:lpstr>
      <vt:lpstr>PowerPoint Presentation</vt:lpstr>
      <vt:lpstr>Statements of Guidance  (gap analysis)</vt:lpstr>
      <vt:lpstr>Implementation Plan for the Evolution of Global Observing Systems (EGOS-IP)</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Etienne Charpentier</dc:creator>
  <cp:lastModifiedBy>Etienne Charpentier</cp:lastModifiedBy>
  <cp:revision>10</cp:revision>
  <dcterms:created xsi:type="dcterms:W3CDTF">2016-07-22T07:19:48Z</dcterms:created>
  <dcterms:modified xsi:type="dcterms:W3CDTF">2016-07-25T11:55:47Z</dcterms:modified>
</cp:coreProperties>
</file>