
<file path=[Content_Types].xml><?xml version="1.0" encoding="utf-8"?>
<Types xmlns="http://schemas.openxmlformats.org/package/2006/content-types">
  <Override PartName="/customXml/itemProps35.xml" ContentType="application/vnd.openxmlformats-officedocument.customXmlProperties+xml"/>
  <Override PartName="/customXml/itemProps53.xml" ContentType="application/vnd.openxmlformats-officedocument.customXmlProperties+xml"/>
  <Override PartName="/customXml/itemProps82.xml" ContentType="application/vnd.openxmlformats-officedocument.customXmlProperties+xml"/>
  <Override PartName="/customXml/itemProps106.xml" ContentType="application/vnd.openxmlformats-officedocument.customXmlProperties+xml"/>
  <Override PartName="/customXml/itemProps124.xml" ContentType="application/vnd.openxmlformats-officedocument.customXmlProperties+xml"/>
  <Override PartName="/ppt/notesSlides/notesSlide2.xml" ContentType="application/vnd.openxmlformats-officedocument.presentationml.notesSlide+xml"/>
  <Override PartName="/customXml/itemProps1.xml" ContentType="application/vnd.openxmlformats-officedocument.customXmlProperties+xml"/>
  <Override PartName="/customXml/itemProps13.xml" ContentType="application/vnd.openxmlformats-officedocument.customXmlProperties+xml"/>
  <Override PartName="/customXml/itemProps24.xml" ContentType="application/vnd.openxmlformats-officedocument.customXmlProperties+xml"/>
  <Override PartName="/customXml/itemProps42.xml" ContentType="application/vnd.openxmlformats-officedocument.customXmlProperties+xml"/>
  <Override PartName="/customXml/itemProps60.xml" ContentType="application/vnd.openxmlformats-officedocument.customXmlProperties+xml"/>
  <Override PartName="/customXml/itemProps71.xml" ContentType="application/vnd.openxmlformats-officedocument.customXmlProperties+xml"/>
  <Override PartName="/customXml/itemProps113.xml" ContentType="application/vnd.openxmlformats-officedocument.customXmlProperties+xml"/>
  <Override PartName="/customXml/itemProps131.xml" ContentType="application/vnd.openxmlformats-officedocument.customXmlProperties+xml"/>
  <Override PartName="/ppt/slides/slide4.xml" ContentType="application/vnd.openxmlformats-officedocument.presentationml.slide+xml"/>
  <Override PartName="/customXml/itemProps31.xml" ContentType="application/vnd.openxmlformats-officedocument.customXmlProperties+xml"/>
  <Override PartName="/customXml/itemProps102.xml" ContentType="application/vnd.openxmlformats-officedocument.customXmlProperties+xml"/>
  <Override PartName="/customXml/itemProps120.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customXml/itemProps20.xml" ContentType="application/vnd.openxmlformats-officedocument.customXmlProperties+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customXml/itemProps69.xml" ContentType="application/vnd.openxmlformats-officedocument.customXmlProperties+xml"/>
  <Override PartName="/customXml/itemProps87.xml" ContentType="application/vnd.openxmlformats-officedocument.customXmlProperties+xml"/>
  <Override PartName="/customXml/itemProps98.xml" ContentType="application/vnd.openxmlformats-officedocument.customXmlProperties+xml"/>
  <Override PartName="/customXml/itemProps6.xml" ContentType="application/vnd.openxmlformats-officedocument.customXmlProperties+xml"/>
  <Override PartName="/customXml/itemProps29.xml" ContentType="application/vnd.openxmlformats-officedocument.customXmlProperties+xml"/>
  <Override PartName="/customXml/itemProps58.xml" ContentType="application/vnd.openxmlformats-officedocument.customXmlProperties+xml"/>
  <Override PartName="/customXml/itemProps76.xml" ContentType="application/vnd.openxmlformats-officedocument.customXmlProperties+xml"/>
  <Override PartName="/customXml/itemProps118.xml" ContentType="application/vnd.openxmlformats-officedocument.customXmlProperties+xml"/>
  <Override PartName="/customXml/itemProps129.xml" ContentType="application/vnd.openxmlformats-officedocument.customXmlProperties+xml"/>
  <Override PartName="/ppt/notesSlides/notesSlide7.xml" ContentType="application/vnd.openxmlformats-officedocument.presentationml.notesSlide+xml"/>
  <Override PartName="/customXml/itemProps18.xml" ContentType="application/vnd.openxmlformats-officedocument.customXmlProperties+xml"/>
  <Override PartName="/customXml/itemProps36.xml" ContentType="application/vnd.openxmlformats-officedocument.customXmlProperties+xml"/>
  <Override PartName="/customXml/itemProps47.xml" ContentType="application/vnd.openxmlformats-officedocument.customXmlProperties+xml"/>
  <Override PartName="/customXml/itemProps65.xml" ContentType="application/vnd.openxmlformats-officedocument.customXmlProperties+xml"/>
  <Override PartName="/customXml/itemProps83.xml" ContentType="application/vnd.openxmlformats-officedocument.customXmlProperties+xml"/>
  <Override PartName="/customXml/itemProps94.xml" ContentType="application/vnd.openxmlformats-officedocument.customXmlProperties+xml"/>
  <Override PartName="/customXml/itemProps107.xml" ContentType="application/vnd.openxmlformats-officedocument.customXmlProperties+xml"/>
  <Override PartName="/customXml/itemProps136.xml" ContentType="application/vnd.openxmlformats-officedocument.customXmlProperties+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customXml/itemProps25.xml" ContentType="application/vnd.openxmlformats-officedocument.customXmlProperties+xml"/>
  <Override PartName="/customXml/itemProps54.xml" ContentType="application/vnd.openxmlformats-officedocument.customXmlProperties+xml"/>
  <Override PartName="/customXml/itemProps72.xml" ContentType="application/vnd.openxmlformats-officedocument.customXmlProperties+xml"/>
  <Override PartName="/customXml/itemProps114.xml" ContentType="application/vnd.openxmlformats-officedocument.customXmlProperties+xml"/>
  <Override PartName="/customXml/itemProps125.xml" ContentType="application/vnd.openxmlformats-officedocument.customXmlProperties+xml"/>
  <Override PartName="/ppt/slides/slide5.xml" ContentType="application/vnd.openxmlformats-officedocument.presentationml.slide+xml"/>
  <Default Extension="png" ContentType="image/png"/>
  <Override PartName="/ppt/notesSlides/notesSlide3.xml" ContentType="application/vnd.openxmlformats-officedocument.presentationml.notesSlide+xml"/>
  <Override PartName="/customXml/itemProps14.xml" ContentType="application/vnd.openxmlformats-officedocument.customXmlProperties+xml"/>
  <Override PartName="/customXml/itemProps32.xml" ContentType="application/vnd.openxmlformats-officedocument.customXmlProperties+xml"/>
  <Override PartName="/customXml/itemProps43.xml" ContentType="application/vnd.openxmlformats-officedocument.customXmlProperties+xml"/>
  <Override PartName="/customXml/itemProps61.xml" ContentType="application/vnd.openxmlformats-officedocument.customXmlProperties+xml"/>
  <Override PartName="/customXml/itemProps90.xml" ContentType="application/vnd.openxmlformats-officedocument.customXmlProperties+xml"/>
  <Override PartName="/customXml/itemProps103.xml" ContentType="application/vnd.openxmlformats-officedocument.customXmlProperties+xml"/>
  <Override PartName="/customXml/itemProps121.xml" ContentType="application/vnd.openxmlformats-officedocument.customXmlProperties+xml"/>
  <Override PartName="/customXml/itemProps132.xml" ContentType="application/vnd.openxmlformats-officedocument.customXmlProperties+xml"/>
  <Override PartName="/ppt/presProps.xml" ContentType="application/vnd.openxmlformats-officedocument.presentationml.presProps+xml"/>
  <Override PartName="/ppt/theme/theme2.xml" ContentType="application/vnd.openxmlformats-officedocument.theme+xml"/>
  <Override PartName="/customXml/itemProps21.xml" ContentType="application/vnd.openxmlformats-officedocument.customXmlProperties+xml"/>
  <Override PartName="/customXml/itemProps50.xml" ContentType="application/vnd.openxmlformats-officedocument.customXmlProperties+xml"/>
  <Override PartName="/customXml/itemProps110.xml" ContentType="application/vnd.openxmlformats-officedocument.customXmlPropertie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customXml/itemProps10.xml" ContentType="application/vnd.openxmlformats-officedocument.customXmlProperties+xml"/>
  <Override PartName="/docProps/app.xml" ContentType="application/vnd.openxmlformats-officedocument.extended-properties+xml"/>
  <Override PartName="/customXml/itemProps99.xml" ContentType="application/vnd.openxmlformats-officedocument.customXmlProperties+xml"/>
  <Override PartName="/ppt/slides/slide11.xml" ContentType="application/vnd.openxmlformats-officedocument.presentationml.slide+xml"/>
  <Override PartName="/customXml/itemProps59.xml" ContentType="application/vnd.openxmlformats-officedocument.customXmlProperties+xml"/>
  <Override PartName="/customXml/itemProps88.xml" ContentType="application/vnd.openxmlformats-officedocument.customXmlProperties+xml"/>
  <Default Extension="gif" ContentType="image/gif"/>
  <Override PartName="/ppt/notesSlides/notesSlide8.xml" ContentType="application/vnd.openxmlformats-officedocument.presentationml.notesSlide+xml"/>
  <Override PartName="/customXml/itemProps7.xml" ContentType="application/vnd.openxmlformats-officedocument.customXmlProperties+xml"/>
  <Override PartName="/customXml/itemProps48.xml" ContentType="application/vnd.openxmlformats-officedocument.customXmlProperties+xml"/>
  <Override PartName="/customXml/itemProps77.xml" ContentType="application/vnd.openxmlformats-officedocument.customXmlProperties+xml"/>
  <Override PartName="/customXml/itemProps95.xml" ContentType="application/vnd.openxmlformats-officedocument.customXmlProperties+xml"/>
  <Override PartName="/customXml/itemProps119.xml" ContentType="application/vnd.openxmlformats-officedocument.customXmlProperties+xml"/>
  <Override PartName="/customXml/itemProps137.xml" ContentType="application/vnd.openxmlformats-officedocument.customXmlProperties+xml"/>
  <Override PartName="/customXml/itemProps5.xml" ContentType="application/vnd.openxmlformats-officedocument.customXmlProperties+xml"/>
  <Override PartName="/customXml/itemProps17.xml" ContentType="application/vnd.openxmlformats-officedocument.customXmlProperties+xml"/>
  <Override PartName="/customXml/itemProps19.xml" ContentType="application/vnd.openxmlformats-officedocument.customXmlProperties+xml"/>
  <Override PartName="/customXml/itemProps28.xml" ContentType="application/vnd.openxmlformats-officedocument.customXmlProperties+xml"/>
  <Override PartName="/customXml/itemProps37.xml" ContentType="application/vnd.openxmlformats-officedocument.customXmlProperties+xml"/>
  <Override PartName="/customXml/itemProps46.xml" ContentType="application/vnd.openxmlformats-officedocument.customXmlProperties+xml"/>
  <Override PartName="/customXml/itemProps55.xml" ContentType="application/vnd.openxmlformats-officedocument.customXmlProperties+xml"/>
  <Override PartName="/customXml/itemProps64.xml" ContentType="application/vnd.openxmlformats-officedocument.customXmlProperties+xml"/>
  <Override PartName="/customXml/itemProps66.xml" ContentType="application/vnd.openxmlformats-officedocument.customXmlProperties+xml"/>
  <Override PartName="/customXml/itemProps75.xml" ContentType="application/vnd.openxmlformats-officedocument.customXmlProperties+xml"/>
  <Override PartName="/customXml/itemProps84.xml" ContentType="application/vnd.openxmlformats-officedocument.customXmlProperties+xml"/>
  <Override PartName="/customXml/itemProps93.xml" ContentType="application/vnd.openxmlformats-officedocument.customXmlProperties+xml"/>
  <Override PartName="/customXml/itemProps108.xml" ContentType="application/vnd.openxmlformats-officedocument.customXmlProperties+xml"/>
  <Override PartName="/customXml/itemProps117.xml" ContentType="application/vnd.openxmlformats-officedocument.customXmlProperties+xml"/>
  <Override PartName="/customXml/itemProps126.xml" ContentType="application/vnd.openxmlformats-officedocument.customXmlProperties+xml"/>
  <Override PartName="/customXml/itemProps135.xml" ContentType="application/vnd.openxmlformats-officedocument.customXmlPropertie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customXml/itemProps15.xml" ContentType="application/vnd.openxmlformats-officedocument.customXmlProperties+xml"/>
  <Override PartName="/customXml/itemProps26.xml" ContentType="application/vnd.openxmlformats-officedocument.customXmlProperties+xml"/>
  <Override PartName="/customXml/itemProps44.xml" ContentType="application/vnd.openxmlformats-officedocument.customXmlProperties+xml"/>
  <Override PartName="/customXml/itemProps62.xml" ContentType="application/vnd.openxmlformats-officedocument.customXmlProperties+xml"/>
  <Override PartName="/customXml/itemProps73.xml" ContentType="application/vnd.openxmlformats-officedocument.customXmlProperties+xml"/>
  <Override PartName="/customXml/itemProps91.xml" ContentType="application/vnd.openxmlformats-officedocument.customXmlProperties+xml"/>
  <Override PartName="/customXml/itemProps115.xml" ContentType="application/vnd.openxmlformats-officedocument.customXmlProperties+xml"/>
  <Override PartName="/customXml/itemProps133.xml" ContentType="application/vnd.openxmlformats-officedocument.customXmlProperties+xml"/>
  <Override PartName="/ppt/slides/slide6.xml" ContentType="application/vnd.openxmlformats-officedocument.presentationml.slide+xml"/>
  <Override PartName="/customXml/itemProps33.xml" ContentType="application/vnd.openxmlformats-officedocument.customXmlProperties+xml"/>
  <Override PartName="/customXml/itemProps51.xml" ContentType="application/vnd.openxmlformats-officedocument.customXmlProperties+xml"/>
  <Override PartName="/customXml/itemProps80.xml" ContentType="application/vnd.openxmlformats-officedocument.customXmlProperties+xml"/>
  <Override PartName="/customXml/itemProps104.xml" ContentType="application/vnd.openxmlformats-officedocument.customXmlProperties+xml"/>
  <Override PartName="/customXml/itemProps122.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customXml/itemProps11.xml" ContentType="application/vnd.openxmlformats-officedocument.customXmlProperties+xml"/>
  <Override PartName="/customXml/itemProps22.xml" ContentType="application/vnd.openxmlformats-officedocument.customXmlProperties+xml"/>
  <Override PartName="/customXml/itemProps40.xml" ContentType="application/vnd.openxmlformats-officedocument.customXmlProperties+xml"/>
  <Override PartName="/customXml/itemProps100.xml" ContentType="application/vnd.openxmlformats-officedocument.customXmlProperties+xml"/>
  <Override PartName="/customXml/itemProps11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Default Extension="rels" ContentType="application/vnd.openxmlformats-package.relationships+xml"/>
  <Override PartName="/ppt/slides/slide12.xml" ContentType="application/vnd.openxmlformats-officedocument.presentationml.slide+xml"/>
  <Override PartName="/customXml/itemProps8.xml" ContentType="application/vnd.openxmlformats-officedocument.customXmlProperties+xml"/>
  <Override PartName="/customXml/itemProps78.xml" ContentType="application/vnd.openxmlformats-officedocument.customXmlProperties+xml"/>
  <Override PartName="/customXml/itemProps89.xml" ContentType="application/vnd.openxmlformats-officedocument.customXmlProperties+xml"/>
  <Override PartName="/ppt/notesSlides/notesSlide9.xml" ContentType="application/vnd.openxmlformats-officedocument.presentationml.notesSlide+xml"/>
  <Override PartName="/customXml/itemProps38.xml" ContentType="application/vnd.openxmlformats-officedocument.customXmlProperties+xml"/>
  <Override PartName="/customXml/itemProps49.xml" ContentType="application/vnd.openxmlformats-officedocument.customXmlProperties+xml"/>
  <Override PartName="/customXml/itemProps67.xml" ContentType="application/vnd.openxmlformats-officedocument.customXmlProperties+xml"/>
  <Override PartName="/customXml/itemProps85.xml" ContentType="application/vnd.openxmlformats-officedocument.customXmlProperties+xml"/>
  <Override PartName="/customXml/itemProps96.xml" ContentType="application/vnd.openxmlformats-officedocument.customXmlProperties+xml"/>
  <Override PartName="/customXml/itemProps109.xml" ContentType="application/vnd.openxmlformats-officedocument.customXmlProperties+xml"/>
  <Override PartName="/customXml/itemProps138.xml" ContentType="application/vnd.openxmlformats-officedocument.customXmlProperties+xml"/>
  <Override PartName="/customXml/itemProps4.xml" ContentType="application/vnd.openxmlformats-officedocument.customXmlProperties+xml"/>
  <Override PartName="/customXml/itemProps27.xml" ContentType="application/vnd.openxmlformats-officedocument.customXmlProperties+xml"/>
  <Override PartName="/customXml/itemProps56.xml" ContentType="application/vnd.openxmlformats-officedocument.customXmlProperties+xml"/>
  <Override PartName="/customXml/itemProps74.xml" ContentType="application/vnd.openxmlformats-officedocument.customXmlProperties+xml"/>
  <Override PartName="/customXml/itemProps116.xml" ContentType="application/vnd.openxmlformats-officedocument.customXmlProperties+xml"/>
  <Override PartName="/customXml/itemProps127.xml" ContentType="application/vnd.openxmlformats-officedocument.customXmlProperties+xml"/>
  <Override PartName="/ppt/slides/slide7.xml" ContentType="application/vnd.openxmlformats-officedocument.presentationml.slide+xml"/>
  <Override PartName="/ppt/notesSlides/notesSlide5.xml" ContentType="application/vnd.openxmlformats-officedocument.presentationml.notesSlide+xml"/>
  <Override PartName="/customXml/itemProps16.xml" ContentType="application/vnd.openxmlformats-officedocument.customXmlProperties+xml"/>
  <Override PartName="/customXml/itemProps34.xml" ContentType="application/vnd.openxmlformats-officedocument.customXmlProperties+xml"/>
  <Override PartName="/customXml/itemProps45.xml" ContentType="application/vnd.openxmlformats-officedocument.customXmlProperties+xml"/>
  <Override PartName="/customXml/itemProps63.xml" ContentType="application/vnd.openxmlformats-officedocument.customXmlProperties+xml"/>
  <Override PartName="/customXml/itemProps81.xml" ContentType="application/vnd.openxmlformats-officedocument.customXmlProperties+xml"/>
  <Override PartName="/customXml/itemProps92.xml" ContentType="application/vnd.openxmlformats-officedocument.customXmlProperties+xml"/>
  <Override PartName="/customXml/itemProps105.xml" ContentType="application/vnd.openxmlformats-officedocument.customXmlProperties+xml"/>
  <Override PartName="/customXml/itemProps123.xml" ContentType="application/vnd.openxmlformats-officedocument.customXmlProperties+xml"/>
  <Override PartName="/customXml/itemProps134.xml" ContentType="application/vnd.openxmlformats-officedocument.customXmlProperties+xml"/>
  <Override PartName="/ppt/notesSlides/notesSlide1.xml" ContentType="application/vnd.openxmlformats-officedocument.presentationml.notesSlide+xml"/>
  <Override PartName="/customXml/itemProps23.xml" ContentType="application/vnd.openxmlformats-officedocument.customXmlProperties+xml"/>
  <Override PartName="/customXml/itemProps41.xml" ContentType="application/vnd.openxmlformats-officedocument.customXmlProperties+xml"/>
  <Override PartName="/customXml/itemProps52.xml" ContentType="application/vnd.openxmlformats-officedocument.customXmlProperties+xml"/>
  <Override PartName="/customXml/itemProps70.xml" ContentType="application/vnd.openxmlformats-officedocument.customXmlProperties+xml"/>
  <Override PartName="/customXml/itemProps11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customXml/itemProps12.xml" ContentType="application/vnd.openxmlformats-officedocument.customXmlProperties+xml"/>
  <Override PartName="/customXml/itemProps30.xml" ContentType="application/vnd.openxmlformats-officedocument.customXmlProperties+xml"/>
  <Override PartName="/customXml/itemProps101.xml" ContentType="application/vnd.openxmlformats-officedocument.customXmlProperties+xml"/>
  <Override PartName="/customXml/itemProps130.xml" ContentType="application/vnd.openxmlformats-officedocument.customXmlPropertie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customXml/itemProps9.xml" ContentType="application/vnd.openxmlformats-officedocument.customXmlProperties+xml"/>
  <Override PartName="/customXml/itemProps79.xml" ContentType="application/vnd.openxmlformats-officedocument.customXmlProperties+xml"/>
  <Override PartName="/customXml/itemProps97.xml" ContentType="application/vnd.openxmlformats-officedocument.customXmlProperties+xml"/>
  <Override PartName="/customXml/itemProps39.xml" ContentType="application/vnd.openxmlformats-officedocument.customXmlProperties+xml"/>
  <Override PartName="/customXml/itemProps57.xml" ContentType="application/vnd.openxmlformats-officedocument.customXmlProperties+xml"/>
  <Override PartName="/customXml/itemProps68.xml" ContentType="application/vnd.openxmlformats-officedocument.customXmlProperties+xml"/>
  <Override PartName="/customXml/itemProps86.xml" ContentType="application/vnd.openxmlformats-officedocument.customXmlProperties+xml"/>
  <Override PartName="/customXml/itemProps128.xml" ContentType="application/vnd.openxmlformats-officedocument.customXmlPropertie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9" r:id="rId139"/>
  </p:sldMasterIdLst>
  <p:notesMasterIdLst>
    <p:notesMasterId r:id="rId157"/>
  </p:notesMasterIdLst>
  <p:handoutMasterIdLst>
    <p:handoutMasterId r:id="rId158"/>
  </p:handoutMasterIdLst>
  <p:sldIdLst>
    <p:sldId id="372" r:id="rId140"/>
    <p:sldId id="634" r:id="rId141"/>
    <p:sldId id="635" r:id="rId142"/>
    <p:sldId id="637" r:id="rId143"/>
    <p:sldId id="643" r:id="rId144"/>
    <p:sldId id="644" r:id="rId145"/>
    <p:sldId id="645" r:id="rId146"/>
    <p:sldId id="646" r:id="rId147"/>
    <p:sldId id="640" r:id="rId148"/>
    <p:sldId id="641" r:id="rId149"/>
    <p:sldId id="648" r:id="rId150"/>
    <p:sldId id="649" r:id="rId151"/>
    <p:sldId id="650" r:id="rId152"/>
    <p:sldId id="639" r:id="rId153"/>
    <p:sldId id="636" r:id="rId154"/>
    <p:sldId id="647" r:id="rId155"/>
    <p:sldId id="642" r:id="rId156"/>
  </p:sldIdLst>
  <p:sldSz cx="9144000" cy="6858000" type="screen4x3"/>
  <p:notesSz cx="6794500" cy="9931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BB9"/>
    <a:srgbClr val="121896"/>
    <a:srgbClr val="644D75"/>
    <a:srgbClr val="002060"/>
    <a:srgbClr val="000099"/>
    <a:srgbClr val="00FF00"/>
    <a:srgbClr val="F54F33"/>
    <a:srgbClr val="CCFF33"/>
    <a:srgbClr val="FFFF99"/>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76784" autoAdjust="0"/>
  </p:normalViewPr>
  <p:slideViewPr>
    <p:cSldViewPr snapToGrid="0" showGuides="1">
      <p:cViewPr>
        <p:scale>
          <a:sx n="80" d="100"/>
          <a:sy n="80" d="100"/>
        </p:scale>
        <p:origin x="-1066" y="-62"/>
      </p:cViewPr>
      <p:guideLst>
        <p:guide orient="horz" pos="842"/>
        <p:guide orient="horz" pos="565"/>
        <p:guide pos="2880"/>
        <p:guide pos="142"/>
        <p:guide pos="4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6"/>
    </p:cViewPr>
  </p:sorterViewPr>
  <p:notesViewPr>
    <p:cSldViewPr snapToGrid="0" showGuides="1">
      <p:cViewPr varScale="1">
        <p:scale>
          <a:sx n="78" d="100"/>
          <a:sy n="78" d="100"/>
        </p:scale>
        <p:origin x="-4008" y="-102"/>
      </p:cViewPr>
      <p:guideLst>
        <p:guide orient="horz" pos="3128"/>
        <p:guide pos="214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customXml" Target="../customXml/item117.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customXml" Target="../customXml/item84.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38" Type="http://schemas.openxmlformats.org/officeDocument/2006/relationships/customXml" Target="../customXml/item138.xml"/><Relationship Id="rId154" Type="http://schemas.openxmlformats.org/officeDocument/2006/relationships/slide" Target="slides/slide15.xml"/><Relationship Id="rId159" Type="http://schemas.openxmlformats.org/officeDocument/2006/relationships/presProps" Target="presProps.xml"/><Relationship Id="rId16" Type="http://schemas.openxmlformats.org/officeDocument/2006/relationships/customXml" Target="../customXml/item16.xml"/><Relationship Id="rId107" Type="http://schemas.openxmlformats.org/officeDocument/2006/relationships/customXml" Target="../customXml/item107.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28" Type="http://schemas.openxmlformats.org/officeDocument/2006/relationships/customXml" Target="../customXml/item128.xml"/><Relationship Id="rId144" Type="http://schemas.openxmlformats.org/officeDocument/2006/relationships/slide" Target="slides/slide5.xml"/><Relationship Id="rId149" Type="http://schemas.openxmlformats.org/officeDocument/2006/relationships/slide" Target="slides/slide10.xml"/><Relationship Id="rId5" Type="http://schemas.openxmlformats.org/officeDocument/2006/relationships/customXml" Target="../customXml/item5.xml"/><Relationship Id="rId90" Type="http://schemas.openxmlformats.org/officeDocument/2006/relationships/customXml" Target="../customXml/item90.xml"/><Relationship Id="rId95" Type="http://schemas.openxmlformats.org/officeDocument/2006/relationships/customXml" Target="../customXml/item95.xml"/><Relationship Id="rId160" Type="http://schemas.openxmlformats.org/officeDocument/2006/relationships/viewProps" Target="viewProps.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customXml" Target="../customXml/item113.xml"/><Relationship Id="rId118" Type="http://schemas.openxmlformats.org/officeDocument/2006/relationships/customXml" Target="../customXml/item118.xml"/><Relationship Id="rId134" Type="http://schemas.openxmlformats.org/officeDocument/2006/relationships/customXml" Target="../customXml/item134.xml"/><Relationship Id="rId139" Type="http://schemas.openxmlformats.org/officeDocument/2006/relationships/slideMaster" Target="slideMasters/slideMaster1.xml"/><Relationship Id="rId80" Type="http://schemas.openxmlformats.org/officeDocument/2006/relationships/customXml" Target="../customXml/item80.xml"/><Relationship Id="rId85" Type="http://schemas.openxmlformats.org/officeDocument/2006/relationships/customXml" Target="../customXml/item85.xml"/><Relationship Id="rId150" Type="http://schemas.openxmlformats.org/officeDocument/2006/relationships/slide" Target="slides/slide11.xml"/><Relationship Id="rId155" Type="http://schemas.openxmlformats.org/officeDocument/2006/relationships/slide" Target="slides/slide16.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08" Type="http://schemas.openxmlformats.org/officeDocument/2006/relationships/customXml" Target="../customXml/item108.xml"/><Relationship Id="rId124" Type="http://schemas.openxmlformats.org/officeDocument/2006/relationships/customXml" Target="../customXml/item124.xml"/><Relationship Id="rId129" Type="http://schemas.openxmlformats.org/officeDocument/2006/relationships/customXml" Target="../customXml/item129.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customXml" Target="../customXml/item83.xml"/><Relationship Id="rId88" Type="http://schemas.openxmlformats.org/officeDocument/2006/relationships/customXml" Target="../customXml/item88.xml"/><Relationship Id="rId91" Type="http://schemas.openxmlformats.org/officeDocument/2006/relationships/customXml" Target="../customXml/item91.xml"/><Relationship Id="rId96" Type="http://schemas.openxmlformats.org/officeDocument/2006/relationships/customXml" Target="../customXml/item96.xml"/><Relationship Id="rId111" Type="http://schemas.openxmlformats.org/officeDocument/2006/relationships/customXml" Target="../customXml/item111.xml"/><Relationship Id="rId132" Type="http://schemas.openxmlformats.org/officeDocument/2006/relationships/customXml" Target="../customXml/item132.xml"/><Relationship Id="rId140" Type="http://schemas.openxmlformats.org/officeDocument/2006/relationships/slide" Target="slides/slide1.xml"/><Relationship Id="rId145" Type="http://schemas.openxmlformats.org/officeDocument/2006/relationships/slide" Target="slides/slide6.xml"/><Relationship Id="rId153" Type="http://schemas.openxmlformats.org/officeDocument/2006/relationships/slide" Target="slides/slide14.xml"/><Relationship Id="rId16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customXml" Target="../customXml/item106.xml"/><Relationship Id="rId114" Type="http://schemas.openxmlformats.org/officeDocument/2006/relationships/customXml" Target="../customXml/item114.xml"/><Relationship Id="rId119" Type="http://schemas.openxmlformats.org/officeDocument/2006/relationships/customXml" Target="../customXml/item119.xml"/><Relationship Id="rId127" Type="http://schemas.openxmlformats.org/officeDocument/2006/relationships/customXml" Target="../customXml/item12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customXml" Target="../customXml/item86.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30" Type="http://schemas.openxmlformats.org/officeDocument/2006/relationships/customXml" Target="../customXml/item130.xml"/><Relationship Id="rId135" Type="http://schemas.openxmlformats.org/officeDocument/2006/relationships/customXml" Target="../customXml/item135.xml"/><Relationship Id="rId143" Type="http://schemas.openxmlformats.org/officeDocument/2006/relationships/slide" Target="slides/slide4.xml"/><Relationship Id="rId148" Type="http://schemas.openxmlformats.org/officeDocument/2006/relationships/slide" Target="slides/slide9.xml"/><Relationship Id="rId151" Type="http://schemas.openxmlformats.org/officeDocument/2006/relationships/slide" Target="slides/slide12.xml"/><Relationship Id="rId156"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customXml" Target="../customXml/item10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04" Type="http://schemas.openxmlformats.org/officeDocument/2006/relationships/customXml" Target="../customXml/item104.xml"/><Relationship Id="rId120" Type="http://schemas.openxmlformats.org/officeDocument/2006/relationships/customXml" Target="../customXml/item120.xml"/><Relationship Id="rId125" Type="http://schemas.openxmlformats.org/officeDocument/2006/relationships/customXml" Target="../customXml/item125.xml"/><Relationship Id="rId141" Type="http://schemas.openxmlformats.org/officeDocument/2006/relationships/slide" Target="slides/slide2.xml"/><Relationship Id="rId146" Type="http://schemas.openxmlformats.org/officeDocument/2006/relationships/slide" Target="slides/slide7.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customXml" Target="../customXml/item92.xml"/><Relationship Id="rId16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notesMaster" Target="notesMasters/notesMaster1.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slide" Target="slides/slide13.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slide" Target="slides/slide8.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slide" Target="slides/slide3.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40E3C42C-2E37-4FCA-8798-3E79646183AF}" type="datetimeFigureOut">
              <a:rPr lang="fr-FR" smtClean="0"/>
              <a:pPr/>
              <a:t>25/07/2016</a:t>
            </a:fld>
            <a:endParaRPr lang="fr-FR"/>
          </a:p>
        </p:txBody>
      </p:sp>
      <p:sp>
        <p:nvSpPr>
          <p:cNvPr id="4" name="Espace réservé du pied de page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A33D82C1-DF10-4980-B740-A6B9D3875E06}" type="slidenum">
              <a:rPr lang="fr-FR" smtClean="0"/>
              <a:pPr/>
              <a:t>‹#›</a:t>
            </a:fld>
            <a:endParaRPr lang="fr-FR"/>
          </a:p>
        </p:txBody>
      </p:sp>
    </p:spTree>
    <p:extLst>
      <p:ext uri="{BB962C8B-B14F-4D97-AF65-F5344CB8AC3E}">
        <p14:creationId xmlns="" xmlns:p14="http://schemas.microsoft.com/office/powerpoint/2010/main" val="42421616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49688" y="0"/>
            <a:ext cx="2944812" cy="496888"/>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463" y="4718050"/>
            <a:ext cx="4981575" cy="4468813"/>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a:defRPr sz="1200"/>
            </a:lvl1pPr>
          </a:lstStyle>
          <a:p>
            <a:pPr>
              <a:defRPr/>
            </a:pPr>
            <a:fld id="{DF44DAD9-D04C-4553-BE6A-B1743E40A5F7}" type="slidenum">
              <a:rPr lang="en-US"/>
              <a:pPr>
                <a:defRPr/>
              </a:pPr>
              <a:t>‹#›</a:t>
            </a:fld>
            <a:endParaRPr lang="en-US"/>
          </a:p>
        </p:txBody>
      </p:sp>
    </p:spTree>
    <p:extLst>
      <p:ext uri="{BB962C8B-B14F-4D97-AF65-F5344CB8AC3E}">
        <p14:creationId xmlns="" xmlns:p14="http://schemas.microsoft.com/office/powerpoint/2010/main" val="224959253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so.org/obp/u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F44DAD9-D04C-4553-BE6A-B1743E40A5F7}"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
            </a:r>
            <a:r>
              <a:rPr lang="fr-FR" dirty="0" err="1" smtClean="0"/>
              <a:t>ash</a:t>
            </a:r>
            <a:r>
              <a:rPr lang="fr-FR" baseline="0" dirty="0" smtClean="0"/>
              <a:t> in </a:t>
            </a:r>
            <a:r>
              <a:rPr lang="fr-FR" baseline="0" dirty="0" err="1" smtClean="0"/>
              <a:t>between</a:t>
            </a:r>
            <a:r>
              <a:rPr lang="fr-FR" baseline="0" dirty="0" smtClean="0"/>
              <a:t> the sections.</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smtClean="0"/>
          </a:p>
          <a:p>
            <a:r>
              <a:rPr lang="fr-FR" dirty="0" smtClean="0"/>
              <a:t>0-14 </a:t>
            </a:r>
            <a:r>
              <a:rPr lang="fr-FR" dirty="0" err="1" smtClean="0"/>
              <a:t>is</a:t>
            </a:r>
            <a:r>
              <a:rPr lang="fr-FR" dirty="0" smtClean="0"/>
              <a:t> </a:t>
            </a:r>
            <a:r>
              <a:rPr lang="fr-FR" dirty="0" err="1" smtClean="0"/>
              <a:t>allocated</a:t>
            </a:r>
            <a:r>
              <a:rPr lang="fr-FR" baseline="0" dirty="0" smtClean="0"/>
              <a:t> for </a:t>
            </a:r>
            <a:r>
              <a:rPr lang="fr-FR" baseline="0" dirty="0" err="1" smtClean="0"/>
              <a:t>this</a:t>
            </a:r>
            <a:r>
              <a:rPr lang="fr-FR" baseline="0" dirty="0" smtClean="0"/>
              <a:t> </a:t>
            </a:r>
            <a:r>
              <a:rPr lang="fr-FR" baseline="0" dirty="0" err="1" smtClean="0"/>
              <a:t>particular</a:t>
            </a:r>
            <a:r>
              <a:rPr lang="fr-FR" baseline="0" dirty="0" smtClean="0"/>
              <a:t> structure.</a:t>
            </a: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dk1"/>
                </a:solidFill>
                <a:latin typeface="Arial" charset="0"/>
                <a:ea typeface="ＭＳ Ｐゴシック" pitchFamily="34" charset="-128"/>
                <a:cs typeface="+mn-cs"/>
              </a:rPr>
              <a:t>ISO 3166-1 three digit numeric country code (by convention leading zeroes are not shown in WIGOS Identifiers). See </a:t>
            </a:r>
            <a:r>
              <a:rPr lang="en-US" sz="1200" kern="1200" dirty="0" smtClean="0">
                <a:solidFill>
                  <a:schemeClr val="dk1"/>
                </a:solidFill>
                <a:latin typeface="Arial" charset="0"/>
                <a:ea typeface="ＭＳ Ｐゴシック" pitchFamily="34" charset="-128"/>
                <a:cs typeface="+mn-cs"/>
                <a:hlinkClick r:id="rId3"/>
              </a:rPr>
              <a:t>ISO web site</a:t>
            </a:r>
            <a:r>
              <a:rPr lang="en-US" sz="1200" kern="1200" dirty="0" smtClean="0">
                <a:solidFill>
                  <a:schemeClr val="dk1"/>
                </a:solidFill>
                <a:latin typeface="Arial" charset="0"/>
                <a:ea typeface="ＭＳ Ｐゴシック" pitchFamily="34" charset="-128"/>
                <a:cs typeface="+mn-cs"/>
              </a:rPr>
              <a:t> and click on "Officially assigned codes" (on the left of the screen) </a:t>
            </a: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The table defines the value of </a:t>
            </a:r>
            <a:r>
              <a:rPr lang="en-US" i="1" dirty="0" smtClean="0"/>
              <a:t>Issuer of identifier</a:t>
            </a:r>
            <a:r>
              <a:rPr lang="en-US" dirty="0" smtClean="0"/>
              <a:t> in the range 20000-21999 to be used for WIGOS station identifiers. </a:t>
            </a:r>
          </a:p>
          <a:p>
            <a:r>
              <a:rPr lang="en-US" dirty="0" smtClean="0"/>
              <a:t>This range is used to ensure that observing facilities that had pre-existing station identifiers can be allocated a WIGOS station identifier in a way that retains an association with the pre-existing identifier. </a:t>
            </a:r>
          </a:p>
          <a:p>
            <a:r>
              <a:rPr lang="en-US" dirty="0" smtClean="0"/>
              <a:t>Any new observing facility will be given an identifier within the range allocated to the Member operating the observing facility outside this range.</a:t>
            </a:r>
            <a:br>
              <a:rPr lang="en-US" dirty="0" smtClean="0"/>
            </a:br>
            <a:endParaRPr lang="en-US" dirty="0" smtClean="0"/>
          </a:p>
          <a:p>
            <a:r>
              <a:rPr lang="en-US" dirty="0" smtClean="0"/>
              <a:t>The following observing </a:t>
            </a:r>
            <a:r>
              <a:rPr lang="en-US" dirty="0" err="1" smtClean="0"/>
              <a:t>programmes</a:t>
            </a:r>
            <a:r>
              <a:rPr lang="en-US" dirty="0" smtClean="0"/>
              <a:t> did not have a pre-existing international system for assigning station identifiers and have not been allocated </a:t>
            </a:r>
            <a:r>
              <a:rPr lang="en-US" i="1" dirty="0" smtClean="0"/>
              <a:t>Issuer of Identifier</a:t>
            </a:r>
            <a:r>
              <a:rPr lang="en-US" dirty="0" smtClean="0"/>
              <a:t>s. Members operating the stations supporting these observing </a:t>
            </a:r>
            <a:r>
              <a:rPr lang="en-US" dirty="0" err="1" smtClean="0"/>
              <a:t>programmes</a:t>
            </a:r>
            <a:r>
              <a:rPr lang="en-US" dirty="0" smtClean="0"/>
              <a:t> should allocate WIGOS identifiers using their national system.</a:t>
            </a:r>
            <a:br>
              <a:rPr lang="en-US" dirty="0" smtClean="0"/>
            </a:br>
            <a:r>
              <a:rPr lang="en-US" dirty="0" smtClean="0"/>
              <a:t/>
            </a:r>
            <a:br>
              <a:rPr lang="en-US" dirty="0" smtClean="0"/>
            </a:br>
            <a:r>
              <a:rPr lang="en-US" b="1" dirty="0" smtClean="0"/>
              <a:t>Sea level network.</a:t>
            </a:r>
            <a:r>
              <a:rPr lang="en-US" dirty="0" smtClean="0"/>
              <a:t> In the past, station identifiers have been issued according to national conventions. In cases where the identifier of another WMO </a:t>
            </a:r>
            <a:r>
              <a:rPr lang="en-US" dirty="0" err="1" smtClean="0"/>
              <a:t>Programme</a:t>
            </a:r>
            <a:r>
              <a:rPr lang="en-US" dirty="0" smtClean="0"/>
              <a:t> has been used (for example a land station identifier), the WIGOS identifier corresponding to that identifier should be used.</a:t>
            </a:r>
            <a:br>
              <a:rPr lang="en-US" dirty="0" smtClean="0"/>
            </a:br>
            <a:r>
              <a:rPr lang="en-US" dirty="0" smtClean="0"/>
              <a:t/>
            </a:r>
            <a:br>
              <a:rPr lang="en-US" dirty="0" smtClean="0"/>
            </a:br>
            <a:r>
              <a:rPr lang="en-US" b="1" dirty="0" err="1" smtClean="0"/>
              <a:t>Tsunamometer</a:t>
            </a:r>
            <a:r>
              <a:rPr lang="en-US" b="1" dirty="0" smtClean="0"/>
              <a:t> network.</a:t>
            </a:r>
            <a:r>
              <a:rPr lang="en-US" dirty="0" smtClean="0"/>
              <a:t> In the past, station identifiers have been issued according to national conventions. In cases where the identifier of another WMO </a:t>
            </a:r>
            <a:r>
              <a:rPr lang="en-US" dirty="0" err="1" smtClean="0"/>
              <a:t>Programme</a:t>
            </a:r>
            <a:r>
              <a:rPr lang="en-US" dirty="0" smtClean="0"/>
              <a:t> has been used (for example a land station identifier), the WIGOS identifier corresponding to that identifier should be used.</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1450" indent="-171450" algn="l">
              <a:buFont typeface="Wingdings" pitchFamily="2" charset="2"/>
              <a:buChar char="Ø"/>
            </a:pPr>
            <a:r>
              <a:rPr lang="en-US" dirty="0" smtClean="0">
                <a:latin typeface="Arial Narrow" pitchFamily="34" charset="0"/>
              </a:rPr>
              <a:t>Issuers of identifiers are responsible for guaranteeing that no two observing facilities share the same station identifier. Note that the structure of WIGOS station identifiers guarantees that issuers of identifiers cannot create station identifiers that have already been allocated by another issuer of identifier. </a:t>
            </a:r>
          </a:p>
          <a:p>
            <a:pPr marL="571500" lvl="2" indent="-171450">
              <a:buFont typeface="Wingdings" pitchFamily="2" charset="2"/>
              <a:buChar char="§"/>
            </a:pPr>
            <a:r>
              <a:rPr lang="en-US" sz="1400" dirty="0" smtClean="0">
                <a:latin typeface="Arial Narrow" pitchFamily="34" charset="0"/>
              </a:rPr>
              <a:t>Issuers of identifiers may choose to use the </a:t>
            </a:r>
            <a:r>
              <a:rPr lang="en-US" sz="1400" i="1" dirty="0" smtClean="0">
                <a:latin typeface="Arial Narrow" pitchFamily="34" charset="0"/>
              </a:rPr>
              <a:t>Issue Number</a:t>
            </a:r>
            <a:r>
              <a:rPr lang="en-US" sz="1400" dirty="0" smtClean="0">
                <a:latin typeface="Arial Narrow" pitchFamily="34" charset="0"/>
              </a:rPr>
              <a:t> to allow them to delegate the allocation of </a:t>
            </a:r>
            <a:r>
              <a:rPr lang="en-US" sz="1400" i="1" dirty="0" smtClean="0">
                <a:latin typeface="Arial Narrow" pitchFamily="34" charset="0"/>
              </a:rPr>
              <a:t>Local Identifier</a:t>
            </a:r>
            <a:r>
              <a:rPr lang="en-US" sz="1400" dirty="0" smtClean="0">
                <a:latin typeface="Arial Narrow" pitchFamily="34" charset="0"/>
              </a:rPr>
              <a:t> to other organizations responsible for managing individual observing networks. Issuing each organization with a different </a:t>
            </a:r>
            <a:r>
              <a:rPr lang="en-US" sz="1400" i="1" dirty="0" smtClean="0">
                <a:latin typeface="Arial Narrow" pitchFamily="34" charset="0"/>
              </a:rPr>
              <a:t>Issue Number</a:t>
            </a:r>
            <a:r>
              <a:rPr lang="en-US" sz="1400" dirty="0" smtClean="0">
                <a:latin typeface="Arial Narrow" pitchFamily="34" charset="0"/>
              </a:rPr>
              <a:t> will allow those organizations to allocate "Local Identifiers" for their observing facilities. </a:t>
            </a:r>
          </a:p>
          <a:p>
            <a:pPr marL="571500" lvl="2" indent="-171450">
              <a:buFont typeface="Wingdings" pitchFamily="2" charset="2"/>
              <a:buChar char="§"/>
            </a:pPr>
            <a:r>
              <a:rPr lang="en-US" sz="1400" dirty="0" smtClean="0">
                <a:latin typeface="Arial Narrow" pitchFamily="34" charset="0"/>
              </a:rPr>
              <a:t>The issuer of identifiers has to record which </a:t>
            </a:r>
            <a:r>
              <a:rPr lang="en-US" sz="1400" i="1" dirty="0" smtClean="0">
                <a:latin typeface="Arial Narrow" pitchFamily="34" charset="0"/>
              </a:rPr>
              <a:t>Issue Numbers</a:t>
            </a:r>
            <a:r>
              <a:rPr lang="en-US" sz="1400" dirty="0" smtClean="0">
                <a:latin typeface="Arial Narrow" pitchFamily="34" charset="0"/>
              </a:rPr>
              <a:t> have ever been allocated, and which organization is responsible for managing </a:t>
            </a:r>
            <a:r>
              <a:rPr lang="en-US" sz="1400" i="1" dirty="0" smtClean="0">
                <a:latin typeface="Arial Narrow" pitchFamily="34" charset="0"/>
              </a:rPr>
              <a:t>Local Identifiers</a:t>
            </a:r>
            <a:r>
              <a:rPr lang="en-US" sz="1400" dirty="0" smtClean="0">
                <a:latin typeface="Arial Narrow" pitchFamily="34" charset="0"/>
              </a:rPr>
              <a:t> for each. </a:t>
            </a:r>
          </a:p>
          <a:p>
            <a:pPr marL="171450" indent="-171450" algn="l">
              <a:buFont typeface="Wingdings" pitchFamily="2" charset="2"/>
              <a:buChar char="Ø"/>
            </a:pPr>
            <a:r>
              <a:rPr lang="en-US" dirty="0" smtClean="0">
                <a:latin typeface="Arial Narrow" pitchFamily="34" charset="0"/>
              </a:rPr>
              <a:t>An organization issuing a </a:t>
            </a:r>
            <a:r>
              <a:rPr lang="en-US" i="1" dirty="0" smtClean="0">
                <a:latin typeface="Arial Narrow" pitchFamily="34" charset="0"/>
              </a:rPr>
              <a:t>Local Identifier</a:t>
            </a:r>
            <a:r>
              <a:rPr lang="en-US" dirty="0" smtClean="0">
                <a:latin typeface="Arial Narrow" pitchFamily="34" charset="0"/>
              </a:rPr>
              <a:t> must ensure that no two observing facilities share a WIGOS station identifier. </a:t>
            </a:r>
          </a:p>
          <a:p>
            <a:pPr marL="571500" lvl="2" indent="-171450">
              <a:buFont typeface="Wingdings" pitchFamily="2" charset="2"/>
              <a:buChar char="§"/>
            </a:pPr>
            <a:r>
              <a:rPr lang="en-US" sz="1400" dirty="0" smtClean="0">
                <a:latin typeface="Arial Narrow" pitchFamily="34" charset="0"/>
              </a:rPr>
              <a:t>An organization that is responsible for allocating both </a:t>
            </a:r>
            <a:r>
              <a:rPr lang="en-US" sz="1400" i="1" dirty="0" smtClean="0">
                <a:latin typeface="Arial Narrow" pitchFamily="34" charset="0"/>
              </a:rPr>
              <a:t>Issue Numbers</a:t>
            </a:r>
            <a:r>
              <a:rPr lang="en-US" sz="1400" dirty="0" smtClean="0">
                <a:latin typeface="Arial Narrow" pitchFamily="34" charset="0"/>
              </a:rPr>
              <a:t> and </a:t>
            </a:r>
            <a:r>
              <a:rPr lang="en-US" sz="1400" i="1" dirty="0" smtClean="0">
                <a:latin typeface="Arial Narrow" pitchFamily="34" charset="0"/>
              </a:rPr>
              <a:t>Local Identifiers</a:t>
            </a:r>
            <a:r>
              <a:rPr lang="en-US" sz="1400" dirty="0" smtClean="0">
                <a:latin typeface="Arial Narrow" pitchFamily="34" charset="0"/>
              </a:rPr>
              <a:t> must ensure that no two observing facilities have the same combination of </a:t>
            </a:r>
            <a:r>
              <a:rPr lang="en-US" sz="1400" i="1" dirty="0" smtClean="0">
                <a:latin typeface="Arial Narrow" pitchFamily="34" charset="0"/>
              </a:rPr>
              <a:t>Issue Number</a:t>
            </a:r>
            <a:r>
              <a:rPr lang="en-US" sz="1400" dirty="0" smtClean="0">
                <a:latin typeface="Arial Narrow" pitchFamily="34" charset="0"/>
              </a:rPr>
              <a:t> and </a:t>
            </a:r>
            <a:r>
              <a:rPr lang="en-US" sz="1400" i="1" dirty="0" smtClean="0">
                <a:latin typeface="Arial Narrow" pitchFamily="34" charset="0"/>
              </a:rPr>
              <a:t>Local Identifier</a:t>
            </a:r>
            <a:r>
              <a:rPr lang="en-US" sz="1400" dirty="0" smtClean="0">
                <a:latin typeface="Arial Narrow" pitchFamily="34" charset="0"/>
              </a:rPr>
              <a:t>. If the organization is only responsible for allocating </a:t>
            </a:r>
            <a:r>
              <a:rPr lang="en-US" sz="1400" i="1" dirty="0" smtClean="0">
                <a:latin typeface="Arial Narrow" pitchFamily="34" charset="0"/>
              </a:rPr>
              <a:t>Local Identifiers</a:t>
            </a:r>
            <a:r>
              <a:rPr lang="en-US" sz="1400" dirty="0" smtClean="0">
                <a:latin typeface="Arial Narrow" pitchFamily="34" charset="0"/>
              </a:rPr>
              <a:t> then it is sufficient for that organization to ensure that it does not issue the same </a:t>
            </a:r>
            <a:r>
              <a:rPr lang="en-US" sz="1400" i="1" dirty="0" smtClean="0">
                <a:latin typeface="Arial Narrow" pitchFamily="34" charset="0"/>
              </a:rPr>
              <a:t>Local Identifier</a:t>
            </a:r>
            <a:r>
              <a:rPr lang="en-US" sz="1400" dirty="0" smtClean="0">
                <a:latin typeface="Arial Narrow" pitchFamily="34" charset="0"/>
              </a:rPr>
              <a:t> to the more than one observing facility. </a:t>
            </a:r>
          </a:p>
          <a:p>
            <a:pPr marL="571500" lvl="2" indent="-171450">
              <a:buFont typeface="Wingdings" pitchFamily="2" charset="2"/>
              <a:buChar char="§"/>
            </a:pPr>
            <a:r>
              <a:rPr lang="en-US" sz="1400" dirty="0" smtClean="0">
                <a:latin typeface="Arial Narrow" pitchFamily="34" charset="0"/>
              </a:rPr>
              <a:t>The organization must maintain a record of the </a:t>
            </a:r>
            <a:r>
              <a:rPr lang="en-US" sz="1400" i="1" dirty="0" smtClean="0">
                <a:latin typeface="Arial Narrow" pitchFamily="34" charset="0"/>
              </a:rPr>
              <a:t>Local Identifiers</a:t>
            </a:r>
            <a:r>
              <a:rPr lang="en-US" sz="1400" dirty="0" smtClean="0">
                <a:latin typeface="Arial Narrow" pitchFamily="34" charset="0"/>
              </a:rPr>
              <a:t> (and </a:t>
            </a:r>
            <a:r>
              <a:rPr lang="en-US" sz="1400" i="1" dirty="0" smtClean="0">
                <a:latin typeface="Arial Narrow" pitchFamily="34" charset="0"/>
              </a:rPr>
              <a:t>Issue Numbers</a:t>
            </a:r>
            <a:r>
              <a:rPr lang="en-US" sz="1400" dirty="0" smtClean="0">
                <a:latin typeface="Arial Narrow" pitchFamily="34" charset="0"/>
              </a:rPr>
              <a:t>) that it has issued (it may choose to use OSCAR for this). </a:t>
            </a:r>
          </a:p>
          <a:p>
            <a:pPr marL="171450" lvl="2" indent="-171450">
              <a:buFont typeface="Wingdings" pitchFamily="2" charset="2"/>
              <a:buChar char="Ø"/>
            </a:pPr>
            <a:r>
              <a:rPr lang="en-US" sz="1800" dirty="0" smtClean="0">
                <a:latin typeface="Arial Narrow" pitchFamily="34" charset="0"/>
              </a:rPr>
              <a:t>The body may choose to use an existing national identifier for the observing facility as the </a:t>
            </a:r>
            <a:r>
              <a:rPr lang="en-US" sz="1800" i="1" dirty="0" smtClean="0">
                <a:latin typeface="Arial Narrow" pitchFamily="34" charset="0"/>
              </a:rPr>
              <a:t>Local Identifier</a:t>
            </a:r>
            <a:r>
              <a:rPr lang="en-US" sz="1800" dirty="0" smtClean="0">
                <a:latin typeface="Arial Narrow" pitchFamily="34" charset="0"/>
              </a:rPr>
              <a:t>. Doing so in a systematic way may decrease the administrative load for the body. </a:t>
            </a:r>
            <a:endParaRPr lang="en-US" sz="1800" dirty="0" smtClean="0">
              <a:latin typeface="Arial Narrow" pitchFamily="34" charset="0"/>
            </a:endParaRPr>
          </a:p>
          <a:p>
            <a:pPr marL="171450" marR="0" lvl="2" indent="-171450" algn="l" defTabSz="914400" rtl="0" eaLnBrk="0" fontAlgn="base" latinLnBrk="0" hangingPunct="0">
              <a:lnSpc>
                <a:spcPct val="100000"/>
              </a:lnSpc>
              <a:spcBef>
                <a:spcPct val="30000"/>
              </a:spcBef>
              <a:spcAft>
                <a:spcPct val="0"/>
              </a:spcAft>
              <a:buClrTx/>
              <a:buSzTx/>
              <a:buFont typeface="Wingdings" pitchFamily="2" charset="2"/>
              <a:buChar char="Ø"/>
              <a:tabLst/>
              <a:defRPr/>
            </a:pPr>
            <a:r>
              <a:rPr lang="en-US" sz="1800" dirty="0" smtClean="0">
                <a:latin typeface="Arial Narrow" pitchFamily="34" charset="0"/>
              </a:rPr>
              <a:t>Historically, station identifiers may have been re-used when observing facilities closed and new ones opened. If the organization has been allocated a range of </a:t>
            </a:r>
            <a:r>
              <a:rPr lang="en-US" sz="1800" i="1" dirty="0" smtClean="0">
                <a:latin typeface="Arial Narrow" pitchFamily="34" charset="0"/>
              </a:rPr>
              <a:t>Issue Numbers</a:t>
            </a:r>
            <a:r>
              <a:rPr lang="en-US" sz="1800" dirty="0" smtClean="0">
                <a:latin typeface="Arial Narrow" pitchFamily="34" charset="0"/>
              </a:rPr>
              <a:t>, the organization may wish to consider using different </a:t>
            </a:r>
            <a:r>
              <a:rPr lang="en-US" sz="1800" i="1" dirty="0" smtClean="0">
                <a:latin typeface="Arial Narrow" pitchFamily="34" charset="0"/>
              </a:rPr>
              <a:t>Issue Numbers</a:t>
            </a:r>
            <a:r>
              <a:rPr lang="en-US" sz="1800" dirty="0" smtClean="0">
                <a:latin typeface="Arial Narrow" pitchFamily="34" charset="0"/>
              </a:rPr>
              <a:t> to distinguish between the different locations, allowing the </a:t>
            </a:r>
            <a:r>
              <a:rPr lang="en-US" sz="1800" i="1" dirty="0" smtClean="0">
                <a:latin typeface="Arial Narrow" pitchFamily="34" charset="0"/>
              </a:rPr>
              <a:t>Local Identifier</a:t>
            </a:r>
            <a:r>
              <a:rPr lang="en-US" sz="1800" dirty="0" smtClean="0">
                <a:latin typeface="Arial Narrow" pitchFamily="34" charset="0"/>
              </a:rPr>
              <a:t> to retain the link to the identifier that was used while the observing facility was open at a location. (Ex. 0-20002-0-4400123 and new allocation is 0-20002-1-4400123)</a:t>
            </a:r>
          </a:p>
          <a:p>
            <a:pPr marL="171450" lvl="2" indent="-171450">
              <a:buFont typeface="Wingdings" pitchFamily="2" charset="2"/>
              <a:buChar char="Ø"/>
            </a:pPr>
            <a:endParaRPr lang="en-US" sz="1800" dirty="0" smtClean="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lvl="2" indent="-171450">
              <a:buFont typeface="Wingdings" pitchFamily="2" charset="2"/>
              <a:buChar char="Ø"/>
            </a:pPr>
            <a:r>
              <a:rPr lang="en-US" sz="1800" dirty="0" smtClean="0">
                <a:latin typeface="Arial Narrow" pitchFamily="34" charset="0"/>
              </a:rPr>
              <a:t>Although </a:t>
            </a:r>
            <a:r>
              <a:rPr lang="en-US" sz="1800" dirty="0" smtClean="0">
                <a:latin typeface="Arial Narrow" pitchFamily="34" charset="0"/>
              </a:rPr>
              <a:t>a single WIGOS station identifier must not be issued to more than one observing facility, it is permitted for a station to have more than one WIGOS station identifier associated with it. For example, although all observing facilities with pre-existing WWW station identifiers have a WIGOS station identifier based on the WWW identifier, the organization may wish to create a new identifier that is linked to a national numbering scheme. </a:t>
            </a:r>
          </a:p>
          <a:p>
            <a:pPr marL="171450" lvl="2" indent="-171450">
              <a:buFont typeface="Wingdings" pitchFamily="2" charset="2"/>
              <a:buChar char="Ø"/>
            </a:pPr>
            <a:r>
              <a:rPr lang="en-US" sz="1800" dirty="0" smtClean="0">
                <a:latin typeface="Arial Narrow" pitchFamily="34" charset="0"/>
              </a:rPr>
              <a:t>The WIGOS station identifier for a closed observing facility must not be re-used unless the observing facility reopens. </a:t>
            </a:r>
          </a:p>
          <a:p>
            <a:pPr marL="571500" lvl="2" indent="-171450">
              <a:buFont typeface="Wingdings" pitchFamily="2" charset="2"/>
              <a:buChar char="§"/>
            </a:pPr>
            <a:r>
              <a:rPr lang="en-US" sz="1600" dirty="0" smtClean="0">
                <a:latin typeface="Arial Narrow" pitchFamily="34" charset="0"/>
              </a:rPr>
              <a:t>The organization responsible for allocating the WIGOS station identifier should ensure that the operator of the observing facility has committed to providing and maintaining WIGOS metadata for that observing facility. </a:t>
            </a:r>
          </a:p>
          <a:p>
            <a:pPr marL="171450" lvl="2" indent="-171450">
              <a:buFont typeface="Wingdings" pitchFamily="2" charset="2"/>
              <a:buChar char="Ø"/>
            </a:pPr>
            <a:r>
              <a:rPr lang="en-US" sz="1800" dirty="0" smtClean="0">
                <a:latin typeface="Arial Narrow" pitchFamily="34" charset="0"/>
              </a:rPr>
              <a:t>Stations may have more than one WIGOS station identifier. In this case, the organization issuing the </a:t>
            </a:r>
            <a:r>
              <a:rPr lang="en-US" sz="1800" i="1" dirty="0" smtClean="0">
                <a:latin typeface="Arial Narrow" pitchFamily="34" charset="0"/>
              </a:rPr>
              <a:t>Local Identifier</a:t>
            </a:r>
            <a:r>
              <a:rPr lang="en-US" sz="1800" dirty="0" smtClean="0">
                <a:latin typeface="Arial Narrow" pitchFamily="34" charset="0"/>
              </a:rPr>
              <a:t> should associate all these identifiers with the same WIGOS metadata record so that only one WIGOS metadata record needs to be maintained. OSCAR will provide tools to document this linkage. </a:t>
            </a:r>
          </a:p>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F44DAD9-D04C-4553-BE6A-B1743E40A5F7}"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tableau 6"/>
          <p:cNvSpPr>
            <a:spLocks noGrp="1"/>
          </p:cNvSpPr>
          <p:nvPr>
            <p:ph type="tbl" sz="quarter" idx="10"/>
          </p:nvPr>
        </p:nvSpPr>
        <p:spPr>
          <a:xfrm>
            <a:off x="250124" y="2066945"/>
            <a:ext cx="8620744" cy="3621336"/>
          </a:xfrm>
          <a:prstGeom prst="rect">
            <a:avLst/>
          </a:prstGeom>
        </p:spPr>
        <p:txBody>
          <a:bodyPr/>
          <a:lstStyle/>
          <a:p>
            <a:r>
              <a:rPr lang="fr-FR" dirty="0" smtClean="0"/>
              <a:t>Cliquez sur l'icône pour ajouter un tableau</a:t>
            </a:r>
            <a:endParaRPr lang="en-US" dirty="0"/>
          </a:p>
        </p:txBody>
      </p:sp>
      <p:sp>
        <p:nvSpPr>
          <p:cNvPr id="14"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21"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3"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6" name="Espace réservé pour une image  8"/>
          <p:cNvSpPr>
            <a:spLocks noGrp="1"/>
          </p:cNvSpPr>
          <p:nvPr userDrawn="1">
            <p:ph type="pic" sz="quarter" idx="10"/>
          </p:nvPr>
        </p:nvSpPr>
        <p:spPr>
          <a:xfrm>
            <a:off x="403761" y="1710048"/>
            <a:ext cx="8300827" cy="4726380"/>
          </a:xfrm>
          <a:prstGeom prst="rect">
            <a:avLst/>
          </a:prstGeom>
        </p:spPr>
      </p:sp>
      <p:sp>
        <p:nvSpPr>
          <p:cNvPr id="17"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18"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8" name="Espace réservé pour une image  8"/>
          <p:cNvSpPr>
            <a:spLocks noGrp="1"/>
          </p:cNvSpPr>
          <p:nvPr userDrawn="1">
            <p:ph type="pic" sz="quarter" idx="10"/>
          </p:nvPr>
        </p:nvSpPr>
        <p:spPr>
          <a:xfrm>
            <a:off x="403761" y="1710048"/>
            <a:ext cx="8300827" cy="4726380"/>
          </a:xfrm>
          <a:prstGeom prst="rect">
            <a:avLst/>
          </a:prstGeom>
        </p:spPr>
      </p:sp>
      <p:sp>
        <p:nvSpPr>
          <p:cNvPr id="19"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
        <p:nvSpPr>
          <p:cNvPr id="20" name="Espace réservé du texte 22"/>
          <p:cNvSpPr>
            <a:spLocks noGrp="1"/>
          </p:cNvSpPr>
          <p:nvPr>
            <p:ph type="body" sz="quarter" idx="14" hasCustomPrompt="1"/>
          </p:nvPr>
        </p:nvSpPr>
        <p:spPr>
          <a:xfrm>
            <a:off x="629383" y="1175634"/>
            <a:ext cx="7944591" cy="914400"/>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Disposition personnalisée">
    <p:spTree>
      <p:nvGrpSpPr>
        <p:cNvPr id="1" name=""/>
        <p:cNvGrpSpPr/>
        <p:nvPr/>
      </p:nvGrpSpPr>
      <p:grpSpPr>
        <a:xfrm>
          <a:off x="0" y="0"/>
          <a:ext cx="0" cy="0"/>
          <a:chOff x="0" y="0"/>
          <a:chExt cx="0" cy="0"/>
        </a:xfrm>
      </p:grpSpPr>
      <p:sp>
        <p:nvSpPr>
          <p:cNvPr id="14" name="Espace réservé du texte 22"/>
          <p:cNvSpPr>
            <a:spLocks noGrp="1"/>
          </p:cNvSpPr>
          <p:nvPr>
            <p:ph type="body" sz="quarter" idx="14" hasCustomPrompt="1"/>
          </p:nvPr>
        </p:nvSpPr>
        <p:spPr>
          <a:xfrm>
            <a:off x="4132613" y="1318137"/>
            <a:ext cx="3811979" cy="2363214"/>
          </a:xfrm>
          <a:prstGeom prst="rect">
            <a:avLst/>
          </a:prstGeom>
          <a:noFill/>
        </p:spPr>
        <p:txBody>
          <a:bodyPr/>
          <a:lstStyle>
            <a:lvl1pPr algn="ctr">
              <a:buNone/>
              <a:defRPr sz="1800"/>
            </a:lvl1pPr>
          </a:lstStyle>
          <a:p>
            <a:pPr lvl="0"/>
            <a:r>
              <a:rPr lang="fr-FR" dirty="0" err="1" smtClean="0"/>
              <a:t>Add</a:t>
            </a:r>
            <a:r>
              <a:rPr lang="fr-FR" dirty="0" smtClean="0"/>
              <a:t> </a:t>
            </a:r>
            <a:r>
              <a:rPr lang="fr-FR" dirty="0" err="1" smtClean="0"/>
              <a:t>comments</a:t>
            </a:r>
            <a:endParaRPr lang="en-US" dirty="0"/>
          </a:p>
        </p:txBody>
      </p:sp>
      <p:sp>
        <p:nvSpPr>
          <p:cNvPr id="15" name="Espace réservé pour une image  8"/>
          <p:cNvSpPr>
            <a:spLocks noGrp="1"/>
          </p:cNvSpPr>
          <p:nvPr userDrawn="1">
            <p:ph type="pic" sz="quarter" idx="10"/>
          </p:nvPr>
        </p:nvSpPr>
        <p:spPr>
          <a:xfrm>
            <a:off x="214290" y="1330469"/>
            <a:ext cx="3835196" cy="2339006"/>
          </a:xfrm>
          <a:prstGeom prst="rect">
            <a:avLst/>
          </a:prstGeom>
        </p:spPr>
      </p:sp>
      <p:sp>
        <p:nvSpPr>
          <p:cNvPr id="11" name="Espace réservé du tableau 10"/>
          <p:cNvSpPr>
            <a:spLocks noGrp="1"/>
          </p:cNvSpPr>
          <p:nvPr>
            <p:ph type="tbl" sz="quarter" idx="16"/>
          </p:nvPr>
        </p:nvSpPr>
        <p:spPr>
          <a:xfrm>
            <a:off x="213756" y="3847132"/>
            <a:ext cx="3859480" cy="2375538"/>
          </a:xfrm>
          <a:prstGeom prst="rect">
            <a:avLst/>
          </a:prstGeom>
        </p:spPr>
        <p:txBody>
          <a:bodyPr/>
          <a:lstStyle/>
          <a:p>
            <a:endParaRPr lang="en-US"/>
          </a:p>
        </p:txBody>
      </p:sp>
      <p:sp>
        <p:nvSpPr>
          <p:cNvPr id="13" name="Espace réservé pour une image  8"/>
          <p:cNvSpPr>
            <a:spLocks noGrp="1"/>
          </p:cNvSpPr>
          <p:nvPr userDrawn="1">
            <p:ph type="pic" sz="quarter" idx="17"/>
          </p:nvPr>
        </p:nvSpPr>
        <p:spPr>
          <a:xfrm>
            <a:off x="4154923" y="3822308"/>
            <a:ext cx="3860922" cy="2376611"/>
          </a:xfrm>
          <a:prstGeom prst="rect">
            <a:avLst/>
          </a:prstGeom>
        </p:spPr>
      </p:sp>
      <p:sp>
        <p:nvSpPr>
          <p:cNvPr id="18" name="Espace réservé du texte 10"/>
          <p:cNvSpPr>
            <a:spLocks noGrp="1"/>
          </p:cNvSpPr>
          <p:nvPr>
            <p:ph type="body" sz="quarter" idx="13"/>
          </p:nvPr>
        </p:nvSpPr>
        <p:spPr>
          <a:xfrm>
            <a:off x="1555668" y="0"/>
            <a:ext cx="6234545" cy="1188720"/>
          </a:xfrm>
          <a:prstGeom prst="rect">
            <a:avLst/>
          </a:prstGeom>
        </p:spPr>
        <p:txBody>
          <a:bodyPr anchor="ctr"/>
          <a:lstStyle>
            <a:lvl1pPr algn="ctr">
              <a:buNone/>
              <a:defRPr sz="3200" b="1">
                <a:effectLst>
                  <a:outerShdw blurRad="38100" dist="38100" dir="2700000" algn="tl">
                    <a:srgbClr val="000000">
                      <a:alpha val="43137"/>
                    </a:srgbClr>
                  </a:outerShdw>
                </a:effectLst>
              </a:defRPr>
            </a:lvl1pPr>
          </a:lstStyle>
          <a:p>
            <a:pPr lvl="0"/>
            <a:r>
              <a:rPr lang="fr-FR" dirty="0"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066" y="1937184"/>
            <a:ext cx="8746177" cy="1143000"/>
          </a:xfrm>
          <a:prstGeom prst="rect">
            <a:avLst/>
          </a:prstGeom>
        </p:spPr>
        <p:txBody>
          <a:bodyPr vert="horz" lIns="91440" tIns="45720" rIns="91440" bIns="45720" rtlCol="0" anchor="ctr">
            <a:normAutofit/>
          </a:bodyPr>
          <a:lstStyle/>
          <a:p>
            <a:r>
              <a:rPr lang="fr-FR" dirty="0" err="1" smtClean="0"/>
              <a:t>Edit</a:t>
            </a:r>
            <a:r>
              <a:rPr lang="fr-FR" dirty="0" smtClean="0"/>
              <a:t> the PROGRAMME </a:t>
            </a:r>
            <a:r>
              <a:rPr lang="fr-FR" dirty="0" err="1" smtClean="0"/>
              <a:t>Status</a:t>
            </a:r>
            <a:endParaRPr lang="en-US" dirty="0"/>
          </a:p>
        </p:txBody>
      </p:sp>
      <p:sp>
        <p:nvSpPr>
          <p:cNvPr id="11" name="Date Placeholder 3"/>
          <p:cNvSpPr txBox="1">
            <a:spLocks/>
          </p:cNvSpPr>
          <p:nvPr/>
        </p:nvSpPr>
        <p:spPr>
          <a:xfrm>
            <a:off x="5796136" y="6592267"/>
            <a:ext cx="3347864" cy="365125"/>
          </a:xfrm>
          <a:prstGeom prst="rect">
            <a:avLst/>
          </a:prstGeom>
        </p:spPr>
        <p:txBody>
          <a:bodyPr vert="horz" lIns="91440" tIns="45720" rIns="91440" bIns="45720" rtlCol="0" anchor="ctr"/>
          <a:lstStyle>
            <a:lvl1pPr algn="l">
              <a:defRPr sz="1000">
                <a:solidFill>
                  <a:schemeClr val="tx2">
                    <a:lumMod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smtClean="0">
              <a:ln>
                <a:noFill/>
              </a:ln>
              <a:solidFill>
                <a:schemeClr val="tx2">
                  <a:lumMod val="75000"/>
                </a:schemeClr>
              </a:solidFill>
              <a:effectLst/>
              <a:uLnTx/>
              <a:uFillTx/>
              <a:latin typeface="Arial" charset="0"/>
              <a:ea typeface="ＭＳ Ｐゴシック" pitchFamily="34" charset="-128"/>
              <a:cs typeface="+mn-cs"/>
            </a:endParaRPr>
          </a:p>
        </p:txBody>
      </p:sp>
      <p:pic>
        <p:nvPicPr>
          <p:cNvPr id="13" name="Picture 14" descr="ioc_wmo.gif"/>
          <p:cNvPicPr>
            <a:picLocks noChangeAspect="1"/>
          </p:cNvPicPr>
          <p:nvPr/>
        </p:nvPicPr>
        <p:blipFill>
          <a:blip r:embed="rId7" cstate="print"/>
          <a:stretch>
            <a:fillRect/>
          </a:stretch>
        </p:blipFill>
        <p:spPr>
          <a:xfrm>
            <a:off x="7813965" y="35625"/>
            <a:ext cx="1294409" cy="591088"/>
          </a:xfrm>
          <a:prstGeom prst="rect">
            <a:avLst/>
          </a:prstGeom>
        </p:spPr>
      </p:pic>
      <p:pic>
        <p:nvPicPr>
          <p:cNvPr id="4" name="Image 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06879" y="64025"/>
            <a:ext cx="1271750" cy="327861"/>
          </a:xfrm>
          <a:prstGeom prst="rect">
            <a:avLst/>
          </a:prstGeom>
        </p:spPr>
      </p:pic>
      <p:sp>
        <p:nvSpPr>
          <p:cNvPr id="20" name="Espace réservé du texte 24"/>
          <p:cNvSpPr txBox="1">
            <a:spLocks/>
          </p:cNvSpPr>
          <p:nvPr/>
        </p:nvSpPr>
        <p:spPr>
          <a:xfrm>
            <a:off x="3088115" y="6591488"/>
            <a:ext cx="1567014" cy="266512"/>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1" name="Espace réservé du texte 24"/>
          <p:cNvSpPr txBox="1">
            <a:spLocks/>
          </p:cNvSpPr>
          <p:nvPr/>
        </p:nvSpPr>
        <p:spPr>
          <a:xfrm>
            <a:off x="0" y="6589509"/>
            <a:ext cx="3241964" cy="268491"/>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WIGOS/RA-VI/Ocean </a:t>
            </a:r>
            <a:r>
              <a:rPr lang="en-US" sz="1050" dirty="0" smtClean="0"/>
              <a:t>– </a:t>
            </a:r>
            <a:r>
              <a:rPr lang="en-GB" sz="1050" b="0" kern="1200" baseline="0" dirty="0" smtClean="0">
                <a:solidFill>
                  <a:schemeClr val="tx1"/>
                </a:solidFill>
                <a:latin typeface="Arial" charset="0"/>
                <a:ea typeface="ＭＳ Ｐゴシック" pitchFamily="34" charset="-128"/>
                <a:cs typeface="+mn-cs"/>
              </a:rPr>
              <a:t>SPLIT, CROATIA</a:t>
            </a:r>
            <a:endParaRPr kumimoji="0" lang="en-US" sz="1050" b="0" i="0" u="none" strike="noStrike" kern="1200" cap="none" spc="0" normalizeH="0" baseline="0" noProof="0" dirty="0">
              <a:ln>
                <a:noFill/>
              </a:ln>
              <a:solidFill>
                <a:srgbClr val="002060"/>
              </a:solidFill>
              <a:effectLst/>
              <a:uLnTx/>
              <a:uFillTx/>
              <a:latin typeface="+mn-lt"/>
              <a:ea typeface="+mn-ea"/>
              <a:cs typeface="+mn-cs"/>
            </a:endParaRPr>
          </a:p>
        </p:txBody>
      </p:sp>
      <p:sp>
        <p:nvSpPr>
          <p:cNvPr id="23" name="Espace réservé du texte 24"/>
          <p:cNvSpPr txBox="1">
            <a:spLocks/>
          </p:cNvSpPr>
          <p:nvPr/>
        </p:nvSpPr>
        <p:spPr>
          <a:xfrm>
            <a:off x="7077695" y="6614556"/>
            <a:ext cx="2066306" cy="243444"/>
          </a:xfrm>
          <a:prstGeom prst="rect">
            <a:avLst/>
          </a:prstGeom>
        </p:spPr>
        <p:txBody>
          <a:bodyPr/>
          <a:lstStyle>
            <a:lvl1pPr>
              <a:buNone/>
              <a:defRPr sz="1050" b="0" baseline="0"/>
            </a:lvl1pPr>
            <a:lvl2pPr>
              <a:defRPr sz="1050"/>
            </a:lvl2pPr>
            <a:lvl3pPr>
              <a:defRPr sz="1050"/>
            </a:lvl3pPr>
            <a:lvl4pPr>
              <a:defRPr sz="1050"/>
            </a:lvl4pPr>
            <a:lvl5pPr>
              <a:defRPr sz="1050"/>
            </a:lvl5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lang="en-GB" sz="1050" b="0" kern="1200" baseline="0" dirty="0" smtClean="0">
                <a:solidFill>
                  <a:schemeClr val="tx1"/>
                </a:solidFill>
                <a:latin typeface="Arial" charset="0"/>
                <a:ea typeface="ＭＳ Ｐゴシック" pitchFamily="34" charset="-128"/>
                <a:cs typeface="+mn-cs"/>
              </a:rPr>
              <a:t>5-7 SEPTEMBER 2016</a:t>
            </a:r>
            <a:endParaRPr kumimoji="0" lang="en-US" sz="1050" b="0" i="0" u="none" strike="noStrike" kern="1200" cap="none" spc="0" normalizeH="0" baseline="0" noProof="0" dirty="0">
              <a:ln>
                <a:noFill/>
              </a:ln>
              <a:solidFill>
                <a:srgbClr val="002060"/>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6" r:id="rId3"/>
    <p:sldLayoutId id="2147483791" r:id="rId4"/>
    <p:sldLayoutId id="2147483813" r:id="rId5"/>
  </p:sldLayoutIdLst>
  <p:timing>
    <p:tnLst>
      <p:par>
        <p:cTn id="1" dur="indefinite" restart="never" nodeType="tmRoot"/>
      </p:par>
    </p:tnLst>
  </p:timing>
  <p:hf sldNum="0" hdr="0"/>
  <p:txStyles>
    <p:titleStyle>
      <a:lvl1pPr algn="ctr" defTabSz="914400" rtl="0" eaLnBrk="1" latinLnBrk="0" hangingPunct="1">
        <a:spcBef>
          <a:spcPct val="0"/>
        </a:spcBef>
        <a:buNone/>
        <a:defRPr sz="3600" b="1" kern="1200" baseline="0">
          <a:solidFill>
            <a:srgbClr val="002060"/>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iswiki.wmo.int/tiki-index.php?page=WIGOS-Id-Partner" TargetMode="External"/><Relationship Id="rId2" Type="http://schemas.openxmlformats.org/officeDocument/2006/relationships/hyperlink" Target="https://wiswiki.wmo.int/tiki-index.php?page=WIGOS-Id-WMOPro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is.wmo.int/page=WIGOS-ID-BUFR" TargetMode="External"/><Relationship Id="rId2" Type="http://schemas.openxmlformats.org/officeDocument/2006/relationships/hyperlink" Target="https://oscar.wmo.int/surface/index.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mailto:wigos-help@wmo.in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oscar.wmo.int/surfac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iswiki.wmo.int/tiki-index.php?page=WIGOS-Id-Country" TargetMode="External"/><Relationship Id="rId4" Type="http://schemas.openxmlformats.org/officeDocument/2006/relationships/hyperlink" Target="https://www.iso.org/obp/u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2450" y="1905000"/>
            <a:ext cx="8239125" cy="2324100"/>
          </a:xfrm>
        </p:spPr>
        <p:txBody>
          <a:bodyPr>
            <a:normAutofit fontScale="90000"/>
          </a:bodyPr>
          <a:lstStyle/>
          <a:p>
            <a:r>
              <a:rPr lang="en-GB" sz="4900" dirty="0" smtClean="0"/>
              <a:t>WIGOS Identifiers </a:t>
            </a:r>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WIGOS Workshop for RA-VI with Focus on Marine Meteorological and Oceanographic Observing Requirements</a:t>
            </a:r>
            <a:br>
              <a:rPr lang="en-US" sz="2400" dirty="0" smtClean="0"/>
            </a:br>
            <a:r>
              <a:rPr lang="en-US" sz="2400" dirty="0" smtClean="0"/>
              <a:t/>
            </a:r>
            <a:br>
              <a:rPr lang="en-US" sz="2400" dirty="0" smtClean="0"/>
            </a:br>
            <a:endParaRPr lang="en-US" sz="2200" b="0" i="1" dirty="0"/>
          </a:p>
        </p:txBody>
      </p:sp>
      <p:pic>
        <p:nvPicPr>
          <p:cNvPr id="8" name="Picture 14" descr="ioc_wmo.gif"/>
          <p:cNvPicPr>
            <a:picLocks noChangeAspect="1"/>
          </p:cNvPicPr>
          <p:nvPr/>
        </p:nvPicPr>
        <p:blipFill>
          <a:blip r:embed="rId3" cstate="print"/>
          <a:stretch>
            <a:fillRect/>
          </a:stretch>
        </p:blipFill>
        <p:spPr>
          <a:xfrm>
            <a:off x="7825840" y="23750"/>
            <a:ext cx="1294409" cy="591088"/>
          </a:xfrm>
          <a:prstGeom prst="rect">
            <a:avLst/>
          </a:prstGeom>
        </p:spPr>
      </p:pic>
      <p:sp>
        <p:nvSpPr>
          <p:cNvPr id="7" name="Rectangle 6"/>
          <p:cNvSpPr/>
          <p:nvPr/>
        </p:nvSpPr>
        <p:spPr>
          <a:xfrm>
            <a:off x="0" y="4728750"/>
            <a:ext cx="9144000" cy="584775"/>
          </a:xfrm>
          <a:prstGeom prst="rect">
            <a:avLst/>
          </a:prstGeom>
        </p:spPr>
        <p:txBody>
          <a:bodyPr wrap="square">
            <a:spAutoFit/>
          </a:bodyPr>
          <a:lstStyle/>
          <a:p>
            <a:pPr algn="ctr"/>
            <a:r>
              <a:rPr lang="en-US" sz="1600" i="1" dirty="0" smtClean="0">
                <a:solidFill>
                  <a:srgbClr val="002060"/>
                </a:solidFill>
                <a:effectLst>
                  <a:outerShdw blurRad="38100" dist="38100" dir="2700000" algn="tl">
                    <a:srgbClr val="000000">
                      <a:alpha val="43137"/>
                    </a:srgbClr>
                  </a:outerShdw>
                </a:effectLst>
                <a:latin typeface="+mj-lt"/>
              </a:rPr>
              <a:t>Technical Coordinator - Data Buoy Cooperation Panel</a:t>
            </a:r>
          </a:p>
          <a:p>
            <a:pPr algn="ctr"/>
            <a:r>
              <a:rPr lang="en-US" sz="1600" i="1" dirty="0" smtClean="0">
                <a:solidFill>
                  <a:srgbClr val="002060"/>
                </a:solidFill>
                <a:effectLst>
                  <a:outerShdw blurRad="38100" dist="38100" dir="2700000" algn="tl">
                    <a:srgbClr val="000000">
                      <a:alpha val="43137"/>
                    </a:srgbClr>
                  </a:outerShdw>
                </a:effectLst>
                <a:latin typeface="+mj-lt"/>
              </a:rPr>
              <a:t>Champika Gallage</a:t>
            </a:r>
            <a:endParaRPr lang="en-US" sz="1600" dirty="0">
              <a:solidFill>
                <a:srgbClr val="00206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933450"/>
          <a:ext cx="9144000" cy="5350510"/>
        </p:xfrm>
        <a:graphic>
          <a:graphicData uri="http://schemas.openxmlformats.org/drawingml/2006/table">
            <a:tbl>
              <a:tblPr firstRow="1" bandRow="1">
                <a:tableStyleId>{5C22544A-7EE6-4342-B048-85BDC9FD1C3A}</a:tableStyleId>
              </a:tblPr>
              <a:tblGrid>
                <a:gridCol w="1981200"/>
                <a:gridCol w="2219325"/>
                <a:gridCol w="2419350"/>
                <a:gridCol w="2524125"/>
              </a:tblGrid>
              <a:tr h="50419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04190">
                <a:tc gridSpan="4">
                  <a:txBody>
                    <a:bodyPr/>
                    <a:lstStyle/>
                    <a:p>
                      <a:r>
                        <a:rPr lang="en-US" sz="1600" i="1" dirty="0" smtClean="0">
                          <a:latin typeface="Arial Narrow" pitchFamily="34" charset="0"/>
                        </a:rPr>
                        <a:t>Identifiers in the ranges 20000-21999 and 22000-39999 are intended only to be used to allocate WIGOS identifiers for observing facilities that had one or more </a:t>
                      </a:r>
                      <a:r>
                        <a:rPr lang="en-US" sz="1600" b="1" i="1" dirty="0" smtClean="0">
                          <a:latin typeface="Arial Narrow" pitchFamily="34" charset="0"/>
                        </a:rPr>
                        <a:t>pre-existing</a:t>
                      </a:r>
                      <a:r>
                        <a:rPr lang="en-US" sz="1600" i="1" dirty="0" smtClean="0">
                          <a:latin typeface="Arial Narrow" pitchFamily="34" charset="0"/>
                        </a:rPr>
                        <a:t> identifiers.</a:t>
                      </a:r>
                      <a:r>
                        <a:rPr lang="en-US" sz="1600" dirty="0" smtClean="0">
                          <a:latin typeface="Arial Narrow" pitchFamily="34" charset="0"/>
                        </a:rPr>
                        <a:t> </a:t>
                      </a:r>
                      <a:endParaRPr lang="en-US" sz="1600" dirty="0">
                        <a:latin typeface="Arial Narrow"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504190">
                <a:tc>
                  <a:txBody>
                    <a:bodyPr/>
                    <a:lstStyle/>
                    <a:p>
                      <a:r>
                        <a:rPr lang="en-US" sz="1600" dirty="0">
                          <a:latin typeface="Arial Narrow" pitchFamily="34" charset="0"/>
                        </a:rPr>
                        <a:t>20000-21999 </a:t>
                      </a:r>
                    </a:p>
                  </a:txBody>
                  <a:tcPr anchor="ctr"/>
                </a:tc>
                <a:tc>
                  <a:txBody>
                    <a:bodyPr/>
                    <a:lstStyle/>
                    <a:p>
                      <a:r>
                        <a:rPr lang="en-US" sz="1600" dirty="0">
                          <a:latin typeface="Arial Narrow" pitchFamily="34" charset="0"/>
                        </a:rPr>
                        <a:t>WMO Secretariat for identifiers associated with WMO </a:t>
                      </a:r>
                      <a:r>
                        <a:rPr lang="en-US" sz="1600" dirty="0" err="1">
                          <a:latin typeface="Arial Narrow" pitchFamily="34" charset="0"/>
                        </a:rPr>
                        <a:t>Programmes</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2" tooltip="WIGOS-Id-WMOProg"/>
                        </a:rPr>
                        <a:t>"</a:t>
                      </a:r>
                      <a:r>
                        <a:rPr lang="en-US" sz="1600" dirty="0">
                          <a:latin typeface="Arial Narrow" pitchFamily="34" charset="0"/>
                          <a:hlinkClick r:id="rId2" tooltip="WIGOS-Id-WMOProg"/>
                        </a:rPr>
                        <a:t>Allocation of 'issuer of identifier' for station identifiers associated with WMO </a:t>
                      </a:r>
                      <a:r>
                        <a:rPr lang="en-US" sz="1600" dirty="0" err="1">
                          <a:latin typeface="Arial Narrow" pitchFamily="34" charset="0"/>
                          <a:hlinkClick r:id="rId2" tooltip="WIGOS-Id-WMOProg"/>
                        </a:rPr>
                        <a:t>Programmes</a:t>
                      </a:r>
                      <a:r>
                        <a:rPr lang="en-US" sz="1600" dirty="0">
                          <a:latin typeface="Arial Narrow" pitchFamily="34" charset="0"/>
                          <a:hlinkClick r:id="rId2" tooltip="WIGOS-Id-WMOProg"/>
                        </a:rPr>
                        <a:t>"</a:t>
                      </a:r>
                      <a:r>
                        <a:rPr lang="en-US" sz="1600" dirty="0">
                          <a:latin typeface="Arial Narrow" pitchFamily="34" charset="0"/>
                        </a:rPr>
                        <a:t>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2" tooltip="WIGOS-Id-WMOProg"/>
                        </a:rPr>
                        <a:t>"</a:t>
                      </a:r>
                      <a:r>
                        <a:rPr lang="en-US" sz="1600" dirty="0">
                          <a:latin typeface="Arial Narrow" pitchFamily="34" charset="0"/>
                          <a:hlinkClick r:id="rId2" tooltip="WIGOS-Id-WMOProg"/>
                        </a:rPr>
                        <a:t>Allocation of 'issuer of identifier' for station identifiers associated with WMO </a:t>
                      </a:r>
                      <a:r>
                        <a:rPr lang="en-US" sz="1600" dirty="0" err="1">
                          <a:latin typeface="Arial Narrow" pitchFamily="34" charset="0"/>
                          <a:hlinkClick r:id="rId2" tooltip="WIGOS-Id-WMOProg"/>
                        </a:rPr>
                        <a:t>Programmes</a:t>
                      </a:r>
                      <a:r>
                        <a:rPr lang="en-US" sz="1600" dirty="0">
                          <a:latin typeface="Arial Narrow" pitchFamily="34" charset="0"/>
                          <a:hlinkClick r:id="rId2" tooltip="WIGOS-Id-WMOProg"/>
                        </a:rPr>
                        <a:t>" </a:t>
                      </a:r>
                      <a:endParaRPr lang="en-US" sz="1600" dirty="0">
                        <a:latin typeface="Arial Narrow" pitchFamily="34" charset="0"/>
                      </a:endParaRPr>
                    </a:p>
                  </a:txBody>
                  <a:tcPr anchor="ctr"/>
                </a:tc>
              </a:tr>
              <a:tr h="504190">
                <a:tc>
                  <a:txBody>
                    <a:bodyPr/>
                    <a:lstStyle/>
                    <a:p>
                      <a:r>
                        <a:rPr lang="en-US" sz="1600">
                          <a:latin typeface="Arial Narrow" pitchFamily="34" charset="0"/>
                        </a:rPr>
                        <a:t>22000-39999 </a:t>
                      </a:r>
                    </a:p>
                  </a:txBody>
                  <a:tcPr anchor="ctr"/>
                </a:tc>
                <a:tc>
                  <a:txBody>
                    <a:bodyPr/>
                    <a:lstStyle/>
                    <a:p>
                      <a:r>
                        <a:rPr lang="en-US" sz="1600" dirty="0">
                          <a:latin typeface="Arial Narrow" pitchFamily="34" charset="0"/>
                        </a:rPr>
                        <a:t>WMO Secretariat for identifiers associated with </a:t>
                      </a:r>
                      <a:r>
                        <a:rPr lang="en-US" sz="1600" dirty="0" err="1">
                          <a:latin typeface="Arial Narrow" pitchFamily="34" charset="0"/>
                        </a:rPr>
                        <a:t>programmes</a:t>
                      </a:r>
                      <a:r>
                        <a:rPr lang="en-US" sz="1600" dirty="0">
                          <a:latin typeface="Arial Narrow" pitchFamily="34" charset="0"/>
                        </a:rPr>
                        <a:t> of Partner organizations. </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Partner"/>
                        </a:rPr>
                        <a:t>"</a:t>
                      </a:r>
                      <a:r>
                        <a:rPr lang="en-US" sz="1600" dirty="0">
                          <a:latin typeface="Arial Narrow" pitchFamily="34" charset="0"/>
                          <a:hlinkClick r:id="rId3" tooltip="WIGOS-Id-Partner"/>
                        </a:rPr>
                        <a:t>Allocation of 'issuer of identifier' for station identifiers associated with WMO co-sponsored </a:t>
                      </a:r>
                      <a:r>
                        <a:rPr lang="en-US" sz="1600" dirty="0" err="1">
                          <a:latin typeface="Arial Narrow" pitchFamily="34" charset="0"/>
                          <a:hlinkClick r:id="rId3" tooltip="WIGOS-Id-Partner"/>
                        </a:rPr>
                        <a:t>programmes</a:t>
                      </a:r>
                      <a:r>
                        <a:rPr lang="en-US" sz="1600" dirty="0">
                          <a:latin typeface="Arial Narrow" pitchFamily="34" charset="0"/>
                          <a:hlinkClick r:id="rId3" tooltip="WIGOS-Id-Partner"/>
                        </a:rPr>
                        <a:t>"</a:t>
                      </a:r>
                      <a:r>
                        <a:rPr lang="en-US" sz="1600" dirty="0">
                          <a:latin typeface="Arial Narrow" pitchFamily="34" charset="0"/>
                        </a:rPr>
                        <a:t>.</a:t>
                      </a:r>
                    </a:p>
                  </a:txBody>
                  <a:tcPr anchor="ctr"/>
                </a:tc>
                <a:tc>
                  <a:txBody>
                    <a:bodyPr/>
                    <a:lstStyle/>
                    <a:p>
                      <a:r>
                        <a:rPr lang="en-US" sz="1600" dirty="0">
                          <a:latin typeface="Arial Narrow" pitchFamily="34" charset="0"/>
                        </a:rPr>
                        <a:t>Details are provided in the section </a:t>
                      </a:r>
                      <a:r>
                        <a:rPr lang="en-US" sz="1600" dirty="0" smtClean="0">
                          <a:latin typeface="Arial Narrow" pitchFamily="34" charset="0"/>
                        </a:rPr>
                        <a:t>***</a:t>
                      </a:r>
                      <a:r>
                        <a:rPr lang="en-US" sz="1600" dirty="0" smtClean="0">
                          <a:latin typeface="Arial Narrow" pitchFamily="34" charset="0"/>
                          <a:hlinkClick r:id="rId3" tooltip="WIGOS-Id-Partner"/>
                        </a:rPr>
                        <a:t>"</a:t>
                      </a:r>
                      <a:r>
                        <a:rPr lang="en-US" sz="1600" dirty="0">
                          <a:latin typeface="Arial Narrow" pitchFamily="34" charset="0"/>
                          <a:hlinkClick r:id="rId3" tooltip="WIGOS-Id-Partner"/>
                        </a:rPr>
                        <a:t>Allocation of 'issuer of identifier' for station identifiers associated with WMO co-sponsored </a:t>
                      </a:r>
                      <a:r>
                        <a:rPr lang="en-US" sz="1600" dirty="0" err="1">
                          <a:latin typeface="Arial Narrow" pitchFamily="34" charset="0"/>
                          <a:hlinkClick r:id="rId3" tooltip="WIGOS-Id-Partner"/>
                        </a:rPr>
                        <a:t>programmes</a:t>
                      </a:r>
                      <a:r>
                        <a:rPr lang="en-US" sz="1600" dirty="0">
                          <a:latin typeface="Arial Narrow" pitchFamily="34" charset="0"/>
                          <a:hlinkClick r:id="rId3" tooltip="WIGOS-Id-Partner"/>
                        </a:rPr>
                        <a:t>"</a:t>
                      </a:r>
                      <a:r>
                        <a:rPr lang="en-US" sz="1600" dirty="0">
                          <a:latin typeface="Arial Narrow" pitchFamily="34" charset="0"/>
                        </a:rPr>
                        <a:t>. </a:t>
                      </a:r>
                    </a:p>
                  </a:txBody>
                  <a:tcPr anchor="ctr"/>
                </a:tc>
              </a:tr>
              <a:tr h="504190">
                <a:tc>
                  <a:txBody>
                    <a:bodyPr/>
                    <a:lstStyle/>
                    <a:p>
                      <a:r>
                        <a:rPr lang="en-US" sz="1600">
                          <a:latin typeface="Arial Narrow" pitchFamily="34" charset="0"/>
                        </a:rPr>
                        <a:t>40000-65534 </a:t>
                      </a:r>
                    </a:p>
                  </a:txBody>
                  <a:tcPr anchor="ctr"/>
                </a:tc>
                <a:tc>
                  <a:txBody>
                    <a:bodyPr/>
                    <a:lstStyle/>
                    <a:p>
                      <a:r>
                        <a:rPr lang="en-US" sz="1600">
                          <a:latin typeface="Arial Narrow" pitchFamily="34" charset="0"/>
                        </a:rPr>
                        <a:t>Reserved for future use. </a:t>
                      </a:r>
                    </a:p>
                  </a:txBody>
                  <a:tcPr anchor="ctr"/>
                </a:tc>
                <a:tc>
                  <a:txBody>
                    <a:bodyPr/>
                    <a:lstStyle/>
                    <a:p>
                      <a:r>
                        <a:rPr lang="en-US" sz="1600">
                          <a:latin typeface="Arial Narrow" pitchFamily="34" charset="0"/>
                        </a:rPr>
                        <a:t>To be determined.</a:t>
                      </a:r>
                    </a:p>
                  </a:txBody>
                  <a:tcPr anchor="ctr"/>
                </a:tc>
                <a:tc>
                  <a:txBody>
                    <a:bodyPr/>
                    <a:lstStyle/>
                    <a:p>
                      <a:r>
                        <a:rPr lang="en-US" sz="1600" dirty="0">
                          <a:latin typeface="Arial Narrow" pitchFamily="34" charset="0"/>
                        </a:rPr>
                        <a:t>To be determined. </a:t>
                      </a:r>
                    </a:p>
                  </a:txBody>
                  <a:tcPr anchor="ctr"/>
                </a:tc>
              </a:tr>
              <a:tr h="504190">
                <a:tc>
                  <a:txBody>
                    <a:bodyPr/>
                    <a:lstStyle/>
                    <a:p>
                      <a:r>
                        <a:rPr lang="en-US" sz="1600">
                          <a:latin typeface="Arial Narrow" pitchFamily="34" charset="0"/>
                        </a:rPr>
                        <a:t>65535 </a:t>
                      </a:r>
                    </a:p>
                  </a:txBody>
                  <a:tcPr anchor="ctr"/>
                </a:tc>
                <a:tc>
                  <a:txBody>
                    <a:bodyPr/>
                    <a:lstStyle/>
                    <a:p>
                      <a:r>
                        <a:rPr lang="en-US" sz="1600">
                          <a:latin typeface="Arial Narrow" pitchFamily="34" charset="0"/>
                        </a:rPr>
                        <a:t>Missing value (reserved value in Table Driven Code Forms). </a:t>
                      </a:r>
                    </a:p>
                  </a:txBody>
                  <a:tcPr anchor="ctr"/>
                </a:tc>
                <a:tc>
                  <a:txBody>
                    <a:bodyPr/>
                    <a:lstStyle/>
                    <a:p>
                      <a:endParaRPr lang="en-US" sz="1600">
                        <a:latin typeface="Arial Narrow" pitchFamily="34" charset="0"/>
                      </a:endParaRPr>
                    </a:p>
                  </a:txBody>
                  <a:tcPr anchor="ctr"/>
                </a:tc>
                <a:tc>
                  <a:txBody>
                    <a:bodyPr/>
                    <a:lstStyle/>
                    <a:p>
                      <a:endParaRPr lang="en-US" sz="1600" dirty="0">
                        <a:latin typeface="Arial Narrow" pitchFamily="34" charset="0"/>
                      </a:endParaRPr>
                    </a:p>
                  </a:txBody>
                  <a:tcPr anchor="ctr"/>
                </a:tc>
              </a:tr>
            </a:tbl>
          </a:graphicData>
        </a:graphic>
      </p:graphicFrame>
      <p:sp>
        <p:nvSpPr>
          <p:cNvPr id="3" name="Text Placeholder 2"/>
          <p:cNvSpPr>
            <a:spLocks noGrp="1"/>
          </p:cNvSpPr>
          <p:nvPr>
            <p:ph type="body" sz="quarter" idx="13"/>
          </p:nvPr>
        </p:nvSpPr>
        <p:spPr>
          <a:xfrm>
            <a:off x="1438276" y="0"/>
            <a:ext cx="6351938" cy="1047750"/>
          </a:xfrm>
        </p:spPr>
        <p:txBody>
          <a:bodyPr/>
          <a:lstStyle/>
          <a:p>
            <a:r>
              <a:rPr lang="en-US" sz="2300" dirty="0" smtClean="0"/>
              <a:t>Issuer of Identifier for station identifiers associated with WMO </a:t>
            </a:r>
            <a:r>
              <a:rPr lang="en-US" sz="2300" dirty="0" err="1" smtClean="0"/>
              <a:t>Programmes</a:t>
            </a:r>
            <a:r>
              <a:rPr lang="en-US" sz="2300" dirty="0" smtClean="0"/>
              <a:t> </a:t>
            </a:r>
            <a:r>
              <a:rPr lang="en-US" sz="2300" dirty="0" err="1" smtClean="0"/>
              <a:t>ctd</a:t>
            </a:r>
            <a:r>
              <a:rPr lang="en-US" sz="2300" dirty="0" smtClean="0"/>
              <a:t>.</a:t>
            </a:r>
            <a:endParaRPr lang="en-US" sz="2300" dirty="0"/>
          </a:p>
        </p:txBody>
      </p:sp>
      <p:sp>
        <p:nvSpPr>
          <p:cNvPr id="4" name="TextBox 3"/>
          <p:cNvSpPr txBox="1"/>
          <p:nvPr/>
        </p:nvSpPr>
        <p:spPr>
          <a:xfrm>
            <a:off x="1295400" y="6296025"/>
            <a:ext cx="7439025" cy="369332"/>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3" tooltip="WIGOS-Id-Partner"/>
              </a:rPr>
              <a:t>https://wiswiki.wmo.int/tiki-index.php?page=WIGOS-Id-Country</a:t>
            </a:r>
            <a:endParaRPr lang="en-US" sz="1400" dirty="0">
              <a:solidFill>
                <a:schemeClr val="dk1"/>
              </a:solidFill>
              <a:latin typeface="+mn-lt"/>
              <a:ea typeface="+mn-ea"/>
              <a:hlinkClick r:id="rId3" tooltip="WIGOS-Id-Partn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409700" y="0"/>
            <a:ext cx="6410325" cy="1188720"/>
          </a:xfrm>
        </p:spPr>
        <p:txBody>
          <a:bodyPr/>
          <a:lstStyle/>
          <a:p>
            <a:r>
              <a:rPr lang="en-US" sz="2300" dirty="0" smtClean="0"/>
              <a:t>‘Issuer of identifier' for station identifiers associated with WMO </a:t>
            </a:r>
            <a:r>
              <a:rPr lang="en-US" sz="2300" dirty="0" err="1" smtClean="0"/>
              <a:t>Programmes</a:t>
            </a:r>
            <a:endParaRPr lang="en-US" sz="2300" dirty="0"/>
          </a:p>
        </p:txBody>
      </p:sp>
      <p:graphicFrame>
        <p:nvGraphicFramePr>
          <p:cNvPr id="5" name="Table 4"/>
          <p:cNvGraphicFramePr>
            <a:graphicFrameLocks noGrp="1"/>
          </p:cNvGraphicFramePr>
          <p:nvPr/>
        </p:nvGraphicFramePr>
        <p:xfrm>
          <a:off x="0" y="981074"/>
          <a:ext cx="9144000" cy="5386878"/>
        </p:xfrm>
        <a:graphic>
          <a:graphicData uri="http://schemas.openxmlformats.org/drawingml/2006/table">
            <a:tbl>
              <a:tblPr firstRow="1" bandRow="1">
                <a:tableStyleId>{F5AB1C69-6EDB-4FF4-983F-18BD219EF322}</a:tableStyleId>
              </a:tblPr>
              <a:tblGrid>
                <a:gridCol w="1066800"/>
                <a:gridCol w="1504950"/>
                <a:gridCol w="2581275"/>
                <a:gridCol w="3990975"/>
              </a:tblGrid>
              <a:tr h="798657">
                <a:tc>
                  <a:txBody>
                    <a:bodyPr/>
                    <a:lstStyle/>
                    <a:p>
                      <a:r>
                        <a:rPr lang="en-US" sz="1600" dirty="0"/>
                        <a:t>Issuer of </a:t>
                      </a:r>
                      <a:r>
                        <a:rPr lang="en-US" sz="1600" dirty="0" err="1" smtClean="0"/>
                        <a:t>Ident</a:t>
                      </a:r>
                      <a:r>
                        <a:rPr lang="en-US" sz="1600" dirty="0" smtClean="0"/>
                        <a:t>.</a:t>
                      </a:r>
                      <a:endParaRPr lang="en-US" sz="1600" dirty="0"/>
                    </a:p>
                  </a:txBody>
                  <a:tcPr anchor="ctr">
                    <a:solidFill>
                      <a:srgbClr val="070BB9"/>
                    </a:solidFill>
                  </a:tcPr>
                </a:tc>
                <a:tc>
                  <a:txBody>
                    <a:bodyPr/>
                    <a:lstStyle/>
                    <a:p>
                      <a:r>
                        <a:rPr lang="en-US" sz="1600" dirty="0"/>
                        <a:t>Category of station identifier </a:t>
                      </a:r>
                    </a:p>
                  </a:txBody>
                  <a:tcPr anchor="ctr">
                    <a:solidFill>
                      <a:srgbClr val="070BB9"/>
                    </a:solidFill>
                  </a:tcPr>
                </a:tc>
                <a:tc>
                  <a:txBody>
                    <a:bodyPr/>
                    <a:lstStyle/>
                    <a:p>
                      <a:r>
                        <a:rPr lang="en-US" sz="1600" dirty="0"/>
                        <a:t>Method of allocating Issue Number </a:t>
                      </a:r>
                    </a:p>
                  </a:txBody>
                  <a:tcPr anchor="ctr"/>
                </a:tc>
                <a:tc>
                  <a:txBody>
                    <a:bodyPr/>
                    <a:lstStyle/>
                    <a:p>
                      <a:r>
                        <a:rPr lang="en-US" sz="1600" dirty="0"/>
                        <a:t>Method of allocating Local Identifier </a:t>
                      </a:r>
                    </a:p>
                  </a:txBody>
                  <a:tcPr anchor="ctr">
                    <a:solidFill>
                      <a:schemeClr val="accent6">
                        <a:lumMod val="75000"/>
                      </a:schemeClr>
                    </a:solidFill>
                  </a:tcPr>
                </a:tc>
              </a:tr>
              <a:tr h="1255843">
                <a:tc>
                  <a:txBody>
                    <a:bodyPr/>
                    <a:lstStyle/>
                    <a:p>
                      <a:r>
                        <a:rPr lang="en-US" sz="1400" dirty="0"/>
                        <a:t>20000 </a:t>
                      </a:r>
                    </a:p>
                  </a:txBody>
                  <a:tcPr anchor="ctr">
                    <a:solidFill>
                      <a:schemeClr val="accent1">
                        <a:lumMod val="20000"/>
                        <a:lumOff val="80000"/>
                      </a:schemeClr>
                    </a:solidFill>
                  </a:tcPr>
                </a:tc>
                <a:tc>
                  <a:txBody>
                    <a:bodyPr/>
                    <a:lstStyle/>
                    <a:p>
                      <a:r>
                        <a:rPr lang="en-US" sz="1400" dirty="0" smtClean="0"/>
                        <a:t>WWW</a:t>
                      </a:r>
                      <a:r>
                        <a:rPr lang="en-US" sz="1400" baseline="0" dirty="0" smtClean="0"/>
                        <a:t> </a:t>
                      </a:r>
                      <a:r>
                        <a:rPr lang="en-US" sz="1400" dirty="0" smtClean="0"/>
                        <a:t>land </a:t>
                      </a:r>
                      <a:r>
                        <a:rPr lang="en-US" sz="1400" dirty="0"/>
                        <a:t>station with sub-index number (SI) = 0 </a:t>
                      </a:r>
                    </a:p>
                  </a:txBody>
                  <a:tcPr anchor="ctr">
                    <a:solidFill>
                      <a:schemeClr val="accent1">
                        <a:lumMod val="20000"/>
                        <a:lumOff val="80000"/>
                      </a:schemeClr>
                    </a:solidFill>
                  </a:tcPr>
                </a:tc>
                <a:tc>
                  <a:txBody>
                    <a:bodyPr/>
                    <a:lstStyle/>
                    <a:p>
                      <a:r>
                        <a:rPr lang="en-US" sz="1400" dirty="0"/>
                        <a:t>0: station defined in WMO-No. 9 Volume A on 1 July 2016</a:t>
                      </a:r>
                      <a:r>
                        <a:rPr lang="en-US" sz="1400" dirty="0" smtClean="0"/>
                        <a:t>.</a:t>
                      </a:r>
                      <a:r>
                        <a:rPr lang="en-US" sz="1400" dirty="0"/>
                        <a:t/>
                      </a:r>
                      <a:br>
                        <a:rPr lang="en-US" sz="1400" dirty="0"/>
                      </a:br>
                      <a:r>
                        <a:rPr lang="en-US" sz="1200" dirty="0"/>
                        <a:t>Any other positive number: to distinguish between different observing facilities that used the station identifier in the past. </a:t>
                      </a:r>
                    </a:p>
                  </a:txBody>
                  <a:tcPr anchor="ctr"/>
                </a:tc>
                <a:tc>
                  <a:txBody>
                    <a:bodyPr/>
                    <a:lstStyle/>
                    <a:p>
                      <a:r>
                        <a:rPr lang="en-US" sz="1400" dirty="0"/>
                        <a:t>Use the block number (II) and the station number (iii) as a single five digit number </a:t>
                      </a:r>
                      <a:r>
                        <a:rPr lang="en-US" sz="1400" dirty="0" err="1"/>
                        <a:t>IIiii</a:t>
                      </a:r>
                      <a:r>
                        <a:rPr lang="en-US" sz="1400" dirty="0"/>
                        <a:t> (with leading zeroes</a:t>
                      </a:r>
                      <a:r>
                        <a:rPr lang="en-US" sz="1400" dirty="0" smtClean="0"/>
                        <a:t>).</a:t>
                      </a:r>
                      <a:r>
                        <a:rPr lang="en-US" sz="1400" dirty="0"/>
                        <a:t/>
                      </a:r>
                      <a:br>
                        <a:rPr lang="en-US" sz="1400" dirty="0"/>
                      </a:br>
                      <a:r>
                        <a:rPr lang="en-US" sz="1400" b="1" dirty="0"/>
                        <a:t>Example: </a:t>
                      </a:r>
                      <a:r>
                        <a:rPr lang="en-US" sz="1400" dirty="0"/>
                        <a:t>station 60351 would be represented </a:t>
                      </a:r>
                      <a:r>
                        <a:rPr lang="en-US" sz="1400" dirty="0" smtClean="0"/>
                        <a:t>by</a:t>
                      </a:r>
                      <a:r>
                        <a:rPr lang="en-US" sz="1400" baseline="0" dirty="0" smtClean="0"/>
                        <a:t> </a:t>
                      </a:r>
                      <a:r>
                        <a:rPr lang="en-US" sz="1400" b="1" dirty="0" smtClean="0"/>
                        <a:t>0-20000-0-60351 </a:t>
                      </a:r>
                      <a:endParaRPr lang="en-US" sz="1400" b="1" dirty="0"/>
                    </a:p>
                  </a:txBody>
                  <a:tcPr anchor="ctr">
                    <a:solidFill>
                      <a:schemeClr val="accent6">
                        <a:lumMod val="20000"/>
                        <a:lumOff val="80000"/>
                      </a:schemeClr>
                    </a:solidFill>
                  </a:tcPr>
                </a:tc>
              </a:tr>
              <a:tr h="1255843">
                <a:tc>
                  <a:txBody>
                    <a:bodyPr/>
                    <a:lstStyle/>
                    <a:p>
                      <a:pPr marL="0" algn="l" defTabSz="914400" rtl="0" eaLnBrk="1" latinLnBrk="0" hangingPunct="1"/>
                      <a:r>
                        <a:rPr lang="en-US" sz="1400" kern="1200" dirty="0"/>
                        <a:t>20001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land </a:t>
                      </a:r>
                      <a:r>
                        <a:rPr lang="en-US" sz="1400" kern="1200" dirty="0"/>
                        <a:t>station with sub-index number (SI) = 1 </a:t>
                      </a:r>
                      <a:endParaRPr lang="en-US" sz="1400" kern="1200" dirty="0">
                        <a:solidFill>
                          <a:schemeClr val="dk1"/>
                        </a:solidFill>
                        <a:latin typeface="+mn-lt"/>
                        <a:ea typeface="+mn-ea"/>
                        <a:cs typeface="+mn-cs"/>
                      </a:endParaRPr>
                    </a:p>
                  </a:txBody>
                  <a:tcPr anchor="ctr">
                    <a:solidFill>
                      <a:schemeClr val="tx2">
                        <a:lumMod val="40000"/>
                        <a:lumOff val="60000"/>
                      </a:schemeClr>
                    </a:solidFill>
                  </a:tcPr>
                </a:tc>
                <a:tc>
                  <a:txBody>
                    <a:bodyPr/>
                    <a:lstStyle/>
                    <a:p>
                      <a:pPr marL="0" algn="l" defTabSz="914400" rtl="0" eaLnBrk="1" latinLnBrk="0" hangingPunct="1"/>
                      <a:r>
                        <a:rPr lang="en-US" sz="1400" kern="1200" dirty="0"/>
                        <a:t>0: station defined in WMO-No. 9 Volume A on 1 July 2016</a:t>
                      </a:r>
                      <a:r>
                        <a:rPr lang="en-US" sz="1400" kern="1200" dirty="0" smtClean="0"/>
                        <a:t>.</a:t>
                      </a:r>
                      <a:r>
                        <a:rPr lang="en-US" sz="1400" kern="1200" dirty="0"/>
                        <a:t/>
                      </a:r>
                      <a:br>
                        <a:rPr lang="en-US" sz="1400" kern="1200" dirty="0"/>
                      </a:br>
                      <a:r>
                        <a:rPr lang="en-US" sz="1200" kern="1200" dirty="0"/>
                        <a:t>Any other positive number: to distinguish between different observing facilities that used the station identifier in the past.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smtClean="0"/>
                        <a:t>Use </a:t>
                      </a:r>
                      <a:r>
                        <a:rPr lang="en-US" sz="1400" kern="1200" dirty="0"/>
                        <a:t>the block number (II) and the station number (iii) as a single five digit number </a:t>
                      </a:r>
                      <a:r>
                        <a:rPr lang="en-US" sz="1400" kern="1200" dirty="0" err="1"/>
                        <a:t>IIiii</a:t>
                      </a:r>
                      <a:r>
                        <a:rPr lang="en-US" sz="1400" kern="1200" dirty="0"/>
                        <a:t> (with leading zeroes</a:t>
                      </a:r>
                      <a:r>
                        <a:rPr lang="en-US" sz="1400" kern="1200" dirty="0" smtClean="0"/>
                        <a:t>).</a:t>
                      </a:r>
                      <a:r>
                        <a:rPr lang="en-US" sz="1400" kern="1200" dirty="0"/>
                        <a:t/>
                      </a:r>
                      <a:br>
                        <a:rPr lang="en-US" sz="1400" kern="1200" dirty="0"/>
                      </a:br>
                      <a:r>
                        <a:rPr lang="en-US" sz="1400" b="1" kern="1200" dirty="0"/>
                        <a:t>Example: </a:t>
                      </a:r>
                      <a:r>
                        <a:rPr lang="en-US" sz="1400" kern="1200" dirty="0"/>
                        <a:t>upper air station 57816 would be represented </a:t>
                      </a:r>
                      <a:r>
                        <a:rPr lang="en-US" sz="1400" kern="1200" dirty="0" smtClean="0"/>
                        <a:t>by</a:t>
                      </a:r>
                      <a:r>
                        <a:rPr lang="en-US" sz="1400" kern="1200" baseline="0" dirty="0" smtClean="0"/>
                        <a:t> </a:t>
                      </a:r>
                      <a:r>
                        <a:rPr lang="en-US" sz="1400" b="1" kern="1200" dirty="0" smtClean="0"/>
                        <a:t>0-20001-0-57816 </a:t>
                      </a:r>
                      <a:endParaRPr lang="en-US" sz="1400" b="1" kern="1200" dirty="0">
                        <a:solidFill>
                          <a:schemeClr val="dk1"/>
                        </a:solidFill>
                        <a:latin typeface="+mn-lt"/>
                        <a:ea typeface="+mn-ea"/>
                        <a:cs typeface="+mn-cs"/>
                      </a:endParaRPr>
                    </a:p>
                  </a:txBody>
                  <a:tcPr anchor="ctr">
                    <a:solidFill>
                      <a:schemeClr val="accent6">
                        <a:lumMod val="40000"/>
                        <a:lumOff val="60000"/>
                      </a:schemeClr>
                    </a:solidFill>
                  </a:tcPr>
                </a:tc>
              </a:tr>
              <a:tr h="2052232">
                <a:tc>
                  <a:txBody>
                    <a:bodyPr/>
                    <a:lstStyle/>
                    <a:p>
                      <a:pPr marL="0" algn="l" defTabSz="914400" rtl="0" eaLnBrk="1" latinLnBrk="0" hangingPunct="1"/>
                      <a:r>
                        <a:rPr lang="en-US" sz="1400" kern="1200" dirty="0"/>
                        <a:t>20002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smtClean="0"/>
                        <a:t>WWW</a:t>
                      </a:r>
                      <a:r>
                        <a:rPr lang="en-US" sz="1400" kern="1200" baseline="0" dirty="0" smtClean="0"/>
                        <a:t> </a:t>
                      </a:r>
                      <a:r>
                        <a:rPr lang="en-US" sz="1400" kern="1200" dirty="0" smtClean="0"/>
                        <a:t>Marine </a:t>
                      </a:r>
                      <a:r>
                        <a:rPr lang="en-US" sz="1400" kern="1200" dirty="0"/>
                        <a:t>Platform (moored or drifting buoy, platform, etc.) </a:t>
                      </a:r>
                      <a:endParaRPr lang="en-US" sz="1400" kern="1200" dirty="0">
                        <a:solidFill>
                          <a:schemeClr val="dk1"/>
                        </a:solidFill>
                        <a:latin typeface="+mn-lt"/>
                        <a:ea typeface="+mn-ea"/>
                        <a:cs typeface="+mn-cs"/>
                      </a:endParaRPr>
                    </a:p>
                  </a:txBody>
                  <a:tcPr anchor="ctr">
                    <a:solidFill>
                      <a:schemeClr val="accent1">
                        <a:lumMod val="20000"/>
                        <a:lumOff val="80000"/>
                      </a:schemeClr>
                    </a:solidFill>
                  </a:tcPr>
                </a:tc>
                <a:tc>
                  <a:txBody>
                    <a:bodyPr/>
                    <a:lstStyle/>
                    <a:p>
                      <a:pPr marL="0" algn="l" defTabSz="914400" rtl="0" eaLnBrk="1" latinLnBrk="0" hangingPunct="1"/>
                      <a:r>
                        <a:rPr lang="en-US" sz="1400" kern="1200" dirty="0"/>
                        <a:t>0 - platform for which the identifier was in use on 1 July 2016</a:t>
                      </a:r>
                      <a:r>
                        <a:rPr lang="en-US" sz="1400" kern="1200" dirty="0" smtClean="0"/>
                        <a:t>.</a:t>
                      </a:r>
                      <a:r>
                        <a:rPr lang="en-US" sz="1400" kern="1200" dirty="0"/>
                        <a:t/>
                      </a:r>
                      <a:br>
                        <a:rPr lang="en-US" sz="1400" kern="1200" dirty="0"/>
                      </a:br>
                      <a:r>
                        <a:rPr lang="en-US" sz="1200" kern="1200" dirty="0"/>
                        <a:t>Any other positive number - to distinguish between different platforms that used the same identifier at different times. </a:t>
                      </a:r>
                      <a:endParaRPr lang="en-US" sz="1200" kern="1200" dirty="0">
                        <a:solidFill>
                          <a:schemeClr val="dk1"/>
                        </a:solidFill>
                        <a:latin typeface="+mn-lt"/>
                        <a:ea typeface="+mn-ea"/>
                        <a:cs typeface="+mn-cs"/>
                      </a:endParaRPr>
                    </a:p>
                  </a:txBody>
                  <a:tcPr anchor="ctr"/>
                </a:tc>
                <a:tc>
                  <a:txBody>
                    <a:bodyPr/>
                    <a:lstStyle/>
                    <a:p>
                      <a:pPr marL="0" algn="l" defTabSz="914400" rtl="0" eaLnBrk="1" latinLnBrk="0" hangingPunct="1"/>
                      <a:r>
                        <a:rPr lang="en-US" sz="1400" kern="1200" dirty="0"/>
                        <a:t>Use the region/platform number combination </a:t>
                      </a:r>
                      <a:r>
                        <a:rPr lang="en-US" sz="1400" kern="1200" dirty="0" smtClean="0"/>
                        <a:t>A1bwnbnbnb</a:t>
                      </a:r>
                      <a:r>
                        <a:rPr lang="en-US" sz="1400" kern="1200" dirty="0"/>
                        <a:t/>
                      </a:r>
                      <a:br>
                        <a:rPr lang="en-US" sz="1400" kern="1200" dirty="0"/>
                      </a:br>
                      <a:r>
                        <a:rPr lang="en-US" sz="1400" b="1" kern="1200" dirty="0"/>
                        <a:t>Examples: </a:t>
                      </a:r>
                      <a:r>
                        <a:rPr lang="en-US" sz="1400" kern="1200" dirty="0"/>
                        <a:t>the data buoy 59091 would be represented by </a:t>
                      </a:r>
                      <a:r>
                        <a:rPr lang="en-US" sz="1400" kern="1200" baseline="0" dirty="0" smtClean="0"/>
                        <a:t> </a:t>
                      </a:r>
                      <a:r>
                        <a:rPr lang="en-US" sz="1400" b="1" kern="1200" dirty="0" smtClean="0"/>
                        <a:t>0-20002-0-59091</a:t>
                      </a:r>
                      <a:r>
                        <a:rPr lang="en-US" sz="1400" kern="1200" dirty="0" smtClean="0"/>
                        <a:t>.</a:t>
                      </a:r>
                      <a:r>
                        <a:rPr lang="en-US" sz="1400" kern="1200" dirty="0"/>
                        <a:t/>
                      </a:r>
                      <a:br>
                        <a:rPr lang="en-US" sz="1400" kern="1200" dirty="0"/>
                      </a:br>
                      <a:r>
                        <a:rPr lang="en-US" sz="1200" kern="1200" dirty="0"/>
                        <a:t>The </a:t>
                      </a:r>
                      <a:r>
                        <a:rPr lang="en-US" sz="1200" kern="1200" dirty="0" smtClean="0"/>
                        <a:t>WWW</a:t>
                      </a:r>
                      <a:r>
                        <a:rPr lang="en-US" sz="1200" kern="1200" baseline="0" dirty="0" smtClean="0"/>
                        <a:t> </a:t>
                      </a:r>
                      <a:r>
                        <a:rPr lang="en-US" sz="1200" kern="1200" dirty="0" smtClean="0"/>
                        <a:t>list </a:t>
                      </a:r>
                      <a:r>
                        <a:rPr lang="en-US" sz="1200" kern="1200" dirty="0"/>
                        <a:t>of data buoys lists two buoys with identifier 13001. The buoy most recently used at the time WIGOS station identifiers were introduced is allocated 0-20002-0-13001 and the second is issued identifier 0-20002-1-13001 (note - the Issue Number is different from that for the first buoy). </a:t>
                      </a:r>
                      <a:endParaRPr lang="en-US" sz="1200" kern="1200" dirty="0">
                        <a:solidFill>
                          <a:schemeClr val="dk1"/>
                        </a:solidFill>
                        <a:latin typeface="+mn-lt"/>
                        <a:ea typeface="+mn-ea"/>
                        <a:cs typeface="+mn-cs"/>
                      </a:endParaRPr>
                    </a:p>
                  </a:txBody>
                  <a:tcPr anchor="ctr">
                    <a:solidFill>
                      <a:schemeClr val="accent6">
                        <a:lumMod val="20000"/>
                        <a:lumOff val="80000"/>
                      </a:schemeClr>
                    </a:solidFill>
                  </a:tcPr>
                </a:tc>
              </a:tr>
            </a:tbl>
          </a:graphicData>
        </a:graphic>
      </p:graphicFrame>
      <p:sp>
        <p:nvSpPr>
          <p:cNvPr id="4" name="TextBox 3"/>
          <p:cNvSpPr txBox="1"/>
          <p:nvPr/>
        </p:nvSpPr>
        <p:spPr>
          <a:xfrm>
            <a:off x="2619375" y="6400801"/>
            <a:ext cx="4667250" cy="307777"/>
          </a:xfrm>
          <a:prstGeom prst="rect">
            <a:avLst/>
          </a:prstGeom>
          <a:noFill/>
        </p:spPr>
        <p:txBody>
          <a:bodyPr wrap="square" rtlCol="0">
            <a:spAutoFit/>
          </a:bodyPr>
          <a:lstStyle/>
          <a:p>
            <a:r>
              <a:rPr lang="en-US" sz="1400" dirty="0" smtClean="0">
                <a:solidFill>
                  <a:srgbClr val="070BB9"/>
                </a:solidFill>
                <a:latin typeface="Arial Narrow" pitchFamily="34" charset="0"/>
              </a:rPr>
              <a:t>https://wiswiki.wmo.int/tiki-index.php?page=WIGOS-Id-WMOProg</a:t>
            </a:r>
            <a:endParaRPr lang="en-US" sz="1400" dirty="0">
              <a:solidFill>
                <a:srgbClr val="070BB9"/>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066800"/>
          </a:xfrm>
        </p:spPr>
        <p:txBody>
          <a:bodyPr/>
          <a:lstStyle/>
          <a:p>
            <a:r>
              <a:rPr lang="en-US" sz="3000" dirty="0" smtClean="0"/>
              <a:t>Principles to guide allocation of station identifiers</a:t>
            </a:r>
            <a:endParaRPr lang="en-US" sz="3000" dirty="0"/>
          </a:p>
        </p:txBody>
      </p:sp>
      <p:sp>
        <p:nvSpPr>
          <p:cNvPr id="4" name="Text Placeholder 3"/>
          <p:cNvSpPr>
            <a:spLocks noGrp="1"/>
          </p:cNvSpPr>
          <p:nvPr>
            <p:ph type="body" sz="quarter" idx="14"/>
          </p:nvPr>
        </p:nvSpPr>
        <p:spPr>
          <a:xfrm>
            <a:off x="161925" y="1000125"/>
            <a:ext cx="8705850" cy="5676899"/>
          </a:xfrm>
        </p:spPr>
        <p:txBody>
          <a:bodyPr/>
          <a:lstStyle/>
          <a:p>
            <a:pPr marL="171450" indent="-171450" algn="l">
              <a:buFont typeface="Wingdings" pitchFamily="2" charset="2"/>
              <a:buChar char="Ø"/>
            </a:pPr>
            <a:r>
              <a:rPr lang="en-US" dirty="0" smtClean="0">
                <a:latin typeface="Arial Narrow" pitchFamily="34" charset="0"/>
              </a:rPr>
              <a:t>Issuers of identifiers are responsible for not to share the same station identifier on two observing facilities . </a:t>
            </a:r>
          </a:p>
          <a:p>
            <a:pPr marL="571500" lvl="2" indent="-171450">
              <a:buFont typeface="Wingdings" pitchFamily="2" charset="2"/>
              <a:buChar char="§"/>
            </a:pPr>
            <a:r>
              <a:rPr lang="en-US" sz="1400" dirty="0" smtClean="0">
                <a:latin typeface="Arial Narrow" pitchFamily="34" charset="0"/>
              </a:rPr>
              <a:t>Issuers of identifiers can allocate different Issue Numbers to the organizations delegated to  allocate "Local Identifiers" for their observing facilities. </a:t>
            </a:r>
          </a:p>
          <a:p>
            <a:pPr marL="571500" lvl="2" indent="-171450">
              <a:buFont typeface="Wingdings" pitchFamily="2" charset="2"/>
              <a:buChar char="§"/>
            </a:pPr>
            <a:r>
              <a:rPr lang="en-US" sz="1400" dirty="0" smtClean="0">
                <a:latin typeface="Arial Narrow" pitchFamily="34" charset="0"/>
              </a:rPr>
              <a:t>The issuer of identifiers should maintain records on </a:t>
            </a:r>
            <a:r>
              <a:rPr lang="en-US" sz="1400" i="1" dirty="0" smtClean="0">
                <a:latin typeface="Arial Narrow" pitchFamily="34" charset="0"/>
              </a:rPr>
              <a:t>Issue Numbers</a:t>
            </a:r>
            <a:r>
              <a:rPr lang="en-US" sz="1400" dirty="0" smtClean="0">
                <a:latin typeface="Arial Narrow" pitchFamily="34" charset="0"/>
              </a:rPr>
              <a:t> and organizations responsible for managing </a:t>
            </a:r>
            <a:r>
              <a:rPr lang="en-US" sz="1400" i="1" dirty="0" smtClean="0">
                <a:latin typeface="Arial Narrow" pitchFamily="34" charset="0"/>
              </a:rPr>
              <a:t>Local Identifiers.</a:t>
            </a:r>
          </a:p>
          <a:p>
            <a:pPr marL="571500" lvl="2" indent="-91440">
              <a:buFont typeface="Wingdings" pitchFamily="2" charset="2"/>
              <a:buChar char="§"/>
            </a:pPr>
            <a:endParaRPr lang="en-US" sz="14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An organization issuing a </a:t>
            </a:r>
            <a:r>
              <a:rPr lang="en-US" i="1" dirty="0" smtClean="0">
                <a:latin typeface="Arial Narrow" pitchFamily="34" charset="0"/>
              </a:rPr>
              <a:t>Local Identifier</a:t>
            </a:r>
            <a:r>
              <a:rPr lang="en-US" dirty="0" smtClean="0">
                <a:latin typeface="Arial Narrow" pitchFamily="34" charset="0"/>
              </a:rPr>
              <a:t> must ensure that no two observing facilities share a WIGOS station identifier. </a:t>
            </a:r>
          </a:p>
          <a:p>
            <a:pPr marL="571500" lvl="2" indent="-171450">
              <a:buFont typeface="Wingdings" pitchFamily="2" charset="2"/>
              <a:buChar char="§"/>
            </a:pPr>
            <a:r>
              <a:rPr lang="en-US" sz="1400" dirty="0" smtClean="0">
                <a:latin typeface="Arial Narrow" pitchFamily="34" charset="0"/>
              </a:rPr>
              <a:t>An organization responsible for allocating </a:t>
            </a:r>
            <a:r>
              <a:rPr lang="en-US" sz="1400" i="1" dirty="0" smtClean="0">
                <a:latin typeface="Arial Narrow" pitchFamily="34" charset="0"/>
              </a:rPr>
              <a:t>Issue Numbers</a:t>
            </a:r>
            <a:r>
              <a:rPr lang="en-US" sz="1400" dirty="0" smtClean="0">
                <a:latin typeface="Arial Narrow" pitchFamily="34" charset="0"/>
              </a:rPr>
              <a:t> and </a:t>
            </a:r>
            <a:r>
              <a:rPr lang="en-US" sz="1400" i="1" dirty="0" smtClean="0">
                <a:latin typeface="Arial Narrow" pitchFamily="34" charset="0"/>
              </a:rPr>
              <a:t>Local Identifiers</a:t>
            </a:r>
            <a:r>
              <a:rPr lang="en-US" sz="1400" dirty="0" smtClean="0">
                <a:latin typeface="Arial Narrow" pitchFamily="34" charset="0"/>
              </a:rPr>
              <a:t> must ensure that no two observing facilities have the same combination of </a:t>
            </a:r>
            <a:r>
              <a:rPr lang="en-US" sz="1400" i="1" dirty="0" smtClean="0">
                <a:latin typeface="Arial Narrow" pitchFamily="34" charset="0"/>
              </a:rPr>
              <a:t>Issue Number</a:t>
            </a:r>
            <a:r>
              <a:rPr lang="en-US" sz="1400" dirty="0" smtClean="0">
                <a:latin typeface="Arial Narrow" pitchFamily="34" charset="0"/>
              </a:rPr>
              <a:t> and </a:t>
            </a:r>
            <a:r>
              <a:rPr lang="en-US" sz="1400" i="1" dirty="0" smtClean="0">
                <a:latin typeface="Arial Narrow" pitchFamily="34" charset="0"/>
              </a:rPr>
              <a:t>Local Identifier</a:t>
            </a:r>
            <a:r>
              <a:rPr lang="en-US" sz="1400" dirty="0" smtClean="0">
                <a:latin typeface="Arial Narrow" pitchFamily="34" charset="0"/>
              </a:rPr>
              <a:t>. If the organization is only allocating </a:t>
            </a:r>
            <a:r>
              <a:rPr lang="en-US" sz="1400" i="1" dirty="0" smtClean="0">
                <a:latin typeface="Arial Narrow" pitchFamily="34" charset="0"/>
              </a:rPr>
              <a:t>Local Identifiers</a:t>
            </a:r>
            <a:r>
              <a:rPr lang="en-US" sz="1400" dirty="0" smtClean="0">
                <a:latin typeface="Arial Narrow" pitchFamily="34" charset="0"/>
              </a:rPr>
              <a:t> then it is sufficient for that organization to ensure that it does not issue the same </a:t>
            </a:r>
            <a:r>
              <a:rPr lang="en-US" sz="1400" i="1" dirty="0" smtClean="0">
                <a:latin typeface="Arial Narrow" pitchFamily="34" charset="0"/>
              </a:rPr>
              <a:t>Local Identifier</a:t>
            </a:r>
            <a:r>
              <a:rPr lang="en-US" sz="1400" dirty="0" smtClean="0">
                <a:latin typeface="Arial Narrow" pitchFamily="34" charset="0"/>
              </a:rPr>
              <a:t> to the more than one observing facility. </a:t>
            </a:r>
          </a:p>
          <a:p>
            <a:pPr marL="571500" lvl="2" indent="-171450">
              <a:buFont typeface="Wingdings" pitchFamily="2" charset="2"/>
              <a:buChar char="§"/>
            </a:pPr>
            <a:r>
              <a:rPr lang="en-US" sz="1400" dirty="0" smtClean="0">
                <a:latin typeface="Arial Narrow" pitchFamily="34" charset="0"/>
              </a:rPr>
              <a:t>The organization must maintain a record of the </a:t>
            </a:r>
            <a:r>
              <a:rPr lang="en-US" sz="1400" i="1" dirty="0" smtClean="0">
                <a:latin typeface="Arial Narrow" pitchFamily="34" charset="0"/>
              </a:rPr>
              <a:t>Local Identifiers</a:t>
            </a:r>
            <a:r>
              <a:rPr lang="en-US" sz="1400" dirty="0" smtClean="0">
                <a:latin typeface="Arial Narrow" pitchFamily="34" charset="0"/>
              </a:rPr>
              <a:t> (and </a:t>
            </a:r>
            <a:r>
              <a:rPr lang="en-US" sz="1400" i="1" dirty="0" smtClean="0">
                <a:latin typeface="Arial Narrow" pitchFamily="34" charset="0"/>
              </a:rPr>
              <a:t>Issue Numbers</a:t>
            </a:r>
            <a:r>
              <a:rPr lang="en-US" sz="1400" dirty="0" smtClean="0">
                <a:latin typeface="Arial Narrow" pitchFamily="34" charset="0"/>
              </a:rPr>
              <a:t>) that it has issued (it may choose to use OSCAR for this). </a:t>
            </a:r>
          </a:p>
          <a:p>
            <a:pPr marL="571500" lvl="2" indent="-171450">
              <a:buNone/>
            </a:pPr>
            <a:endParaRPr lang="en-US" sz="14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An organization issuing a </a:t>
            </a:r>
            <a:r>
              <a:rPr lang="en-US" sz="1800" i="1" dirty="0" smtClean="0">
                <a:latin typeface="Arial Narrow" pitchFamily="34" charset="0"/>
              </a:rPr>
              <a:t>Local Identifier</a:t>
            </a:r>
            <a:r>
              <a:rPr lang="en-US" sz="1800" dirty="0" smtClean="0">
                <a:latin typeface="Arial Narrow" pitchFamily="34" charset="0"/>
              </a:rPr>
              <a:t> may choose to use an existing national identifier for the observing facility as the </a:t>
            </a:r>
            <a:r>
              <a:rPr lang="en-US" sz="1800" i="1" dirty="0" smtClean="0">
                <a:latin typeface="Arial Narrow" pitchFamily="34" charset="0"/>
              </a:rPr>
              <a:t>Local Identifier</a:t>
            </a:r>
            <a:r>
              <a:rPr lang="en-US" sz="1800" dirty="0" smtClean="0">
                <a:latin typeface="Arial Narrow" pitchFamily="34" charset="0"/>
              </a:rPr>
              <a:t>. </a:t>
            </a:r>
            <a:endParaRPr lang="en-US" sz="1800" dirty="0" smtClean="0">
              <a:latin typeface="Arial Narrow" pitchFamily="34" charset="0"/>
            </a:endParaRP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Historically, re-used  station IDs can be retain with different Issue Numbers to maintain the link. (Example: 0-20002-</a:t>
            </a:r>
            <a:r>
              <a:rPr lang="en-US" sz="1800" b="1" dirty="0" smtClean="0">
                <a:solidFill>
                  <a:srgbClr val="FF0000"/>
                </a:solidFill>
                <a:latin typeface="Arial Narrow" pitchFamily="34" charset="0"/>
              </a:rPr>
              <a:t>0</a:t>
            </a:r>
            <a:r>
              <a:rPr lang="en-US" sz="1800" dirty="0" smtClean="0">
                <a:latin typeface="Arial Narrow" pitchFamily="34" charset="0"/>
              </a:rPr>
              <a:t>-4400123 and new allocation is 0-20002-</a:t>
            </a:r>
            <a:r>
              <a:rPr lang="en-US" sz="1800" b="1" dirty="0" smtClean="0">
                <a:solidFill>
                  <a:srgbClr val="FF0000"/>
                </a:solidFill>
                <a:latin typeface="Arial Narrow" pitchFamily="34" charset="0"/>
              </a:rPr>
              <a:t>1</a:t>
            </a:r>
            <a:r>
              <a:rPr lang="en-US" sz="1800" dirty="0" smtClean="0">
                <a:latin typeface="Arial Narrow" pitchFamily="34" charset="0"/>
              </a:rPr>
              <a:t>-4400123)</a:t>
            </a:r>
          </a:p>
          <a:p>
            <a:pPr marL="171450" lvl="2" indent="-171450">
              <a:buFont typeface="Wingdings" pitchFamily="2" charset="2"/>
              <a:buChar char="Ø"/>
            </a:pPr>
            <a:endParaRPr lang="en-US" sz="1800" dirty="0" smtClean="0">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sz="3000" dirty="0" smtClean="0"/>
              <a:t>Principles to guide allocation of station identifiers </a:t>
            </a:r>
            <a:r>
              <a:rPr lang="en-US" sz="3000" dirty="0" err="1" smtClean="0"/>
              <a:t>ctd</a:t>
            </a:r>
            <a:r>
              <a:rPr lang="en-US" sz="3000" dirty="0" smtClean="0"/>
              <a:t>.</a:t>
            </a:r>
            <a:endParaRPr lang="en-US" sz="3000" dirty="0"/>
          </a:p>
        </p:txBody>
      </p:sp>
      <p:sp>
        <p:nvSpPr>
          <p:cNvPr id="4" name="Text Placeholder 3"/>
          <p:cNvSpPr>
            <a:spLocks noGrp="1"/>
          </p:cNvSpPr>
          <p:nvPr>
            <p:ph type="body" sz="quarter" idx="14"/>
          </p:nvPr>
        </p:nvSpPr>
        <p:spPr>
          <a:xfrm>
            <a:off x="161925" y="1175634"/>
            <a:ext cx="8412049" cy="5358516"/>
          </a:xfrm>
        </p:spPr>
        <p:txBody>
          <a:bodyPr/>
          <a:lstStyle/>
          <a:p>
            <a:pPr marL="171450" lvl="2" indent="-171450">
              <a:buFont typeface="Wingdings" pitchFamily="2" charset="2"/>
              <a:buChar char="Ø"/>
            </a:pPr>
            <a:r>
              <a:rPr lang="en-US" sz="1800" dirty="0" smtClean="0">
                <a:latin typeface="Arial Narrow" pitchFamily="34" charset="0"/>
              </a:rPr>
              <a:t>WIGOS </a:t>
            </a:r>
            <a:r>
              <a:rPr lang="en-US" sz="1800" dirty="0" smtClean="0">
                <a:latin typeface="Arial Narrow" pitchFamily="34" charset="0"/>
              </a:rPr>
              <a:t>station identifier must not be issued to more than one observing </a:t>
            </a:r>
            <a:r>
              <a:rPr lang="en-US" sz="1800" dirty="0" smtClean="0">
                <a:latin typeface="Arial Narrow" pitchFamily="34" charset="0"/>
              </a:rPr>
              <a:t>facility</a:t>
            </a:r>
            <a:r>
              <a:rPr lang="en-US" sz="1800" dirty="0" smtClean="0">
                <a:latin typeface="Arial Narrow" pitchFamily="34" charset="0"/>
              </a:rPr>
              <a:t>;</a:t>
            </a:r>
            <a:r>
              <a:rPr lang="en-US" sz="1800" dirty="0" smtClean="0">
                <a:latin typeface="Arial Narrow" pitchFamily="34" charset="0"/>
              </a:rPr>
              <a:t> though </a:t>
            </a:r>
            <a:r>
              <a:rPr lang="en-US" sz="1800" dirty="0" smtClean="0">
                <a:latin typeface="Arial Narrow" pitchFamily="34" charset="0"/>
              </a:rPr>
              <a:t>it is permitted for a station to have more than one WIGOS station identifier associated with it.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The WIGOS station identifier for a closed observing facility must not be re-used unless the observing facility reopens. </a:t>
            </a:r>
          </a:p>
          <a:p>
            <a:pPr marL="171450" lvl="2" indent="-171450">
              <a:buFont typeface="Wingdings" pitchFamily="2" charset="2"/>
              <a:buChar char="Ø"/>
            </a:pP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Stations may have more than one WIGOS station identifier. In this case, the organization issuing the </a:t>
            </a:r>
            <a:r>
              <a:rPr lang="en-US" sz="1800" i="1" dirty="0" smtClean="0">
                <a:latin typeface="Arial Narrow" pitchFamily="34" charset="0"/>
              </a:rPr>
              <a:t>Local Identifier</a:t>
            </a:r>
            <a:r>
              <a:rPr lang="en-US" sz="1800" dirty="0" smtClean="0">
                <a:latin typeface="Arial Narrow" pitchFamily="34" charset="0"/>
              </a:rPr>
              <a:t> should associate all these identifiers with the same WIGOS metadata record. </a:t>
            </a:r>
            <a:endParaRPr lang="en-US" sz="1800" dirty="0" smtClean="0">
              <a:latin typeface="Arial Narrow" pitchFamily="34" charset="0"/>
            </a:endParaRPr>
          </a:p>
          <a:p>
            <a:pPr marL="171450" lvl="2" indent="-171450">
              <a:buFont typeface="Wingdings" pitchFamily="2" charset="2"/>
              <a:buChar char="Ø"/>
            </a:pPr>
            <a:r>
              <a:rPr lang="en-US" sz="1800" dirty="0" smtClean="0">
                <a:latin typeface="Arial Narrow" pitchFamily="34" charset="0"/>
              </a:rPr>
              <a:t>The organization must use meteorological </a:t>
            </a:r>
            <a:r>
              <a:rPr lang="en-US" sz="1800" dirty="0" err="1" smtClean="0">
                <a:latin typeface="Arial Narrow" pitchFamily="34" charset="0"/>
              </a:rPr>
              <a:t>judgement</a:t>
            </a:r>
            <a:r>
              <a:rPr lang="en-US" sz="1800" dirty="0" smtClean="0">
                <a:latin typeface="Arial Narrow" pitchFamily="34" charset="0"/>
              </a:rPr>
              <a:t> in deciding to use the same WIGOS ID for a station  which moves its location.</a:t>
            </a:r>
          </a:p>
          <a:p>
            <a:pPr marL="171450" lvl="2" indent="-171450">
              <a:buNone/>
            </a:pPr>
            <a:endParaRPr lang="en-US" sz="1800"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Search </a:t>
            </a:r>
            <a:r>
              <a:rPr lang="en-US" dirty="0" smtClean="0">
                <a:latin typeface="Arial Narrow" pitchFamily="34" charset="0"/>
                <a:hlinkClick r:id="rId3"/>
              </a:rPr>
              <a:t>Oscar/surface</a:t>
            </a:r>
            <a:r>
              <a:rPr lang="en-US" dirty="0" smtClean="0">
                <a:latin typeface="Arial Narrow" pitchFamily="34" charset="0"/>
              </a:rPr>
              <a:t> for the proposed WIGOS station identifier before issuing the identifier to make sure that it has not already been allocated. </a:t>
            </a:r>
          </a:p>
          <a:p>
            <a:pPr marL="171450" indent="-171450" algn="l">
              <a:buFont typeface="Wingdings" pitchFamily="2" charset="2"/>
              <a:buChar char="Ø"/>
            </a:pPr>
            <a:endParaRPr lang="en-US" dirty="0" smtClean="0">
              <a:latin typeface="Arial Narrow" pitchFamily="34" charset="0"/>
            </a:endParaRPr>
          </a:p>
          <a:p>
            <a:pPr marL="171450" indent="-171450" algn="l">
              <a:buFont typeface="Wingdings" pitchFamily="2" charset="2"/>
              <a:buChar char="Ø"/>
            </a:pPr>
            <a:r>
              <a:rPr lang="en-US" dirty="0" smtClean="0">
                <a:latin typeface="Arial Narrow" pitchFamily="34" charset="0"/>
              </a:rPr>
              <a:t>Organizations are strongly advised to document their procedures for allocating WIGOS station identifiers in their Quality Management System. </a:t>
            </a:r>
          </a:p>
          <a:p>
            <a:pPr marL="171450" lvl="2" indent="-171450">
              <a:buFont typeface="Wingdings" pitchFamily="2" charset="2"/>
              <a:buChar char="Ø"/>
            </a:pPr>
            <a:endParaRPr lang="en-US" sz="1800" dirty="0" smtClean="0">
              <a:latin typeface="Arial Narrow" pitchFamily="34" charset="0"/>
            </a:endParaRPr>
          </a:p>
          <a:p>
            <a:pPr algn="l"/>
            <a:endParaRPr lang="en-US" dirty="0">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09725" y="0"/>
            <a:ext cx="6180488" cy="809625"/>
          </a:xfrm>
        </p:spPr>
        <p:txBody>
          <a:bodyPr/>
          <a:lstStyle/>
          <a:p>
            <a:r>
              <a:rPr lang="en-US" sz="2800" dirty="0" smtClean="0"/>
              <a:t>Assigning WIGOS Identifiers to observing stations</a:t>
            </a:r>
            <a:endParaRPr lang="en-US" sz="2800" dirty="0"/>
          </a:p>
        </p:txBody>
      </p:sp>
      <p:pic>
        <p:nvPicPr>
          <p:cNvPr id="2051" name="Picture 3"/>
          <p:cNvPicPr>
            <a:picLocks noChangeAspect="1" noChangeArrowheads="1"/>
          </p:cNvPicPr>
          <p:nvPr/>
        </p:nvPicPr>
        <p:blipFill>
          <a:blip r:embed="rId3" cstate="print"/>
          <a:srcRect/>
          <a:stretch>
            <a:fillRect/>
          </a:stretch>
        </p:blipFill>
        <p:spPr bwMode="auto">
          <a:xfrm>
            <a:off x="536576" y="813214"/>
            <a:ext cx="8197850" cy="5743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1"/>
            <a:ext cx="6234545" cy="1438275"/>
          </a:xfrm>
        </p:spPr>
        <p:txBody>
          <a:bodyPr/>
          <a:lstStyle/>
          <a:p>
            <a:r>
              <a:rPr lang="en-US" dirty="0" smtClean="0"/>
              <a:t>Advice for users of WIGOS Identifiers</a:t>
            </a:r>
          </a:p>
        </p:txBody>
      </p:sp>
      <p:sp>
        <p:nvSpPr>
          <p:cNvPr id="4" name="Text Placeholder 3"/>
          <p:cNvSpPr>
            <a:spLocks noGrp="1"/>
          </p:cNvSpPr>
          <p:nvPr>
            <p:ph type="body" sz="quarter" idx="14"/>
          </p:nvPr>
        </p:nvSpPr>
        <p:spPr>
          <a:xfrm>
            <a:off x="247650" y="1362075"/>
            <a:ext cx="8629649" cy="5086350"/>
          </a:xfrm>
        </p:spPr>
        <p:txBody>
          <a:bodyPr/>
          <a:lstStyle/>
          <a:p>
            <a:pPr algn="l">
              <a:buFont typeface="Arial" pitchFamily="34" charset="0"/>
              <a:buChar char="•"/>
            </a:pPr>
            <a:r>
              <a:rPr lang="en-US" sz="2000" dirty="0" smtClean="0">
                <a:latin typeface="Arial Narrow" pitchFamily="34" charset="0"/>
              </a:rPr>
              <a:t>WIGOS Identifiers do not have meaning in themselves. Users must not interpret any patterns they see in WIGOS Identifiers.</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Metadata associated with WIGOS identifiers are available through OSCAR at</a:t>
            </a:r>
          </a:p>
          <a:p>
            <a:pPr algn="l"/>
            <a:r>
              <a:rPr lang="en-US" sz="2000" dirty="0" smtClean="0">
                <a:latin typeface="Arial Narrow" pitchFamily="34" charset="0"/>
              </a:rPr>
              <a:t> 	</a:t>
            </a:r>
            <a:r>
              <a:rPr lang="en-US" dirty="0" smtClean="0">
                <a:latin typeface="Arial Narrow" pitchFamily="34" charset="0"/>
                <a:hlinkClick r:id="rId2"/>
              </a:rPr>
              <a:t>https://oscar.wmo.int/surface/index.html#/</a:t>
            </a:r>
            <a:endParaRPr lang="en-US" dirty="0" smtClean="0">
              <a:latin typeface="Arial Narrow" pitchFamily="34" charset="0"/>
            </a:endParaRP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cannot</a:t>
            </a:r>
            <a:r>
              <a:rPr lang="en-US" sz="2000" dirty="0" smtClean="0">
                <a:latin typeface="Arial Narrow" pitchFamily="34" charset="0"/>
              </a:rPr>
              <a:t> be represented in the Traditional Alphanumeric Code forms such as FM-12 SYNOP / FM-13 SHIP / FM-18  Buoy / FM-35 TEMP.</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WIGOS station identifiers </a:t>
            </a:r>
            <a:r>
              <a:rPr lang="en-US" sz="2000" b="1" dirty="0" smtClean="0">
                <a:latin typeface="Arial Narrow" pitchFamily="34" charset="0"/>
              </a:rPr>
              <a:t>can</a:t>
            </a:r>
            <a:r>
              <a:rPr lang="en-US" sz="2000" dirty="0" smtClean="0">
                <a:latin typeface="Arial Narrow" pitchFamily="34" charset="0"/>
              </a:rPr>
              <a:t> be included in Table Driven Code Form equivalents (</a:t>
            </a:r>
            <a:r>
              <a:rPr lang="en-US" dirty="0" smtClean="0">
                <a:latin typeface="Arial Narrow" pitchFamily="34" charset="0"/>
              </a:rPr>
              <a:t>FM-94 BUFR or FM-95 CREX, or, in the future, model driven code forms. Information available on </a:t>
            </a:r>
            <a:r>
              <a:rPr lang="en-US" dirty="0" smtClean="0">
                <a:latin typeface="Arial Narrow" pitchFamily="34" charset="0"/>
                <a:hlinkClick r:id="rId3" tooltip="WIGOS-ID-BUFR"/>
              </a:rPr>
              <a:t>http://wis.wmo.int/page=WIGOS-ID-BUFR</a:t>
            </a:r>
            <a:r>
              <a:rPr lang="en-US" sz="2000" dirty="0" smtClean="0">
                <a:latin typeface="Arial Narrow" pitchFamily="34" charset="0"/>
              </a:rPr>
              <a:t>).</a:t>
            </a:r>
          </a:p>
          <a:p>
            <a:pPr algn="l">
              <a:buFont typeface="Arial" pitchFamily="34" charset="0"/>
              <a:buChar char="•"/>
            </a:pPr>
            <a:endParaRPr lang="en-US" sz="2000" dirty="0" smtClean="0">
              <a:latin typeface="Arial Narrow" pitchFamily="34" charset="0"/>
            </a:endParaRPr>
          </a:p>
          <a:p>
            <a:pPr algn="l">
              <a:buFont typeface="Arial" pitchFamily="34" charset="0"/>
              <a:buChar char="•"/>
            </a:pPr>
            <a:r>
              <a:rPr lang="en-US" sz="2000" dirty="0" smtClean="0">
                <a:latin typeface="Arial Narrow" pitchFamily="34" charset="0"/>
              </a:rPr>
              <a:t>Centers unable to process Table Driven Code Form will not be able to access the reports from stations that only have WIGOS station identifiers. </a:t>
            </a:r>
            <a:br>
              <a:rPr lang="en-US" sz="2000" dirty="0" smtClean="0">
                <a:latin typeface="Arial Narrow" pitchFamily="34" charset="0"/>
              </a:rPr>
            </a:br>
            <a:endParaRPr lang="en-US" sz="2000" dirty="0">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555668" y="0"/>
            <a:ext cx="6234545" cy="1133475"/>
          </a:xfrm>
        </p:spPr>
        <p:txBody>
          <a:bodyPr/>
          <a:lstStyle/>
          <a:p>
            <a:r>
              <a:rPr lang="fr-FR" dirty="0" smtClean="0"/>
              <a:t>Discussion </a:t>
            </a:r>
            <a:endParaRPr lang="en-US" dirty="0"/>
          </a:p>
        </p:txBody>
      </p:sp>
      <p:sp>
        <p:nvSpPr>
          <p:cNvPr id="4" name="Text Placeholder 3"/>
          <p:cNvSpPr>
            <a:spLocks noGrp="1"/>
          </p:cNvSpPr>
          <p:nvPr>
            <p:ph type="body" sz="quarter" idx="14"/>
          </p:nvPr>
        </p:nvSpPr>
        <p:spPr>
          <a:xfrm>
            <a:off x="295275" y="1175634"/>
            <a:ext cx="8572500" cy="5396616"/>
          </a:xfrm>
        </p:spPr>
        <p:txBody>
          <a:bodyPr/>
          <a:lstStyle/>
          <a:p>
            <a:pPr algn="l">
              <a:buFont typeface="Arial" pitchFamily="34" charset="0"/>
              <a:buChar char="•"/>
            </a:pPr>
            <a:endParaRPr lang="fr-FR" sz="2000" dirty="0" smtClean="0">
              <a:latin typeface="Arial Narrow" pitchFamily="34" charset="0"/>
            </a:endParaRPr>
          </a:p>
          <a:p>
            <a:pPr marL="342900" lvl="1" indent="-342900">
              <a:buFont typeface="Wingdings" pitchFamily="2" charset="2"/>
              <a:buChar char="Ø"/>
            </a:pPr>
            <a:r>
              <a:rPr lang="fr-FR" sz="2000" dirty="0" err="1" smtClean="0">
                <a:latin typeface="Arial Narrow" pitchFamily="34" charset="0"/>
              </a:rPr>
              <a:t>Who</a:t>
            </a:r>
            <a:r>
              <a:rPr lang="fr-FR" sz="2000" dirty="0" smtClean="0">
                <a:latin typeface="Arial Narrow" pitchFamily="34" charset="0"/>
              </a:rPr>
              <a:t> </a:t>
            </a:r>
            <a:r>
              <a:rPr lang="fr-FR" sz="2000" dirty="0" err="1" smtClean="0">
                <a:latin typeface="Arial Narrow" pitchFamily="34" charset="0"/>
              </a:rPr>
              <a:t>shoud</a:t>
            </a:r>
            <a:r>
              <a:rPr lang="fr-FR" sz="2000" dirty="0" smtClean="0">
                <a:latin typeface="Arial Narrow" pitchFamily="34" charset="0"/>
              </a:rPr>
              <a:t> </a:t>
            </a:r>
            <a:r>
              <a:rPr lang="fr-FR" sz="2000" dirty="0" err="1" smtClean="0">
                <a:latin typeface="Arial Narrow" pitchFamily="34" charset="0"/>
              </a:rPr>
              <a:t>be</a:t>
            </a:r>
            <a:r>
              <a:rPr lang="fr-FR" sz="2000" dirty="0" smtClean="0">
                <a:latin typeface="Arial Narrow" pitchFamily="34" charset="0"/>
              </a:rPr>
              <a:t> the </a:t>
            </a:r>
            <a:r>
              <a:rPr lang="fr-FR" sz="2000" dirty="0" err="1" smtClean="0">
                <a:latin typeface="Arial Narrow" pitchFamily="34" charset="0"/>
              </a:rPr>
              <a:t>issuer</a:t>
            </a:r>
            <a:r>
              <a:rPr lang="fr-FR" sz="2000" dirty="0" smtClean="0">
                <a:latin typeface="Arial Narrow" pitchFamily="34" charset="0"/>
              </a:rPr>
              <a:t> of </a:t>
            </a:r>
            <a:r>
              <a:rPr lang="fr-FR" sz="2000" dirty="0" err="1" smtClean="0">
                <a:latin typeface="Arial Narrow" pitchFamily="34" charset="0"/>
              </a:rPr>
              <a:t>identifiers</a:t>
            </a:r>
            <a:r>
              <a:rPr lang="fr-FR" sz="2000" dirty="0" smtClean="0">
                <a:latin typeface="Arial Narrow" pitchFamily="34" charset="0"/>
              </a:rPr>
              <a:t>? </a:t>
            </a:r>
          </a:p>
          <a:p>
            <a:pPr marL="742950" lvl="2" indent="-342900"/>
            <a:r>
              <a:rPr lang="fr-FR" sz="1600" dirty="0" err="1" smtClean="0">
                <a:latin typeface="Arial Narrow" pitchFamily="34" charset="0"/>
              </a:rPr>
              <a:t>Depend</a:t>
            </a:r>
            <a:r>
              <a:rPr lang="fr-FR" sz="1600" dirty="0" smtClean="0">
                <a:latin typeface="Arial Narrow" pitchFamily="34" charset="0"/>
              </a:rPr>
              <a:t> on the station </a:t>
            </a:r>
            <a:r>
              <a:rPr lang="fr-FR" sz="1600" dirty="0" err="1" smtClean="0">
                <a:latin typeface="Arial Narrow" pitchFamily="34" charset="0"/>
              </a:rPr>
              <a:t>Category</a:t>
            </a:r>
            <a:r>
              <a:rPr lang="fr-FR" sz="1600" dirty="0" smtClean="0">
                <a:latin typeface="Arial Narrow" pitchFamily="34" charset="0"/>
              </a:rPr>
              <a:t>?</a:t>
            </a:r>
            <a:endParaRPr lang="fr-FR" sz="2000" dirty="0" smtClean="0">
              <a:latin typeface="Arial Narrow" pitchFamily="34" charset="0"/>
            </a:endParaRPr>
          </a:p>
          <a:p>
            <a:pPr lvl="2">
              <a:buFont typeface="Wingdings" pitchFamily="2" charset="2"/>
              <a:buChar char="§"/>
            </a:pPr>
            <a:r>
              <a:rPr lang="fr-FR" sz="1600" dirty="0" smtClean="0">
                <a:latin typeface="Arial Narrow" pitchFamily="34" charset="0"/>
              </a:rPr>
              <a:t>WMO </a:t>
            </a:r>
            <a:r>
              <a:rPr lang="en-US" sz="1600" dirty="0" err="1" smtClean="0">
                <a:latin typeface="Arial Narrow" pitchFamily="34" charset="0"/>
              </a:rPr>
              <a:t>programmes</a:t>
            </a:r>
            <a:r>
              <a:rPr lang="en-US" sz="1600" dirty="0" smtClean="0">
                <a:latin typeface="Arial Narrow" pitchFamily="34" charset="0"/>
              </a:rPr>
              <a:t> of Partner organizations?</a:t>
            </a:r>
            <a:endParaRPr lang="fr-FR" sz="1600" dirty="0" smtClean="0">
              <a:latin typeface="Arial Narrow" pitchFamily="34" charset="0"/>
            </a:endParaRPr>
          </a:p>
          <a:p>
            <a:pPr lvl="2">
              <a:buFont typeface="Wingdings" pitchFamily="2" charset="2"/>
              <a:buChar char="§"/>
            </a:pPr>
            <a:r>
              <a:rPr lang="fr-FR" sz="1600" dirty="0" err="1" smtClean="0">
                <a:latin typeface="Arial Narrow" pitchFamily="34" charset="0"/>
              </a:rPr>
              <a:t>Regional</a:t>
            </a:r>
            <a:r>
              <a:rPr lang="fr-FR" sz="1600" dirty="0" smtClean="0">
                <a:latin typeface="Arial Narrow" pitchFamily="34" charset="0"/>
              </a:rPr>
              <a:t> center ?</a:t>
            </a:r>
          </a:p>
          <a:p>
            <a:pPr lvl="2">
              <a:buFont typeface="Wingdings" pitchFamily="2" charset="2"/>
              <a:buChar char="§"/>
            </a:pPr>
            <a:r>
              <a:rPr lang="fr-FR" sz="1600" dirty="0" smtClean="0">
                <a:latin typeface="Arial Narrow" pitchFamily="34" charset="0"/>
              </a:rPr>
              <a:t>National Organisation ?</a:t>
            </a:r>
          </a:p>
          <a:p>
            <a:pPr lvl="2">
              <a:buFont typeface="Wingdings" pitchFamily="2" charset="2"/>
              <a:buChar char="§"/>
            </a:pPr>
            <a:r>
              <a:rPr lang="fr-FR" sz="1600" dirty="0" err="1" smtClean="0">
                <a:latin typeface="Arial Narrow" pitchFamily="34" charset="0"/>
              </a:rPr>
              <a:t>Some</a:t>
            </a:r>
            <a:r>
              <a:rPr lang="fr-FR" sz="1600" dirty="0" smtClean="0">
                <a:latin typeface="Arial Narrow" pitchFamily="34" charset="0"/>
              </a:rPr>
              <a:t> or all of </a:t>
            </a:r>
            <a:r>
              <a:rPr lang="fr-FR" sz="1600" dirty="0" err="1" smtClean="0">
                <a:latin typeface="Arial Narrow" pitchFamily="34" charset="0"/>
              </a:rPr>
              <a:t>above</a:t>
            </a:r>
            <a:r>
              <a:rPr lang="fr-FR" sz="1600" dirty="0" smtClean="0">
                <a:latin typeface="Arial Narrow" pitchFamily="34" charset="0"/>
              </a:rPr>
              <a:t> ?</a:t>
            </a:r>
          </a:p>
          <a:p>
            <a:pPr lvl="1">
              <a:buFont typeface="Arial" pitchFamily="34" charset="0"/>
              <a:buChar char="•"/>
            </a:pPr>
            <a:endParaRPr lang="fr-FR" sz="2000" dirty="0" smtClean="0">
              <a:latin typeface="Arial Narrow" pitchFamily="34" charset="0"/>
            </a:endParaRPr>
          </a:p>
          <a:p>
            <a:pPr algn="l">
              <a:buFont typeface="Wingdings" pitchFamily="2" charset="2"/>
              <a:buChar char="Ø"/>
            </a:pPr>
            <a:r>
              <a:rPr lang="fr-FR" sz="2000" dirty="0" smtClean="0">
                <a:latin typeface="Arial Narrow" pitchFamily="34" charset="0"/>
              </a:rPr>
              <a:t>How to </a:t>
            </a:r>
            <a:r>
              <a:rPr lang="fr-FR" sz="2000" dirty="0" err="1" smtClean="0">
                <a:latin typeface="Arial Narrow" pitchFamily="34" charset="0"/>
              </a:rPr>
              <a:t>handle</a:t>
            </a:r>
            <a:r>
              <a:rPr lang="fr-FR" sz="2000" dirty="0" smtClean="0">
                <a:latin typeface="Arial Narrow" pitchFamily="34" charset="0"/>
              </a:rPr>
              <a:t> </a:t>
            </a:r>
            <a:r>
              <a:rPr lang="fr-FR" sz="2000" dirty="0" err="1" smtClean="0">
                <a:latin typeface="Arial Narrow" pitchFamily="34" charset="0"/>
              </a:rPr>
              <a:t>third</a:t>
            </a:r>
            <a:r>
              <a:rPr lang="fr-FR" sz="2000" dirty="0" smtClean="0">
                <a:latin typeface="Arial Narrow" pitchFamily="34" charset="0"/>
              </a:rPr>
              <a:t> party </a:t>
            </a:r>
            <a:r>
              <a:rPr lang="fr-FR" sz="2000" dirty="0" err="1" smtClean="0">
                <a:latin typeface="Arial Narrow" pitchFamily="34" charset="0"/>
              </a:rPr>
              <a:t>operated</a:t>
            </a:r>
            <a:r>
              <a:rPr lang="fr-FR" sz="2000" dirty="0" smtClean="0">
                <a:latin typeface="Arial Narrow" pitchFamily="34" charset="0"/>
              </a:rPr>
              <a:t> stations  </a:t>
            </a:r>
            <a:r>
              <a:rPr lang="fr-FR" sz="2000" dirty="0" err="1" smtClean="0">
                <a:latin typeface="Arial Narrow" pitchFamily="34" charset="0"/>
              </a:rPr>
              <a:t>who</a:t>
            </a:r>
            <a:r>
              <a:rPr lang="fr-FR" sz="2000" dirty="0" smtClean="0">
                <a:latin typeface="Arial Narrow" pitchFamily="34" charset="0"/>
              </a:rPr>
              <a:t> are </a:t>
            </a:r>
            <a:r>
              <a:rPr lang="fr-FR" sz="2000" dirty="0" err="1" smtClean="0">
                <a:latin typeface="Arial Narrow" pitchFamily="34" charset="0"/>
              </a:rPr>
              <a:t>currently</a:t>
            </a:r>
            <a:r>
              <a:rPr lang="fr-FR" sz="2000" dirty="0" smtClean="0">
                <a:latin typeface="Arial Narrow" pitchFamily="34" charset="0"/>
              </a:rPr>
              <a:t> not </a:t>
            </a:r>
            <a:r>
              <a:rPr lang="fr-FR" sz="2000" dirty="0" err="1" smtClean="0">
                <a:latin typeface="Arial Narrow" pitchFamily="34" charset="0"/>
              </a:rPr>
              <a:t>providing</a:t>
            </a:r>
            <a:r>
              <a:rPr lang="fr-FR" sz="2000" dirty="0" smtClean="0">
                <a:latin typeface="Arial Narrow" pitchFamily="34" charset="0"/>
              </a:rPr>
              <a:t> data to the GTS?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having</a:t>
            </a:r>
            <a:r>
              <a:rPr lang="fr-FR" sz="1600" dirty="0" smtClean="0">
                <a:latin typeface="Arial Narrow" pitchFamily="34" charset="0"/>
              </a:rPr>
              <a:t> </a:t>
            </a:r>
            <a:r>
              <a:rPr lang="fr-FR" sz="1600" dirty="0" err="1" smtClean="0">
                <a:latin typeface="Arial Narrow" pitchFamily="34" charset="0"/>
              </a:rPr>
              <a:t>agreements</a:t>
            </a:r>
            <a:r>
              <a:rPr lang="fr-FR" sz="1600" dirty="0" smtClean="0">
                <a:latin typeface="Arial Narrow" pitchFamily="34" charset="0"/>
              </a:rPr>
              <a:t>/MOU </a:t>
            </a:r>
            <a:r>
              <a:rPr lang="fr-FR" sz="1600" dirty="0" err="1" smtClean="0">
                <a:latin typeface="Arial Narrow" pitchFamily="34" charset="0"/>
              </a:rPr>
              <a:t>with</a:t>
            </a:r>
            <a:r>
              <a:rPr lang="fr-FR" sz="1600" dirty="0" smtClean="0">
                <a:latin typeface="Arial Narrow" pitchFamily="34" charset="0"/>
              </a:rPr>
              <a:t> NMHS?</a:t>
            </a:r>
          </a:p>
          <a:p>
            <a:pPr marL="742950" lvl="2" indent="-342900"/>
            <a:r>
              <a:rPr lang="fr-FR" sz="1600" dirty="0" err="1" smtClean="0">
                <a:latin typeface="Arial Narrow" pitchFamily="34" charset="0"/>
              </a:rPr>
              <a:t>Third</a:t>
            </a:r>
            <a:r>
              <a:rPr lang="fr-FR" sz="1600" dirty="0" smtClean="0">
                <a:latin typeface="Arial Narrow" pitchFamily="34" charset="0"/>
              </a:rPr>
              <a:t> party </a:t>
            </a:r>
            <a:r>
              <a:rPr lang="fr-FR" sz="1600" dirty="0" err="1" smtClean="0">
                <a:latin typeface="Arial Narrow" pitchFamily="34" charset="0"/>
              </a:rPr>
              <a:t>operators</a:t>
            </a:r>
            <a:r>
              <a:rPr lang="fr-FR" sz="1600" dirty="0" smtClean="0">
                <a:latin typeface="Arial Narrow" pitchFamily="34" charset="0"/>
              </a:rPr>
              <a:t> </a:t>
            </a:r>
            <a:r>
              <a:rPr lang="fr-FR" sz="1600" dirty="0" err="1" smtClean="0">
                <a:latin typeface="Arial Narrow" pitchFamily="34" charset="0"/>
              </a:rPr>
              <a:t>without</a:t>
            </a:r>
            <a:r>
              <a:rPr lang="fr-FR" sz="1600" dirty="0" smtClean="0">
                <a:latin typeface="Arial Narrow" pitchFamily="34" charset="0"/>
              </a:rPr>
              <a:t> </a:t>
            </a:r>
            <a:r>
              <a:rPr lang="fr-FR" sz="1600" dirty="0" err="1" smtClean="0">
                <a:latin typeface="Arial Narrow" pitchFamily="34" charset="0"/>
              </a:rPr>
              <a:t>existing</a:t>
            </a:r>
            <a:r>
              <a:rPr lang="fr-FR" sz="1600" dirty="0" smtClean="0">
                <a:latin typeface="Arial Narrow" pitchFamily="34" charset="0"/>
              </a:rPr>
              <a:t>  agreement/MOU </a:t>
            </a:r>
            <a:r>
              <a:rPr lang="fr-FR" sz="1600" dirty="0" err="1" smtClean="0">
                <a:latin typeface="Arial Narrow" pitchFamily="34" charset="0"/>
              </a:rPr>
              <a:t>with</a:t>
            </a:r>
            <a:r>
              <a:rPr lang="fr-FR" sz="1600" dirty="0" smtClean="0">
                <a:latin typeface="Arial Narrow" pitchFamily="34" charset="0"/>
              </a:rPr>
              <a:t> NMHS?</a:t>
            </a:r>
          </a:p>
          <a:p>
            <a:pPr lvl="1">
              <a:buNone/>
            </a:pPr>
            <a:endParaRPr lang="fr-FR" sz="2000" dirty="0" smtClean="0">
              <a:latin typeface="Arial Narrow" pitchFamily="34" charset="0"/>
            </a:endParaRPr>
          </a:p>
          <a:p>
            <a:pPr lvl="1">
              <a:buNone/>
            </a:pPr>
            <a:endParaRPr lang="fr-FR"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29383" y="1261359"/>
            <a:ext cx="7944591" cy="4558416"/>
          </a:xfrm>
        </p:spPr>
        <p:txBody>
          <a:bodyPr/>
          <a:lstStyle/>
          <a:p>
            <a:endParaRPr lang="en-US" dirty="0" smtClean="0"/>
          </a:p>
          <a:p>
            <a:r>
              <a:rPr lang="en-US" sz="3200" dirty="0" smtClean="0"/>
              <a:t>For questions contact the Secretariat at </a:t>
            </a:r>
          </a:p>
          <a:p>
            <a:r>
              <a:rPr lang="en-US" sz="3200" dirty="0" smtClean="0">
                <a:hlinkClick r:id="rId2"/>
              </a:rPr>
              <a:t>wigos-help@wmo.int</a:t>
            </a:r>
            <a:endParaRPr lang="en-US" sz="3200" dirty="0" smtClean="0"/>
          </a:p>
          <a:p>
            <a:endParaRPr lang="fr-FR" sz="3200" dirty="0" smtClean="0"/>
          </a:p>
          <a:p>
            <a:endParaRPr lang="fr-FR" sz="3200" dirty="0" smtClean="0"/>
          </a:p>
          <a:p>
            <a:r>
              <a:rPr lang="fr-FR" sz="3200" b="1" dirty="0" err="1" smtClean="0"/>
              <a:t>Thank</a:t>
            </a:r>
            <a:r>
              <a:rPr lang="fr-FR" sz="3200" b="1" dirty="0" smtClean="0"/>
              <a:t> </a:t>
            </a:r>
            <a:r>
              <a:rPr lang="fr-FR" sz="3200" b="1" dirty="0" err="1" smtClean="0"/>
              <a:t>you</a:t>
            </a:r>
            <a:endParaRPr lang="fr-FR" sz="3200"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Purpose</a:t>
            </a:r>
            <a:endParaRPr lang="en-US" dirty="0"/>
          </a:p>
        </p:txBody>
      </p:sp>
      <p:sp>
        <p:nvSpPr>
          <p:cNvPr id="4" name="Espace réservé du texte 3"/>
          <p:cNvSpPr>
            <a:spLocks noGrp="1"/>
          </p:cNvSpPr>
          <p:nvPr>
            <p:ph type="body" sz="quarter" idx="14"/>
          </p:nvPr>
        </p:nvSpPr>
        <p:spPr>
          <a:xfrm>
            <a:off x="1038225" y="1238252"/>
            <a:ext cx="7210426" cy="2466974"/>
          </a:xfrm>
        </p:spPr>
        <p:txBody>
          <a:bodyPr/>
          <a:lstStyle/>
          <a:p>
            <a:pPr algn="l"/>
            <a:r>
              <a:rPr lang="en-GB" b="1" dirty="0" smtClean="0">
                <a:latin typeface="Arial Narrow" pitchFamily="34" charset="0"/>
              </a:rPr>
              <a:t>WIGOS station identifiers </a:t>
            </a:r>
            <a:r>
              <a:rPr lang="en-GB" dirty="0" smtClean="0">
                <a:latin typeface="Arial Narrow" pitchFamily="34" charset="0"/>
              </a:rPr>
              <a:t>;</a:t>
            </a:r>
          </a:p>
          <a:p>
            <a:pPr algn="l"/>
            <a:endParaRPr lang="en-GB" dirty="0" smtClean="0"/>
          </a:p>
          <a:p>
            <a:pPr marL="171450" indent="-171450" algn="l">
              <a:buFontTx/>
              <a:buChar char="-"/>
            </a:pPr>
            <a:r>
              <a:rPr lang="en-GB" sz="2000" dirty="0" smtClean="0">
                <a:latin typeface="Arial Narrow" pitchFamily="34" charset="0"/>
              </a:rPr>
              <a:t>provide a link between observations and the metadata associated with the conditions under which the observations were made. </a:t>
            </a:r>
          </a:p>
          <a:p>
            <a:pPr marL="171450" indent="-171450" algn="l">
              <a:buFontTx/>
              <a:buChar char="-"/>
            </a:pPr>
            <a:endParaRPr lang="en-GB" sz="2000" dirty="0" smtClean="0">
              <a:latin typeface="Arial Narrow" pitchFamily="34" charset="0"/>
            </a:endParaRPr>
          </a:p>
          <a:p>
            <a:pPr marL="171450" indent="-171450" algn="l">
              <a:buFontTx/>
              <a:buChar char="-"/>
            </a:pPr>
            <a:r>
              <a:rPr lang="en-GB" sz="2000" dirty="0" smtClean="0">
                <a:latin typeface="Arial Narrow" pitchFamily="34" charset="0"/>
              </a:rPr>
              <a:t>Facilitate to exclude the transfer of station metadata with observed values.</a:t>
            </a:r>
          </a:p>
          <a:p>
            <a:pPr marL="171450" indent="-171450" algn="l">
              <a:buFontTx/>
              <a:buChar char="-"/>
            </a:pPr>
            <a:endParaRPr lang="en-GB" dirty="0" smtClean="0"/>
          </a:p>
          <a:p>
            <a:pPr marL="171450" indent="-171450" algn="l">
              <a:buFontTx/>
              <a:buChar char="-"/>
            </a:pPr>
            <a:endParaRPr lang="en-GB" dirty="0" smtClean="0"/>
          </a:p>
          <a:p>
            <a:pPr algn="l"/>
            <a:endParaRPr lang="en-US" dirty="0"/>
          </a:p>
        </p:txBody>
      </p:sp>
      <p:grpSp>
        <p:nvGrpSpPr>
          <p:cNvPr id="9" name="Group 8"/>
          <p:cNvGrpSpPr/>
          <p:nvPr/>
        </p:nvGrpSpPr>
        <p:grpSpPr>
          <a:xfrm>
            <a:off x="19050" y="4325112"/>
            <a:ext cx="9116996" cy="2243961"/>
            <a:chOff x="19050" y="4325112"/>
            <a:chExt cx="9116996" cy="2243961"/>
          </a:xfrm>
        </p:grpSpPr>
        <p:pic>
          <p:nvPicPr>
            <p:cNvPr id="21506" name="Picture 2" descr="See original image"/>
            <p:cNvPicPr>
              <a:picLocks noChangeAspect="1" noChangeArrowheads="1"/>
            </p:cNvPicPr>
            <p:nvPr/>
          </p:nvPicPr>
          <p:blipFill>
            <a:blip r:embed="rId3" cstate="print"/>
            <a:srcRect l="16751" r="46954"/>
            <a:stretch>
              <a:fillRect/>
            </a:stretch>
          </p:blipFill>
          <p:spPr bwMode="auto">
            <a:xfrm>
              <a:off x="1447801" y="4325112"/>
              <a:ext cx="2713725" cy="2240280"/>
            </a:xfrm>
            <a:prstGeom prst="rect">
              <a:avLst/>
            </a:prstGeom>
            <a:noFill/>
          </p:spPr>
        </p:pic>
        <p:pic>
          <p:nvPicPr>
            <p:cNvPr id="21508" name="Picture 4" descr="https://library.stanford.edu/sites/default/files/styles/large/public/hms_weather_station.jpg?itok=uJ9l9Zws"/>
            <p:cNvPicPr>
              <a:picLocks noChangeAspect="1" noChangeArrowheads="1"/>
            </p:cNvPicPr>
            <p:nvPr/>
          </p:nvPicPr>
          <p:blipFill>
            <a:blip r:embed="rId4" cstate="print"/>
            <a:srcRect l="26421"/>
            <a:stretch>
              <a:fillRect/>
            </a:stretch>
          </p:blipFill>
          <p:spPr bwMode="auto">
            <a:xfrm>
              <a:off x="4162426" y="4325112"/>
              <a:ext cx="2079585" cy="2240280"/>
            </a:xfrm>
            <a:prstGeom prst="rect">
              <a:avLst/>
            </a:prstGeom>
            <a:noFill/>
          </p:spPr>
        </p:pic>
        <p:pic>
          <p:nvPicPr>
            <p:cNvPr id="21510" name="Picture 6" descr="See original image"/>
            <p:cNvPicPr>
              <a:picLocks noChangeAspect="1" noChangeArrowheads="1"/>
            </p:cNvPicPr>
            <p:nvPr/>
          </p:nvPicPr>
          <p:blipFill>
            <a:blip r:embed="rId5" cstate="print"/>
            <a:srcRect l="49779"/>
            <a:stretch>
              <a:fillRect/>
            </a:stretch>
          </p:blipFill>
          <p:spPr bwMode="auto">
            <a:xfrm>
              <a:off x="19050" y="4326385"/>
              <a:ext cx="1441449" cy="2242688"/>
            </a:xfrm>
            <a:prstGeom prst="rect">
              <a:avLst/>
            </a:prstGeom>
            <a:noFill/>
          </p:spPr>
        </p:pic>
        <p:pic>
          <p:nvPicPr>
            <p:cNvPr id="21512" name="Picture 8" descr="See original image"/>
            <p:cNvPicPr>
              <a:picLocks noChangeAspect="1" noChangeArrowheads="1"/>
            </p:cNvPicPr>
            <p:nvPr/>
          </p:nvPicPr>
          <p:blipFill>
            <a:blip r:embed="rId6" cstate="print"/>
            <a:srcRect/>
            <a:stretch>
              <a:fillRect/>
            </a:stretch>
          </p:blipFill>
          <p:spPr bwMode="auto">
            <a:xfrm>
              <a:off x="6238875" y="4325112"/>
              <a:ext cx="2897171" cy="2240280"/>
            </a:xfrm>
            <a:prstGeom prst="rect">
              <a:avLst/>
            </a:prstGeom>
            <a:noFill/>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p:txBody>
          <a:bodyPr/>
          <a:lstStyle/>
          <a:p>
            <a:r>
              <a:rPr lang="en-US" dirty="0" smtClean="0"/>
              <a:t>Introduction </a:t>
            </a:r>
            <a:endParaRPr lang="en-US" dirty="0"/>
          </a:p>
        </p:txBody>
      </p:sp>
      <p:sp>
        <p:nvSpPr>
          <p:cNvPr id="4" name="Espace réservé du texte 3"/>
          <p:cNvSpPr>
            <a:spLocks noGrp="1"/>
          </p:cNvSpPr>
          <p:nvPr>
            <p:ph type="body" sz="quarter" idx="14"/>
          </p:nvPr>
        </p:nvSpPr>
        <p:spPr>
          <a:xfrm>
            <a:off x="629383" y="1175634"/>
            <a:ext cx="7944591" cy="4520316"/>
          </a:xfrm>
        </p:spPr>
        <p:txBody>
          <a:bodyPr/>
          <a:lstStyle/>
          <a:p>
            <a:pPr algn="l"/>
            <a:r>
              <a:rPr lang="en-GB" sz="2000" dirty="0" smtClean="0">
                <a:latin typeface="Arial Narrow" pitchFamily="34" charset="0"/>
              </a:rPr>
              <a:t>WIGOS station identifiers ;</a:t>
            </a:r>
          </a:p>
          <a:p>
            <a:pPr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only be associated with one station or platform (called an “observing facility” in WIGOS metadata terminology) </a:t>
            </a:r>
          </a:p>
          <a:p>
            <a:pPr indent="-285750" algn="l"/>
            <a:endParaRPr lang="en-GB" sz="2000" dirty="0" smtClean="0">
              <a:latin typeface="Arial Narrow" pitchFamily="34" charset="0"/>
            </a:endParaRPr>
          </a:p>
          <a:p>
            <a:pPr indent="-285750" algn="l">
              <a:buFont typeface="Arial" pitchFamily="34" charset="0"/>
              <a:buChar char="•"/>
            </a:pPr>
            <a:r>
              <a:rPr lang="en-GB" sz="2000" dirty="0" smtClean="0">
                <a:latin typeface="Arial Narrow" pitchFamily="34" charset="0"/>
              </a:rPr>
              <a:t>single observing facility can be associated with more than one WIGOS station identifier in order to maintain a link with historic station identifiers</a:t>
            </a:r>
          </a:p>
          <a:p>
            <a:pPr indent="-285750" algn="l">
              <a:buFont typeface="Arial" pitchFamily="34" charset="0"/>
              <a:buChar char="•"/>
            </a:pPr>
            <a:endParaRPr lang="en-GB" sz="2000" b="1" dirty="0" smtClean="0">
              <a:latin typeface="Arial Narrow" pitchFamily="34" charset="0"/>
            </a:endParaRPr>
          </a:p>
          <a:p>
            <a:pPr indent="-285750" algn="l">
              <a:buFont typeface="Arial" pitchFamily="34" charset="0"/>
              <a:buChar char="•"/>
            </a:pPr>
            <a:r>
              <a:rPr lang="en-GB" sz="2000" dirty="0" smtClean="0">
                <a:latin typeface="Arial Narrow" pitchFamily="34" charset="0"/>
              </a:rPr>
              <a:t>stations that had already been allocated an identifier under a previous scheme (</a:t>
            </a:r>
            <a:r>
              <a:rPr lang="en-GB" sz="2000" dirty="0" err="1" smtClean="0">
                <a:latin typeface="Arial Narrow" pitchFamily="34" charset="0"/>
              </a:rPr>
              <a:t>e.g.WMO</a:t>
            </a:r>
            <a:r>
              <a:rPr lang="en-GB" sz="2000" dirty="0" smtClean="0">
                <a:latin typeface="Arial Narrow" pitchFamily="34" charset="0"/>
              </a:rPr>
              <a:t> ID) should not create additional WIGOS station identifiers </a:t>
            </a:r>
            <a:endParaRPr lang="en-US" sz="2000" dirty="0" smtClean="0">
              <a:latin typeface="Arial Narrow" pitchFamily="34" charset="0"/>
            </a:endParaRPr>
          </a:p>
          <a:p>
            <a:pPr indent="-285750" algn="l">
              <a:buFont typeface="Arial" pitchFamily="34" charset="0"/>
              <a:buChar char="•"/>
            </a:pPr>
            <a:endParaRPr lang="en-US" sz="2000" dirty="0" smtClean="0">
              <a:latin typeface="Arial Narrow" pitchFamily="34" charset="0"/>
            </a:endParaRPr>
          </a:p>
          <a:p>
            <a:pPr indent="-285750" algn="l">
              <a:buFont typeface="Arial" pitchFamily="34" charset="0"/>
              <a:buChar char="•"/>
            </a:pPr>
            <a:r>
              <a:rPr lang="en-US" sz="2000" dirty="0" smtClean="0">
                <a:latin typeface="Arial Narrow" pitchFamily="34" charset="0"/>
              </a:rPr>
              <a:t>Provisions are in place to map existing station identifiers to WIGOS identifiers</a:t>
            </a:r>
          </a:p>
          <a:p>
            <a:pPr indent="-285750" algn="l">
              <a:buFont typeface="Arial" pitchFamily="34" charset="0"/>
              <a:buChar char="•"/>
            </a:pPr>
            <a:endParaRPr lang="en-US" dirty="0" smtClean="0"/>
          </a:p>
          <a:p>
            <a:pPr indent="-285750" algn="l">
              <a:buFont typeface="Arial" pitchFamily="34" charset="0"/>
              <a:buChar char="•"/>
            </a:pPr>
            <a:endParaRPr lang="en-US" dirty="0" smtClean="0"/>
          </a:p>
          <a:p>
            <a:pPr indent="-285750" algn="l">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593725" y="154305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latin typeface="Arial Narrow" pitchFamily="34" charset="0"/>
                        </a:rPr>
                        <a:t>Issue Number </a:t>
                      </a:r>
                      <a:br>
                        <a:rPr lang="en-US" sz="2000" dirty="0">
                          <a:latin typeface="Arial Narrow" pitchFamily="34" charset="0"/>
                        </a:rPr>
                      </a:br>
                      <a:r>
                        <a:rPr lang="en-US" sz="2000" dirty="0">
                          <a:latin typeface="Arial Narrow" pitchFamily="34" charset="0"/>
                        </a:rPr>
                        <a:t>(number)</a:t>
                      </a:r>
                    </a:p>
                  </a:txBody>
                  <a:tcPr anchor="ctr">
                    <a:solidFill>
                      <a:schemeClr val="accent3">
                        <a:lumMod val="75000"/>
                      </a:schemeClr>
                    </a:solidFill>
                  </a:tcPr>
                </a:tc>
                <a:tc>
                  <a:txBody>
                    <a:bodyPr/>
                    <a:lstStyle/>
                    <a:p>
                      <a:r>
                        <a:rPr lang="en-US" sz="2000" dirty="0">
                          <a:latin typeface="Arial Narrow" pitchFamily="34" charset="0"/>
                        </a:rPr>
                        <a:t>Local Identifier </a:t>
                      </a:r>
                      <a:br>
                        <a:rPr lang="en-US" sz="2000" dirty="0">
                          <a:latin typeface="Arial Narrow" pitchFamily="34" charset="0"/>
                        </a:rPr>
                      </a:br>
                      <a:r>
                        <a:rPr lang="en-US" sz="2000" dirty="0">
                          <a:latin typeface="Arial Narrow" pitchFamily="34" charset="0"/>
                        </a:rPr>
                        <a:t>(characters)</a:t>
                      </a:r>
                    </a:p>
                  </a:txBody>
                  <a:tcPr anchor="ctr">
                    <a:solidFill>
                      <a:schemeClr val="accent6">
                        <a:lumMod val="75000"/>
                      </a:schemeClr>
                    </a:solidFill>
                  </a:tcPr>
                </a:tc>
              </a:tr>
            </a:tbl>
          </a:graphicData>
        </a:graphic>
      </p:graphicFrame>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629383" y="1175633"/>
            <a:ext cx="7944591" cy="5063241"/>
          </a:xfrm>
        </p:spPr>
        <p:txBody>
          <a:bodyPr/>
          <a:lstStyle/>
          <a:p>
            <a:endParaRPr lang="en-US" dirty="0" smtClean="0"/>
          </a:p>
          <a:p>
            <a:r>
              <a:rPr lang="en-US" dirty="0" smtClean="0"/>
              <a:t/>
            </a:r>
            <a:br>
              <a:rPr lang="en-US" dirty="0" smtClean="0"/>
            </a:br>
            <a:endParaRPr lang="en-US" dirty="0" smtClean="0"/>
          </a:p>
          <a:p>
            <a:endParaRPr lang="en-US" dirty="0" smtClean="0"/>
          </a:p>
          <a:p>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endParaRPr lang="en-US" dirty="0" smtClean="0"/>
          </a:p>
          <a:p>
            <a:pPr algn="l"/>
            <a:endParaRPr lang="en-US" dirty="0" smtClean="0"/>
          </a:p>
          <a:p>
            <a:pPr algn="l"/>
            <a:r>
              <a:rPr lang="en-US" b="1" dirty="0" smtClean="0"/>
              <a:t>Example:  </a:t>
            </a:r>
          </a:p>
          <a:p>
            <a:endParaRPr lang="en-US" dirty="0" smtClean="0"/>
          </a:p>
          <a:p>
            <a:pPr algn="l"/>
            <a:r>
              <a:rPr lang="en-US" dirty="0" smtClean="0"/>
              <a:t/>
            </a:r>
            <a:br>
              <a:rPr lang="en-US" dirty="0" smtClean="0"/>
            </a:br>
            <a:endParaRPr lang="en-US" dirty="0" smtClean="0"/>
          </a:p>
          <a:p>
            <a:pPr algn="l"/>
            <a:r>
              <a:rPr lang="en-US" dirty="0" smtClean="0"/>
              <a:t>This would be written as : </a:t>
            </a:r>
            <a:r>
              <a:rPr lang="en-US" b="1" dirty="0" smtClean="0"/>
              <a:t>0-191-326-4400150</a:t>
            </a:r>
            <a:endParaRPr lang="en-US" b="1" dirty="0"/>
          </a:p>
        </p:txBody>
      </p:sp>
      <p:graphicFrame>
        <p:nvGraphicFramePr>
          <p:cNvPr id="7" name="Picture Placeholder 4"/>
          <p:cNvGraphicFramePr>
            <a:graphicFrameLocks/>
          </p:cNvGraphicFramePr>
          <p:nvPr/>
        </p:nvGraphicFramePr>
        <p:xfrm>
          <a:off x="603250" y="335280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chemeClr val="accent3">
                        <a:lumMod val="75000"/>
                      </a:schemeClr>
                    </a:solidFill>
                  </a:tcPr>
                </a:tc>
                <a:tc>
                  <a:txBody>
                    <a:bodyPr/>
                    <a:lstStyle/>
                    <a:p>
                      <a:pPr algn="ctr"/>
                      <a:r>
                        <a:rPr lang="en-US" sz="2000" dirty="0" smtClean="0">
                          <a:latin typeface="Arial Narrow" pitchFamily="34" charset="0"/>
                        </a:rPr>
                        <a:t>16</a:t>
                      </a:r>
                      <a:r>
                        <a:rPr lang="en-US" sz="2000" baseline="0" dirty="0" smtClean="0">
                          <a:latin typeface="Arial Narrow" pitchFamily="34" charset="0"/>
                        </a:rPr>
                        <a:t> </a:t>
                      </a:r>
                      <a:r>
                        <a:rPr lang="en-US" sz="2000" dirty="0" smtClean="0">
                          <a:latin typeface="Arial Narrow" pitchFamily="34" charset="0"/>
                        </a:rPr>
                        <a:t>characters</a:t>
                      </a:r>
                      <a:endParaRPr lang="en-US" sz="2000" dirty="0">
                        <a:latin typeface="Arial Narrow" pitchFamily="34" charset="0"/>
                      </a:endParaRP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631825" y="4629151"/>
          <a:ext cx="8169276" cy="790574"/>
        </p:xfrm>
        <a:graphic>
          <a:graphicData uri="http://schemas.openxmlformats.org/drawingml/2006/table">
            <a:tbl>
              <a:tblPr firstRow="1" bandRow="1">
                <a:tableStyleId>{5C22544A-7EE6-4342-B048-85BDC9FD1C3A}</a:tableStyleId>
              </a:tblPr>
              <a:tblGrid>
                <a:gridCol w="2663825"/>
                <a:gridCol w="2105025"/>
                <a:gridCol w="1562100"/>
                <a:gridCol w="1838326"/>
              </a:tblGrid>
              <a:tr h="790574">
                <a:tc>
                  <a:txBody>
                    <a:bodyPr/>
                    <a:lstStyle/>
                    <a:p>
                      <a:pPr marL="2540" marR="0" algn="ctr">
                        <a:spcBef>
                          <a:spcPts val="305"/>
                        </a:spcBef>
                        <a:spcAft>
                          <a:spcPts val="0"/>
                        </a:spcAft>
                      </a:pPr>
                      <a:r>
                        <a:rPr lang="en-US" sz="1400" b="1" spc="5" dirty="0">
                          <a:solidFill>
                            <a:schemeClr val="bg1">
                              <a:lumMod val="95000"/>
                            </a:schemeClr>
                          </a:solidFill>
                          <a:latin typeface="Arial"/>
                          <a:ea typeface="Calibri"/>
                          <a:cs typeface="Times New Roman"/>
                        </a:rPr>
                        <a:t>WIGOS</a:t>
                      </a:r>
                      <a:r>
                        <a:rPr lang="en-US" sz="1400" b="1" spc="19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Identifier</a:t>
                      </a:r>
                      <a:r>
                        <a:rPr lang="en-US" sz="1400" b="1" spc="18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series</a:t>
                      </a:r>
                      <a:endParaRPr lang="en-US" sz="1400" dirty="0">
                        <a:solidFill>
                          <a:schemeClr val="bg1">
                            <a:lumMod val="95000"/>
                          </a:schemeClr>
                        </a:solidFill>
                        <a:latin typeface="Calibri"/>
                        <a:ea typeface="Calibri"/>
                        <a:cs typeface="Times New Roman"/>
                      </a:endParaRPr>
                    </a:p>
                    <a:p>
                      <a:pPr marL="635" marR="0" algn="ctr">
                        <a:spcBef>
                          <a:spcPts val="640"/>
                        </a:spcBef>
                        <a:spcAft>
                          <a:spcPts val="0"/>
                        </a:spcAft>
                      </a:pPr>
                      <a:r>
                        <a:rPr lang="en-US" sz="1400" dirty="0">
                          <a:solidFill>
                            <a:schemeClr val="bg1">
                              <a:lumMod val="95000"/>
                            </a:schemeClr>
                          </a:solidFill>
                          <a:latin typeface="Arial"/>
                          <a:ea typeface="Calibri"/>
                          <a:cs typeface="Times New Roman"/>
                        </a:rPr>
                        <a:t>0</a:t>
                      </a:r>
                      <a:endParaRPr lang="en-US" sz="1400" dirty="0">
                        <a:solidFill>
                          <a:schemeClr val="bg1">
                            <a:lumMod val="95000"/>
                          </a:schemeClr>
                        </a:solidFill>
                        <a:latin typeface="Calibri"/>
                        <a:ea typeface="Calibri"/>
                        <a:cs typeface="Times New Roman"/>
                      </a:endParaRPr>
                    </a:p>
                  </a:txBody>
                  <a:tcPr marL="0" marR="0" marT="0" marB="0">
                    <a:solidFill>
                      <a:schemeClr val="accent2">
                        <a:lumMod val="75000"/>
                      </a:schemeClr>
                    </a:solidFill>
                  </a:tcPr>
                </a:tc>
                <a:tc>
                  <a:txBody>
                    <a:bodyPr/>
                    <a:lstStyle/>
                    <a:p>
                      <a:pPr marL="0" marR="2540" algn="ctr">
                        <a:spcBef>
                          <a:spcPts val="305"/>
                        </a:spcBef>
                        <a:spcAft>
                          <a:spcPts val="0"/>
                        </a:spcAft>
                      </a:pPr>
                      <a:r>
                        <a:rPr lang="en-US" sz="1400" b="1" dirty="0">
                          <a:solidFill>
                            <a:schemeClr val="bg1">
                              <a:lumMod val="95000"/>
                            </a:schemeClr>
                          </a:solidFill>
                          <a:latin typeface="Arial"/>
                          <a:ea typeface="Calibri"/>
                          <a:cs typeface="Times New Roman"/>
                        </a:rPr>
                        <a:t>Issuer</a:t>
                      </a:r>
                      <a:r>
                        <a:rPr lang="en-US" sz="1400" b="1" spc="150" dirty="0">
                          <a:solidFill>
                            <a:schemeClr val="bg1">
                              <a:lumMod val="95000"/>
                            </a:schemeClr>
                          </a:solidFill>
                          <a:latin typeface="Arial"/>
                          <a:ea typeface="Calibri"/>
                          <a:cs typeface="Times New Roman"/>
                        </a:rPr>
                        <a:t> </a:t>
                      </a:r>
                      <a:r>
                        <a:rPr lang="en-US" sz="1400" b="1" dirty="0">
                          <a:solidFill>
                            <a:schemeClr val="bg1">
                              <a:lumMod val="95000"/>
                            </a:schemeClr>
                          </a:solidFill>
                          <a:latin typeface="Arial"/>
                          <a:ea typeface="Calibri"/>
                          <a:cs typeface="Times New Roman"/>
                        </a:rPr>
                        <a:t>of</a:t>
                      </a:r>
                      <a:r>
                        <a:rPr lang="en-US" sz="1400" b="1" spc="145"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2540" algn="ctr">
                        <a:spcBef>
                          <a:spcPts val="305"/>
                        </a:spcBef>
                        <a:spcAft>
                          <a:spcPts val="0"/>
                        </a:spcAft>
                      </a:pPr>
                      <a:r>
                        <a:rPr lang="en-US" sz="1400" b="1" dirty="0" smtClean="0">
                          <a:solidFill>
                            <a:schemeClr val="bg1">
                              <a:lumMod val="95000"/>
                            </a:schemeClr>
                          </a:solidFill>
                          <a:latin typeface="Arial"/>
                          <a:ea typeface="Calibri"/>
                          <a:cs typeface="Times New Roman"/>
                        </a:rPr>
                        <a:t>191</a:t>
                      </a:r>
                      <a:endParaRPr lang="en-US" sz="1400" dirty="0">
                        <a:solidFill>
                          <a:schemeClr val="bg1">
                            <a:lumMod val="95000"/>
                          </a:schemeClr>
                        </a:solidFill>
                        <a:latin typeface="Calibri"/>
                        <a:ea typeface="Calibri"/>
                        <a:cs typeface="Times New Roman"/>
                      </a:endParaRPr>
                    </a:p>
                  </a:txBody>
                  <a:tcPr marL="0" marR="0" marT="0" marB="0">
                    <a:solidFill>
                      <a:srgbClr val="121896"/>
                    </a:solidFill>
                  </a:tcPr>
                </a:tc>
                <a:tc>
                  <a:txBody>
                    <a:bodyPr/>
                    <a:lstStyle/>
                    <a:p>
                      <a:pPr marL="0" marR="635" algn="ctr">
                        <a:spcBef>
                          <a:spcPts val="305"/>
                        </a:spcBef>
                        <a:spcAft>
                          <a:spcPts val="0"/>
                        </a:spcAft>
                      </a:pPr>
                      <a:r>
                        <a:rPr lang="en-US" sz="1400" b="1" dirty="0">
                          <a:solidFill>
                            <a:schemeClr val="bg1">
                              <a:lumMod val="95000"/>
                            </a:schemeClr>
                          </a:solidFill>
                          <a:latin typeface="Arial"/>
                          <a:ea typeface="Calibri"/>
                          <a:cs typeface="Times New Roman"/>
                        </a:rPr>
                        <a:t>Issue</a:t>
                      </a:r>
                      <a:r>
                        <a:rPr lang="en-US" sz="1400" b="1" spc="210" dirty="0">
                          <a:solidFill>
                            <a:schemeClr val="bg1">
                              <a:lumMod val="95000"/>
                            </a:schemeClr>
                          </a:solidFill>
                          <a:latin typeface="Arial"/>
                          <a:ea typeface="Calibri"/>
                          <a:cs typeface="Times New Roman"/>
                        </a:rPr>
                        <a:t> </a:t>
                      </a:r>
                      <a:r>
                        <a:rPr lang="en-US" sz="1400" b="1" spc="5" dirty="0">
                          <a:solidFill>
                            <a:schemeClr val="bg1">
                              <a:lumMod val="95000"/>
                            </a:schemeClr>
                          </a:solidFill>
                          <a:latin typeface="Arial"/>
                          <a:ea typeface="Calibri"/>
                          <a:cs typeface="Times New Roman"/>
                        </a:rPr>
                        <a:t>Number</a:t>
                      </a:r>
                      <a:endParaRPr lang="en-US" sz="1400" dirty="0">
                        <a:solidFill>
                          <a:schemeClr val="bg1">
                            <a:lumMod val="95000"/>
                          </a:schemeClr>
                        </a:solidFill>
                        <a:latin typeface="Calibri"/>
                        <a:ea typeface="Calibri"/>
                        <a:cs typeface="Times New Roman"/>
                      </a:endParaRPr>
                    </a:p>
                    <a:p>
                      <a:pPr marL="0" marR="1905" algn="ctr">
                        <a:spcBef>
                          <a:spcPts val="640"/>
                        </a:spcBef>
                        <a:spcAft>
                          <a:spcPts val="0"/>
                        </a:spcAft>
                      </a:pPr>
                      <a:r>
                        <a:rPr lang="en-US" sz="1400" spc="5" dirty="0" smtClean="0">
                          <a:solidFill>
                            <a:schemeClr val="bg1">
                              <a:lumMod val="95000"/>
                            </a:schemeClr>
                          </a:solidFill>
                          <a:latin typeface="Arial"/>
                          <a:ea typeface="Calibri"/>
                          <a:cs typeface="Times New Roman"/>
                        </a:rPr>
                        <a:t>326</a:t>
                      </a:r>
                      <a:endParaRPr lang="en-US" sz="1400" dirty="0">
                        <a:solidFill>
                          <a:schemeClr val="bg1">
                            <a:lumMod val="95000"/>
                          </a:schemeClr>
                        </a:solidFill>
                        <a:latin typeface="Calibri"/>
                        <a:ea typeface="Calibri"/>
                        <a:cs typeface="Times New Roman"/>
                      </a:endParaRPr>
                    </a:p>
                  </a:txBody>
                  <a:tcPr marL="0" marR="0" marT="0" marB="0">
                    <a:solidFill>
                      <a:schemeClr val="accent3">
                        <a:lumMod val="75000"/>
                      </a:schemeClr>
                    </a:solidFill>
                  </a:tcPr>
                </a:tc>
                <a:tc>
                  <a:txBody>
                    <a:bodyPr/>
                    <a:lstStyle/>
                    <a:p>
                      <a:pPr marL="0" marR="1905" algn="ctr">
                        <a:spcBef>
                          <a:spcPts val="305"/>
                        </a:spcBef>
                        <a:spcAft>
                          <a:spcPts val="0"/>
                        </a:spcAft>
                      </a:pPr>
                      <a:r>
                        <a:rPr lang="en-US" sz="1400" b="1" dirty="0">
                          <a:solidFill>
                            <a:schemeClr val="bg1">
                              <a:lumMod val="95000"/>
                            </a:schemeClr>
                          </a:solidFill>
                          <a:latin typeface="Arial"/>
                          <a:ea typeface="Calibri"/>
                          <a:cs typeface="Times New Roman"/>
                        </a:rPr>
                        <a:t>Local</a:t>
                      </a:r>
                      <a:r>
                        <a:rPr lang="en-US" sz="1400" b="1" spc="230" dirty="0">
                          <a:solidFill>
                            <a:schemeClr val="bg1">
                              <a:lumMod val="95000"/>
                            </a:schemeClr>
                          </a:solidFill>
                          <a:latin typeface="Arial"/>
                          <a:ea typeface="Calibri"/>
                          <a:cs typeface="Times New Roman"/>
                        </a:rPr>
                        <a:t> </a:t>
                      </a:r>
                      <a:r>
                        <a:rPr lang="en-US" sz="1400" b="1" dirty="0" smtClean="0">
                          <a:solidFill>
                            <a:schemeClr val="bg1">
                              <a:lumMod val="95000"/>
                            </a:schemeClr>
                          </a:solidFill>
                          <a:latin typeface="Arial"/>
                          <a:ea typeface="Calibri"/>
                          <a:cs typeface="Times New Roman"/>
                        </a:rPr>
                        <a:t>Identifier</a:t>
                      </a:r>
                    </a:p>
                    <a:p>
                      <a:pPr marL="0" marR="1905" algn="ctr">
                        <a:spcBef>
                          <a:spcPts val="305"/>
                        </a:spcBef>
                        <a:spcAft>
                          <a:spcPts val="0"/>
                        </a:spcAft>
                      </a:pPr>
                      <a:r>
                        <a:rPr lang="en-US" sz="1400" b="1" dirty="0" smtClean="0">
                          <a:solidFill>
                            <a:schemeClr val="bg1">
                              <a:lumMod val="95000"/>
                            </a:schemeClr>
                          </a:solidFill>
                          <a:latin typeface="Arial"/>
                          <a:ea typeface="Calibri"/>
                          <a:cs typeface="Times New Roman"/>
                        </a:rPr>
                        <a:t>4400150</a:t>
                      </a:r>
                    </a:p>
                  </a:txBody>
                  <a:tcPr marL="0" marR="0" marT="0" marB="0">
                    <a:solidFill>
                      <a:schemeClr val="accent6">
                        <a:lumMod val="75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323850" y="3581400"/>
            <a:ext cx="8820149" cy="3276600"/>
          </a:xfrm>
        </p:spPr>
        <p:txBody>
          <a:bodyPr/>
          <a:lstStyle/>
          <a:p>
            <a:pPr algn="l"/>
            <a:r>
              <a:rPr lang="en-US" b="1" dirty="0" smtClean="0">
                <a:latin typeface="Arial Narrow" pitchFamily="34" charset="0"/>
              </a:rPr>
              <a:t>WIGOS Identifier Series: </a:t>
            </a:r>
            <a:endParaRPr lang="en-US" b="1" dirty="0" smtClean="0"/>
          </a:p>
          <a:p>
            <a:pPr algn="l">
              <a:buFont typeface="Arial" pitchFamily="34" charset="0"/>
              <a:buChar char="•"/>
            </a:pPr>
            <a:r>
              <a:rPr lang="en-US" dirty="0" smtClean="0">
                <a:latin typeface="Arial Narrow" pitchFamily="34" charset="0"/>
              </a:rPr>
              <a:t>Only WIGOS Identifier Series 0 has been defined. This series is used to identify observing stations.</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This is used to </a:t>
            </a:r>
            <a:r>
              <a:rPr lang="en-US" b="1" dirty="0" smtClean="0">
                <a:latin typeface="Arial Narrow" pitchFamily="34" charset="0"/>
              </a:rPr>
              <a:t>distinguish</a:t>
            </a:r>
            <a:r>
              <a:rPr lang="en-US" dirty="0" smtClean="0">
                <a:latin typeface="Arial Narrow" pitchFamily="34" charset="0"/>
              </a:rPr>
              <a:t> between </a:t>
            </a:r>
            <a:r>
              <a:rPr lang="en-US" b="1" dirty="0" smtClean="0">
                <a:latin typeface="Arial Narrow" pitchFamily="34" charset="0"/>
              </a:rPr>
              <a:t>different systems </a:t>
            </a:r>
            <a:r>
              <a:rPr lang="en-US" dirty="0" smtClean="0">
                <a:latin typeface="Arial Narrow" pitchFamily="34" charset="0"/>
              </a:rPr>
              <a:t>for allocating identifiers. It allows future expansion of the system so that entities do not have to be issued with new identifiers if the structure of the WIGOS identifiers proves unable to meet future requirements.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Different values of the WIGOS Identifier Series may correspond to different structures of the WIGOS identifier. Initial permitted range: 0-14</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12"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latin typeface="Arial Narrow" pitchFamily="34" charset="0"/>
                        </a:rPr>
                        <a:t>WIGOS Identifier Series </a:t>
                      </a:r>
                      <a:br>
                        <a:rPr lang="en-US" sz="2000" dirty="0">
                          <a:latin typeface="Arial Narrow" pitchFamily="34" charset="0"/>
                        </a:rPr>
                      </a:br>
                      <a:r>
                        <a:rPr lang="en-US" sz="2000" dirty="0">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13"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latin typeface="Arial Narrow" pitchFamily="34" charset="0"/>
                        </a:rPr>
                        <a:t>0 -14</a:t>
                      </a:r>
                      <a:endParaRPr lang="en-US" sz="2000" dirty="0">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5" name="Oval 14"/>
          <p:cNvSpPr/>
          <p:nvPr/>
        </p:nvSpPr>
        <p:spPr>
          <a:xfrm>
            <a:off x="466726" y="1381125"/>
            <a:ext cx="2628900" cy="1352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00051" y="3676650"/>
            <a:ext cx="8173924" cy="2562224"/>
          </a:xfrm>
        </p:spPr>
        <p:txBody>
          <a:bodyPr/>
          <a:lstStyle/>
          <a:p>
            <a:pPr algn="l"/>
            <a:r>
              <a:rPr lang="en-US" sz="2400" b="1" dirty="0" smtClean="0">
                <a:latin typeface="Arial Narrow" pitchFamily="34" charset="0"/>
              </a:rPr>
              <a:t>Issuer of Identifier :</a:t>
            </a:r>
          </a:p>
          <a:p>
            <a:pPr algn="l"/>
            <a:endParaRPr lang="en-US" sz="2000" b="1" dirty="0" smtClean="0">
              <a:latin typeface="Arial Narrow" pitchFamily="34" charset="0"/>
            </a:endParaRPr>
          </a:p>
          <a:p>
            <a:pPr algn="l">
              <a:buFont typeface="Arial" pitchFamily="34" charset="0"/>
              <a:buChar char="•"/>
            </a:pPr>
            <a:r>
              <a:rPr lang="en-US" dirty="0" smtClean="0">
                <a:latin typeface="Arial Narrow" pitchFamily="34" charset="0"/>
              </a:rPr>
              <a:t>A number that is used to distinguish between identifiers issued by different organizations.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It is allocated by WMO to ensure that only one organization can create a given WIGOS station identifier.</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03225" y="1343025"/>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latin typeface="Arial Narrow" pitchFamily="34" charset="0"/>
                        </a:rPr>
                        <a:t>Issuer of Identifier </a:t>
                      </a:r>
                      <a:br>
                        <a:rPr lang="en-US" sz="2000" dirty="0">
                          <a:latin typeface="Arial Narrow" pitchFamily="34" charset="0"/>
                        </a:rPr>
                      </a:br>
                      <a:r>
                        <a:rPr lang="en-US" sz="2000" dirty="0">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12750" y="3152775"/>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latin typeface="Arial Narrow" pitchFamily="34" charset="0"/>
                        </a:rPr>
                        <a:t>0-65534</a:t>
                      </a:r>
                      <a:endParaRPr lang="en-US" sz="2000" dirty="0">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3086100" y="1457325"/>
            <a:ext cx="2076450" cy="1276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19101" y="3600450"/>
            <a:ext cx="8154874" cy="2638424"/>
          </a:xfrm>
        </p:spPr>
        <p:txBody>
          <a:bodyPr/>
          <a:lstStyle/>
          <a:p>
            <a:pPr algn="l"/>
            <a:r>
              <a:rPr lang="en-US" sz="2400" b="1" dirty="0" smtClean="0">
                <a:latin typeface="Arial Narrow" pitchFamily="34" charset="0"/>
              </a:rPr>
              <a:t>Issue Number:</a:t>
            </a:r>
          </a:p>
          <a:p>
            <a:pPr algn="l">
              <a:buFont typeface="Arial" pitchFamily="34" charset="0"/>
              <a:buChar char="•"/>
            </a:pPr>
            <a:r>
              <a:rPr lang="en-US" dirty="0" smtClean="0">
                <a:latin typeface="Arial Narrow" pitchFamily="34" charset="0"/>
              </a:rPr>
              <a:t>An identifier that an organization responsible for issuing an identifier may use to ensure global uniqueness of its identifiers.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For example, allocating one issue number for hydrological stations and another for voluntary climate observing stations would enable the managers of the two networks to issue Local Identifiers independently without needing to check with each other that they were not duplicating identifiers.</a:t>
            </a:r>
            <a:r>
              <a:rPr lang="en-US" dirty="0" smtClean="0"/>
              <a:t/>
            </a:r>
            <a:br>
              <a:rPr lang="en-US" dirty="0" smtClean="0"/>
            </a:br>
            <a:endParaRPr lang="en-US" dirty="0" smtClean="0"/>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solidFill>
                          <a:latin typeface="Arial Narrow" pitchFamily="34" charset="0"/>
                        </a:rPr>
                        <a:t>Issue Number </a:t>
                      </a:r>
                      <a:br>
                        <a:rPr lang="en-US" sz="2000" dirty="0">
                          <a:solidFill>
                            <a:schemeClr val="bg1"/>
                          </a:solidFill>
                          <a:latin typeface="Arial Narrow" pitchFamily="34" charset="0"/>
                        </a:rPr>
                      </a:br>
                      <a:r>
                        <a:rPr lang="en-US" sz="2000" dirty="0">
                          <a:solidFill>
                            <a:schemeClr val="bg1"/>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lumMod val="50000"/>
                            </a:schemeClr>
                          </a:solidFill>
                          <a:latin typeface="Arial Narrow" pitchFamily="34" charset="0"/>
                        </a:rPr>
                        <a:t>Local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solidFill>
                          <a:latin typeface="Arial Narrow" pitchFamily="34" charset="0"/>
                        </a:rPr>
                        <a:t>0-65534</a:t>
                      </a:r>
                      <a:endParaRPr lang="en-US" sz="2000" dirty="0">
                        <a:solidFill>
                          <a:schemeClr val="bg1"/>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lumMod val="50000"/>
                            </a:schemeClr>
                          </a:solidFill>
                          <a:latin typeface="Arial Narrow" pitchFamily="34" charset="0"/>
                        </a:rPr>
                        <a:t>16</a:t>
                      </a:r>
                      <a:r>
                        <a:rPr lang="en-US" sz="2000" baseline="0" dirty="0" smtClean="0">
                          <a:solidFill>
                            <a:schemeClr val="bg1">
                              <a:lumMod val="50000"/>
                            </a:schemeClr>
                          </a:solidFill>
                          <a:latin typeface="Arial Narrow" pitchFamily="34" charset="0"/>
                        </a:rPr>
                        <a:t> </a:t>
                      </a:r>
                      <a:r>
                        <a:rPr lang="en-US" sz="2000" dirty="0" smtClean="0">
                          <a:solidFill>
                            <a:schemeClr val="bg1">
                              <a:lumMod val="50000"/>
                            </a:schemeClr>
                          </a:solidFill>
                          <a:latin typeface="Arial Narrow" pitchFamily="34" charset="0"/>
                        </a:rPr>
                        <a:t>characters</a:t>
                      </a:r>
                      <a:endParaRPr lang="en-US" sz="2000" dirty="0">
                        <a:solidFill>
                          <a:schemeClr val="bg1">
                            <a:lumMod val="50000"/>
                          </a:schemeClr>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5248275" y="1428750"/>
            <a:ext cx="1504950" cy="12763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Structure of WIGOS Identifier</a:t>
            </a:r>
            <a:endParaRPr lang="en-US" dirty="0"/>
          </a:p>
        </p:txBody>
      </p:sp>
      <p:sp>
        <p:nvSpPr>
          <p:cNvPr id="4" name="Text Placeholder 3"/>
          <p:cNvSpPr>
            <a:spLocks noGrp="1"/>
          </p:cNvSpPr>
          <p:nvPr>
            <p:ph type="body" sz="quarter" idx="14"/>
          </p:nvPr>
        </p:nvSpPr>
        <p:spPr>
          <a:xfrm>
            <a:off x="485775" y="3638550"/>
            <a:ext cx="8088199" cy="2600324"/>
          </a:xfrm>
        </p:spPr>
        <p:txBody>
          <a:bodyPr/>
          <a:lstStyle/>
          <a:p>
            <a:pPr algn="l"/>
            <a:r>
              <a:rPr lang="en-US" sz="2400" b="1" dirty="0" smtClean="0">
                <a:latin typeface="Arial Narrow" pitchFamily="34" charset="0"/>
              </a:rPr>
              <a:t>Local Identifier :</a:t>
            </a:r>
          </a:p>
          <a:p>
            <a:pPr algn="l">
              <a:buFont typeface="Arial" pitchFamily="34" charset="0"/>
              <a:buChar char="•"/>
            </a:pPr>
            <a:r>
              <a:rPr lang="en-US" dirty="0" smtClean="0">
                <a:latin typeface="Arial Narrow" pitchFamily="34" charset="0"/>
              </a:rPr>
              <a:t>This is the individual identifier issued for each station/platform/</a:t>
            </a:r>
            <a:r>
              <a:rPr lang="en-GB" dirty="0" smtClean="0">
                <a:latin typeface="Arial Narrow" pitchFamily="34" charset="0"/>
              </a:rPr>
              <a:t>observing facility</a:t>
            </a:r>
            <a:r>
              <a:rPr lang="en-US" dirty="0" smtClean="0">
                <a:latin typeface="Arial Narrow" pitchFamily="34" charset="0"/>
              </a:rPr>
              <a:t>. </a:t>
            </a:r>
          </a:p>
          <a:p>
            <a:pPr algn="l">
              <a:buFont typeface="Arial" pitchFamily="34" charset="0"/>
              <a:buChar char="•"/>
            </a:pPr>
            <a:endParaRPr lang="en-US" dirty="0" smtClean="0">
              <a:latin typeface="Arial Narrow" pitchFamily="34" charset="0"/>
            </a:endParaRPr>
          </a:p>
          <a:p>
            <a:pPr algn="l">
              <a:buFont typeface="Arial" pitchFamily="34" charset="0"/>
              <a:buChar char="•"/>
            </a:pPr>
            <a:r>
              <a:rPr lang="en-US" dirty="0" smtClean="0">
                <a:latin typeface="Arial Narrow" pitchFamily="34" charset="0"/>
              </a:rPr>
              <a:t>An organization issuing identifiers must ensure that the combination of Issue Number and Local Identifier is unique; This will guarantee the global uniqueness of numbers.</a:t>
            </a:r>
            <a:br>
              <a:rPr lang="en-US" dirty="0" smtClean="0">
                <a:latin typeface="Arial Narrow" pitchFamily="34" charset="0"/>
              </a:rPr>
            </a:br>
            <a:endParaRPr lang="en-US" dirty="0" smtClean="0">
              <a:latin typeface="Arial Narrow" pitchFamily="34" charset="0"/>
            </a:endParaRPr>
          </a:p>
          <a:p>
            <a:pPr algn="l"/>
            <a:endParaRPr lang="en-US" dirty="0"/>
          </a:p>
        </p:txBody>
      </p:sp>
      <p:graphicFrame>
        <p:nvGraphicFramePr>
          <p:cNvPr id="8" name="Picture Placeholder 4"/>
          <p:cNvGraphicFramePr>
            <a:graphicFrameLocks/>
          </p:cNvGraphicFramePr>
          <p:nvPr/>
        </p:nvGraphicFramePr>
        <p:xfrm>
          <a:off x="460375" y="1333500"/>
          <a:ext cx="8169276" cy="1447800"/>
        </p:xfrm>
        <a:graphic>
          <a:graphicData uri="http://schemas.openxmlformats.org/drawingml/2006/table">
            <a:tbl>
              <a:tblPr firstRow="1" bandRow="1">
                <a:tableStyleId>{5C22544A-7EE6-4342-B048-85BDC9FD1C3A}</a:tableStyleId>
              </a:tblPr>
              <a:tblGrid>
                <a:gridCol w="2663825"/>
                <a:gridCol w="2105025"/>
                <a:gridCol w="1562100"/>
                <a:gridCol w="1838326"/>
              </a:tblGrid>
              <a:tr h="1447800">
                <a:tc>
                  <a:txBody>
                    <a:bodyPr/>
                    <a:lstStyle/>
                    <a:p>
                      <a:r>
                        <a:rPr lang="en-US" sz="2000" dirty="0">
                          <a:solidFill>
                            <a:schemeClr val="bg1">
                              <a:lumMod val="50000"/>
                            </a:schemeClr>
                          </a:solidFill>
                          <a:latin typeface="Arial Narrow" pitchFamily="34" charset="0"/>
                        </a:rPr>
                        <a:t>WIGOS Identifier Series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chemeClr val="accent2">
                        <a:lumMod val="75000"/>
                      </a:schemeClr>
                    </a:solidFill>
                  </a:tcPr>
                </a:tc>
                <a:tc>
                  <a:txBody>
                    <a:bodyPr/>
                    <a:lstStyle/>
                    <a:p>
                      <a:r>
                        <a:rPr lang="en-US" sz="2000" dirty="0">
                          <a:solidFill>
                            <a:schemeClr val="bg1">
                              <a:lumMod val="50000"/>
                            </a:schemeClr>
                          </a:solidFill>
                          <a:latin typeface="Arial Narrow" pitchFamily="34" charset="0"/>
                        </a:rPr>
                        <a:t>Issuer of Identifier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 </a:t>
                      </a:r>
                    </a:p>
                  </a:txBody>
                  <a:tcPr anchor="ctr">
                    <a:solidFill>
                      <a:srgbClr val="121896"/>
                    </a:solidFill>
                  </a:tcPr>
                </a:tc>
                <a:tc>
                  <a:txBody>
                    <a:bodyPr/>
                    <a:lstStyle/>
                    <a:p>
                      <a:r>
                        <a:rPr lang="en-US" sz="2000" dirty="0">
                          <a:solidFill>
                            <a:schemeClr val="bg1">
                              <a:lumMod val="50000"/>
                            </a:schemeClr>
                          </a:solidFill>
                          <a:latin typeface="Arial Narrow" pitchFamily="34" charset="0"/>
                        </a:rPr>
                        <a:t>Issue Number </a:t>
                      </a:r>
                      <a:br>
                        <a:rPr lang="en-US" sz="2000" dirty="0">
                          <a:solidFill>
                            <a:schemeClr val="bg1">
                              <a:lumMod val="50000"/>
                            </a:schemeClr>
                          </a:solidFill>
                          <a:latin typeface="Arial Narrow" pitchFamily="34" charset="0"/>
                        </a:rPr>
                      </a:br>
                      <a:r>
                        <a:rPr lang="en-US" sz="2000" dirty="0">
                          <a:solidFill>
                            <a:schemeClr val="bg1">
                              <a:lumMod val="50000"/>
                            </a:schemeClr>
                          </a:solidFill>
                          <a:latin typeface="Arial Narrow" pitchFamily="34" charset="0"/>
                        </a:rPr>
                        <a:t>(number)</a:t>
                      </a:r>
                    </a:p>
                  </a:txBody>
                  <a:tcPr anchor="ctr">
                    <a:solidFill>
                      <a:schemeClr val="accent3">
                        <a:lumMod val="75000"/>
                      </a:schemeClr>
                    </a:solidFill>
                  </a:tcPr>
                </a:tc>
                <a:tc>
                  <a:txBody>
                    <a:bodyPr/>
                    <a:lstStyle/>
                    <a:p>
                      <a:r>
                        <a:rPr lang="en-US" sz="2000" dirty="0">
                          <a:solidFill>
                            <a:schemeClr val="bg1"/>
                          </a:solidFill>
                          <a:latin typeface="Arial Narrow" pitchFamily="34" charset="0"/>
                        </a:rPr>
                        <a:t>Local Identifier </a:t>
                      </a:r>
                      <a:br>
                        <a:rPr lang="en-US" sz="2000" dirty="0">
                          <a:solidFill>
                            <a:schemeClr val="bg1"/>
                          </a:solidFill>
                          <a:latin typeface="Arial Narrow" pitchFamily="34" charset="0"/>
                        </a:rPr>
                      </a:br>
                      <a:r>
                        <a:rPr lang="en-US" sz="2000" dirty="0">
                          <a:solidFill>
                            <a:schemeClr val="bg1"/>
                          </a:solidFill>
                          <a:latin typeface="Arial Narrow" pitchFamily="34" charset="0"/>
                        </a:rPr>
                        <a:t>(characters)</a:t>
                      </a:r>
                    </a:p>
                  </a:txBody>
                  <a:tcPr anchor="ctr">
                    <a:solidFill>
                      <a:schemeClr val="accent6">
                        <a:lumMod val="75000"/>
                      </a:schemeClr>
                    </a:solidFill>
                  </a:tcPr>
                </a:tc>
              </a:tr>
            </a:tbl>
          </a:graphicData>
        </a:graphic>
      </p:graphicFrame>
      <p:graphicFrame>
        <p:nvGraphicFramePr>
          <p:cNvPr id="9" name="Picture Placeholder 4"/>
          <p:cNvGraphicFramePr>
            <a:graphicFrameLocks/>
          </p:cNvGraphicFramePr>
          <p:nvPr/>
        </p:nvGraphicFramePr>
        <p:xfrm>
          <a:off x="469900" y="3143250"/>
          <a:ext cx="8169276" cy="396240"/>
        </p:xfrm>
        <a:graphic>
          <a:graphicData uri="http://schemas.openxmlformats.org/drawingml/2006/table">
            <a:tbl>
              <a:tblPr firstRow="1" bandRow="1">
                <a:tableStyleId>{5C22544A-7EE6-4342-B048-85BDC9FD1C3A}</a:tableStyleId>
              </a:tblPr>
              <a:tblGrid>
                <a:gridCol w="2663825"/>
                <a:gridCol w="2105025"/>
                <a:gridCol w="1562100"/>
                <a:gridCol w="1838326"/>
              </a:tblGrid>
              <a:tr h="370840">
                <a:tc>
                  <a:txBody>
                    <a:bodyPr/>
                    <a:lstStyle/>
                    <a:p>
                      <a:pPr algn="ctr"/>
                      <a:r>
                        <a:rPr lang="en-US" sz="2000" dirty="0" smtClean="0">
                          <a:solidFill>
                            <a:schemeClr val="bg1">
                              <a:lumMod val="50000"/>
                            </a:schemeClr>
                          </a:solidFill>
                          <a:latin typeface="Arial Narrow" pitchFamily="34" charset="0"/>
                        </a:rPr>
                        <a:t>0 -14</a:t>
                      </a:r>
                      <a:endParaRPr lang="en-US" sz="2000" dirty="0">
                        <a:solidFill>
                          <a:schemeClr val="bg1">
                            <a:lumMod val="50000"/>
                          </a:schemeClr>
                        </a:solidFill>
                        <a:latin typeface="Arial Narrow" pitchFamily="34" charset="0"/>
                      </a:endParaRPr>
                    </a:p>
                  </a:txBody>
                  <a:tcPr anchor="ctr">
                    <a:solidFill>
                      <a:schemeClr val="accent2">
                        <a:lumMod val="75000"/>
                      </a:schemeClr>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rgbClr val="121896"/>
                    </a:solidFill>
                  </a:tcPr>
                </a:tc>
                <a:tc>
                  <a:txBody>
                    <a:bodyPr/>
                    <a:lstStyle/>
                    <a:p>
                      <a:pPr algn="ctr"/>
                      <a:r>
                        <a:rPr lang="en-US" sz="2000" dirty="0" smtClean="0">
                          <a:solidFill>
                            <a:schemeClr val="bg1">
                              <a:lumMod val="50000"/>
                            </a:schemeClr>
                          </a:solidFill>
                          <a:latin typeface="Arial Narrow" pitchFamily="34" charset="0"/>
                        </a:rPr>
                        <a:t>0-65534</a:t>
                      </a:r>
                      <a:endParaRPr lang="en-US" sz="2000" dirty="0">
                        <a:solidFill>
                          <a:schemeClr val="bg1">
                            <a:lumMod val="50000"/>
                          </a:schemeClr>
                        </a:solidFill>
                        <a:latin typeface="Arial Narrow" pitchFamily="34" charset="0"/>
                      </a:endParaRPr>
                    </a:p>
                  </a:txBody>
                  <a:tcPr anchor="ctr">
                    <a:solidFill>
                      <a:schemeClr val="accent3">
                        <a:lumMod val="75000"/>
                      </a:schemeClr>
                    </a:solidFill>
                  </a:tcPr>
                </a:tc>
                <a:tc>
                  <a:txBody>
                    <a:bodyPr/>
                    <a:lstStyle/>
                    <a:p>
                      <a:pPr algn="ctr"/>
                      <a:r>
                        <a:rPr lang="en-US" sz="2000" dirty="0" smtClean="0">
                          <a:solidFill>
                            <a:schemeClr val="bg1"/>
                          </a:solidFill>
                          <a:latin typeface="Arial Narrow" pitchFamily="34" charset="0"/>
                        </a:rPr>
                        <a:t>16</a:t>
                      </a:r>
                      <a:r>
                        <a:rPr lang="en-US" sz="2000" baseline="0" dirty="0" smtClean="0">
                          <a:solidFill>
                            <a:schemeClr val="bg1"/>
                          </a:solidFill>
                          <a:latin typeface="Arial Narrow" pitchFamily="34" charset="0"/>
                        </a:rPr>
                        <a:t> </a:t>
                      </a:r>
                      <a:r>
                        <a:rPr lang="en-US" sz="2000" dirty="0" smtClean="0">
                          <a:solidFill>
                            <a:schemeClr val="bg1"/>
                          </a:solidFill>
                          <a:latin typeface="Arial Narrow" pitchFamily="34" charset="0"/>
                        </a:rPr>
                        <a:t>characters</a:t>
                      </a:r>
                      <a:endParaRPr lang="en-US" sz="2000" dirty="0">
                        <a:solidFill>
                          <a:schemeClr val="bg1"/>
                        </a:solidFill>
                        <a:latin typeface="Arial Narrow" pitchFamily="34" charset="0"/>
                      </a:endParaRPr>
                    </a:p>
                  </a:txBody>
                  <a:tcPr anchor="ctr">
                    <a:solidFill>
                      <a:schemeClr val="accent6">
                        <a:lumMod val="75000"/>
                      </a:schemeClr>
                    </a:solidFill>
                  </a:tcPr>
                </a:tc>
              </a:tr>
            </a:tbl>
          </a:graphicData>
        </a:graphic>
      </p:graphicFrame>
      <p:sp>
        <p:nvSpPr>
          <p:cNvPr id="10" name="Oval 9"/>
          <p:cNvSpPr/>
          <p:nvPr/>
        </p:nvSpPr>
        <p:spPr>
          <a:xfrm>
            <a:off x="6810375" y="1428750"/>
            <a:ext cx="1800225" cy="127635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fill="hold" grpId="0" nodeType="click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sz="quarter" idx="10"/>
          </p:nvPr>
        </p:nvGraphicFramePr>
        <p:xfrm>
          <a:off x="0" y="761998"/>
          <a:ext cx="9115425" cy="5251124"/>
        </p:xfrm>
        <a:graphic>
          <a:graphicData uri="http://schemas.openxmlformats.org/drawingml/2006/table">
            <a:tbl>
              <a:tblPr firstRow="1" bandRow="1">
                <a:tableStyleId>{5C22544A-7EE6-4342-B048-85BDC9FD1C3A}</a:tableStyleId>
              </a:tblPr>
              <a:tblGrid>
                <a:gridCol w="1225802"/>
                <a:gridCol w="1925771"/>
                <a:gridCol w="2222833"/>
                <a:gridCol w="3741019"/>
              </a:tblGrid>
              <a:tr h="673220">
                <a:tc>
                  <a:txBody>
                    <a:bodyPr/>
                    <a:lstStyle/>
                    <a:p>
                      <a:r>
                        <a:rPr lang="en-US" sz="1600" b="1" dirty="0">
                          <a:latin typeface="Arial Narrow" pitchFamily="34" charset="0"/>
                        </a:rPr>
                        <a:t>Range of </a:t>
                      </a:r>
                      <a:r>
                        <a:rPr lang="en-US" sz="1600" b="1" i="1" dirty="0">
                          <a:latin typeface="Arial Narrow" pitchFamily="34" charset="0"/>
                        </a:rPr>
                        <a:t>Issuer of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c>
                  <a:txBody>
                    <a:bodyPr/>
                    <a:lstStyle/>
                    <a:p>
                      <a:r>
                        <a:rPr lang="en-US" sz="1600" b="1" dirty="0">
                          <a:latin typeface="Arial Narrow" pitchFamily="34" charset="0"/>
                        </a:rPr>
                        <a:t>Category of issuer</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Method of allocating</a:t>
                      </a:r>
                      <a:r>
                        <a:rPr lang="en-US" sz="1600" dirty="0">
                          <a:latin typeface="Arial Narrow" pitchFamily="34" charset="0"/>
                        </a:rPr>
                        <a:t> </a:t>
                      </a:r>
                    </a:p>
                  </a:txBody>
                  <a:tcPr anchor="ctr">
                    <a:solidFill>
                      <a:srgbClr val="070BB9"/>
                    </a:solidFill>
                  </a:tcPr>
                </a:tc>
                <a:tc>
                  <a:txBody>
                    <a:bodyPr/>
                    <a:lstStyle/>
                    <a:p>
                      <a:r>
                        <a:rPr lang="en-US" sz="1600" b="1" dirty="0">
                          <a:latin typeface="Arial Narrow" pitchFamily="34" charset="0"/>
                        </a:rPr>
                        <a:t>Procedures for issuing </a:t>
                      </a:r>
                      <a:r>
                        <a:rPr lang="en-US" sz="1600" b="1" i="1" dirty="0">
                          <a:latin typeface="Arial Narrow" pitchFamily="34" charset="0"/>
                        </a:rPr>
                        <a:t>Issue Number</a:t>
                      </a:r>
                      <a:r>
                        <a:rPr lang="en-US" sz="1600" b="1" dirty="0">
                          <a:latin typeface="Arial Narrow" pitchFamily="34" charset="0"/>
                        </a:rPr>
                        <a:t> and </a:t>
                      </a:r>
                      <a:r>
                        <a:rPr lang="en-US" sz="1600" b="1" i="1" dirty="0">
                          <a:latin typeface="Arial Narrow" pitchFamily="34" charset="0"/>
                        </a:rPr>
                        <a:t>Local Identifier</a:t>
                      </a:r>
                      <a:r>
                        <a:rPr lang="en-US" sz="1600" b="1" dirty="0">
                          <a:latin typeface="Arial Narrow" pitchFamily="34" charset="0"/>
                        </a:rPr>
                        <a:t> </a:t>
                      </a:r>
                      <a:endParaRPr lang="en-US" sz="1600" dirty="0">
                        <a:latin typeface="Arial Narrow" pitchFamily="34" charset="0"/>
                      </a:endParaRPr>
                    </a:p>
                  </a:txBody>
                  <a:tcPr anchor="ctr">
                    <a:solidFill>
                      <a:srgbClr val="070BB9"/>
                    </a:solidFill>
                  </a:tcPr>
                </a:tc>
              </a:tr>
              <a:tr h="530294">
                <a:tc>
                  <a:txBody>
                    <a:bodyPr/>
                    <a:lstStyle/>
                    <a:p>
                      <a:r>
                        <a:rPr lang="en-US" sz="1600" kern="1200">
                          <a:solidFill>
                            <a:schemeClr val="dk1"/>
                          </a:solidFill>
                          <a:latin typeface="Arial Narrow" pitchFamily="34" charset="0"/>
                          <a:ea typeface="+mn-ea"/>
                          <a:cs typeface="+mn-cs"/>
                        </a:rPr>
                        <a:t>0 </a:t>
                      </a:r>
                    </a:p>
                  </a:txBody>
                  <a:tcPr anchor="ctr"/>
                </a:tc>
                <a:tc>
                  <a:txBody>
                    <a:bodyPr/>
                    <a:lstStyle/>
                    <a:p>
                      <a:r>
                        <a:rPr lang="en-US" sz="1600" kern="1200" dirty="0">
                          <a:solidFill>
                            <a:schemeClr val="dk1"/>
                          </a:solidFill>
                          <a:latin typeface="Arial Narrow" pitchFamily="34" charset="0"/>
                          <a:ea typeface="+mn-ea"/>
                          <a:cs typeface="+mn-cs"/>
                        </a:rPr>
                        <a:t>Reserved for internal use by </a:t>
                      </a:r>
                      <a:r>
                        <a:rPr lang="en-US" sz="1600" kern="1200" dirty="0">
                          <a:solidFill>
                            <a:schemeClr val="dk1"/>
                          </a:solidFill>
                          <a:latin typeface="Arial Narrow" pitchFamily="34" charset="0"/>
                          <a:ea typeface="+mn-ea"/>
                          <a:cs typeface="+mn-cs"/>
                          <a:hlinkClick r:id="rId3"/>
                        </a:rPr>
                        <a:t>OSCAR</a:t>
                      </a:r>
                      <a:r>
                        <a:rPr lang="en-US" sz="1600" kern="1200" dirty="0">
                          <a:solidFill>
                            <a:schemeClr val="dk1"/>
                          </a:solidFill>
                          <a:latin typeface="Arial Narrow" pitchFamily="34" charset="0"/>
                          <a:ea typeface="+mn-ea"/>
                          <a:cs typeface="+mn-cs"/>
                        </a:rPr>
                        <a:t> </a:t>
                      </a:r>
                    </a:p>
                  </a:txBody>
                  <a:tcPr anchor="ctr"/>
                </a:tc>
                <a:tc>
                  <a:txBody>
                    <a:bodyPr/>
                    <a:lstStyle/>
                    <a:p>
                      <a:r>
                        <a:rPr lang="en-US" sz="1600" kern="1200">
                          <a:solidFill>
                            <a:schemeClr val="dk1"/>
                          </a:solidFill>
                          <a:latin typeface="Arial Narrow" pitchFamily="34" charset="0"/>
                          <a:ea typeface="+mn-ea"/>
                          <a:cs typeface="+mn-cs"/>
                        </a:rPr>
                        <a:t>OSCAR allocates the value </a:t>
                      </a:r>
                    </a:p>
                  </a:txBody>
                  <a:tcPr anchor="ctr"/>
                </a:tc>
                <a:tc>
                  <a:txBody>
                    <a:bodyPr/>
                    <a:lstStyle/>
                    <a:p>
                      <a:r>
                        <a:rPr lang="en-US" sz="1600" kern="1200">
                          <a:solidFill>
                            <a:schemeClr val="dk1"/>
                          </a:solidFill>
                          <a:latin typeface="Arial Narrow" pitchFamily="34" charset="0"/>
                          <a:ea typeface="+mn-ea"/>
                          <a:cs typeface="+mn-cs"/>
                        </a:rPr>
                        <a:t>Determined by OSCAR </a:t>
                      </a:r>
                    </a:p>
                  </a:txBody>
                  <a:tcPr anchor="ctr"/>
                </a:tc>
              </a:tr>
              <a:tr h="1634962">
                <a:tc>
                  <a:txBody>
                    <a:bodyPr/>
                    <a:lstStyle/>
                    <a:p>
                      <a:r>
                        <a:rPr lang="en-US" sz="1600" kern="1200">
                          <a:solidFill>
                            <a:schemeClr val="dk1"/>
                          </a:solidFill>
                          <a:latin typeface="Arial Narrow" pitchFamily="34" charset="0"/>
                          <a:ea typeface="+mn-ea"/>
                          <a:cs typeface="+mn-cs"/>
                        </a:rPr>
                        <a:t>1-9999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an ISO 3166-1 numeric country code </a:t>
                      </a:r>
                    </a:p>
                  </a:txBody>
                  <a:tcPr anchor="ctr"/>
                </a:tc>
                <a:tc>
                  <a:txBody>
                    <a:bodyPr/>
                    <a:lstStyle/>
                    <a:p>
                      <a:r>
                        <a:rPr lang="en-US" sz="1600" kern="1200" dirty="0">
                          <a:solidFill>
                            <a:schemeClr val="dk1"/>
                          </a:solidFill>
                          <a:latin typeface="Arial Narrow" pitchFamily="34" charset="0"/>
                          <a:ea typeface="+mn-ea"/>
                          <a:cs typeface="+mn-cs"/>
                        </a:rPr>
                        <a:t>ISO 3166-1 three digit numeric country code (by convention leading zeroes are not shown in WIGOS Identifiers). See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4"/>
                        </a:rPr>
                        <a:t>ISO </a:t>
                      </a:r>
                      <a:r>
                        <a:rPr lang="en-US" sz="1600" kern="1200" dirty="0">
                          <a:solidFill>
                            <a:schemeClr val="dk1"/>
                          </a:solidFill>
                          <a:latin typeface="Arial Narrow" pitchFamily="34" charset="0"/>
                          <a:ea typeface="+mn-ea"/>
                          <a:cs typeface="+mn-cs"/>
                          <a:hlinkClick r:id="rId4"/>
                        </a:rPr>
                        <a:t>web </a:t>
                      </a:r>
                      <a:r>
                        <a:rPr lang="en-US" sz="1600" kern="1200" dirty="0" smtClean="0">
                          <a:solidFill>
                            <a:schemeClr val="dk1"/>
                          </a:solidFill>
                          <a:latin typeface="Arial Narrow" pitchFamily="34" charset="0"/>
                          <a:ea typeface="+mn-ea"/>
                          <a:cs typeface="+mn-cs"/>
                          <a:hlinkClick r:id="rId4"/>
                        </a:rPr>
                        <a:t>site</a:t>
                      </a:r>
                      <a:r>
                        <a:rPr lang="en-US" sz="1600" kern="1200" baseline="0" dirty="0" smtClean="0">
                          <a:solidFill>
                            <a:schemeClr val="dk1"/>
                          </a:solidFill>
                          <a:latin typeface="Arial Narrow" pitchFamily="34" charset="0"/>
                          <a:ea typeface="+mn-ea"/>
                          <a:cs typeface="+mn-cs"/>
                        </a:rPr>
                        <a:t> for more details</a:t>
                      </a:r>
                      <a:endParaRPr lang="en-US" sz="1600" kern="1200" dirty="0">
                        <a:solidFill>
                          <a:schemeClr val="dk1"/>
                        </a:solidFill>
                        <a:latin typeface="Arial Narrow" pitchFamily="34" charset="0"/>
                        <a:ea typeface="+mn-ea"/>
                        <a:cs typeface="+mn-cs"/>
                      </a:endParaRP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smtClean="0">
                          <a:solidFill>
                            <a:schemeClr val="dk1"/>
                          </a:solidFill>
                          <a:latin typeface="Arial Narrow" pitchFamily="34" charset="0"/>
                          <a:ea typeface="+mn-ea"/>
                          <a:cs typeface="+mn-cs"/>
                        </a:rPr>
                        <a:t>**</a:t>
                      </a:r>
                      <a:r>
                        <a:rPr lang="en-US" sz="1600" kern="1200" dirty="0" smtClean="0">
                          <a:solidFill>
                            <a:schemeClr val="dk1"/>
                          </a:solidFill>
                          <a:latin typeface="Arial Narrow" pitchFamily="34" charset="0"/>
                          <a:ea typeface="+mn-ea"/>
                          <a:cs typeface="+mn-cs"/>
                          <a:hlinkClick r:id="rId5" tooltip="WIGOS-Id-Country"/>
                        </a:rPr>
                        <a:t>"Guidance </a:t>
                      </a:r>
                      <a:r>
                        <a:rPr lang="en-US" sz="1600" kern="1200" dirty="0">
                          <a:solidFill>
                            <a:schemeClr val="dk1"/>
                          </a:solidFill>
                          <a:latin typeface="Arial Narrow" pitchFamily="34" charset="0"/>
                          <a:ea typeface="+mn-ea"/>
                          <a:cs typeface="+mn-cs"/>
                          <a:hlinkClick r:id="rId5" tooltip="WIGOS-Id-Country"/>
                        </a:rPr>
                        <a:t>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1634962">
                <a:tc>
                  <a:txBody>
                    <a:bodyPr/>
                    <a:lstStyle/>
                    <a:p>
                      <a:r>
                        <a:rPr lang="en-US" sz="1600" kern="1200">
                          <a:solidFill>
                            <a:schemeClr val="dk1"/>
                          </a:solidFill>
                          <a:latin typeface="Arial Narrow" pitchFamily="34" charset="0"/>
                          <a:ea typeface="+mn-ea"/>
                          <a:cs typeface="+mn-cs"/>
                        </a:rPr>
                        <a:t>10000-11999 </a:t>
                      </a:r>
                    </a:p>
                  </a:txBody>
                  <a:tcPr anchor="ctr"/>
                </a:tc>
                <a:tc>
                  <a:txBody>
                    <a:bodyPr/>
                    <a:lstStyle/>
                    <a:p>
                      <a:r>
                        <a:rPr lang="en-US" sz="1600" kern="1200" dirty="0">
                          <a:solidFill>
                            <a:schemeClr val="dk1"/>
                          </a:solidFill>
                          <a:latin typeface="Arial Narrow" pitchFamily="34" charset="0"/>
                          <a:ea typeface="+mn-ea"/>
                          <a:cs typeface="+mn-cs"/>
                        </a:rPr>
                        <a:t>Member state or territory for which there is no ISO 3166-1 numeric country code </a:t>
                      </a:r>
                    </a:p>
                  </a:txBody>
                  <a:tcPr anchor="ctr"/>
                </a:tc>
                <a:tc>
                  <a:txBody>
                    <a:bodyPr/>
                    <a:lstStyle/>
                    <a:p>
                      <a:r>
                        <a:rPr lang="en-US" sz="1600" kern="1200" dirty="0">
                          <a:solidFill>
                            <a:schemeClr val="dk1"/>
                          </a:solidFill>
                          <a:latin typeface="Arial Narrow" pitchFamily="34" charset="0"/>
                          <a:ea typeface="+mn-ea"/>
                          <a:cs typeface="+mn-cs"/>
                        </a:rPr>
                        <a:t>WMO Secretariat allocates an available number on request </a:t>
                      </a:r>
                    </a:p>
                  </a:txBody>
                  <a:tcPr anchor="ctr"/>
                </a:tc>
                <a:tc>
                  <a:txBody>
                    <a:bodyPr/>
                    <a:lstStyle/>
                    <a:p>
                      <a:r>
                        <a:rPr lang="en-US" sz="1600" kern="1200" dirty="0">
                          <a:solidFill>
                            <a:schemeClr val="dk1"/>
                          </a:solidFill>
                          <a:latin typeface="Arial Narrow" pitchFamily="34" charset="0"/>
                          <a:ea typeface="+mn-ea"/>
                          <a:cs typeface="+mn-cs"/>
                        </a:rPr>
                        <a:t>Issuer identifies its own procedures. Further guidance is available in the section </a:t>
                      </a:r>
                      <a:r>
                        <a:rPr lang="en-US" sz="1600" kern="1200" dirty="0">
                          <a:solidFill>
                            <a:schemeClr val="dk1"/>
                          </a:solidFill>
                          <a:latin typeface="Arial Narrow" pitchFamily="34" charset="0"/>
                          <a:ea typeface="+mn-ea"/>
                          <a:cs typeface="+mn-cs"/>
                          <a:hlinkClick r:id="rId5" tooltip="WIGOS-Id-Country"/>
                        </a:rPr>
                        <a:t>"Guidance on recommended practices for the allocation of 'issue number' and 'local identifier' for Member states and territories that have an 'issuer of identifier' allocated to them"</a:t>
                      </a:r>
                      <a:r>
                        <a:rPr lang="en-US" sz="1600" kern="1200" dirty="0">
                          <a:solidFill>
                            <a:schemeClr val="dk1"/>
                          </a:solidFill>
                          <a:latin typeface="Arial Narrow" pitchFamily="34" charset="0"/>
                          <a:ea typeface="+mn-ea"/>
                          <a:cs typeface="+mn-cs"/>
                        </a:rPr>
                        <a:t>. </a:t>
                      </a:r>
                    </a:p>
                  </a:txBody>
                  <a:tcPr anchor="ctr"/>
                </a:tc>
              </a:tr>
              <a:tr h="530294">
                <a:tc>
                  <a:txBody>
                    <a:bodyPr/>
                    <a:lstStyle/>
                    <a:p>
                      <a:r>
                        <a:rPr lang="en-US" sz="1600" kern="1200">
                          <a:solidFill>
                            <a:schemeClr val="dk1"/>
                          </a:solidFill>
                          <a:latin typeface="Arial Narrow" pitchFamily="34" charset="0"/>
                          <a:ea typeface="+mn-ea"/>
                          <a:cs typeface="+mn-cs"/>
                        </a:rPr>
                        <a:t>12000-19999 </a:t>
                      </a:r>
                    </a:p>
                  </a:txBody>
                  <a:tcPr anchor="ctr"/>
                </a:tc>
                <a:tc>
                  <a:txBody>
                    <a:bodyPr/>
                    <a:lstStyle/>
                    <a:p>
                      <a:r>
                        <a:rPr lang="en-US" sz="1600" kern="1200" dirty="0">
                          <a:solidFill>
                            <a:schemeClr val="dk1"/>
                          </a:solidFill>
                          <a:latin typeface="Arial Narrow" pitchFamily="34" charset="0"/>
                          <a:ea typeface="+mn-ea"/>
                          <a:cs typeface="+mn-cs"/>
                        </a:rPr>
                        <a:t>Reserved for future use. </a:t>
                      </a:r>
                    </a:p>
                  </a:txBody>
                  <a:tcPr anchor="ctr"/>
                </a:tc>
                <a:tc>
                  <a:txBody>
                    <a:bodyPr/>
                    <a:lstStyle/>
                    <a:p>
                      <a:r>
                        <a:rPr lang="en-US" sz="1600" kern="1200">
                          <a:solidFill>
                            <a:schemeClr val="dk1"/>
                          </a:solidFill>
                          <a:latin typeface="Arial Narrow" pitchFamily="34" charset="0"/>
                          <a:ea typeface="+mn-ea"/>
                          <a:cs typeface="+mn-cs"/>
                        </a:rPr>
                        <a:t>To be determined. </a:t>
                      </a:r>
                    </a:p>
                  </a:txBody>
                  <a:tcPr anchor="ctr"/>
                </a:tc>
                <a:tc>
                  <a:txBody>
                    <a:bodyPr/>
                    <a:lstStyle/>
                    <a:p>
                      <a:r>
                        <a:rPr lang="en-US" sz="1600" kern="1200" dirty="0">
                          <a:solidFill>
                            <a:schemeClr val="dk1"/>
                          </a:solidFill>
                          <a:latin typeface="Arial Narrow" pitchFamily="34" charset="0"/>
                          <a:ea typeface="+mn-ea"/>
                          <a:cs typeface="+mn-cs"/>
                        </a:rPr>
                        <a:t>To be determined. </a:t>
                      </a:r>
                    </a:p>
                  </a:txBody>
                  <a:tcPr anchor="ctr"/>
                </a:tc>
              </a:tr>
            </a:tbl>
          </a:graphicData>
        </a:graphic>
      </p:graphicFrame>
      <p:sp>
        <p:nvSpPr>
          <p:cNvPr id="3" name="Text Placeholder 2"/>
          <p:cNvSpPr>
            <a:spLocks noGrp="1"/>
          </p:cNvSpPr>
          <p:nvPr>
            <p:ph type="body" sz="quarter" idx="13"/>
          </p:nvPr>
        </p:nvSpPr>
        <p:spPr>
          <a:xfrm>
            <a:off x="1428750" y="0"/>
            <a:ext cx="6361463" cy="828675"/>
          </a:xfrm>
        </p:spPr>
        <p:txBody>
          <a:bodyPr/>
          <a:lstStyle/>
          <a:p>
            <a:r>
              <a:rPr lang="en-US" sz="2300" dirty="0" smtClean="0"/>
              <a:t>Issuer of Identifier for station identifiers associated with WMO </a:t>
            </a:r>
            <a:r>
              <a:rPr lang="en-US" sz="2300" dirty="0" err="1" smtClean="0"/>
              <a:t>Programmes</a:t>
            </a:r>
            <a:endParaRPr lang="en-US" sz="2300" dirty="0"/>
          </a:p>
        </p:txBody>
      </p:sp>
      <p:sp>
        <p:nvSpPr>
          <p:cNvPr id="4" name="TextBox 3"/>
          <p:cNvSpPr txBox="1"/>
          <p:nvPr/>
        </p:nvSpPr>
        <p:spPr>
          <a:xfrm>
            <a:off x="1104899" y="5991225"/>
            <a:ext cx="7239001" cy="646331"/>
          </a:xfrm>
          <a:prstGeom prst="rect">
            <a:avLst/>
          </a:prstGeom>
          <a:noFill/>
        </p:spPr>
        <p:txBody>
          <a:bodyPr wrap="square" rtlCol="0">
            <a:spAutoFit/>
          </a:bodyPr>
          <a:lstStyle/>
          <a:p>
            <a:r>
              <a:rPr lang="en-US" dirty="0" smtClean="0"/>
              <a:t>*  </a:t>
            </a:r>
            <a:r>
              <a:rPr lang="en-US" sz="1400" dirty="0" smtClean="0">
                <a:solidFill>
                  <a:schemeClr val="dk1"/>
                </a:solidFill>
                <a:latin typeface="+mn-lt"/>
                <a:ea typeface="+mn-ea"/>
                <a:hlinkClick r:id="rId5" tooltip="WIGOS-Id-Country"/>
              </a:rPr>
              <a:t>https://www.iso.org/obp/ui/#search </a:t>
            </a:r>
          </a:p>
          <a:p>
            <a:r>
              <a:rPr lang="en-US" dirty="0" smtClean="0"/>
              <a:t>** </a:t>
            </a:r>
            <a:r>
              <a:rPr lang="en-US" sz="1400" dirty="0" smtClean="0">
                <a:solidFill>
                  <a:schemeClr val="dk1"/>
                </a:solidFill>
                <a:latin typeface="+mn-lt"/>
                <a:ea typeface="+mn-ea"/>
                <a:hlinkClick r:id="rId5" tooltip="WIGOS-Id-Country"/>
              </a:rPr>
              <a:t>https://wiswiki.wmo.int/tiki-index.php?page=WIGOS-Id-WMOProg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va_template_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EsriMapsInfo xmlns="ESRI.ArcGIS.Mapping.OfficeIntegration.PowerPointInfo">
  <Version>Version1</Version>
  <RequiresSignIn>False</RequiresSignIn>
</EsriMapsInfo>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CF437E4-EEEC-4498-A388-6D9F071CF287}">
  <ds:schemaRefs>
    <ds:schemaRef ds:uri="ESRI.ArcGIS.Mapping.OfficeIntegration.PowerPointInfo"/>
  </ds:schemaRefs>
</ds:datastoreItem>
</file>

<file path=customXml/itemProps10.xml><?xml version="1.0" encoding="utf-8"?>
<ds:datastoreItem xmlns:ds="http://schemas.openxmlformats.org/officeDocument/2006/customXml" ds:itemID="{7DEC0043-8BA5-4B7A-A1F1-40608C515962}">
  <ds:schemaRefs>
    <ds:schemaRef ds:uri="ESRI.ArcGIS.Mapping.OfficeIntegration.PowerPointInfo"/>
  </ds:schemaRefs>
</ds:datastoreItem>
</file>

<file path=customXml/itemProps100.xml><?xml version="1.0" encoding="utf-8"?>
<ds:datastoreItem xmlns:ds="http://schemas.openxmlformats.org/officeDocument/2006/customXml" ds:itemID="{9D8B5947-76D2-4563-A4F1-FA6B0BB8DD2F}">
  <ds:schemaRefs>
    <ds:schemaRef ds:uri="ESRI.ArcGIS.Mapping.OfficeIntegration.PowerPointInfo"/>
  </ds:schemaRefs>
</ds:datastoreItem>
</file>

<file path=customXml/itemProps101.xml><?xml version="1.0" encoding="utf-8"?>
<ds:datastoreItem xmlns:ds="http://schemas.openxmlformats.org/officeDocument/2006/customXml" ds:itemID="{0117B053-D798-496E-8112-9B5B42D6F4D8}">
  <ds:schemaRefs>
    <ds:schemaRef ds:uri="ESRI.ArcGIS.Mapping.OfficeIntegration.PowerPointInfo"/>
  </ds:schemaRefs>
</ds:datastoreItem>
</file>

<file path=customXml/itemProps102.xml><?xml version="1.0" encoding="utf-8"?>
<ds:datastoreItem xmlns:ds="http://schemas.openxmlformats.org/officeDocument/2006/customXml" ds:itemID="{B12B1B7E-C9D9-4788-80F7-1B7E07BC9461}">
  <ds:schemaRefs>
    <ds:schemaRef ds:uri="ESRI.ArcGIS.Mapping.OfficeIntegration.PowerPointInfo"/>
  </ds:schemaRefs>
</ds:datastoreItem>
</file>

<file path=customXml/itemProps103.xml><?xml version="1.0" encoding="utf-8"?>
<ds:datastoreItem xmlns:ds="http://schemas.openxmlformats.org/officeDocument/2006/customXml" ds:itemID="{3E7E38E1-44C0-461D-891B-41C894BE77DD}">
  <ds:schemaRefs>
    <ds:schemaRef ds:uri="ESRI.ArcGIS.Mapping.OfficeIntegration.PowerPointInfo"/>
  </ds:schemaRefs>
</ds:datastoreItem>
</file>

<file path=customXml/itemProps104.xml><?xml version="1.0" encoding="utf-8"?>
<ds:datastoreItem xmlns:ds="http://schemas.openxmlformats.org/officeDocument/2006/customXml" ds:itemID="{8117785B-9AC0-4060-B7AB-F6CA94F5D0E9}">
  <ds:schemaRefs>
    <ds:schemaRef ds:uri="ESRI.ArcGIS.Mapping.OfficeIntegration.PowerPointInfo"/>
  </ds:schemaRefs>
</ds:datastoreItem>
</file>

<file path=customXml/itemProps105.xml><?xml version="1.0" encoding="utf-8"?>
<ds:datastoreItem xmlns:ds="http://schemas.openxmlformats.org/officeDocument/2006/customXml" ds:itemID="{6641319F-E9E3-4FA2-83DE-C866A5AFFFD0}">
  <ds:schemaRefs>
    <ds:schemaRef ds:uri="ESRI.ArcGIS.Mapping.OfficeIntegration.PowerPointInfo"/>
  </ds:schemaRefs>
</ds:datastoreItem>
</file>

<file path=customXml/itemProps106.xml><?xml version="1.0" encoding="utf-8"?>
<ds:datastoreItem xmlns:ds="http://schemas.openxmlformats.org/officeDocument/2006/customXml" ds:itemID="{6EF8F722-C043-4199-94AE-AA4B2354AA63}">
  <ds:schemaRefs>
    <ds:schemaRef ds:uri="ESRI.ArcGIS.Mapping.OfficeIntegration.PowerPointInfo"/>
  </ds:schemaRefs>
</ds:datastoreItem>
</file>

<file path=customXml/itemProps107.xml><?xml version="1.0" encoding="utf-8"?>
<ds:datastoreItem xmlns:ds="http://schemas.openxmlformats.org/officeDocument/2006/customXml" ds:itemID="{86E26E9E-0363-47A7-ADF6-A9E43E43B494}">
  <ds:schemaRefs>
    <ds:schemaRef ds:uri="ESRI.ArcGIS.Mapping.OfficeIntegration.PowerPointInfo"/>
  </ds:schemaRefs>
</ds:datastoreItem>
</file>

<file path=customXml/itemProps108.xml><?xml version="1.0" encoding="utf-8"?>
<ds:datastoreItem xmlns:ds="http://schemas.openxmlformats.org/officeDocument/2006/customXml" ds:itemID="{C2CB815F-40A7-4DB6-89D0-D8F921CE1989}">
  <ds:schemaRefs>
    <ds:schemaRef ds:uri="ESRI.ArcGIS.Mapping.OfficeIntegration.PowerPointInfo"/>
  </ds:schemaRefs>
</ds:datastoreItem>
</file>

<file path=customXml/itemProps109.xml><?xml version="1.0" encoding="utf-8"?>
<ds:datastoreItem xmlns:ds="http://schemas.openxmlformats.org/officeDocument/2006/customXml" ds:itemID="{F34D4254-4BE8-4890-BB66-FF6E892DB870}">
  <ds:schemaRefs>
    <ds:schemaRef ds:uri="ESRI.ArcGIS.Mapping.OfficeIntegration.PowerPointInfo"/>
  </ds:schemaRefs>
</ds:datastoreItem>
</file>

<file path=customXml/itemProps11.xml><?xml version="1.0" encoding="utf-8"?>
<ds:datastoreItem xmlns:ds="http://schemas.openxmlformats.org/officeDocument/2006/customXml" ds:itemID="{22B10966-68BC-47A0-BF77-698C54D3B1B7}">
  <ds:schemaRefs>
    <ds:schemaRef ds:uri="ESRI.ArcGIS.Mapping.OfficeIntegration.PowerPointInfo"/>
  </ds:schemaRefs>
</ds:datastoreItem>
</file>

<file path=customXml/itemProps110.xml><?xml version="1.0" encoding="utf-8"?>
<ds:datastoreItem xmlns:ds="http://schemas.openxmlformats.org/officeDocument/2006/customXml" ds:itemID="{90FCFAEC-4C70-4468-A701-EF9F84365568}">
  <ds:schemaRefs>
    <ds:schemaRef ds:uri="ESRI.ArcGIS.Mapping.OfficeIntegration.PowerPointInfo"/>
  </ds:schemaRefs>
</ds:datastoreItem>
</file>

<file path=customXml/itemProps111.xml><?xml version="1.0" encoding="utf-8"?>
<ds:datastoreItem xmlns:ds="http://schemas.openxmlformats.org/officeDocument/2006/customXml" ds:itemID="{AEA7E94C-7B0F-4134-BE2F-E94EBA3F33D6}">
  <ds:schemaRefs>
    <ds:schemaRef ds:uri="ESRI.ArcGIS.Mapping.OfficeIntegration.PowerPointInfo"/>
  </ds:schemaRefs>
</ds:datastoreItem>
</file>

<file path=customXml/itemProps112.xml><?xml version="1.0" encoding="utf-8"?>
<ds:datastoreItem xmlns:ds="http://schemas.openxmlformats.org/officeDocument/2006/customXml" ds:itemID="{704E6854-1954-4430-92B2-9065A5C309E7}">
  <ds:schemaRefs>
    <ds:schemaRef ds:uri="ESRI.ArcGIS.Mapping.OfficeIntegration.PowerPointInfo"/>
  </ds:schemaRefs>
</ds:datastoreItem>
</file>

<file path=customXml/itemProps113.xml><?xml version="1.0" encoding="utf-8"?>
<ds:datastoreItem xmlns:ds="http://schemas.openxmlformats.org/officeDocument/2006/customXml" ds:itemID="{A0FCDD52-F469-46EB-99EB-284C4DD6505D}">
  <ds:schemaRefs>
    <ds:schemaRef ds:uri="ESRI.ArcGIS.Mapping.OfficeIntegration.PowerPointInfo"/>
  </ds:schemaRefs>
</ds:datastoreItem>
</file>

<file path=customXml/itemProps114.xml><?xml version="1.0" encoding="utf-8"?>
<ds:datastoreItem xmlns:ds="http://schemas.openxmlformats.org/officeDocument/2006/customXml" ds:itemID="{0A8D48AC-4164-4DC6-B325-C1DBF590E343}">
  <ds:schemaRefs>
    <ds:schemaRef ds:uri="ESRI.ArcGIS.Mapping.OfficeIntegration.PowerPointInfo"/>
  </ds:schemaRefs>
</ds:datastoreItem>
</file>

<file path=customXml/itemProps115.xml><?xml version="1.0" encoding="utf-8"?>
<ds:datastoreItem xmlns:ds="http://schemas.openxmlformats.org/officeDocument/2006/customXml" ds:itemID="{45526212-75BE-426B-997F-1C1F2D0EE52D}">
  <ds:schemaRefs>
    <ds:schemaRef ds:uri="ESRI.ArcGIS.Mapping.OfficeIntegration.PowerPointInfo"/>
  </ds:schemaRefs>
</ds:datastoreItem>
</file>

<file path=customXml/itemProps116.xml><?xml version="1.0" encoding="utf-8"?>
<ds:datastoreItem xmlns:ds="http://schemas.openxmlformats.org/officeDocument/2006/customXml" ds:itemID="{CBBB1E7B-05B1-4F7C-BF41-2FE12A8AF101}">
  <ds:schemaRefs>
    <ds:schemaRef ds:uri="ESRI.ArcGIS.Mapping.OfficeIntegration.PowerPointInfo"/>
  </ds:schemaRefs>
</ds:datastoreItem>
</file>

<file path=customXml/itemProps117.xml><?xml version="1.0" encoding="utf-8"?>
<ds:datastoreItem xmlns:ds="http://schemas.openxmlformats.org/officeDocument/2006/customXml" ds:itemID="{AE9579F3-922B-4B0B-B357-D4731ED7DEA0}">
  <ds:schemaRefs>
    <ds:schemaRef ds:uri="ESRI.ArcGIS.Mapping.OfficeIntegration.PowerPointInfo"/>
  </ds:schemaRefs>
</ds:datastoreItem>
</file>

<file path=customXml/itemProps118.xml><?xml version="1.0" encoding="utf-8"?>
<ds:datastoreItem xmlns:ds="http://schemas.openxmlformats.org/officeDocument/2006/customXml" ds:itemID="{648ECBCB-8ADD-4BA9-BBD4-2F0AAA41CE79}">
  <ds:schemaRefs>
    <ds:schemaRef ds:uri="ESRI.ArcGIS.Mapping.OfficeIntegration.PowerPointInfo"/>
  </ds:schemaRefs>
</ds:datastoreItem>
</file>

<file path=customXml/itemProps119.xml><?xml version="1.0" encoding="utf-8"?>
<ds:datastoreItem xmlns:ds="http://schemas.openxmlformats.org/officeDocument/2006/customXml" ds:itemID="{6F60794D-006A-4D4B-914A-58FC55446586}">
  <ds:schemaRefs>
    <ds:schemaRef ds:uri="ESRI.ArcGIS.Mapping.OfficeIntegration.PowerPointInfo"/>
  </ds:schemaRefs>
</ds:datastoreItem>
</file>

<file path=customXml/itemProps12.xml><?xml version="1.0" encoding="utf-8"?>
<ds:datastoreItem xmlns:ds="http://schemas.openxmlformats.org/officeDocument/2006/customXml" ds:itemID="{DF73B56E-B92F-48FC-B73B-3640A3FE3FA4}">
  <ds:schemaRefs>
    <ds:schemaRef ds:uri="ESRI.ArcGIS.Mapping.OfficeIntegration.PowerPointInfo"/>
  </ds:schemaRefs>
</ds:datastoreItem>
</file>

<file path=customXml/itemProps120.xml><?xml version="1.0" encoding="utf-8"?>
<ds:datastoreItem xmlns:ds="http://schemas.openxmlformats.org/officeDocument/2006/customXml" ds:itemID="{BBFCFC7D-A65C-45C4-B2E4-9993319E8E43}">
  <ds:schemaRefs>
    <ds:schemaRef ds:uri="ESRI.ArcGIS.Mapping.OfficeIntegration.PowerPointInfo"/>
  </ds:schemaRefs>
</ds:datastoreItem>
</file>

<file path=customXml/itemProps121.xml><?xml version="1.0" encoding="utf-8"?>
<ds:datastoreItem xmlns:ds="http://schemas.openxmlformats.org/officeDocument/2006/customXml" ds:itemID="{88A3F3EC-ED90-4A57-B8CC-51D8B8A77DFC}">
  <ds:schemaRefs>
    <ds:schemaRef ds:uri="ESRI.ArcGIS.Mapping.OfficeIntegration.PowerPointInfo"/>
  </ds:schemaRefs>
</ds:datastoreItem>
</file>

<file path=customXml/itemProps122.xml><?xml version="1.0" encoding="utf-8"?>
<ds:datastoreItem xmlns:ds="http://schemas.openxmlformats.org/officeDocument/2006/customXml" ds:itemID="{BC43E5E5-51E9-4121-804F-14E6D4524281}">
  <ds:schemaRefs>
    <ds:schemaRef ds:uri="ESRI.ArcGIS.Mapping.OfficeIntegration.PowerPointInfo"/>
  </ds:schemaRefs>
</ds:datastoreItem>
</file>

<file path=customXml/itemProps123.xml><?xml version="1.0" encoding="utf-8"?>
<ds:datastoreItem xmlns:ds="http://schemas.openxmlformats.org/officeDocument/2006/customXml" ds:itemID="{80F5D349-F89F-4139-ABD5-3CB8C1507299}">
  <ds:schemaRefs>
    <ds:schemaRef ds:uri="ESRI.ArcGIS.Mapping.OfficeIntegration.PowerPointInfo"/>
  </ds:schemaRefs>
</ds:datastoreItem>
</file>

<file path=customXml/itemProps124.xml><?xml version="1.0" encoding="utf-8"?>
<ds:datastoreItem xmlns:ds="http://schemas.openxmlformats.org/officeDocument/2006/customXml" ds:itemID="{442FF95A-0EB6-4629-88FE-C9DC53A2F27F}">
  <ds:schemaRefs>
    <ds:schemaRef ds:uri="ESRI.ArcGIS.Mapping.OfficeIntegration.PowerPointInfo"/>
  </ds:schemaRefs>
</ds:datastoreItem>
</file>

<file path=customXml/itemProps125.xml><?xml version="1.0" encoding="utf-8"?>
<ds:datastoreItem xmlns:ds="http://schemas.openxmlformats.org/officeDocument/2006/customXml" ds:itemID="{463E3E97-E5B9-4B82-B78D-C597BAC06EC6}">
  <ds:schemaRefs>
    <ds:schemaRef ds:uri="ESRI.ArcGIS.Mapping.OfficeIntegration.PowerPointInfo"/>
  </ds:schemaRefs>
</ds:datastoreItem>
</file>

<file path=customXml/itemProps126.xml><?xml version="1.0" encoding="utf-8"?>
<ds:datastoreItem xmlns:ds="http://schemas.openxmlformats.org/officeDocument/2006/customXml" ds:itemID="{10F41901-4743-4379-8FE1-8A480B0901AE}">
  <ds:schemaRefs>
    <ds:schemaRef ds:uri="ESRI.ArcGIS.Mapping.OfficeIntegration.PowerPointInfo"/>
  </ds:schemaRefs>
</ds:datastoreItem>
</file>

<file path=customXml/itemProps127.xml><?xml version="1.0" encoding="utf-8"?>
<ds:datastoreItem xmlns:ds="http://schemas.openxmlformats.org/officeDocument/2006/customXml" ds:itemID="{AD318DE2-0541-4EFB-BEE8-9F5C5A1D945B}">
  <ds:schemaRefs>
    <ds:schemaRef ds:uri="ESRI.ArcGIS.Mapping.OfficeIntegration.PowerPointInfo"/>
  </ds:schemaRefs>
</ds:datastoreItem>
</file>

<file path=customXml/itemProps128.xml><?xml version="1.0" encoding="utf-8"?>
<ds:datastoreItem xmlns:ds="http://schemas.openxmlformats.org/officeDocument/2006/customXml" ds:itemID="{B36C002B-0899-4E3C-A009-DEC8D94B3C32}">
  <ds:schemaRefs>
    <ds:schemaRef ds:uri="ESRI.ArcGIS.Mapping.OfficeIntegration.PowerPointInfo"/>
  </ds:schemaRefs>
</ds:datastoreItem>
</file>

<file path=customXml/itemProps129.xml><?xml version="1.0" encoding="utf-8"?>
<ds:datastoreItem xmlns:ds="http://schemas.openxmlformats.org/officeDocument/2006/customXml" ds:itemID="{5252D532-ECAF-41AF-A244-8D8826B1539E}">
  <ds:schemaRefs>
    <ds:schemaRef ds:uri="ESRI.ArcGIS.Mapping.OfficeIntegration.PowerPointInfo"/>
  </ds:schemaRefs>
</ds:datastoreItem>
</file>

<file path=customXml/itemProps13.xml><?xml version="1.0" encoding="utf-8"?>
<ds:datastoreItem xmlns:ds="http://schemas.openxmlformats.org/officeDocument/2006/customXml" ds:itemID="{605F1D15-00B8-458B-8412-2AA759E982DB}">
  <ds:schemaRefs>
    <ds:schemaRef ds:uri="ESRI.ArcGIS.Mapping.OfficeIntegration.PowerPointInfo"/>
  </ds:schemaRefs>
</ds:datastoreItem>
</file>

<file path=customXml/itemProps130.xml><?xml version="1.0" encoding="utf-8"?>
<ds:datastoreItem xmlns:ds="http://schemas.openxmlformats.org/officeDocument/2006/customXml" ds:itemID="{C5A1D425-F348-4E58-A9F5-69C30C2FE1C6}">
  <ds:schemaRefs>
    <ds:schemaRef ds:uri="ESRI.ArcGIS.Mapping.OfficeIntegration.PowerPointInfo"/>
  </ds:schemaRefs>
</ds:datastoreItem>
</file>

<file path=customXml/itemProps131.xml><?xml version="1.0" encoding="utf-8"?>
<ds:datastoreItem xmlns:ds="http://schemas.openxmlformats.org/officeDocument/2006/customXml" ds:itemID="{F71E4217-BF0F-420D-91E4-20E5BDFF613A}">
  <ds:schemaRefs>
    <ds:schemaRef ds:uri="ESRI.ArcGIS.Mapping.OfficeIntegration.PowerPointInfo"/>
  </ds:schemaRefs>
</ds:datastoreItem>
</file>

<file path=customXml/itemProps132.xml><?xml version="1.0" encoding="utf-8"?>
<ds:datastoreItem xmlns:ds="http://schemas.openxmlformats.org/officeDocument/2006/customXml" ds:itemID="{7E58F8E5-2A40-4A61-83EB-FFC54EA83FE9}">
  <ds:schemaRefs>
    <ds:schemaRef ds:uri="ESRI.ArcGIS.Mapping.OfficeIntegration.PowerPointInfo"/>
  </ds:schemaRefs>
</ds:datastoreItem>
</file>

<file path=customXml/itemProps133.xml><?xml version="1.0" encoding="utf-8"?>
<ds:datastoreItem xmlns:ds="http://schemas.openxmlformats.org/officeDocument/2006/customXml" ds:itemID="{CE7A5D18-D050-4296-92DE-343DBA0EC92D}">
  <ds:schemaRefs>
    <ds:schemaRef ds:uri="ESRI.ArcGIS.Mapping.OfficeIntegration.PowerPointInfo"/>
  </ds:schemaRefs>
</ds:datastoreItem>
</file>

<file path=customXml/itemProps134.xml><?xml version="1.0" encoding="utf-8"?>
<ds:datastoreItem xmlns:ds="http://schemas.openxmlformats.org/officeDocument/2006/customXml" ds:itemID="{246C3B04-DFD4-41FD-9BAB-723C1D46B99A}">
  <ds:schemaRefs>
    <ds:schemaRef ds:uri="ESRI.ArcGIS.Mapping.OfficeIntegration.PowerPointInfo"/>
  </ds:schemaRefs>
</ds:datastoreItem>
</file>

<file path=customXml/itemProps135.xml><?xml version="1.0" encoding="utf-8"?>
<ds:datastoreItem xmlns:ds="http://schemas.openxmlformats.org/officeDocument/2006/customXml" ds:itemID="{AA9B1E39-0061-4D17-998B-BB94CA5DA3A3}">
  <ds:schemaRefs>
    <ds:schemaRef ds:uri="ESRI.ArcGIS.Mapping.OfficeIntegration.PowerPointInfo"/>
  </ds:schemaRefs>
</ds:datastoreItem>
</file>

<file path=customXml/itemProps136.xml><?xml version="1.0" encoding="utf-8"?>
<ds:datastoreItem xmlns:ds="http://schemas.openxmlformats.org/officeDocument/2006/customXml" ds:itemID="{CB5382F2-9068-4671-8227-81867DEE32BD}">
  <ds:schemaRefs>
    <ds:schemaRef ds:uri="ESRI.ArcGIS.Mapping.OfficeIntegration.PowerPointInfo"/>
  </ds:schemaRefs>
</ds:datastoreItem>
</file>

<file path=customXml/itemProps137.xml><?xml version="1.0" encoding="utf-8"?>
<ds:datastoreItem xmlns:ds="http://schemas.openxmlformats.org/officeDocument/2006/customXml" ds:itemID="{DFABFAB2-02E3-4D5A-81AE-761121C70951}">
  <ds:schemaRefs>
    <ds:schemaRef ds:uri="ESRI.ArcGIS.Mapping.OfficeIntegration.PowerPointInfo"/>
  </ds:schemaRefs>
</ds:datastoreItem>
</file>

<file path=customXml/itemProps138.xml><?xml version="1.0" encoding="utf-8"?>
<ds:datastoreItem xmlns:ds="http://schemas.openxmlformats.org/officeDocument/2006/customXml" ds:itemID="{BC3874B1-D852-43F3-B340-920D9F405E9F}">
  <ds:schemaRefs>
    <ds:schemaRef ds:uri="ESRI.ArcGIS.Mapping.OfficeIntegration.PowerPointInfo"/>
  </ds:schemaRefs>
</ds:datastoreItem>
</file>

<file path=customXml/itemProps14.xml><?xml version="1.0" encoding="utf-8"?>
<ds:datastoreItem xmlns:ds="http://schemas.openxmlformats.org/officeDocument/2006/customXml" ds:itemID="{B34358A3-EE56-4596-B20E-71E1FBF23679}">
  <ds:schemaRefs>
    <ds:schemaRef ds:uri="ESRI.ArcGIS.Mapping.OfficeIntegration.PowerPointInfo"/>
  </ds:schemaRefs>
</ds:datastoreItem>
</file>

<file path=customXml/itemProps15.xml><?xml version="1.0" encoding="utf-8"?>
<ds:datastoreItem xmlns:ds="http://schemas.openxmlformats.org/officeDocument/2006/customXml" ds:itemID="{2C1D5513-6362-4497-9985-A09ECE4879E9}">
  <ds:schemaRefs>
    <ds:schemaRef ds:uri="ESRI.ArcGIS.Mapping.OfficeIntegration.PowerPointInfo"/>
  </ds:schemaRefs>
</ds:datastoreItem>
</file>

<file path=customXml/itemProps16.xml><?xml version="1.0" encoding="utf-8"?>
<ds:datastoreItem xmlns:ds="http://schemas.openxmlformats.org/officeDocument/2006/customXml" ds:itemID="{00B2ACE5-0A7A-4F3B-8E4F-551BEF02C5BD}">
  <ds:schemaRefs>
    <ds:schemaRef ds:uri="ESRI.ArcGIS.Mapping.OfficeIntegration.PowerPointInfo"/>
  </ds:schemaRefs>
</ds:datastoreItem>
</file>

<file path=customXml/itemProps17.xml><?xml version="1.0" encoding="utf-8"?>
<ds:datastoreItem xmlns:ds="http://schemas.openxmlformats.org/officeDocument/2006/customXml" ds:itemID="{154103D7-ED1B-4239-A652-FDEAFDC72DA5}">
  <ds:schemaRefs>
    <ds:schemaRef ds:uri="ESRI.ArcGIS.Mapping.OfficeIntegration.PowerPointInfo"/>
  </ds:schemaRefs>
</ds:datastoreItem>
</file>

<file path=customXml/itemProps18.xml><?xml version="1.0" encoding="utf-8"?>
<ds:datastoreItem xmlns:ds="http://schemas.openxmlformats.org/officeDocument/2006/customXml" ds:itemID="{35C2B2FF-3C8D-4AAD-AEB3-75C66618C645}">
  <ds:schemaRefs>
    <ds:schemaRef ds:uri="ESRI.ArcGIS.Mapping.OfficeIntegration.PowerPointInfo"/>
  </ds:schemaRefs>
</ds:datastoreItem>
</file>

<file path=customXml/itemProps19.xml><?xml version="1.0" encoding="utf-8"?>
<ds:datastoreItem xmlns:ds="http://schemas.openxmlformats.org/officeDocument/2006/customXml" ds:itemID="{1F95DC8C-3A71-45BF-A63B-6713001A05A6}">
  <ds:schemaRefs>
    <ds:schemaRef ds:uri="ESRI.ArcGIS.Mapping.OfficeIntegration.PowerPointInfo"/>
  </ds:schemaRefs>
</ds:datastoreItem>
</file>

<file path=customXml/itemProps2.xml><?xml version="1.0" encoding="utf-8"?>
<ds:datastoreItem xmlns:ds="http://schemas.openxmlformats.org/officeDocument/2006/customXml" ds:itemID="{48606651-9010-4C7D-8C68-08D9A16DA6D0}">
  <ds:schemaRefs>
    <ds:schemaRef ds:uri="ESRI.ArcGIS.Mapping.OfficeIntegration.PowerPointInfo"/>
  </ds:schemaRefs>
</ds:datastoreItem>
</file>

<file path=customXml/itemProps20.xml><?xml version="1.0" encoding="utf-8"?>
<ds:datastoreItem xmlns:ds="http://schemas.openxmlformats.org/officeDocument/2006/customXml" ds:itemID="{E4C426A2-83A3-4BD8-BD1E-82957991A1D4}">
  <ds:schemaRefs>
    <ds:schemaRef ds:uri="ESRI.ArcGIS.Mapping.OfficeIntegration.PowerPointInfo"/>
  </ds:schemaRefs>
</ds:datastoreItem>
</file>

<file path=customXml/itemProps21.xml><?xml version="1.0" encoding="utf-8"?>
<ds:datastoreItem xmlns:ds="http://schemas.openxmlformats.org/officeDocument/2006/customXml" ds:itemID="{4EFFB8B7-3A76-4C2C-97A5-88C6A120EAF6}">
  <ds:schemaRefs>
    <ds:schemaRef ds:uri="ESRI.ArcGIS.Mapping.OfficeIntegration.PowerPointInfo"/>
  </ds:schemaRefs>
</ds:datastoreItem>
</file>

<file path=customXml/itemProps22.xml><?xml version="1.0" encoding="utf-8"?>
<ds:datastoreItem xmlns:ds="http://schemas.openxmlformats.org/officeDocument/2006/customXml" ds:itemID="{1E696CE8-0806-4DD8-A112-C4FF3DABDBAA}">
  <ds:schemaRefs>
    <ds:schemaRef ds:uri="ESRI.ArcGIS.Mapping.OfficeIntegration.PowerPointInfo"/>
  </ds:schemaRefs>
</ds:datastoreItem>
</file>

<file path=customXml/itemProps23.xml><?xml version="1.0" encoding="utf-8"?>
<ds:datastoreItem xmlns:ds="http://schemas.openxmlformats.org/officeDocument/2006/customXml" ds:itemID="{379E3ED9-E119-4DAD-8701-0AF4E2DC97CC}">
  <ds:schemaRefs>
    <ds:schemaRef ds:uri="ESRI.ArcGIS.Mapping.OfficeIntegration.PowerPointInfo"/>
  </ds:schemaRefs>
</ds:datastoreItem>
</file>

<file path=customXml/itemProps24.xml><?xml version="1.0" encoding="utf-8"?>
<ds:datastoreItem xmlns:ds="http://schemas.openxmlformats.org/officeDocument/2006/customXml" ds:itemID="{FCFD2FE2-3AF2-4606-AA9D-51EA5D5C4068}">
  <ds:schemaRefs>
    <ds:schemaRef ds:uri="ESRI.ArcGIS.Mapping.OfficeIntegration.PowerPointInfo"/>
  </ds:schemaRefs>
</ds:datastoreItem>
</file>

<file path=customXml/itemProps25.xml><?xml version="1.0" encoding="utf-8"?>
<ds:datastoreItem xmlns:ds="http://schemas.openxmlformats.org/officeDocument/2006/customXml" ds:itemID="{AC35AC66-E1B7-44A1-9F92-EEDA11E795A4}">
  <ds:schemaRefs>
    <ds:schemaRef ds:uri="ESRI.ArcGIS.Mapping.OfficeIntegration.PowerPointInfo"/>
  </ds:schemaRefs>
</ds:datastoreItem>
</file>

<file path=customXml/itemProps26.xml><?xml version="1.0" encoding="utf-8"?>
<ds:datastoreItem xmlns:ds="http://schemas.openxmlformats.org/officeDocument/2006/customXml" ds:itemID="{412B5F60-CB06-4338-9B3C-51BADD936E03}">
  <ds:schemaRefs>
    <ds:schemaRef ds:uri="ESRI.ArcGIS.Mapping.OfficeIntegration.PowerPointInfo"/>
  </ds:schemaRefs>
</ds:datastoreItem>
</file>

<file path=customXml/itemProps27.xml><?xml version="1.0" encoding="utf-8"?>
<ds:datastoreItem xmlns:ds="http://schemas.openxmlformats.org/officeDocument/2006/customXml" ds:itemID="{11CD707F-4AAE-473E-8702-5E7DC6BC9ECF}">
  <ds:schemaRefs>
    <ds:schemaRef ds:uri="ESRI.ArcGIS.Mapping.OfficeIntegration.PowerPointInfo"/>
  </ds:schemaRefs>
</ds:datastoreItem>
</file>

<file path=customXml/itemProps28.xml><?xml version="1.0" encoding="utf-8"?>
<ds:datastoreItem xmlns:ds="http://schemas.openxmlformats.org/officeDocument/2006/customXml" ds:itemID="{C31245F8-7923-49B2-9589-B6C9454B6960}">
  <ds:schemaRefs>
    <ds:schemaRef ds:uri="ESRI.ArcGIS.Mapping.OfficeIntegration.PowerPointInfo"/>
  </ds:schemaRefs>
</ds:datastoreItem>
</file>

<file path=customXml/itemProps29.xml><?xml version="1.0" encoding="utf-8"?>
<ds:datastoreItem xmlns:ds="http://schemas.openxmlformats.org/officeDocument/2006/customXml" ds:itemID="{643A1AC7-CE9D-44F1-A504-06F5319D9FD9}">
  <ds:schemaRefs>
    <ds:schemaRef ds:uri="ESRI.ArcGIS.Mapping.OfficeIntegration.PowerPointInfo"/>
  </ds:schemaRefs>
</ds:datastoreItem>
</file>

<file path=customXml/itemProps3.xml><?xml version="1.0" encoding="utf-8"?>
<ds:datastoreItem xmlns:ds="http://schemas.openxmlformats.org/officeDocument/2006/customXml" ds:itemID="{F370FBD8-E08B-497F-B23A-8B205ECB3038}">
  <ds:schemaRefs>
    <ds:schemaRef ds:uri="ESRI.ArcGIS.Mapping.OfficeIntegration.PowerPointInfo"/>
  </ds:schemaRefs>
</ds:datastoreItem>
</file>

<file path=customXml/itemProps30.xml><?xml version="1.0" encoding="utf-8"?>
<ds:datastoreItem xmlns:ds="http://schemas.openxmlformats.org/officeDocument/2006/customXml" ds:itemID="{B2166D25-E1D1-43A0-927D-00EAB569F995}">
  <ds:schemaRefs>
    <ds:schemaRef ds:uri="ESRI.ArcGIS.Mapping.OfficeIntegration.PowerPointInfo"/>
  </ds:schemaRefs>
</ds:datastoreItem>
</file>

<file path=customXml/itemProps31.xml><?xml version="1.0" encoding="utf-8"?>
<ds:datastoreItem xmlns:ds="http://schemas.openxmlformats.org/officeDocument/2006/customXml" ds:itemID="{79216004-60FD-45BC-9C16-49DA3E2BCD6E}">
  <ds:schemaRefs>
    <ds:schemaRef ds:uri="ESRI.ArcGIS.Mapping.OfficeIntegration.PowerPointInfo"/>
  </ds:schemaRefs>
</ds:datastoreItem>
</file>

<file path=customXml/itemProps32.xml><?xml version="1.0" encoding="utf-8"?>
<ds:datastoreItem xmlns:ds="http://schemas.openxmlformats.org/officeDocument/2006/customXml" ds:itemID="{0169DBF5-7C88-472C-9D33-EBD48843032F}">
  <ds:schemaRefs>
    <ds:schemaRef ds:uri="ESRI.ArcGIS.Mapping.OfficeIntegration.PowerPointInfo"/>
  </ds:schemaRefs>
</ds:datastoreItem>
</file>

<file path=customXml/itemProps33.xml><?xml version="1.0" encoding="utf-8"?>
<ds:datastoreItem xmlns:ds="http://schemas.openxmlformats.org/officeDocument/2006/customXml" ds:itemID="{7CAD72A5-7B2A-468D-91F1-377C833A881F}">
  <ds:schemaRefs>
    <ds:schemaRef ds:uri="ESRI.ArcGIS.Mapping.OfficeIntegration.PowerPointInfo"/>
  </ds:schemaRefs>
</ds:datastoreItem>
</file>

<file path=customXml/itemProps34.xml><?xml version="1.0" encoding="utf-8"?>
<ds:datastoreItem xmlns:ds="http://schemas.openxmlformats.org/officeDocument/2006/customXml" ds:itemID="{383F89F2-D956-4F87-A295-EAA28C84EE0B}">
  <ds:schemaRefs>
    <ds:schemaRef ds:uri="ESRI.ArcGIS.Mapping.OfficeIntegration.PowerPointInfo"/>
  </ds:schemaRefs>
</ds:datastoreItem>
</file>

<file path=customXml/itemProps35.xml><?xml version="1.0" encoding="utf-8"?>
<ds:datastoreItem xmlns:ds="http://schemas.openxmlformats.org/officeDocument/2006/customXml" ds:itemID="{B4608FE0-3280-4123-AB7A-0987D2C62604}">
  <ds:schemaRefs>
    <ds:schemaRef ds:uri="ESRI.ArcGIS.Mapping.OfficeIntegration.PowerPointInfo"/>
  </ds:schemaRefs>
</ds:datastoreItem>
</file>

<file path=customXml/itemProps36.xml><?xml version="1.0" encoding="utf-8"?>
<ds:datastoreItem xmlns:ds="http://schemas.openxmlformats.org/officeDocument/2006/customXml" ds:itemID="{771E5AF5-A6B1-4451-BE70-A78E0A858F99}">
  <ds:schemaRefs>
    <ds:schemaRef ds:uri="ESRI.ArcGIS.Mapping.OfficeIntegration.PowerPointInfo"/>
  </ds:schemaRefs>
</ds:datastoreItem>
</file>

<file path=customXml/itemProps37.xml><?xml version="1.0" encoding="utf-8"?>
<ds:datastoreItem xmlns:ds="http://schemas.openxmlformats.org/officeDocument/2006/customXml" ds:itemID="{99ADFBAC-D9A0-48E9-AB63-9431FC649EA8}">
  <ds:schemaRefs>
    <ds:schemaRef ds:uri="ESRI.ArcGIS.Mapping.OfficeIntegration.PowerPointInfo"/>
  </ds:schemaRefs>
</ds:datastoreItem>
</file>

<file path=customXml/itemProps38.xml><?xml version="1.0" encoding="utf-8"?>
<ds:datastoreItem xmlns:ds="http://schemas.openxmlformats.org/officeDocument/2006/customXml" ds:itemID="{CC946EE9-8AE6-4398-9CE1-997F1C8F52DF}">
  <ds:schemaRefs>
    <ds:schemaRef ds:uri="ESRI.ArcGIS.Mapping.OfficeIntegration.PowerPointInfo"/>
  </ds:schemaRefs>
</ds:datastoreItem>
</file>

<file path=customXml/itemProps39.xml><?xml version="1.0" encoding="utf-8"?>
<ds:datastoreItem xmlns:ds="http://schemas.openxmlformats.org/officeDocument/2006/customXml" ds:itemID="{F59F8EC9-E0DC-46FD-9311-0DD6940E2238}">
  <ds:schemaRefs>
    <ds:schemaRef ds:uri="ESRI.ArcGIS.Mapping.OfficeIntegration.PowerPointInfo"/>
  </ds:schemaRefs>
</ds:datastoreItem>
</file>

<file path=customXml/itemProps4.xml><?xml version="1.0" encoding="utf-8"?>
<ds:datastoreItem xmlns:ds="http://schemas.openxmlformats.org/officeDocument/2006/customXml" ds:itemID="{6C619C1D-76F9-4D40-B1DD-1257C493B204}">
  <ds:schemaRefs>
    <ds:schemaRef ds:uri="ESRI.ArcGIS.Mapping.OfficeIntegration.PowerPointInfo"/>
  </ds:schemaRefs>
</ds:datastoreItem>
</file>

<file path=customXml/itemProps40.xml><?xml version="1.0" encoding="utf-8"?>
<ds:datastoreItem xmlns:ds="http://schemas.openxmlformats.org/officeDocument/2006/customXml" ds:itemID="{8A297F8E-68AB-46FD-B659-D8039521CA04}">
  <ds:schemaRefs>
    <ds:schemaRef ds:uri="ESRI.ArcGIS.Mapping.OfficeIntegration.PowerPointInfo"/>
  </ds:schemaRefs>
</ds:datastoreItem>
</file>

<file path=customXml/itemProps41.xml><?xml version="1.0" encoding="utf-8"?>
<ds:datastoreItem xmlns:ds="http://schemas.openxmlformats.org/officeDocument/2006/customXml" ds:itemID="{07E02B09-DAFC-4212-A2A2-AB2ADFD96E0F}">
  <ds:schemaRefs>
    <ds:schemaRef ds:uri="ESRI.ArcGIS.Mapping.OfficeIntegration.PowerPointInfo"/>
  </ds:schemaRefs>
</ds:datastoreItem>
</file>

<file path=customXml/itemProps42.xml><?xml version="1.0" encoding="utf-8"?>
<ds:datastoreItem xmlns:ds="http://schemas.openxmlformats.org/officeDocument/2006/customXml" ds:itemID="{5F596A07-ED6F-4D33-8B07-48C7237E9DA5}">
  <ds:schemaRefs>
    <ds:schemaRef ds:uri="ESRI.ArcGIS.Mapping.OfficeIntegration.PowerPointInfo"/>
  </ds:schemaRefs>
</ds:datastoreItem>
</file>

<file path=customXml/itemProps43.xml><?xml version="1.0" encoding="utf-8"?>
<ds:datastoreItem xmlns:ds="http://schemas.openxmlformats.org/officeDocument/2006/customXml" ds:itemID="{9BB37206-F0F1-4878-9394-41E8E5F024AE}">
  <ds:schemaRefs>
    <ds:schemaRef ds:uri="ESRI.ArcGIS.Mapping.OfficeIntegration.PowerPointInfo"/>
  </ds:schemaRefs>
</ds:datastoreItem>
</file>

<file path=customXml/itemProps44.xml><?xml version="1.0" encoding="utf-8"?>
<ds:datastoreItem xmlns:ds="http://schemas.openxmlformats.org/officeDocument/2006/customXml" ds:itemID="{7F1065B2-013C-42BA-8F7F-B5F12EA470F5}">
  <ds:schemaRefs>
    <ds:schemaRef ds:uri="ESRI.ArcGIS.Mapping.OfficeIntegration.PowerPointInfo"/>
  </ds:schemaRefs>
</ds:datastoreItem>
</file>

<file path=customXml/itemProps45.xml><?xml version="1.0" encoding="utf-8"?>
<ds:datastoreItem xmlns:ds="http://schemas.openxmlformats.org/officeDocument/2006/customXml" ds:itemID="{3BC1328F-828A-4453-9D53-311081677D37}">
  <ds:schemaRefs>
    <ds:schemaRef ds:uri="ESRI.ArcGIS.Mapping.OfficeIntegration.PowerPointInfo"/>
  </ds:schemaRefs>
</ds:datastoreItem>
</file>

<file path=customXml/itemProps46.xml><?xml version="1.0" encoding="utf-8"?>
<ds:datastoreItem xmlns:ds="http://schemas.openxmlformats.org/officeDocument/2006/customXml" ds:itemID="{8F08C65A-3275-4A50-91A9-B4D5866154E0}">
  <ds:schemaRefs>
    <ds:schemaRef ds:uri="ESRI.ArcGIS.Mapping.OfficeIntegration.PowerPointInfo"/>
  </ds:schemaRefs>
</ds:datastoreItem>
</file>

<file path=customXml/itemProps47.xml><?xml version="1.0" encoding="utf-8"?>
<ds:datastoreItem xmlns:ds="http://schemas.openxmlformats.org/officeDocument/2006/customXml" ds:itemID="{714C1099-7E4D-4B58-B14B-F5ABDFE53F2F}">
  <ds:schemaRefs>
    <ds:schemaRef ds:uri="ESRI.ArcGIS.Mapping.OfficeIntegration.PowerPointInfo"/>
  </ds:schemaRefs>
</ds:datastoreItem>
</file>

<file path=customXml/itemProps48.xml><?xml version="1.0" encoding="utf-8"?>
<ds:datastoreItem xmlns:ds="http://schemas.openxmlformats.org/officeDocument/2006/customXml" ds:itemID="{6F8D0BFA-52DB-40AC-ADFC-1962B1987D9E}">
  <ds:schemaRefs>
    <ds:schemaRef ds:uri="ESRI.ArcGIS.Mapping.OfficeIntegration.PowerPointInfo"/>
  </ds:schemaRefs>
</ds:datastoreItem>
</file>

<file path=customXml/itemProps49.xml><?xml version="1.0" encoding="utf-8"?>
<ds:datastoreItem xmlns:ds="http://schemas.openxmlformats.org/officeDocument/2006/customXml" ds:itemID="{59AE5535-0854-4F20-B86C-AD4880DB872A}">
  <ds:schemaRefs>
    <ds:schemaRef ds:uri="ESRI.ArcGIS.Mapping.OfficeIntegration.PowerPointInfo"/>
  </ds:schemaRefs>
</ds:datastoreItem>
</file>

<file path=customXml/itemProps5.xml><?xml version="1.0" encoding="utf-8"?>
<ds:datastoreItem xmlns:ds="http://schemas.openxmlformats.org/officeDocument/2006/customXml" ds:itemID="{78B80902-E012-4131-B601-FAB60D8D637C}">
  <ds:schemaRefs>
    <ds:schemaRef ds:uri="ESRI.ArcGIS.Mapping.OfficeIntegration.PowerPointInfo"/>
  </ds:schemaRefs>
</ds:datastoreItem>
</file>

<file path=customXml/itemProps50.xml><?xml version="1.0" encoding="utf-8"?>
<ds:datastoreItem xmlns:ds="http://schemas.openxmlformats.org/officeDocument/2006/customXml" ds:itemID="{6884379C-F49C-440D-A44E-3DEE88342A72}">
  <ds:schemaRefs>
    <ds:schemaRef ds:uri="ESRI.ArcGIS.Mapping.OfficeIntegration.PowerPointInfo"/>
  </ds:schemaRefs>
</ds:datastoreItem>
</file>

<file path=customXml/itemProps51.xml><?xml version="1.0" encoding="utf-8"?>
<ds:datastoreItem xmlns:ds="http://schemas.openxmlformats.org/officeDocument/2006/customXml" ds:itemID="{1EF1C977-1D28-47D5-AE48-D6C4AEDCF59D}">
  <ds:schemaRefs>
    <ds:schemaRef ds:uri="ESRI.ArcGIS.Mapping.OfficeIntegration.PowerPointInfo"/>
  </ds:schemaRefs>
</ds:datastoreItem>
</file>

<file path=customXml/itemProps52.xml><?xml version="1.0" encoding="utf-8"?>
<ds:datastoreItem xmlns:ds="http://schemas.openxmlformats.org/officeDocument/2006/customXml" ds:itemID="{D27F1973-CA7E-4216-88FF-59CEF74BFBDC}">
  <ds:schemaRefs>
    <ds:schemaRef ds:uri="ESRI.ArcGIS.Mapping.OfficeIntegration.PowerPointInfo"/>
  </ds:schemaRefs>
</ds:datastoreItem>
</file>

<file path=customXml/itemProps53.xml><?xml version="1.0" encoding="utf-8"?>
<ds:datastoreItem xmlns:ds="http://schemas.openxmlformats.org/officeDocument/2006/customXml" ds:itemID="{419F6EF6-8660-4F7B-B852-D3E1D6C26402}">
  <ds:schemaRefs>
    <ds:schemaRef ds:uri="ESRI.ArcGIS.Mapping.OfficeIntegration.PowerPointInfo"/>
  </ds:schemaRefs>
</ds:datastoreItem>
</file>

<file path=customXml/itemProps54.xml><?xml version="1.0" encoding="utf-8"?>
<ds:datastoreItem xmlns:ds="http://schemas.openxmlformats.org/officeDocument/2006/customXml" ds:itemID="{97AA0E0D-CF65-4887-9B27-CBE84F72C1E1}">
  <ds:schemaRefs>
    <ds:schemaRef ds:uri="ESRI.ArcGIS.Mapping.OfficeIntegration.PowerPointInfo"/>
  </ds:schemaRefs>
</ds:datastoreItem>
</file>

<file path=customXml/itemProps55.xml><?xml version="1.0" encoding="utf-8"?>
<ds:datastoreItem xmlns:ds="http://schemas.openxmlformats.org/officeDocument/2006/customXml" ds:itemID="{FB64BE7E-1F4A-4DB1-9A3D-F753A0BA551C}">
  <ds:schemaRefs>
    <ds:schemaRef ds:uri="ESRI.ArcGIS.Mapping.OfficeIntegration.PowerPointInfo"/>
  </ds:schemaRefs>
</ds:datastoreItem>
</file>

<file path=customXml/itemProps56.xml><?xml version="1.0" encoding="utf-8"?>
<ds:datastoreItem xmlns:ds="http://schemas.openxmlformats.org/officeDocument/2006/customXml" ds:itemID="{78FB7BF2-082F-4EDC-87E8-35FDCD2BC673}">
  <ds:schemaRefs>
    <ds:schemaRef ds:uri="ESRI.ArcGIS.Mapping.OfficeIntegration.PowerPointInfo"/>
  </ds:schemaRefs>
</ds:datastoreItem>
</file>

<file path=customXml/itemProps57.xml><?xml version="1.0" encoding="utf-8"?>
<ds:datastoreItem xmlns:ds="http://schemas.openxmlformats.org/officeDocument/2006/customXml" ds:itemID="{8F90DA3C-29C2-4151-9C19-E572623B31D2}">
  <ds:schemaRefs>
    <ds:schemaRef ds:uri="ESRI.ArcGIS.Mapping.OfficeIntegration.PowerPointInfo"/>
  </ds:schemaRefs>
</ds:datastoreItem>
</file>

<file path=customXml/itemProps58.xml><?xml version="1.0" encoding="utf-8"?>
<ds:datastoreItem xmlns:ds="http://schemas.openxmlformats.org/officeDocument/2006/customXml" ds:itemID="{9BAEEE7F-372A-41ED-8FB2-C0376B48CD18}">
  <ds:schemaRefs>
    <ds:schemaRef ds:uri="ESRI.ArcGIS.Mapping.OfficeIntegration.PowerPointInfo"/>
  </ds:schemaRefs>
</ds:datastoreItem>
</file>

<file path=customXml/itemProps59.xml><?xml version="1.0" encoding="utf-8"?>
<ds:datastoreItem xmlns:ds="http://schemas.openxmlformats.org/officeDocument/2006/customXml" ds:itemID="{E1C26BF9-ACFB-4F13-8E6E-4AB30E6B1302}">
  <ds:schemaRefs>
    <ds:schemaRef ds:uri="ESRI.ArcGIS.Mapping.OfficeIntegration.PowerPointInfo"/>
  </ds:schemaRefs>
</ds:datastoreItem>
</file>

<file path=customXml/itemProps6.xml><?xml version="1.0" encoding="utf-8"?>
<ds:datastoreItem xmlns:ds="http://schemas.openxmlformats.org/officeDocument/2006/customXml" ds:itemID="{C5F7EB67-3F75-4B8E-BC92-6A55C9DEDACA}">
  <ds:schemaRefs>
    <ds:schemaRef ds:uri="ESRI.ArcGIS.Mapping.OfficeIntegration.PowerPointInfo"/>
  </ds:schemaRefs>
</ds:datastoreItem>
</file>

<file path=customXml/itemProps60.xml><?xml version="1.0" encoding="utf-8"?>
<ds:datastoreItem xmlns:ds="http://schemas.openxmlformats.org/officeDocument/2006/customXml" ds:itemID="{FAC1C366-CFA6-431D-B677-48BBBEAEC37D}">
  <ds:schemaRefs>
    <ds:schemaRef ds:uri="ESRI.ArcGIS.Mapping.OfficeIntegration.PowerPointInfo"/>
  </ds:schemaRefs>
</ds:datastoreItem>
</file>

<file path=customXml/itemProps61.xml><?xml version="1.0" encoding="utf-8"?>
<ds:datastoreItem xmlns:ds="http://schemas.openxmlformats.org/officeDocument/2006/customXml" ds:itemID="{8956CBD1-772D-4C48-AF49-93BC45FCFE79}">
  <ds:schemaRefs>
    <ds:schemaRef ds:uri="ESRI.ArcGIS.Mapping.OfficeIntegration.PowerPointInfo"/>
  </ds:schemaRefs>
</ds:datastoreItem>
</file>

<file path=customXml/itemProps62.xml><?xml version="1.0" encoding="utf-8"?>
<ds:datastoreItem xmlns:ds="http://schemas.openxmlformats.org/officeDocument/2006/customXml" ds:itemID="{2D500BFC-D603-45CC-A0E3-C46479A386CD}">
  <ds:schemaRefs>
    <ds:schemaRef ds:uri="ESRI.ArcGIS.Mapping.OfficeIntegration.PowerPointInfo"/>
  </ds:schemaRefs>
</ds:datastoreItem>
</file>

<file path=customXml/itemProps63.xml><?xml version="1.0" encoding="utf-8"?>
<ds:datastoreItem xmlns:ds="http://schemas.openxmlformats.org/officeDocument/2006/customXml" ds:itemID="{4267E773-26C0-46AE-AB21-15B2E061BEE6}">
  <ds:schemaRefs>
    <ds:schemaRef ds:uri="ESRI.ArcGIS.Mapping.OfficeIntegration.PowerPointInfo"/>
  </ds:schemaRefs>
</ds:datastoreItem>
</file>

<file path=customXml/itemProps64.xml><?xml version="1.0" encoding="utf-8"?>
<ds:datastoreItem xmlns:ds="http://schemas.openxmlformats.org/officeDocument/2006/customXml" ds:itemID="{91F16F0B-F0BF-4A8D-AC54-A88D5C31E861}">
  <ds:schemaRefs>
    <ds:schemaRef ds:uri="ESRI.ArcGIS.Mapping.OfficeIntegration.PowerPointInfo"/>
  </ds:schemaRefs>
</ds:datastoreItem>
</file>

<file path=customXml/itemProps65.xml><?xml version="1.0" encoding="utf-8"?>
<ds:datastoreItem xmlns:ds="http://schemas.openxmlformats.org/officeDocument/2006/customXml" ds:itemID="{78B7BBCD-4400-4244-A163-EEF16F325547}">
  <ds:schemaRefs>
    <ds:schemaRef ds:uri="ESRI.ArcGIS.Mapping.OfficeIntegration.PowerPointInfo"/>
  </ds:schemaRefs>
</ds:datastoreItem>
</file>

<file path=customXml/itemProps66.xml><?xml version="1.0" encoding="utf-8"?>
<ds:datastoreItem xmlns:ds="http://schemas.openxmlformats.org/officeDocument/2006/customXml" ds:itemID="{1B94602F-D167-4129-8A87-A0FAB1790512}">
  <ds:schemaRefs>
    <ds:schemaRef ds:uri="ESRI.ArcGIS.Mapping.OfficeIntegration.PowerPointInfo"/>
  </ds:schemaRefs>
</ds:datastoreItem>
</file>

<file path=customXml/itemProps67.xml><?xml version="1.0" encoding="utf-8"?>
<ds:datastoreItem xmlns:ds="http://schemas.openxmlformats.org/officeDocument/2006/customXml" ds:itemID="{A7032AA9-B398-4D0B-B570-4921F8DE7E2A}">
  <ds:schemaRefs>
    <ds:schemaRef ds:uri="ESRI.ArcGIS.Mapping.OfficeIntegration.PowerPointInfo"/>
  </ds:schemaRefs>
</ds:datastoreItem>
</file>

<file path=customXml/itemProps68.xml><?xml version="1.0" encoding="utf-8"?>
<ds:datastoreItem xmlns:ds="http://schemas.openxmlformats.org/officeDocument/2006/customXml" ds:itemID="{CD44E13A-869E-468D-BCAE-1EFFA2B4A2D9}">
  <ds:schemaRefs>
    <ds:schemaRef ds:uri="ESRI.ArcGIS.Mapping.OfficeIntegration.PowerPointInfo"/>
  </ds:schemaRefs>
</ds:datastoreItem>
</file>

<file path=customXml/itemProps69.xml><?xml version="1.0" encoding="utf-8"?>
<ds:datastoreItem xmlns:ds="http://schemas.openxmlformats.org/officeDocument/2006/customXml" ds:itemID="{87FF08C8-CC51-49E5-A5EF-E6B642C4D985}">
  <ds:schemaRefs>
    <ds:schemaRef ds:uri="ESRI.ArcGIS.Mapping.OfficeIntegration.PowerPointInfo"/>
  </ds:schemaRefs>
</ds:datastoreItem>
</file>

<file path=customXml/itemProps7.xml><?xml version="1.0" encoding="utf-8"?>
<ds:datastoreItem xmlns:ds="http://schemas.openxmlformats.org/officeDocument/2006/customXml" ds:itemID="{C80B3B84-6293-431C-970B-AABEC9F92B86}">
  <ds:schemaRefs>
    <ds:schemaRef ds:uri="ESRI.ArcGIS.Mapping.OfficeIntegration.PowerPointInfo"/>
  </ds:schemaRefs>
</ds:datastoreItem>
</file>

<file path=customXml/itemProps70.xml><?xml version="1.0" encoding="utf-8"?>
<ds:datastoreItem xmlns:ds="http://schemas.openxmlformats.org/officeDocument/2006/customXml" ds:itemID="{637D117B-667E-4E02-9462-976FF9C74CDF}">
  <ds:schemaRefs>
    <ds:schemaRef ds:uri="ESRI.ArcGIS.Mapping.OfficeIntegration.PowerPointInfo"/>
  </ds:schemaRefs>
</ds:datastoreItem>
</file>

<file path=customXml/itemProps71.xml><?xml version="1.0" encoding="utf-8"?>
<ds:datastoreItem xmlns:ds="http://schemas.openxmlformats.org/officeDocument/2006/customXml" ds:itemID="{E2F6E83C-5304-4CBA-9E06-A13AFD945190}">
  <ds:schemaRefs>
    <ds:schemaRef ds:uri="ESRI.ArcGIS.Mapping.OfficeIntegration.PowerPointInfo"/>
  </ds:schemaRefs>
</ds:datastoreItem>
</file>

<file path=customXml/itemProps72.xml><?xml version="1.0" encoding="utf-8"?>
<ds:datastoreItem xmlns:ds="http://schemas.openxmlformats.org/officeDocument/2006/customXml" ds:itemID="{1367E33D-310A-42C7-BACE-A696FE26D48C}">
  <ds:schemaRefs>
    <ds:schemaRef ds:uri="ESRI.ArcGIS.Mapping.OfficeIntegration.PowerPointInfo"/>
  </ds:schemaRefs>
</ds:datastoreItem>
</file>

<file path=customXml/itemProps73.xml><?xml version="1.0" encoding="utf-8"?>
<ds:datastoreItem xmlns:ds="http://schemas.openxmlformats.org/officeDocument/2006/customXml" ds:itemID="{6ED85571-6C8F-41AB-BD5B-1CE74E0C4950}">
  <ds:schemaRefs>
    <ds:schemaRef ds:uri="ESRI.ArcGIS.Mapping.OfficeIntegration.PowerPointInfo"/>
  </ds:schemaRefs>
</ds:datastoreItem>
</file>

<file path=customXml/itemProps74.xml><?xml version="1.0" encoding="utf-8"?>
<ds:datastoreItem xmlns:ds="http://schemas.openxmlformats.org/officeDocument/2006/customXml" ds:itemID="{9EB24178-8E32-4D0C-BD66-52ECF8942CF2}">
  <ds:schemaRefs>
    <ds:schemaRef ds:uri="ESRI.ArcGIS.Mapping.OfficeIntegration.PowerPointInfo"/>
  </ds:schemaRefs>
</ds:datastoreItem>
</file>

<file path=customXml/itemProps75.xml><?xml version="1.0" encoding="utf-8"?>
<ds:datastoreItem xmlns:ds="http://schemas.openxmlformats.org/officeDocument/2006/customXml" ds:itemID="{7217B423-405A-490C-9DA0-0EB32FEEE4C3}">
  <ds:schemaRefs>
    <ds:schemaRef ds:uri="ESRI.ArcGIS.Mapping.OfficeIntegration.PowerPointInfo"/>
  </ds:schemaRefs>
</ds:datastoreItem>
</file>

<file path=customXml/itemProps76.xml><?xml version="1.0" encoding="utf-8"?>
<ds:datastoreItem xmlns:ds="http://schemas.openxmlformats.org/officeDocument/2006/customXml" ds:itemID="{20C32563-DA0D-475F-960E-54EDB1BC0B7E}">
  <ds:schemaRefs>
    <ds:schemaRef ds:uri="ESRI.ArcGIS.Mapping.OfficeIntegration.PowerPointInfo"/>
  </ds:schemaRefs>
</ds:datastoreItem>
</file>

<file path=customXml/itemProps77.xml><?xml version="1.0" encoding="utf-8"?>
<ds:datastoreItem xmlns:ds="http://schemas.openxmlformats.org/officeDocument/2006/customXml" ds:itemID="{55CBDB9D-83BB-4B95-97CF-865FAF87FED1}">
  <ds:schemaRefs>
    <ds:schemaRef ds:uri="ESRI.ArcGIS.Mapping.OfficeIntegration.PowerPointInfo"/>
  </ds:schemaRefs>
</ds:datastoreItem>
</file>

<file path=customXml/itemProps78.xml><?xml version="1.0" encoding="utf-8"?>
<ds:datastoreItem xmlns:ds="http://schemas.openxmlformats.org/officeDocument/2006/customXml" ds:itemID="{D2C84AF3-E60A-4ADF-AF59-9E6A2AF3A9C4}">
  <ds:schemaRefs>
    <ds:schemaRef ds:uri="ESRI.ArcGIS.Mapping.OfficeIntegration.PowerPointInfo"/>
  </ds:schemaRefs>
</ds:datastoreItem>
</file>

<file path=customXml/itemProps79.xml><?xml version="1.0" encoding="utf-8"?>
<ds:datastoreItem xmlns:ds="http://schemas.openxmlformats.org/officeDocument/2006/customXml" ds:itemID="{25DCD4EB-A557-46F3-B47C-9F68FDABA781}">
  <ds:schemaRefs>
    <ds:schemaRef ds:uri="ESRI.ArcGIS.Mapping.OfficeIntegration.PowerPointInfo"/>
  </ds:schemaRefs>
</ds:datastoreItem>
</file>

<file path=customXml/itemProps8.xml><?xml version="1.0" encoding="utf-8"?>
<ds:datastoreItem xmlns:ds="http://schemas.openxmlformats.org/officeDocument/2006/customXml" ds:itemID="{B437B149-BA5A-40BD-B282-7A7B6D795ED5}">
  <ds:schemaRefs>
    <ds:schemaRef ds:uri="ESRI.ArcGIS.Mapping.OfficeIntegration.PowerPointInfo"/>
  </ds:schemaRefs>
</ds:datastoreItem>
</file>

<file path=customXml/itemProps80.xml><?xml version="1.0" encoding="utf-8"?>
<ds:datastoreItem xmlns:ds="http://schemas.openxmlformats.org/officeDocument/2006/customXml" ds:itemID="{6E40E1F2-92D4-4E98-B0D9-6357C618062D}">
  <ds:schemaRefs>
    <ds:schemaRef ds:uri="ESRI.ArcGIS.Mapping.OfficeIntegration.PowerPointInfo"/>
  </ds:schemaRefs>
</ds:datastoreItem>
</file>

<file path=customXml/itemProps81.xml><?xml version="1.0" encoding="utf-8"?>
<ds:datastoreItem xmlns:ds="http://schemas.openxmlformats.org/officeDocument/2006/customXml" ds:itemID="{E40B35AB-59CE-4596-8651-B57363D1E86A}">
  <ds:schemaRefs>
    <ds:schemaRef ds:uri="ESRI.ArcGIS.Mapping.OfficeIntegration.PowerPointInfo"/>
  </ds:schemaRefs>
</ds:datastoreItem>
</file>

<file path=customXml/itemProps82.xml><?xml version="1.0" encoding="utf-8"?>
<ds:datastoreItem xmlns:ds="http://schemas.openxmlformats.org/officeDocument/2006/customXml" ds:itemID="{0860D139-9ED2-4C56-A2E8-AB75C9104B3A}">
  <ds:schemaRefs>
    <ds:schemaRef ds:uri="ESRI.ArcGIS.Mapping.OfficeIntegration.PowerPointInfo"/>
  </ds:schemaRefs>
</ds:datastoreItem>
</file>

<file path=customXml/itemProps83.xml><?xml version="1.0" encoding="utf-8"?>
<ds:datastoreItem xmlns:ds="http://schemas.openxmlformats.org/officeDocument/2006/customXml" ds:itemID="{1DF5B45F-02D5-4C2A-8C60-F479156F3A36}">
  <ds:schemaRefs>
    <ds:schemaRef ds:uri="ESRI.ArcGIS.Mapping.OfficeIntegration.PowerPointInfo"/>
  </ds:schemaRefs>
</ds:datastoreItem>
</file>

<file path=customXml/itemProps84.xml><?xml version="1.0" encoding="utf-8"?>
<ds:datastoreItem xmlns:ds="http://schemas.openxmlformats.org/officeDocument/2006/customXml" ds:itemID="{50185B5E-2CB9-4898-BC19-CAC7F44AAD36}">
  <ds:schemaRefs>
    <ds:schemaRef ds:uri="ESRI.ArcGIS.Mapping.OfficeIntegration.PowerPointInfo"/>
  </ds:schemaRefs>
</ds:datastoreItem>
</file>

<file path=customXml/itemProps85.xml><?xml version="1.0" encoding="utf-8"?>
<ds:datastoreItem xmlns:ds="http://schemas.openxmlformats.org/officeDocument/2006/customXml" ds:itemID="{FBE9AEEE-4D4F-43F2-8FA3-F03AF6099563}">
  <ds:schemaRefs>
    <ds:schemaRef ds:uri="ESRI.ArcGIS.Mapping.OfficeIntegration.PowerPointInfo"/>
  </ds:schemaRefs>
</ds:datastoreItem>
</file>

<file path=customXml/itemProps86.xml><?xml version="1.0" encoding="utf-8"?>
<ds:datastoreItem xmlns:ds="http://schemas.openxmlformats.org/officeDocument/2006/customXml" ds:itemID="{F6FC41D1-3D4A-40C0-AB4B-F211AA14D769}">
  <ds:schemaRefs>
    <ds:schemaRef ds:uri="ESRI.ArcGIS.Mapping.OfficeIntegration.PowerPointInfo"/>
  </ds:schemaRefs>
</ds:datastoreItem>
</file>

<file path=customXml/itemProps87.xml><?xml version="1.0" encoding="utf-8"?>
<ds:datastoreItem xmlns:ds="http://schemas.openxmlformats.org/officeDocument/2006/customXml" ds:itemID="{3C4EA71A-DBC3-43F8-B162-8FEE94647A23}">
  <ds:schemaRefs>
    <ds:schemaRef ds:uri="ESRI.ArcGIS.Mapping.OfficeIntegration.PowerPointInfo"/>
  </ds:schemaRefs>
</ds:datastoreItem>
</file>

<file path=customXml/itemProps88.xml><?xml version="1.0" encoding="utf-8"?>
<ds:datastoreItem xmlns:ds="http://schemas.openxmlformats.org/officeDocument/2006/customXml" ds:itemID="{3F8B361F-C179-4607-AC01-C9F54824C1B7}">
  <ds:schemaRefs>
    <ds:schemaRef ds:uri="ESRI.ArcGIS.Mapping.OfficeIntegration.PowerPointInfo"/>
  </ds:schemaRefs>
</ds:datastoreItem>
</file>

<file path=customXml/itemProps89.xml><?xml version="1.0" encoding="utf-8"?>
<ds:datastoreItem xmlns:ds="http://schemas.openxmlformats.org/officeDocument/2006/customXml" ds:itemID="{4050DAED-E5C0-4119-8C7E-B2AA4F3230FE}">
  <ds:schemaRefs>
    <ds:schemaRef ds:uri="ESRI.ArcGIS.Mapping.OfficeIntegration.PowerPointInfo"/>
  </ds:schemaRefs>
</ds:datastoreItem>
</file>

<file path=customXml/itemProps9.xml><?xml version="1.0" encoding="utf-8"?>
<ds:datastoreItem xmlns:ds="http://schemas.openxmlformats.org/officeDocument/2006/customXml" ds:itemID="{A730E46A-D4DD-4DFA-892E-84F6A55F9C13}">
  <ds:schemaRefs>
    <ds:schemaRef ds:uri="ESRI.ArcGIS.Mapping.OfficeIntegration.PowerPointInfo"/>
  </ds:schemaRefs>
</ds:datastoreItem>
</file>

<file path=customXml/itemProps90.xml><?xml version="1.0" encoding="utf-8"?>
<ds:datastoreItem xmlns:ds="http://schemas.openxmlformats.org/officeDocument/2006/customXml" ds:itemID="{A435E141-47AE-4CF5-9917-F57037CC29CD}">
  <ds:schemaRefs>
    <ds:schemaRef ds:uri="ESRI.ArcGIS.Mapping.OfficeIntegration.PowerPointInfo"/>
  </ds:schemaRefs>
</ds:datastoreItem>
</file>

<file path=customXml/itemProps91.xml><?xml version="1.0" encoding="utf-8"?>
<ds:datastoreItem xmlns:ds="http://schemas.openxmlformats.org/officeDocument/2006/customXml" ds:itemID="{3C0E39CF-6AC6-4B7A-96C1-A84DFBF85C77}">
  <ds:schemaRefs>
    <ds:schemaRef ds:uri="ESRI.ArcGIS.Mapping.OfficeIntegration.PowerPointInfo"/>
  </ds:schemaRefs>
</ds:datastoreItem>
</file>

<file path=customXml/itemProps92.xml><?xml version="1.0" encoding="utf-8"?>
<ds:datastoreItem xmlns:ds="http://schemas.openxmlformats.org/officeDocument/2006/customXml" ds:itemID="{E56C6921-6691-438A-81B0-1751201D9368}">
  <ds:schemaRefs>
    <ds:schemaRef ds:uri="ESRI.ArcGIS.Mapping.OfficeIntegration.PowerPointInfo"/>
  </ds:schemaRefs>
</ds:datastoreItem>
</file>

<file path=customXml/itemProps93.xml><?xml version="1.0" encoding="utf-8"?>
<ds:datastoreItem xmlns:ds="http://schemas.openxmlformats.org/officeDocument/2006/customXml" ds:itemID="{358A13F3-43E7-4E82-93EE-3B9CF3B3AED8}">
  <ds:schemaRefs>
    <ds:schemaRef ds:uri="ESRI.ArcGIS.Mapping.OfficeIntegration.PowerPointInfo"/>
  </ds:schemaRefs>
</ds:datastoreItem>
</file>

<file path=customXml/itemProps94.xml><?xml version="1.0" encoding="utf-8"?>
<ds:datastoreItem xmlns:ds="http://schemas.openxmlformats.org/officeDocument/2006/customXml" ds:itemID="{FA8A075E-8664-439E-82A4-E332C3A39D95}">
  <ds:schemaRefs>
    <ds:schemaRef ds:uri="ESRI.ArcGIS.Mapping.OfficeIntegration.PowerPointInfo"/>
  </ds:schemaRefs>
</ds:datastoreItem>
</file>

<file path=customXml/itemProps95.xml><?xml version="1.0" encoding="utf-8"?>
<ds:datastoreItem xmlns:ds="http://schemas.openxmlformats.org/officeDocument/2006/customXml" ds:itemID="{B6C79404-4A39-4AC5-9E5F-452ADF3133B3}">
  <ds:schemaRefs>
    <ds:schemaRef ds:uri="ESRI.ArcGIS.Mapping.OfficeIntegration.PowerPointInfo"/>
  </ds:schemaRefs>
</ds:datastoreItem>
</file>

<file path=customXml/itemProps96.xml><?xml version="1.0" encoding="utf-8"?>
<ds:datastoreItem xmlns:ds="http://schemas.openxmlformats.org/officeDocument/2006/customXml" ds:itemID="{E9D70061-24B4-4D64-97BB-6D20C1FD9BF7}">
  <ds:schemaRefs>
    <ds:schemaRef ds:uri="ESRI.ArcGIS.Mapping.OfficeIntegration.PowerPointInfo"/>
  </ds:schemaRefs>
</ds:datastoreItem>
</file>

<file path=customXml/itemProps97.xml><?xml version="1.0" encoding="utf-8"?>
<ds:datastoreItem xmlns:ds="http://schemas.openxmlformats.org/officeDocument/2006/customXml" ds:itemID="{8DAFD5EC-EF27-433F-AC78-7D510925F797}">
  <ds:schemaRefs>
    <ds:schemaRef ds:uri="ESRI.ArcGIS.Mapping.OfficeIntegration.PowerPointInfo"/>
  </ds:schemaRefs>
</ds:datastoreItem>
</file>

<file path=customXml/itemProps98.xml><?xml version="1.0" encoding="utf-8"?>
<ds:datastoreItem xmlns:ds="http://schemas.openxmlformats.org/officeDocument/2006/customXml" ds:itemID="{407A2EE8-F8B6-4B7A-B876-D07A9746F86C}">
  <ds:schemaRefs>
    <ds:schemaRef ds:uri="ESRI.ArcGIS.Mapping.OfficeIntegration.PowerPointInfo"/>
  </ds:schemaRefs>
</ds:datastoreItem>
</file>

<file path=customXml/itemProps99.xml><?xml version="1.0" encoding="utf-8"?>
<ds:datastoreItem xmlns:ds="http://schemas.openxmlformats.org/officeDocument/2006/customXml" ds:itemID="{FBCCE6F8-8862-4D5B-8246-1B9C1F997DA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2625</TotalTime>
  <Words>2253</Words>
  <Application>Microsoft Office PowerPoint</Application>
  <PresentationFormat>On-screen Show (4:3)</PresentationFormat>
  <Paragraphs>247</Paragraphs>
  <Slides>17</Slides>
  <Notes>9</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prova_template_er</vt:lpstr>
      <vt:lpstr>WIGOS Identifiers    WIGOS Workshop for RA-VI with Focus on Marine Meteorological and Oceanographic Observing Requirements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 the TITLE Edit the Author</dc:title>
  <dc:creator>Emanuela Rusciano</dc:creator>
  <cp:lastModifiedBy>Champika Gallage</cp:lastModifiedBy>
  <cp:revision>174</cp:revision>
  <dcterms:created xsi:type="dcterms:W3CDTF">2016-01-18T15:16:35Z</dcterms:created>
  <dcterms:modified xsi:type="dcterms:W3CDTF">2016-07-25T13:38:56Z</dcterms:modified>
</cp:coreProperties>
</file>