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 id="26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8" d="100"/>
          <a:sy n="78" d="100"/>
        </p:scale>
        <p:origin x="-15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234216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283760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83929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262124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181287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112863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293202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3292897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199032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256137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D4E3F9B-3308-4BC1-99DE-3F85C7718B45}" type="datetimeFigureOut">
              <a:rPr lang="fr-FR" smtClean="0"/>
              <a:pPr/>
              <a:t>07/09/2016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55603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E3F9B-3308-4BC1-99DE-3F85C7718B45}" type="datetimeFigureOut">
              <a:rPr lang="fr-FR" smtClean="0"/>
              <a:pPr/>
              <a:t>07/09/2016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29ECA-B327-4063-B2DB-E557796DC5AC}" type="slidenum">
              <a:rPr lang="fr-FR" smtClean="0"/>
              <a:pPr/>
              <a:t>‹#›</a:t>
            </a:fld>
            <a:endParaRPr lang="fr-FR"/>
          </a:p>
        </p:txBody>
      </p:sp>
    </p:spTree>
    <p:extLst>
      <p:ext uri="{BB962C8B-B14F-4D97-AF65-F5344CB8AC3E}">
        <p14:creationId xmlns:p14="http://schemas.microsoft.com/office/powerpoint/2010/main" xmlns="" val="3498904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GB" b="1" dirty="0"/>
              <a:t>Group 1 - Observational user requirements and gaps filling</a:t>
            </a:r>
            <a:endParaRPr lang="fr-FR" dirty="0"/>
          </a:p>
        </p:txBody>
      </p:sp>
      <p:sp>
        <p:nvSpPr>
          <p:cNvPr id="3" name="Sous-titre 2"/>
          <p:cNvSpPr>
            <a:spLocks noGrp="1"/>
          </p:cNvSpPr>
          <p:nvPr>
            <p:ph type="subTitle" idx="1"/>
          </p:nvPr>
        </p:nvSpPr>
        <p:spPr>
          <a:xfrm>
            <a:off x="1524000" y="4306374"/>
            <a:ext cx="9144000" cy="1655762"/>
          </a:xfrm>
        </p:spPr>
        <p:txBody>
          <a:bodyPr/>
          <a:lstStyle/>
          <a:p>
            <a:r>
              <a:rPr lang="fr-FR" dirty="0"/>
              <a:t>Participants: …</a:t>
            </a:r>
          </a:p>
        </p:txBody>
      </p:sp>
    </p:spTree>
    <p:extLst>
      <p:ext uri="{BB962C8B-B14F-4D97-AF65-F5344CB8AC3E}">
        <p14:creationId xmlns:p14="http://schemas.microsoft.com/office/powerpoint/2010/main" xmlns="" val="3738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Rec. 1</a:t>
            </a:r>
          </a:p>
        </p:txBody>
      </p:sp>
      <p:sp>
        <p:nvSpPr>
          <p:cNvPr id="3" name="Espace réservé du contenu 2"/>
          <p:cNvSpPr>
            <a:spLocks noGrp="1"/>
          </p:cNvSpPr>
          <p:nvPr>
            <p:ph idx="1"/>
          </p:nvPr>
        </p:nvSpPr>
        <p:spPr/>
        <p:txBody>
          <a:bodyPr>
            <a:normAutofit/>
          </a:bodyPr>
          <a:lstStyle/>
          <a:p>
            <a:r>
              <a:rPr lang="en-US" dirty="0"/>
              <a:t>More marine meteorological and oceanographic observations are needed in support of WMO Application Areas and Maritime Safety in particular. Efforts are being made to bringing services of NMHSs and their partner organizations to a common service level. It is critical to collect more data using weather radar, HF radars, moored buoys (incl. wave buoys), voluntary observing ships, profiling floats (Argo), in particular in the Adriatic sea</a:t>
            </a:r>
            <a:r>
              <a:rPr lang="en-US" dirty="0" smtClean="0"/>
              <a:t>.</a:t>
            </a:r>
            <a:endParaRPr lang="en-US" dirty="0"/>
          </a:p>
        </p:txBody>
      </p:sp>
    </p:spTree>
    <p:extLst>
      <p:ext uri="{BB962C8B-B14F-4D97-AF65-F5344CB8AC3E}">
        <p14:creationId xmlns:p14="http://schemas.microsoft.com/office/powerpoint/2010/main" xmlns="" val="199345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hr-HR" dirty="0" smtClean="0"/>
              <a:t>Expliciting </a:t>
            </a:r>
            <a:r>
              <a:rPr lang="fr-FR" dirty="0" smtClean="0"/>
              <a:t>Rec</a:t>
            </a:r>
            <a:r>
              <a:rPr lang="fr-FR" dirty="0"/>
              <a:t>. </a:t>
            </a:r>
            <a:r>
              <a:rPr lang="hr-HR" dirty="0" smtClean="0"/>
              <a:t>1 (cont.)</a:t>
            </a:r>
            <a:endParaRPr lang="fr-FR" dirty="0"/>
          </a:p>
        </p:txBody>
      </p:sp>
      <p:sp>
        <p:nvSpPr>
          <p:cNvPr id="3" name="Espace réservé du contenu 2"/>
          <p:cNvSpPr>
            <a:spLocks noGrp="1"/>
          </p:cNvSpPr>
          <p:nvPr>
            <p:ph idx="1"/>
          </p:nvPr>
        </p:nvSpPr>
        <p:spPr/>
        <p:txBody>
          <a:bodyPr/>
          <a:lstStyle/>
          <a:p>
            <a:r>
              <a:rPr lang="fr-FR" dirty="0" smtClean="0">
                <a:solidFill>
                  <a:srgbClr val="FF0000"/>
                </a:solidFill>
                <a:highlight>
                  <a:srgbClr val="FFFF00"/>
                </a:highlight>
              </a:rPr>
              <a:t>Members of RA-VI who operate HF coastal radars are invited to take part in the </a:t>
            </a:r>
            <a:r>
              <a:rPr lang="en-US" dirty="0" smtClean="0">
                <a:solidFill>
                  <a:srgbClr val="FF0000"/>
                </a:solidFill>
                <a:highlight>
                  <a:srgbClr val="FFFF00"/>
                </a:highlight>
              </a:rPr>
              <a:t>HF Radars Task Team of </a:t>
            </a:r>
            <a:r>
              <a:rPr lang="en-US" dirty="0" err="1" smtClean="0">
                <a:solidFill>
                  <a:srgbClr val="FF0000"/>
                </a:solidFill>
                <a:highlight>
                  <a:srgbClr val="FFFF00"/>
                </a:highlight>
              </a:rPr>
              <a:t>EuroGOOS</a:t>
            </a:r>
            <a:r>
              <a:rPr lang="fr-FR" dirty="0" smtClean="0">
                <a:solidFill>
                  <a:srgbClr val="FF0000"/>
                </a:solidFill>
                <a:highlight>
                  <a:srgbClr val="FFFF00"/>
                </a:highlight>
              </a:rPr>
              <a:t>. This TT aims to create a homogenized HF product across all European coastal waters, similar to what has already been initiated on land for weather radars by EUMETNET OPERA programme.</a:t>
            </a:r>
            <a:endParaRPr lang="fr-FR" dirty="0">
              <a:solidFill>
                <a:srgbClr val="FF0000"/>
              </a:solidFill>
              <a:highlight>
                <a:srgbClr val="FFFF00"/>
              </a:highlight>
            </a:endParaRPr>
          </a:p>
        </p:txBody>
      </p:sp>
    </p:spTree>
    <p:extLst>
      <p:ext uri="{BB962C8B-B14F-4D97-AF65-F5344CB8AC3E}">
        <p14:creationId xmlns:p14="http://schemas.microsoft.com/office/powerpoint/2010/main" xmlns="" val="274972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hr-HR" dirty="0" smtClean="0"/>
              <a:t>Expliciting </a:t>
            </a:r>
            <a:r>
              <a:rPr lang="fr-FR" dirty="0" smtClean="0"/>
              <a:t>Rec</a:t>
            </a:r>
            <a:r>
              <a:rPr lang="fr-FR" dirty="0"/>
              <a:t>. </a:t>
            </a:r>
            <a:r>
              <a:rPr lang="hr-HR" dirty="0" smtClean="0"/>
              <a:t>1 (cont.)</a:t>
            </a:r>
            <a:endParaRPr lang="fr-FR" dirty="0"/>
          </a:p>
        </p:txBody>
      </p:sp>
      <p:sp>
        <p:nvSpPr>
          <p:cNvPr id="3" name="Espace réservé du contenu 2"/>
          <p:cNvSpPr>
            <a:spLocks noGrp="1"/>
          </p:cNvSpPr>
          <p:nvPr>
            <p:ph idx="1"/>
          </p:nvPr>
        </p:nvSpPr>
        <p:spPr/>
        <p:txBody>
          <a:bodyPr/>
          <a:lstStyle/>
          <a:p>
            <a:r>
              <a:rPr lang="en-GB" dirty="0">
                <a:solidFill>
                  <a:srgbClr val="FF0000"/>
                </a:solidFill>
                <a:highlight>
                  <a:srgbClr val="FFFF00"/>
                </a:highlight>
              </a:rPr>
              <a:t>Maritime traffic is growing in RA-VI, involving a mix of an increasing number of recreational small crafts (not subject to the SOLAS convention), increasingly larger container ships, and increasingly larger cruise passenger ships, while the number of meteorological ships reporting observations is steadily declining. RA-VI members with registered vessels and/or coastal responsibilities are invited to take action to invert this decline and benefit from new opportunities and partnerships in RA-VI (note EUMETNET modernization program for Ship Automated Weather Stations?).</a:t>
            </a:r>
            <a:endParaRPr lang="fr-FR" dirty="0">
              <a:solidFill>
                <a:srgbClr val="FF0000"/>
              </a:solidFill>
              <a:highlight>
                <a:srgbClr val="FFFF00"/>
              </a:highlight>
            </a:endParaRPr>
          </a:p>
        </p:txBody>
      </p:sp>
    </p:spTree>
    <p:extLst>
      <p:ext uri="{BB962C8B-B14F-4D97-AF65-F5344CB8AC3E}">
        <p14:creationId xmlns:p14="http://schemas.microsoft.com/office/powerpoint/2010/main" xmlns="" val="274972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Rec. 2</a:t>
            </a:r>
          </a:p>
        </p:txBody>
      </p:sp>
      <p:sp>
        <p:nvSpPr>
          <p:cNvPr id="3" name="Espace réservé du contenu 2"/>
          <p:cNvSpPr>
            <a:spLocks noGrp="1"/>
          </p:cNvSpPr>
          <p:nvPr>
            <p:ph idx="1"/>
          </p:nvPr>
        </p:nvSpPr>
        <p:spPr/>
        <p:txBody>
          <a:bodyPr>
            <a:normAutofit/>
          </a:bodyPr>
          <a:lstStyle/>
          <a:p>
            <a:r>
              <a:rPr lang="en-US" dirty="0"/>
              <a:t>Regional mechanisms must be put in place to complement the WMO Rolling Review of Requirements and better identify regional observational user requirements and gaps and propose strategy and implementation to address those gaps, in particular through enhanced partnerships. RA-VI is invited to take action in this regard, and initiate a strategy and work plan.</a:t>
            </a:r>
          </a:p>
          <a:p>
            <a:pPr lvl="1"/>
            <a:r>
              <a:rPr lang="en-US" dirty="0">
                <a:solidFill>
                  <a:srgbClr val="FF0000"/>
                </a:solidFill>
                <a:highlight>
                  <a:srgbClr val="FFFF00"/>
                </a:highlight>
              </a:rPr>
              <a:t>Note ongoing efforts to derive blueprints at European level, should we invite those to reach out to all RA-VI members?</a:t>
            </a:r>
            <a:endParaRPr lang="en-US" dirty="0"/>
          </a:p>
        </p:txBody>
      </p:sp>
    </p:spTree>
    <p:extLst>
      <p:ext uri="{BB962C8B-B14F-4D97-AF65-F5344CB8AC3E}">
        <p14:creationId xmlns:p14="http://schemas.microsoft.com/office/powerpoint/2010/main" xmlns="" val="358886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Rec. 3</a:t>
            </a:r>
          </a:p>
        </p:txBody>
      </p:sp>
      <p:sp>
        <p:nvSpPr>
          <p:cNvPr id="3" name="Espace réservé du contenu 2"/>
          <p:cNvSpPr>
            <a:spLocks noGrp="1"/>
          </p:cNvSpPr>
          <p:nvPr>
            <p:ph idx="1"/>
          </p:nvPr>
        </p:nvSpPr>
        <p:spPr/>
        <p:txBody>
          <a:bodyPr/>
          <a:lstStyle/>
          <a:p>
            <a:r>
              <a:rPr lang="en-US" dirty="0"/>
              <a:t>RA-VI Members, if not having done so, are urged to nominate national focal points for OSCAR/Surface and national focal points for the monitoring of actions of the EGOS-IP.</a:t>
            </a:r>
          </a:p>
        </p:txBody>
      </p:sp>
    </p:spTree>
    <p:extLst>
      <p:ext uri="{BB962C8B-B14F-4D97-AF65-F5344CB8AC3E}">
        <p14:creationId xmlns:p14="http://schemas.microsoft.com/office/powerpoint/2010/main" xmlns="" val="166666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Rec. 4</a:t>
            </a:r>
          </a:p>
        </p:txBody>
      </p:sp>
      <p:sp>
        <p:nvSpPr>
          <p:cNvPr id="3" name="Espace réservé du contenu 2"/>
          <p:cNvSpPr>
            <a:spLocks noGrp="1"/>
          </p:cNvSpPr>
          <p:nvPr>
            <p:ph idx="1"/>
          </p:nvPr>
        </p:nvSpPr>
        <p:spPr>
          <a:xfrm>
            <a:off x="838200" y="1421026"/>
            <a:ext cx="10515600" cy="5214551"/>
          </a:xfrm>
        </p:spPr>
        <p:txBody>
          <a:bodyPr>
            <a:normAutofit fontScale="85000" lnSpcReduction="20000"/>
          </a:bodyPr>
          <a:lstStyle/>
          <a:p>
            <a:r>
              <a:rPr lang="en-US" dirty="0"/>
              <a:t>For storm surge and coastal inundation prediction and services,</a:t>
            </a:r>
          </a:p>
          <a:p>
            <a:pPr lvl="1"/>
            <a:r>
              <a:rPr lang="en-US" dirty="0"/>
              <a:t>there is a need to better observe and predict wind (direction and speed), sea level, in particular using well positioned tide gauges where data are needed, sea level pressure and waves, river discharge;</a:t>
            </a:r>
          </a:p>
          <a:p>
            <a:pPr lvl="1"/>
            <a:r>
              <a:rPr lang="en-US" dirty="0"/>
              <a:t>flood warnings should be included in </a:t>
            </a:r>
            <a:r>
              <a:rPr lang="en-US" dirty="0" err="1"/>
              <a:t>Meteoalarm</a:t>
            </a:r>
            <a:r>
              <a:rPr lang="en-US" dirty="0"/>
              <a:t>;</a:t>
            </a:r>
          </a:p>
          <a:p>
            <a:pPr lvl="2"/>
            <a:r>
              <a:rPr lang="en-GB" dirty="0">
                <a:solidFill>
                  <a:srgbClr val="FF0000"/>
                </a:solidFill>
                <a:highlight>
                  <a:srgbClr val="FFFF00"/>
                </a:highlight>
              </a:rPr>
              <a:t>Already the case according to http://www.meteoalarm.eu/?</a:t>
            </a:r>
            <a:endParaRPr lang="en-US" dirty="0"/>
          </a:p>
          <a:p>
            <a:pPr lvl="1"/>
            <a:r>
              <a:rPr lang="en-US" dirty="0"/>
              <a:t>efforts should be made to enhance exchange of tide gauge data between countries, and between NMHSs and their partner organizations and around the </a:t>
            </a:r>
            <a:r>
              <a:rPr lang="en-US" dirty="0" err="1"/>
              <a:t>Adriati</a:t>
            </a:r>
            <a:r>
              <a:rPr lang="en-US" dirty="0"/>
              <a:t>;</a:t>
            </a:r>
          </a:p>
          <a:p>
            <a:pPr lvl="1"/>
            <a:r>
              <a:rPr lang="en-US" dirty="0"/>
              <a:t>there is a need to better understand the causes of the noted forecasting errors </a:t>
            </a:r>
            <a:r>
              <a:rPr lang="en-US" dirty="0">
                <a:solidFill>
                  <a:srgbClr val="FF0000"/>
                </a:solidFill>
                <a:highlight>
                  <a:srgbClr val="FFFF00"/>
                </a:highlight>
              </a:rPr>
              <a:t>EXAMPLES?</a:t>
            </a:r>
            <a:r>
              <a:rPr lang="en-US" dirty="0"/>
              <a:t>,, and what observations are needed for storm surge forecasting. ECMWF and NWP </a:t>
            </a:r>
            <a:r>
              <a:rPr lang="en-US" dirty="0" err="1"/>
              <a:t>centres</a:t>
            </a:r>
            <a:r>
              <a:rPr lang="en-US" dirty="0"/>
              <a:t> should be invited to make impact studies and provide information on the causes of forecasting errors, and what observations are needed;</a:t>
            </a:r>
            <a:endParaRPr lang="en-US" dirty="0">
              <a:solidFill>
                <a:srgbClr val="FF0000"/>
              </a:solidFill>
              <a:highlight>
                <a:srgbClr val="FFFF00"/>
              </a:highlight>
            </a:endParaRPr>
          </a:p>
          <a:p>
            <a:pPr lvl="2"/>
            <a:r>
              <a:rPr lang="en-US" dirty="0">
                <a:solidFill>
                  <a:srgbClr val="FF0000"/>
                </a:solidFill>
                <a:highlight>
                  <a:srgbClr val="FFFF00"/>
                </a:highlight>
              </a:rPr>
              <a:t>Are the Members already using all the information produced by NWP centers, such as ensembles of prediction, and ensemble of data assimilation?</a:t>
            </a:r>
            <a:endParaRPr lang="en-US" dirty="0"/>
          </a:p>
          <a:p>
            <a:pPr lvl="1"/>
            <a:r>
              <a:rPr lang="en-US" dirty="0" err="1"/>
              <a:t>MedGOOS</a:t>
            </a:r>
            <a:r>
              <a:rPr lang="en-US" dirty="0"/>
              <a:t> and </a:t>
            </a:r>
            <a:r>
              <a:rPr lang="en-US" dirty="0" err="1"/>
              <a:t>MonGOOS</a:t>
            </a:r>
            <a:r>
              <a:rPr lang="en-US" dirty="0"/>
              <a:t> are working on storm surge prediction in the Mediterranean Sea. There is a need to develop such activities in the Adriatic;</a:t>
            </a:r>
          </a:p>
          <a:p>
            <a:pPr lvl="1"/>
            <a:r>
              <a:rPr lang="en-US" dirty="0"/>
              <a:t>participants of the workshop involved in storm surge prediction are invited to participate in the WMO Coastal Inundation Forecasting Demonstration Project (CIFDP );</a:t>
            </a:r>
          </a:p>
          <a:p>
            <a:pPr lvl="1"/>
            <a:r>
              <a:rPr lang="en-US" dirty="0"/>
              <a:t>there is a need to improve the legal framework and define responsibilities for implementation of measures for coastal flood protection.</a:t>
            </a:r>
          </a:p>
        </p:txBody>
      </p:sp>
    </p:spTree>
    <p:extLst>
      <p:ext uri="{BB962C8B-B14F-4D97-AF65-F5344CB8AC3E}">
        <p14:creationId xmlns:p14="http://schemas.microsoft.com/office/powerpoint/2010/main" xmlns="" val="23502472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608</Words>
  <Application>Microsoft Office PowerPoint</Application>
  <PresentationFormat>Custom</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Thème Office</vt:lpstr>
      <vt:lpstr>Group 1 - Observational user requirements and gaps filling</vt:lpstr>
      <vt:lpstr>Rec. 1</vt:lpstr>
      <vt:lpstr>Expliciting Rec. 1 (cont.)</vt:lpstr>
      <vt:lpstr>Expliciting Rec. 1 (cont.)</vt:lpstr>
      <vt:lpstr>Rec. 2</vt:lpstr>
      <vt:lpstr>Rec. 3</vt:lpstr>
      <vt:lpstr>Rec.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1 - Observational user requirements and gaps filling</dc:title>
  <dc:creator>Paul POLI</dc:creator>
  <cp:lastModifiedBy>User</cp:lastModifiedBy>
  <cp:revision>10</cp:revision>
  <dcterms:created xsi:type="dcterms:W3CDTF">2016-09-07T05:41:51Z</dcterms:created>
  <dcterms:modified xsi:type="dcterms:W3CDTF">2016-09-07T08:34:51Z</dcterms:modified>
</cp:coreProperties>
</file>