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44" r:id="rId2"/>
    <p:sldMasterId id="2147483748" r:id="rId3"/>
  </p:sldMasterIdLst>
  <p:notesMasterIdLst>
    <p:notesMasterId r:id="rId23"/>
  </p:notesMasterIdLst>
  <p:handoutMasterIdLst>
    <p:handoutMasterId r:id="rId24"/>
  </p:handoutMasterIdLst>
  <p:sldIdLst>
    <p:sldId id="301" r:id="rId4"/>
    <p:sldId id="352" r:id="rId5"/>
    <p:sldId id="354" r:id="rId6"/>
    <p:sldId id="355" r:id="rId7"/>
    <p:sldId id="362" r:id="rId8"/>
    <p:sldId id="306" r:id="rId9"/>
    <p:sldId id="321" r:id="rId10"/>
    <p:sldId id="382" r:id="rId11"/>
    <p:sldId id="379" r:id="rId12"/>
    <p:sldId id="380" r:id="rId13"/>
    <p:sldId id="318" r:id="rId14"/>
    <p:sldId id="324" r:id="rId15"/>
    <p:sldId id="323" r:id="rId16"/>
    <p:sldId id="349" r:id="rId17"/>
    <p:sldId id="315" r:id="rId18"/>
    <p:sldId id="333" r:id="rId19"/>
    <p:sldId id="334" r:id="rId20"/>
    <p:sldId id="332" r:id="rId21"/>
    <p:sldId id="303" r:id="rId22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F5"/>
    <a:srgbClr val="96B9DC"/>
    <a:srgbClr val="2D4B9B"/>
    <a:srgbClr val="FF0000"/>
    <a:srgbClr val="090D5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50" d="100"/>
          <a:sy n="50" d="100"/>
        </p:scale>
        <p:origin x="-192" y="-288"/>
      </p:cViewPr>
      <p:guideLst>
        <p:guide orient="horz" pos="119"/>
        <p:guide orient="horz" pos="3929"/>
        <p:guide orient="horz" pos="4292"/>
        <p:guide orient="horz" pos="981"/>
        <p:guide orient="horz" pos="4065"/>
        <p:guide orient="horz" pos="1344"/>
        <p:guide orient="horz" pos="572"/>
        <p:guide orient="horz" pos="799"/>
        <p:guide pos="2880"/>
        <p:guide pos="249"/>
        <p:guide pos="5602"/>
        <p:guide pos="158"/>
        <p:guide pos="5511"/>
      </p:guideLst>
    </p:cSldViewPr>
  </p:slideViewPr>
  <p:outlineViewPr>
    <p:cViewPr>
      <p:scale>
        <a:sx n="33" d="100"/>
        <a:sy n="33" d="100"/>
      </p:scale>
      <p:origin x="0" y="6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72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59" tIns="47581" rIns="95159" bIns="47581" numCol="1" anchor="t" anchorCtr="0" compatLnSpc="1">
            <a:prstTxWarp prst="textNoShape">
              <a:avLst/>
            </a:prstTxWarp>
          </a:bodyPr>
          <a:lstStyle>
            <a:lvl1pPr defTabSz="951654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59" tIns="47581" rIns="95159" bIns="47581" numCol="1" anchor="t" anchorCtr="0" compatLnSpc="1">
            <a:prstTxWarp prst="textNoShape">
              <a:avLst/>
            </a:prstTxWarp>
          </a:bodyPr>
          <a:lstStyle>
            <a:lvl1pPr algn="r" defTabSz="951654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97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59" tIns="47581" rIns="95159" bIns="47581" numCol="1" anchor="b" anchorCtr="0" compatLnSpc="1">
            <a:prstTxWarp prst="textNoShape">
              <a:avLst/>
            </a:prstTxWarp>
          </a:bodyPr>
          <a:lstStyle>
            <a:lvl1pPr defTabSz="951654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23438"/>
            <a:ext cx="30797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59" tIns="47581" rIns="95159" bIns="47581" numCol="1" anchor="b" anchorCtr="0" compatLnSpc="1">
            <a:prstTxWarp prst="textNoShape">
              <a:avLst/>
            </a:prstTxWarp>
          </a:bodyPr>
          <a:lstStyle>
            <a:lvl1pPr algn="r" defTabSz="951654" eaLnBrk="1" hangingPunct="1">
              <a:defRPr sz="1300"/>
            </a:lvl1pPr>
          </a:lstStyle>
          <a:p>
            <a:pPr>
              <a:defRPr/>
            </a:pPr>
            <a:fld id="{A02549F9-7462-468C-AB93-EED28AEEE8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45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59" tIns="47581" rIns="95159" bIns="47581" numCol="1" anchor="t" anchorCtr="0" compatLnSpc="1">
            <a:prstTxWarp prst="textNoShape">
              <a:avLst/>
            </a:prstTxWarp>
          </a:bodyPr>
          <a:lstStyle>
            <a:lvl1pPr defTabSz="95165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97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59" tIns="47581" rIns="95159" bIns="47581" numCol="1" anchor="t" anchorCtr="0" compatLnSpc="1">
            <a:prstTxWarp prst="textNoShape">
              <a:avLst/>
            </a:prstTxWarp>
          </a:bodyPr>
          <a:lstStyle>
            <a:lvl1pPr algn="r" defTabSz="95165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803275"/>
            <a:ext cx="5024438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92675"/>
            <a:ext cx="5203825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59" tIns="47581" rIns="95159" bIns="47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4388"/>
            <a:ext cx="3079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59" tIns="47581" rIns="95159" bIns="47581" numCol="1" anchor="b" anchorCtr="0" compatLnSpc="1">
            <a:prstTxWarp prst="textNoShape">
              <a:avLst/>
            </a:prstTxWarp>
          </a:bodyPr>
          <a:lstStyle>
            <a:lvl1pPr defTabSz="95165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04388"/>
            <a:ext cx="3079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59" tIns="47581" rIns="95159" bIns="47581" numCol="1" anchor="b" anchorCtr="0" compatLnSpc="1">
            <a:prstTxWarp prst="textNoShape">
              <a:avLst/>
            </a:prstTxWarp>
          </a:bodyPr>
          <a:lstStyle>
            <a:lvl1pPr algn="r" defTabSz="95165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BEBF2A2-21DD-44FC-9DFC-A6D19DED9D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8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charset="0"/>
              </a:defRPr>
            </a:lvl1pPr>
            <a:lvl2pPr marL="768350" indent="-295275" defTabSz="949325">
              <a:defRPr>
                <a:solidFill>
                  <a:schemeClr val="tx1"/>
                </a:solidFill>
                <a:latin typeface="Arial" charset="0"/>
              </a:defRPr>
            </a:lvl2pPr>
            <a:lvl3pPr marL="1182688" indent="-236538" defTabSz="949325">
              <a:defRPr>
                <a:solidFill>
                  <a:schemeClr val="tx1"/>
                </a:solidFill>
                <a:latin typeface="Arial" charset="0"/>
              </a:defRPr>
            </a:lvl3pPr>
            <a:lvl4pPr marL="1657350" indent="-236538" defTabSz="949325">
              <a:defRPr>
                <a:solidFill>
                  <a:schemeClr val="tx1"/>
                </a:solidFill>
                <a:latin typeface="Arial" charset="0"/>
              </a:defRPr>
            </a:lvl4pPr>
            <a:lvl5pPr marL="2130425" indent="-236538" defTabSz="949325">
              <a:defRPr>
                <a:solidFill>
                  <a:schemeClr val="tx1"/>
                </a:solidFill>
                <a:latin typeface="Arial" charset="0"/>
              </a:defRPr>
            </a:lvl5pPr>
            <a:lvl6pPr marL="2587625" indent="-236538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4825" indent="-236538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2025" indent="-236538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225" indent="-236538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0C6E2F-AF7D-4D8E-B543-81B186E16437}" type="slidenum">
              <a:rPr lang="de-DE" altLang="de-DE" smtClean="0">
                <a:latin typeface="Times New Roman" pitchFamily="18" charset="0"/>
              </a:rPr>
              <a:pPr/>
              <a:t>12</a:t>
            </a:fld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charset="0"/>
              </a:defRPr>
            </a:lvl1pPr>
            <a:lvl2pPr marL="768350" indent="-295275" defTabSz="949325">
              <a:defRPr>
                <a:solidFill>
                  <a:schemeClr val="tx1"/>
                </a:solidFill>
                <a:latin typeface="Arial" charset="0"/>
              </a:defRPr>
            </a:lvl2pPr>
            <a:lvl3pPr marL="1182688" indent="-236538" defTabSz="949325">
              <a:defRPr>
                <a:solidFill>
                  <a:schemeClr val="tx1"/>
                </a:solidFill>
                <a:latin typeface="Arial" charset="0"/>
              </a:defRPr>
            </a:lvl3pPr>
            <a:lvl4pPr marL="1657350" indent="-236538" defTabSz="949325">
              <a:defRPr>
                <a:solidFill>
                  <a:schemeClr val="tx1"/>
                </a:solidFill>
                <a:latin typeface="Arial" charset="0"/>
              </a:defRPr>
            </a:lvl4pPr>
            <a:lvl5pPr marL="2130425" indent="-236538" defTabSz="949325">
              <a:defRPr>
                <a:solidFill>
                  <a:schemeClr val="tx1"/>
                </a:solidFill>
                <a:latin typeface="Arial" charset="0"/>
              </a:defRPr>
            </a:lvl5pPr>
            <a:lvl6pPr marL="2587625" indent="-236538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4825" indent="-236538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2025" indent="-236538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225" indent="-236538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CB0D05-3507-4D0D-95C3-D09E0F016D6B}" type="slidenum">
              <a:rPr lang="de-DE" altLang="de-DE" smtClean="0">
                <a:latin typeface="Times New Roman" pitchFamily="18" charset="0"/>
              </a:rPr>
              <a:pPr/>
              <a:t>13</a:t>
            </a:fld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608">
              <a:defRPr>
                <a:solidFill>
                  <a:schemeClr val="tx1"/>
                </a:solidFill>
                <a:latin typeface="Arial" charset="0"/>
              </a:defRPr>
            </a:lvl1pPr>
            <a:lvl2pPr marL="769696" indent="-296037" defTabSz="950608">
              <a:defRPr>
                <a:solidFill>
                  <a:schemeClr val="tx1"/>
                </a:solidFill>
                <a:latin typeface="Arial" charset="0"/>
              </a:defRPr>
            </a:lvl2pPr>
            <a:lvl3pPr marL="1184148" indent="-236830" defTabSz="950608">
              <a:defRPr>
                <a:solidFill>
                  <a:schemeClr val="tx1"/>
                </a:solidFill>
                <a:latin typeface="Arial" charset="0"/>
              </a:defRPr>
            </a:lvl3pPr>
            <a:lvl4pPr marL="1657807" indent="-236830" defTabSz="950608">
              <a:defRPr>
                <a:solidFill>
                  <a:schemeClr val="tx1"/>
                </a:solidFill>
                <a:latin typeface="Arial" charset="0"/>
              </a:defRPr>
            </a:lvl4pPr>
            <a:lvl5pPr marL="2131466" indent="-236830" defTabSz="950608">
              <a:defRPr>
                <a:solidFill>
                  <a:schemeClr val="tx1"/>
                </a:solidFill>
                <a:latin typeface="Arial" charset="0"/>
              </a:defRPr>
            </a:lvl5pPr>
            <a:lvl6pPr marL="2605126" indent="-236830" defTabSz="950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8785" indent="-236830" defTabSz="950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2444" indent="-236830" defTabSz="950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6103" indent="-236830" defTabSz="950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9423B-26A4-4330-A953-6600A1C3757E}" type="slidenum">
              <a:rPr lang="de-DE" altLang="de-DE" smtClean="0">
                <a:latin typeface="Times New Roman" pitchFamily="18" charset="0"/>
              </a:rPr>
              <a:pPr/>
              <a:t>14</a:t>
            </a:fld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3865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5110163" y="6381750"/>
            <a:ext cx="370998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E-SURFMAR ET, Exeter – 05/2014</a:t>
            </a:r>
          </a:p>
        </p:txBody>
      </p:sp>
    </p:spTree>
    <p:extLst>
      <p:ext uri="{BB962C8B-B14F-4D97-AF65-F5344CB8AC3E}">
        <p14:creationId xmlns:p14="http://schemas.microsoft.com/office/powerpoint/2010/main" val="38360476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E-SURFMAR ET, Exeter – 05/2014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A740-346C-412F-9CB2-EC615C37BC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738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E-SURFMAR ET, Exeter – 05/2014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7793-FFF3-42D2-85C2-67E8BE53EE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8299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E-SURFMAR ET, Exeter – 05/2014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FC0A-4539-4C52-9FD8-383002FE78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14395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E-SURFMAR ET, Exeter – 05/2014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9EBA-58B2-4894-8C5B-A4062E4EF5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2168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E-SURFMAR ET, Exeter – 05/2014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1EF1-46E1-47DE-A543-1580305AA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2384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de-DE"/>
              <a:t>E-SURFMAR ET, Exeter – 05/2014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>
              <a:defRPr/>
            </a:pPr>
            <a:fld id="{8933E860-05D5-48CB-B70B-A01D20216E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04" r:id="rId3"/>
    <p:sldLayoutId id="2147483905" r:id="rId4"/>
    <p:sldLayoutId id="2147483906" r:id="rId5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52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3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de-DE"/>
              <a:t>E-SURFMAR ET, Exeter – 05/2014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>
              <a:defRPr/>
            </a:pPr>
            <a:fld id="{D0CFE47D-CCCD-444E-AA4A-E6A527812C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6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7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de-DE"/>
              <a:t>E-SURFMAR ET, Exeter – 05/2014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>
              <a:defRPr/>
            </a:pPr>
            <a:fld id="{D47EFAA5-D8EE-43C2-A383-07FA0D77B4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96520" y="2271713"/>
            <a:ext cx="646843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4800" b="1" dirty="0" smtClean="0"/>
              <a:t>DWD</a:t>
            </a:r>
            <a:endParaRPr lang="en-GB" altLang="de-DE" sz="44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3600" b="1" dirty="0" smtClean="0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3600" b="1" dirty="0" smtClean="0"/>
              <a:t>Activities in marine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3600" b="1" dirty="0" smtClean="0"/>
              <a:t>meteorological observations</a:t>
            </a:r>
            <a:endParaRPr lang="en-GB" altLang="de-DE" sz="36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353425" cy="431800"/>
          </a:xfrm>
          <a:noFill/>
        </p:spPr>
        <p:txBody>
          <a:bodyPr/>
          <a:lstStyle/>
          <a:p>
            <a:r>
              <a:rPr lang="en-GB" altLang="de-DE" sz="2500" noProof="0" dirty="0" smtClean="0"/>
              <a:t>Metadata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39913"/>
            <a:ext cx="8353425" cy="431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err="1" smtClean="0"/>
              <a:t>DWD</a:t>
            </a:r>
            <a:endParaRPr lang="en-GB" altLang="de-DE" noProof="0" dirty="0" smtClean="0"/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err="1" smtClean="0"/>
              <a:t>HafDi</a:t>
            </a:r>
            <a:endParaRPr lang="en-GB" altLang="de-DE" noProof="0" dirty="0" smtClean="0"/>
          </a:p>
          <a:p>
            <a:pPr lvl="2" eaLnBrk="1" hangingPunct="1">
              <a:buFont typeface="Arial" charset="0"/>
              <a:buChar char="•"/>
            </a:pPr>
            <a:r>
              <a:rPr lang="en-GB" altLang="de-DE" dirty="0" smtClean="0"/>
              <a:t>Metadata database (contacts, instruments, visits, rewards,…)</a:t>
            </a:r>
            <a:endParaRPr lang="en-GB" altLang="de-DE" noProof="0" dirty="0" smtClean="0"/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err="1" smtClean="0"/>
              <a:t>WaPiTi</a:t>
            </a:r>
            <a:endParaRPr lang="en-GB" altLang="de-DE" noProof="0" dirty="0" smtClean="0"/>
          </a:p>
          <a:p>
            <a:pPr lvl="2" eaLnBrk="1" hangingPunct="1">
              <a:buFont typeface="Arial" charset="0"/>
              <a:buChar char="•"/>
            </a:pPr>
            <a:r>
              <a:rPr lang="en-GB" altLang="de-DE" noProof="0" dirty="0" smtClean="0"/>
              <a:t>Maintenance database (</a:t>
            </a:r>
            <a:r>
              <a:rPr lang="en-GB" altLang="de-DE" dirty="0" smtClean="0"/>
              <a:t>visits, instruments, calibration data,…)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dirty="0" err="1" smtClean="0"/>
              <a:t>Mirakel</a:t>
            </a:r>
            <a:endParaRPr lang="en-GB" altLang="de-DE" dirty="0" smtClean="0"/>
          </a:p>
          <a:p>
            <a:pPr lvl="2" eaLnBrk="1" hangingPunct="1">
              <a:buFont typeface="Arial" charset="0"/>
              <a:buChar char="•"/>
            </a:pPr>
            <a:r>
              <a:rPr lang="en-GB" altLang="de-DE" dirty="0" smtClean="0"/>
              <a:t>Central database / archive of all observations</a:t>
            </a:r>
          </a:p>
          <a:p>
            <a:pPr lvl="2" eaLnBrk="1" hangingPunct="1">
              <a:buFont typeface="Arial" charset="0"/>
              <a:buChar char="•"/>
            </a:pPr>
            <a:endParaRPr lang="en-GB" altLang="de-DE" sz="800" noProof="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smtClean="0"/>
              <a:t>E-</a:t>
            </a:r>
            <a:r>
              <a:rPr lang="en-GB" altLang="de-DE" noProof="0" dirty="0" err="1" smtClean="0"/>
              <a:t>Surfmar</a:t>
            </a:r>
            <a:endParaRPr lang="en-GB" altLang="de-DE" noProof="0" dirty="0" smtClean="0"/>
          </a:p>
          <a:p>
            <a:pPr lvl="1" eaLnBrk="1" hangingPunct="1">
              <a:buFont typeface="Arial" charset="0"/>
              <a:buChar char="•"/>
            </a:pPr>
            <a:r>
              <a:rPr lang="en-GB" altLang="de-DE" dirty="0" smtClean="0"/>
              <a:t>VOS metadata database</a:t>
            </a:r>
          </a:p>
          <a:p>
            <a:pPr lvl="2" eaLnBrk="1" hangingPunct="1">
              <a:buFont typeface="Arial" charset="0"/>
              <a:buChar char="•"/>
            </a:pPr>
            <a:r>
              <a:rPr lang="en-GB" altLang="de-DE" noProof="0" dirty="0" smtClean="0"/>
              <a:t>monthly manual feed of </a:t>
            </a:r>
            <a:r>
              <a:rPr lang="en-GB" altLang="de-DE" noProof="0" dirty="0" err="1" smtClean="0"/>
              <a:t>Pub47</a:t>
            </a:r>
            <a:r>
              <a:rPr lang="en-GB" altLang="de-DE" noProof="0" dirty="0" smtClean="0"/>
              <a:t> from </a:t>
            </a:r>
            <a:r>
              <a:rPr lang="en-GB" altLang="de-DE" noProof="0" dirty="0" err="1" smtClean="0"/>
              <a:t>HafDi</a:t>
            </a:r>
            <a:endParaRPr lang="en-GB" altLang="de-DE" noProof="0" dirty="0" smtClean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  <p:extLst>
      <p:ext uri="{BB962C8B-B14F-4D97-AF65-F5344CB8AC3E}">
        <p14:creationId xmlns:p14="http://schemas.microsoft.com/office/powerpoint/2010/main" val="194481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1"/>
          <p:cNvSpPr>
            <a:spLocks noGrp="1"/>
          </p:cNvSpPr>
          <p:nvPr>
            <p:ph idx="1"/>
          </p:nvPr>
        </p:nvSpPr>
        <p:spPr>
          <a:xfrm>
            <a:off x="4859338" y="1839913"/>
            <a:ext cx="3889375" cy="4318000"/>
          </a:xfrm>
        </p:spPr>
        <p:txBody>
          <a:bodyPr/>
          <a:lstStyle/>
          <a:p>
            <a:endParaRPr lang="en-GB" altLang="de-DE" noProof="0" dirty="0" smtClean="0"/>
          </a:p>
          <a:p>
            <a:endParaRPr lang="en-GB" altLang="de-DE" noProof="0" dirty="0" smtClean="0"/>
          </a:p>
          <a:p>
            <a:pPr lvl="1"/>
            <a:r>
              <a:rPr lang="en-GB" altLang="de-DE" noProof="0" dirty="0" smtClean="0"/>
              <a:t> </a:t>
            </a:r>
          </a:p>
          <a:p>
            <a:pPr lvl="1"/>
            <a:endParaRPr lang="en-GB" altLang="de-DE" noProof="0" dirty="0" smtClean="0"/>
          </a:p>
          <a:p>
            <a:pPr lvl="1"/>
            <a:endParaRPr lang="en-GB" altLang="de-DE" noProof="0" dirty="0" smtClean="0"/>
          </a:p>
          <a:p>
            <a:pPr lvl="1"/>
            <a:endParaRPr lang="en-GB" altLang="de-DE" noProof="0" dirty="0" smtClean="0"/>
          </a:p>
          <a:p>
            <a:pPr lvl="1"/>
            <a:endParaRPr lang="en-GB" altLang="de-DE" noProof="0" dirty="0" smtClean="0"/>
          </a:p>
          <a:p>
            <a:pPr lvl="1"/>
            <a:r>
              <a:rPr lang="en-GB" altLang="de-DE" noProof="0" dirty="0" smtClean="0"/>
              <a:t> </a:t>
            </a:r>
          </a:p>
          <a:p>
            <a:pPr lvl="1"/>
            <a:endParaRPr lang="en-GB" altLang="de-DE" noProof="0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smtClean="0"/>
              <a:t>"Digitizing" of conventional fleet</a:t>
            </a:r>
            <a:endParaRPr lang="en-GB" altLang="de-DE" sz="1800" noProof="0" dirty="0" smtClean="0"/>
          </a:p>
        </p:txBody>
      </p:sp>
      <p:pic>
        <p:nvPicPr>
          <p:cNvPr id="15364" name="Picture 10" descr="S:\Fachgruppen\Fg_a3\A4-Aussen-Europa-Welt\Bund-Deutscher-Reeder\bar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5188"/>
            <a:ext cx="12414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S:\Fachgruppen\Fg_a3\A4-Aussen-Europa-Welt\Bund-Deutscher-Reeder\bar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2133600"/>
            <a:ext cx="15176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 descr="S:\Fachgruppen\Fg_a3\A4-Aussen-Europa-Welt\Bund-Deutscher-Reeder\pt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16208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S:\Fachgruppen\Fg_a3\A4-Aussen-Europa-Welt\Bund-Deutscher-Reeder\schleu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090988"/>
            <a:ext cx="1543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 descr="S:\Fachgruppen\Fg_a3\A4-Aussen-Europa-Welt\Bund-Deutscher-Reeder\handhel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789363"/>
            <a:ext cx="14017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nhaltsplatzhalter 1"/>
          <p:cNvSpPr txBox="1">
            <a:spLocks/>
          </p:cNvSpPr>
          <p:nvPr/>
        </p:nvSpPr>
        <p:spPr bwMode="auto">
          <a:xfrm>
            <a:off x="2051050" y="1844675"/>
            <a:ext cx="208915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kern="0" dirty="0" smtClean="0"/>
          </a:p>
          <a:p>
            <a:pPr>
              <a:defRPr/>
            </a:pPr>
            <a:endParaRPr lang="de-DE" kern="0" dirty="0" smtClean="0"/>
          </a:p>
          <a:p>
            <a:pPr marL="431800" lvl="1" indent="0">
              <a:buFont typeface="Wingdings" pitchFamily="2" charset="2"/>
              <a:buNone/>
              <a:defRPr/>
            </a:pPr>
            <a:r>
              <a:rPr lang="de-DE" b="1" kern="0" dirty="0">
                <a:solidFill>
                  <a:schemeClr val="tx2"/>
                </a:solidFill>
              </a:rPr>
              <a:t>+</a:t>
            </a:r>
            <a:r>
              <a:rPr lang="de-DE" kern="0" dirty="0" smtClean="0"/>
              <a:t> </a:t>
            </a:r>
          </a:p>
          <a:p>
            <a:pPr lvl="1">
              <a:defRPr/>
            </a:pPr>
            <a:endParaRPr lang="de-DE" kern="0" dirty="0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16113"/>
            <a:ext cx="52784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1" name="Gerade Verbindung 11"/>
          <p:cNvCxnSpPr>
            <a:cxnSpLocks noChangeShapeType="1"/>
          </p:cNvCxnSpPr>
          <p:nvPr/>
        </p:nvCxnSpPr>
        <p:spPr bwMode="auto">
          <a:xfrm>
            <a:off x="2386013" y="3117850"/>
            <a:ext cx="3392487" cy="2757488"/>
          </a:xfrm>
          <a:prstGeom prst="line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2" name="Gerade Verbindung 3"/>
          <p:cNvCxnSpPr>
            <a:cxnSpLocks noChangeShapeType="1"/>
          </p:cNvCxnSpPr>
          <p:nvPr/>
        </p:nvCxnSpPr>
        <p:spPr bwMode="auto">
          <a:xfrm flipV="1">
            <a:off x="2386013" y="1916113"/>
            <a:ext cx="3392487" cy="1049337"/>
          </a:xfrm>
          <a:prstGeom prst="line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497887" cy="431800"/>
          </a:xfrm>
        </p:spPr>
        <p:txBody>
          <a:bodyPr/>
          <a:lstStyle/>
          <a:p>
            <a:pPr eaLnBrk="1" hangingPunct="1"/>
            <a:r>
              <a:rPr lang="en-GB" altLang="de-DE" sz="2500" dirty="0" smtClean="0"/>
              <a:t>EUCAWS – the common european S-AWS</a:t>
            </a:r>
          </a:p>
        </p:txBody>
      </p:sp>
      <p:pic>
        <p:nvPicPr>
          <p:cNvPr id="22534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916113"/>
            <a:ext cx="2970213" cy="3959225"/>
          </a:xfrm>
          <a:prstGeom prst="rect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Rechteck 17"/>
          <p:cNvSpPr>
            <a:spLocks noChangeArrowheads="1"/>
          </p:cNvSpPr>
          <p:nvPr/>
        </p:nvSpPr>
        <p:spPr bwMode="auto">
          <a:xfrm>
            <a:off x="2243138" y="2965450"/>
            <a:ext cx="142875" cy="152400"/>
          </a:xfrm>
          <a:prstGeom prst="rect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497887" cy="431800"/>
          </a:xfrm>
        </p:spPr>
        <p:txBody>
          <a:bodyPr/>
          <a:lstStyle/>
          <a:p>
            <a:pPr eaLnBrk="1" hangingPunct="1"/>
            <a:r>
              <a:rPr lang="en-GB" altLang="de-DE" sz="2500" noProof="0" dirty="0" err="1" smtClean="0"/>
              <a:t>EUCAWS</a:t>
            </a:r>
            <a:r>
              <a:rPr lang="en-GB" altLang="de-DE" sz="2500" noProof="0" dirty="0" smtClean="0"/>
              <a:t> – </a:t>
            </a:r>
            <a:r>
              <a:rPr lang="en-GB" altLang="de-DE" sz="2500" noProof="0" dirty="0" err="1" smtClean="0"/>
              <a:t>TurboWin</a:t>
            </a:r>
            <a:r>
              <a:rPr lang="en-GB" altLang="de-DE" sz="2500" noProof="0" dirty="0" smtClean="0"/>
              <a:t>+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smtClean="0"/>
              <a:t>display of data and acquisition of visual observations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global standard software, provided by KNMI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runs </a:t>
            </a:r>
            <a:r>
              <a:rPr lang="en-GB" altLang="de-DE" noProof="0" dirty="0" smtClean="0"/>
              <a:t>on </a:t>
            </a:r>
            <a:r>
              <a:rPr lang="en-GB" altLang="de-DE" noProof="0" dirty="0" smtClean="0"/>
              <a:t>PC and i.e. </a:t>
            </a:r>
            <a:r>
              <a:rPr lang="en-GB" altLang="de-DE" noProof="0" dirty="0" err="1" smtClean="0"/>
              <a:t>RaspberryPi</a:t>
            </a:r>
            <a:r>
              <a:rPr lang="en-GB" altLang="de-DE" noProof="0" dirty="0" smtClean="0"/>
              <a:t> (</a:t>
            </a:r>
            <a:r>
              <a:rPr lang="en-GB" altLang="de-DE" noProof="0" dirty="0" err="1" smtClean="0"/>
              <a:t>TurboPi</a:t>
            </a:r>
            <a:r>
              <a:rPr lang="en-GB" altLang="de-DE" noProof="0" dirty="0" smtClean="0"/>
              <a:t> by </a:t>
            </a:r>
            <a:r>
              <a:rPr lang="en-GB" altLang="de-DE" noProof="0" dirty="0" err="1" smtClean="0"/>
              <a:t>DWD</a:t>
            </a:r>
            <a:r>
              <a:rPr lang="en-GB" altLang="de-DE" noProof="0" dirty="0" smtClean="0"/>
              <a:t>)</a:t>
            </a:r>
          </a:p>
          <a:p>
            <a:pPr lvl="1" eaLnBrk="1" hangingPunct="1">
              <a:buFont typeface="Arial" charset="0"/>
              <a:buChar char="•"/>
            </a:pPr>
            <a:endParaRPr lang="en-GB" altLang="de-DE" noProof="0" dirty="0" smtClean="0"/>
          </a:p>
        </p:txBody>
      </p:sp>
      <p:pic>
        <p:nvPicPr>
          <p:cNvPr id="24580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87688"/>
            <a:ext cx="43449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87688"/>
            <a:ext cx="401161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497887" cy="431800"/>
          </a:xfrm>
        </p:spPr>
        <p:txBody>
          <a:bodyPr/>
          <a:lstStyle/>
          <a:p>
            <a:pPr eaLnBrk="1" hangingPunct="1"/>
            <a:r>
              <a:rPr lang="en-GB" altLang="de-DE" sz="2500" noProof="0" dirty="0" err="1" smtClean="0"/>
              <a:t>EUCAWS</a:t>
            </a:r>
            <a:r>
              <a:rPr lang="en-GB" altLang="de-DE" sz="2500" noProof="0" dirty="0" smtClean="0"/>
              <a:t> – planned fleet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err="1" smtClean="0"/>
              <a:t>DWD</a:t>
            </a:r>
            <a:r>
              <a:rPr lang="en-GB" altLang="de-DE" noProof="0" dirty="0" smtClean="0"/>
              <a:t>: 209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100 in basic setup – only pressure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90 in complex setup – pressure, temp (air and sea), humidity, wind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19 backup / spare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err="1" smtClean="0"/>
              <a:t>Météo</a:t>
            </a:r>
            <a:r>
              <a:rPr lang="en-GB" altLang="de-DE" noProof="0" dirty="0" smtClean="0"/>
              <a:t> France: 40 + 10 for E-</a:t>
            </a:r>
            <a:r>
              <a:rPr lang="en-GB" altLang="de-DE" noProof="0" dirty="0" err="1" smtClean="0"/>
              <a:t>Surfmar</a:t>
            </a:r>
            <a:endParaRPr lang="en-GB" altLang="de-DE" noProof="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smtClean="0"/>
              <a:t>KNMI: 50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err="1" smtClean="0"/>
              <a:t>met.ie</a:t>
            </a:r>
            <a:r>
              <a:rPr lang="en-GB" altLang="de-DE" noProof="0" dirty="0" smtClean="0"/>
              <a:t>: 5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err="1" smtClean="0"/>
              <a:t>SMHI</a:t>
            </a:r>
            <a:r>
              <a:rPr lang="en-GB" altLang="de-DE" noProof="0" dirty="0" smtClean="0"/>
              <a:t>: 5</a:t>
            </a:r>
          </a:p>
          <a:p>
            <a:pPr eaLnBrk="1" hangingPunct="1">
              <a:buFont typeface="Wingdings" pitchFamily="2" charset="2"/>
              <a:buChar char="Ø"/>
            </a:pPr>
            <a:endParaRPr lang="en-GB" altLang="de-DE" noProof="0" dirty="0" smtClean="0"/>
          </a:p>
          <a:p>
            <a:pPr eaLnBrk="1" hangingPunct="1">
              <a:buFont typeface="Wingdings" pitchFamily="2" charset="2"/>
              <a:buChar char="Ø"/>
            </a:pPr>
            <a:endParaRPr lang="en-GB" altLang="de-DE" noProof="0" dirty="0" smtClean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  <p:extLst>
      <p:ext uri="{BB962C8B-B14F-4D97-AF65-F5344CB8AC3E}">
        <p14:creationId xmlns:p14="http://schemas.microsoft.com/office/powerpoint/2010/main" val="3312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:\Fachgruppen\Fg_a3\Bilder\Stationen\Sonne\Sonn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59547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smtClean="0"/>
              <a:t>Super VOS </a:t>
            </a:r>
            <a:r>
              <a:rPr lang="en-GB" altLang="de-DE" sz="1800" noProof="0" dirty="0" smtClean="0"/>
              <a:t>(</a:t>
            </a:r>
            <a:r>
              <a:rPr lang="en-GB" altLang="de-DE" sz="1800" noProof="0" dirty="0" err="1" smtClean="0"/>
              <a:t>DBBE</a:t>
            </a:r>
            <a:r>
              <a:rPr lang="en-GB" altLang="de-DE" sz="1800" noProof="0" dirty="0" smtClean="0"/>
              <a:t> + </a:t>
            </a:r>
            <a:r>
              <a:rPr lang="en-GB" altLang="de-DE" sz="1800" noProof="0" dirty="0" err="1" smtClean="0"/>
              <a:t>TBWDE01</a:t>
            </a:r>
            <a:r>
              <a:rPr lang="en-GB" altLang="de-DE" sz="1800" noProof="0" dirty="0" smtClean="0"/>
              <a:t>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smtClean="0"/>
              <a:t>E-ASAP </a:t>
            </a:r>
            <a:r>
              <a:rPr lang="en-GB" altLang="de-DE" sz="1800" noProof="0" dirty="0" smtClean="0"/>
              <a:t>(Automated Shipborne </a:t>
            </a:r>
            <a:r>
              <a:rPr lang="en-GB" altLang="de-DE" sz="1800" noProof="0" dirty="0" err="1" smtClean="0"/>
              <a:t>Aerological</a:t>
            </a:r>
            <a:r>
              <a:rPr lang="en-GB" altLang="de-DE" sz="1800" noProof="0" dirty="0" smtClean="0"/>
              <a:t> Programme)</a:t>
            </a:r>
          </a:p>
        </p:txBody>
      </p:sp>
      <p:pic>
        <p:nvPicPr>
          <p:cNvPr id="26627" name="Picture 7" descr="Type_conta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773238"/>
            <a:ext cx="28813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Type_d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28781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 descr="Foto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13213"/>
            <a:ext cx="2886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113213"/>
            <a:ext cx="28797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smtClean="0"/>
              <a:t>E-ASAP (2015)</a:t>
            </a:r>
          </a:p>
        </p:txBody>
      </p:sp>
      <p:pic>
        <p:nvPicPr>
          <p:cNvPr id="27651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6192837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5475" y="1619250"/>
            <a:ext cx="8496300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de-DE" sz="800" b="1" kern="0" dirty="0" smtClean="0"/>
              <a:t> </a:t>
            </a:r>
          </a:p>
          <a:p>
            <a:pPr>
              <a:lnSpc>
                <a:spcPct val="110000"/>
              </a:lnSpc>
              <a:defRPr/>
            </a:pPr>
            <a:endParaRPr lang="de-DE" sz="2000" b="1" kern="0" dirty="0" smtClean="0"/>
          </a:p>
          <a:p>
            <a:pPr>
              <a:lnSpc>
                <a:spcPct val="110000"/>
              </a:lnSpc>
              <a:defRPr/>
            </a:pPr>
            <a:endParaRPr lang="de-DE" sz="800" b="1" kern="0" dirty="0" smtClean="0"/>
          </a:p>
          <a:p>
            <a:pPr>
              <a:lnSpc>
                <a:spcPct val="110000"/>
              </a:lnSpc>
              <a:defRPr/>
            </a:pPr>
            <a:endParaRPr lang="de-DE" sz="2000" b="1" kern="0" dirty="0" smtClean="0"/>
          </a:p>
          <a:p>
            <a:pPr>
              <a:lnSpc>
                <a:spcPct val="110000"/>
              </a:lnSpc>
              <a:defRPr/>
            </a:pPr>
            <a:endParaRPr lang="de-DE" sz="800" b="1" kern="0" dirty="0" smtClean="0"/>
          </a:p>
          <a:p>
            <a:pPr>
              <a:lnSpc>
                <a:spcPct val="110000"/>
              </a:lnSpc>
              <a:defRPr/>
            </a:pPr>
            <a:endParaRPr lang="de-DE" sz="2000" b="1" kern="0" dirty="0" smtClean="0"/>
          </a:p>
          <a:p>
            <a:pPr>
              <a:lnSpc>
                <a:spcPct val="110000"/>
              </a:lnSpc>
              <a:defRPr/>
            </a:pPr>
            <a:endParaRPr lang="de-DE" sz="800" b="1" kern="0" dirty="0" smtClean="0"/>
          </a:p>
          <a:p>
            <a:pPr>
              <a:lnSpc>
                <a:spcPct val="110000"/>
              </a:lnSpc>
              <a:defRPr/>
            </a:pPr>
            <a:endParaRPr lang="de-DE" sz="2000" b="1" kern="0" dirty="0" smtClean="0"/>
          </a:p>
          <a:p>
            <a:pPr>
              <a:lnSpc>
                <a:spcPct val="110000"/>
              </a:lnSpc>
              <a:defRPr/>
            </a:pPr>
            <a:endParaRPr lang="de-DE" sz="800" b="1" kern="0" dirty="0" smtClean="0"/>
          </a:p>
          <a:p>
            <a:pPr>
              <a:lnSpc>
                <a:spcPct val="110000"/>
              </a:lnSpc>
              <a:defRPr/>
            </a:pPr>
            <a:endParaRPr lang="de-DE" sz="2000" b="1" kern="0" dirty="0" smtClean="0"/>
          </a:p>
          <a:p>
            <a:pPr>
              <a:lnSpc>
                <a:spcPct val="110000"/>
              </a:lnSpc>
              <a:defRPr/>
            </a:pPr>
            <a:endParaRPr lang="de-DE" sz="800" b="1" kern="0" dirty="0" smtClean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endParaRPr lang="de-DE" sz="2000" b="1" kern="0" dirty="0" smtClean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de-DE" sz="2000" b="1" kern="0" dirty="0" smtClean="0"/>
              <a:t> 							4317 </a:t>
            </a:r>
            <a:r>
              <a:rPr lang="de-DE" sz="2000" b="1" kern="0" dirty="0" err="1" smtClean="0"/>
              <a:t>soundings</a:t>
            </a:r>
            <a:r>
              <a:rPr lang="de-DE" sz="2000" b="1" kern="0" dirty="0" smtClean="0"/>
              <a:t>							(18 </a:t>
            </a:r>
            <a:r>
              <a:rPr lang="de-DE" sz="2000" b="1" kern="0" dirty="0" err="1" smtClean="0"/>
              <a:t>systems</a:t>
            </a:r>
            <a:r>
              <a:rPr lang="de-DE" sz="2000" b="1" kern="0" dirty="0" smtClean="0"/>
              <a:t>)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smtClean="0"/>
              <a:t>Support to scientific institutions</a:t>
            </a:r>
          </a:p>
        </p:txBody>
      </p:sp>
      <p:pic>
        <p:nvPicPr>
          <p:cNvPr id="32771" name="Picture 6" descr="oceanet-atmosphere-at-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3238"/>
            <a:ext cx="772477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MCj00787110000[1]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916832"/>
            <a:ext cx="1500188" cy="3668713"/>
          </a:xfrm>
        </p:spPr>
      </p:pic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smtClean="0"/>
              <a:t>History </a:t>
            </a:r>
            <a:r>
              <a:rPr lang="en-GB" altLang="de-DE" sz="1800" noProof="0" dirty="0" smtClean="0"/>
              <a:t>(in Hamburg)</a:t>
            </a:r>
            <a:endParaRPr lang="en-GB" altLang="de-DE" sz="2500" noProof="0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9750" y="1619250"/>
            <a:ext cx="4680322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de-DE" sz="800" kern="0" dirty="0" smtClean="0"/>
              <a:t> </a:t>
            </a:r>
            <a:endParaRPr lang="de-DE" kern="0" dirty="0" smtClean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GB" kern="0" dirty="0" smtClean="0"/>
              <a:t>1.1.1868	     Foundation of 				     "</a:t>
            </a:r>
            <a:r>
              <a:rPr lang="en-GB" kern="0" dirty="0" err="1" smtClean="0"/>
              <a:t>Norddeutsche</a:t>
            </a:r>
            <a:r>
              <a:rPr lang="en-GB" kern="0" dirty="0" smtClean="0"/>
              <a:t> </a:t>
            </a:r>
            <a:r>
              <a:rPr lang="en-GB" kern="0" dirty="0" err="1" smtClean="0"/>
              <a:t>Seewarte</a:t>
            </a:r>
            <a:r>
              <a:rPr lang="en-GB" kern="0" dirty="0" smtClean="0"/>
              <a:t>"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GB" kern="0" dirty="0" smtClean="0"/>
              <a:t>1.1.1872	     Reorganization into			     "Deutsche </a:t>
            </a:r>
            <a:r>
              <a:rPr lang="en-GB" kern="0" dirty="0" err="1" smtClean="0"/>
              <a:t>Seewarte</a:t>
            </a:r>
            <a:r>
              <a:rPr lang="en-GB" kern="0" dirty="0" smtClean="0"/>
              <a:t>"			     (Georg v. </a:t>
            </a:r>
            <a:r>
              <a:rPr lang="en-GB" kern="0" dirty="0" err="1" smtClean="0"/>
              <a:t>Neumayer</a:t>
            </a:r>
            <a:r>
              <a:rPr lang="en-GB" kern="0" dirty="0" smtClean="0"/>
              <a:t>)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GB" kern="0" dirty="0" smtClean="0"/>
              <a:t>1.1.1946	     Reorganization into 			     Meteorological Agency for		     North-West-Germany and		     Germany Hydrographic Institute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GB" kern="0" dirty="0" smtClean="0"/>
              <a:t>1947	     Relocation into former			     School for Navigation (built 1905)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GB" kern="0" dirty="0" smtClean="0"/>
              <a:t>1952	     Foundation of </a:t>
            </a:r>
            <a:r>
              <a:rPr lang="en-GB" kern="0" dirty="0" err="1" smtClean="0"/>
              <a:t>DWD</a:t>
            </a:r>
            <a:endParaRPr lang="en-GB" kern="0" dirty="0" smtClean="0"/>
          </a:p>
        </p:txBody>
      </p:sp>
      <p:sp>
        <p:nvSpPr>
          <p:cNvPr id="9220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665538"/>
            <a:ext cx="3384550" cy="22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Kersten-Miles-Bruecke_19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616075"/>
            <a:ext cx="33845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51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smtClean="0"/>
              <a:t>Historical tasks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39913"/>
            <a:ext cx="4680768" cy="431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smtClean="0"/>
              <a:t>issuance of special meteorological logbooks by "Deutsche </a:t>
            </a:r>
            <a:r>
              <a:rPr lang="en-GB" altLang="de-DE" noProof="0" dirty="0" err="1" smtClean="0"/>
              <a:t>Seewarte</a:t>
            </a:r>
            <a:r>
              <a:rPr lang="en-GB" altLang="de-DE" noProof="0" dirty="0" smtClean="0"/>
              <a:t>"</a:t>
            </a:r>
          </a:p>
          <a:p>
            <a:pPr eaLnBrk="1" hangingPunct="1">
              <a:buFont typeface="Wingdings" pitchFamily="2" charset="2"/>
              <a:buChar char="Ø"/>
            </a:pPr>
            <a:endParaRPr lang="en-GB" altLang="de-DE" sz="1000" noProof="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smtClean="0"/>
              <a:t>analysis of data at </a:t>
            </a:r>
            <a:r>
              <a:rPr lang="en-GB" altLang="de-DE" noProof="0" dirty="0" err="1" smtClean="0"/>
              <a:t>Seewarte</a:t>
            </a:r>
            <a:r>
              <a:rPr lang="en-GB" altLang="de-DE" noProof="0" dirty="0" smtClean="0"/>
              <a:t>: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acquisition of wind, currents, temperatures…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derivation of optimized shipping routes</a:t>
            </a:r>
          </a:p>
          <a:p>
            <a:pPr eaLnBrk="1" hangingPunct="1">
              <a:buFont typeface="Arial" charset="0"/>
              <a:buChar char="•"/>
            </a:pPr>
            <a:endParaRPr lang="en-GB" altLang="de-DE" sz="1000" noProof="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smtClean="0"/>
              <a:t>release of sailing instructions and maps</a:t>
            </a:r>
          </a:p>
        </p:txBody>
      </p:sp>
      <p:pic>
        <p:nvPicPr>
          <p:cNvPr id="8" name="Picture 2" descr="U:\Bil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8275"/>
            <a:ext cx="3541713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  <p:extLst>
      <p:ext uri="{BB962C8B-B14F-4D97-AF65-F5344CB8AC3E}">
        <p14:creationId xmlns:p14="http://schemas.microsoft.com/office/powerpoint/2010/main" val="144103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smtClean="0"/>
              <a:t>Available data 1828 - 1945</a:t>
            </a:r>
          </a:p>
        </p:txBody>
      </p:sp>
      <p:pic>
        <p:nvPicPr>
          <p:cNvPr id="9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5"/>
          <a:stretch/>
        </p:blipFill>
        <p:spPr>
          <a:xfrm>
            <a:off x="971600" y="1628800"/>
            <a:ext cx="7272808" cy="466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  <p:extLst>
      <p:ext uri="{BB962C8B-B14F-4D97-AF65-F5344CB8AC3E}">
        <p14:creationId xmlns:p14="http://schemas.microsoft.com/office/powerpoint/2010/main" val="1909267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smtClean="0"/>
              <a:t>International programmes and activities</a:t>
            </a:r>
          </a:p>
        </p:txBody>
      </p:sp>
      <p:pic>
        <p:nvPicPr>
          <p:cNvPr id="7" name="Picture 22" descr="jcom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1" y="3212976"/>
            <a:ext cx="23526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39913"/>
            <a:ext cx="4680768" cy="431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GB" altLang="de-DE" noProof="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err="1" smtClean="0"/>
              <a:t>europe</a:t>
            </a:r>
            <a:endParaRPr lang="en-GB" altLang="de-DE" noProof="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de-DE" noProof="0" dirty="0" err="1" smtClean="0"/>
              <a:t>EUMETNET</a:t>
            </a:r>
            <a:r>
              <a:rPr lang="en-GB" altLang="de-DE" noProof="0" dirty="0" smtClean="0"/>
              <a:t> Observations Programme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de-DE" noProof="0" dirty="0" smtClean="0"/>
              <a:t>E-</a:t>
            </a:r>
            <a:r>
              <a:rPr lang="en-GB" altLang="de-DE" noProof="0" dirty="0" err="1" smtClean="0"/>
              <a:t>SURFMAR</a:t>
            </a:r>
            <a:endParaRPr lang="en-GB" altLang="de-DE" noProof="0" dirty="0" smtClean="0"/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de-DE" noProof="0" dirty="0" smtClean="0"/>
              <a:t>E-ASAP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smtClean="0"/>
              <a:t>global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de-DE" noProof="0" dirty="0" err="1" smtClean="0"/>
              <a:t>JCOMM</a:t>
            </a:r>
            <a:r>
              <a:rPr lang="en-GB" altLang="de-DE" noProof="0" dirty="0" smtClean="0"/>
              <a:t> 			           </a:t>
            </a:r>
            <a:r>
              <a:rPr lang="en-GB" altLang="de-DE" sz="1400" noProof="0" dirty="0" smtClean="0"/>
              <a:t>(Joint </a:t>
            </a:r>
            <a:r>
              <a:rPr lang="en-GB" altLang="de-DE" sz="1400" noProof="0" dirty="0" err="1" smtClean="0"/>
              <a:t>WMO</a:t>
            </a:r>
            <a:r>
              <a:rPr lang="en-GB" altLang="de-DE" sz="1400" noProof="0" dirty="0" smtClean="0"/>
              <a:t>-IOC Technical Commission for Oceanography and Marine Meteorology)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de-DE" noProof="0" dirty="0" smtClean="0"/>
              <a:t>SOT 			           </a:t>
            </a:r>
            <a:r>
              <a:rPr lang="en-GB" altLang="de-DE" sz="1400" noProof="0" dirty="0" smtClean="0"/>
              <a:t>(Ship Observations Team)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GB" altLang="de-DE" noProof="0" dirty="0" smtClean="0"/>
              <a:t>VOS Panel		     </a:t>
            </a:r>
            <a:r>
              <a:rPr lang="en-GB" altLang="de-DE" sz="1400" noProof="0" dirty="0" smtClean="0"/>
              <a:t>(Voluntary Observing Ship)</a:t>
            </a:r>
          </a:p>
        </p:txBody>
      </p:sp>
      <p:pic>
        <p:nvPicPr>
          <p:cNvPr id="10" name="Picture 15" descr="logodef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47" y="2410991"/>
            <a:ext cx="2016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hkleta\Desktop\Vortragsreihe-TI2_201607\jcomm-vos-50p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3" y="5416004"/>
            <a:ext cx="194945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  <p:extLst>
      <p:ext uri="{BB962C8B-B14F-4D97-AF65-F5344CB8AC3E}">
        <p14:creationId xmlns:p14="http://schemas.microsoft.com/office/powerpoint/2010/main" val="227860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de-DE" sz="2500" noProof="0" dirty="0" err="1" smtClean="0"/>
              <a:t>DWD</a:t>
            </a:r>
            <a:r>
              <a:rPr lang="en-GB" altLang="de-DE" sz="2500" noProof="0" dirty="0" smtClean="0"/>
              <a:t> VOS fleet (12/2015)</a:t>
            </a:r>
          </a:p>
        </p:txBody>
      </p:sp>
      <p:pic>
        <p:nvPicPr>
          <p:cNvPr id="11267" name="Picture 8" descr="nsb3_grob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12303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7" descr="CMS_bl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276872"/>
            <a:ext cx="31638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9" descr="MSM_bla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3284538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536" y="1619250"/>
            <a:ext cx="5400675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de-DE" sz="800" b="1" kern="0" dirty="0" smtClean="0"/>
              <a:t> </a:t>
            </a:r>
          </a:p>
          <a:p>
            <a:pPr>
              <a:buFont typeface="Monotype Sorts" pitchFamily="2" charset="2"/>
              <a:buNone/>
              <a:defRPr/>
            </a:pPr>
            <a:endParaRPr lang="de-DE" sz="800" b="1" kern="0" dirty="0"/>
          </a:p>
          <a:p>
            <a:pPr>
              <a:buFont typeface="Monotype Sorts" pitchFamily="2" charset="2"/>
              <a:buNone/>
              <a:defRPr/>
            </a:pPr>
            <a:endParaRPr lang="de-DE" sz="800" b="1" kern="0" dirty="0" smtClean="0"/>
          </a:p>
          <a:p>
            <a:pPr>
              <a:buFont typeface="Monotype Sorts" pitchFamily="2" charset="2"/>
              <a:buNone/>
              <a:defRPr/>
            </a:pPr>
            <a:endParaRPr lang="de-DE" sz="800" b="1" kern="0" dirty="0" smtClean="0"/>
          </a:p>
          <a:p>
            <a:pPr>
              <a:buFont typeface="Monotype Sorts" pitchFamily="2" charset="2"/>
              <a:buNone/>
              <a:defRPr/>
            </a:pPr>
            <a:endParaRPr lang="de-DE" sz="800" b="1" kern="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GB" sz="2000" kern="0" dirty="0" smtClean="0"/>
              <a:t>conventional 	540 ( + 25 / - 73 )</a:t>
            </a:r>
          </a:p>
          <a:p>
            <a:pPr>
              <a:lnSpc>
                <a:spcPct val="110000"/>
              </a:lnSpc>
              <a:defRPr/>
            </a:pPr>
            <a:endParaRPr lang="en-GB" sz="800" b="1" kern="0" dirty="0" smtClean="0"/>
          </a:p>
          <a:p>
            <a:pPr>
              <a:lnSpc>
                <a:spcPct val="110000"/>
              </a:lnSpc>
              <a:defRPr/>
            </a:pPr>
            <a:endParaRPr lang="en-GB" sz="800" b="1" kern="0" dirty="0" smtClean="0"/>
          </a:p>
          <a:p>
            <a:pPr>
              <a:lnSpc>
                <a:spcPct val="110000"/>
              </a:lnSpc>
              <a:defRPr/>
            </a:pPr>
            <a:endParaRPr lang="en-GB" sz="800" b="1" kern="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GB" sz="2000" kern="0" dirty="0" smtClean="0"/>
              <a:t>automated 		  20 ( + 0 / - 0 )</a:t>
            </a:r>
          </a:p>
          <a:p>
            <a:pPr>
              <a:lnSpc>
                <a:spcPct val="110000"/>
              </a:lnSpc>
              <a:defRPr/>
            </a:pPr>
            <a:endParaRPr lang="en-GB" sz="800" b="1" kern="0" dirty="0" smtClean="0"/>
          </a:p>
          <a:p>
            <a:pPr>
              <a:lnSpc>
                <a:spcPct val="110000"/>
              </a:lnSpc>
              <a:defRPr/>
            </a:pPr>
            <a:endParaRPr lang="en-GB" sz="800" b="1" kern="0" dirty="0" smtClean="0"/>
          </a:p>
          <a:p>
            <a:pPr>
              <a:lnSpc>
                <a:spcPct val="110000"/>
              </a:lnSpc>
              <a:defRPr/>
            </a:pPr>
            <a:endParaRPr lang="en-GB" sz="800" b="1" kern="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GB" sz="2000" kern="0" dirty="0" smtClean="0"/>
              <a:t>other		    5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:\Fachgruppen\Fg_a3\A4-Aussen-Europa-Welt\Bund-Deutscher-Reeder\GTS 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936625"/>
            <a:ext cx="8202612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353425" cy="431800"/>
          </a:xfrm>
          <a:noFill/>
        </p:spPr>
        <p:txBody>
          <a:bodyPr/>
          <a:lstStyle/>
          <a:p>
            <a:r>
              <a:rPr lang="en-GB" altLang="de-DE" sz="2500" noProof="0" dirty="0" smtClean="0"/>
              <a:t>Data transmission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39913"/>
            <a:ext cx="8353425" cy="431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de-DE" dirty="0" smtClean="0"/>
              <a:t>Conventional VOS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dirty="0" smtClean="0"/>
              <a:t>Inmarsat (SAC 41)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dirty="0" err="1" smtClean="0"/>
              <a:t>eMail</a:t>
            </a:r>
            <a:endParaRPr lang="en-GB" altLang="de-DE" dirty="0" smtClean="0"/>
          </a:p>
          <a:p>
            <a:pPr lvl="1" eaLnBrk="1" hangingPunct="1">
              <a:buFont typeface="Arial" charset="0"/>
              <a:buChar char="•"/>
            </a:pPr>
            <a:r>
              <a:rPr lang="en-GB" altLang="de-DE" dirty="0" smtClean="0"/>
              <a:t>future plan: half-compressed, </a:t>
            </a:r>
            <a:r>
              <a:rPr lang="en-GB" altLang="de-DE" dirty="0" err="1" smtClean="0"/>
              <a:t>eMail</a:t>
            </a:r>
            <a:r>
              <a:rPr lang="en-GB" altLang="de-DE" dirty="0" smtClean="0"/>
              <a:t> or Inmarsat (SAC 449) for VOS</a:t>
            </a:r>
          </a:p>
          <a:p>
            <a:pPr eaLnBrk="1" hangingPunct="1">
              <a:buFont typeface="Wingdings" pitchFamily="2" charset="2"/>
              <a:buChar char="Ø"/>
            </a:pPr>
            <a:endParaRPr lang="en-GB" altLang="de-DE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dirty="0" smtClean="0"/>
              <a:t>S-AWS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dirty="0" err="1" smtClean="0"/>
              <a:t>DCP</a:t>
            </a:r>
            <a:r>
              <a:rPr lang="en-GB" altLang="de-DE" dirty="0" smtClean="0"/>
              <a:t> (</a:t>
            </a:r>
            <a:r>
              <a:rPr lang="en-GB" altLang="de-DE" dirty="0" err="1" smtClean="0"/>
              <a:t>Eumetsat</a:t>
            </a:r>
            <a:r>
              <a:rPr lang="en-GB" altLang="de-DE" dirty="0" smtClean="0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dirty="0" err="1" smtClean="0"/>
              <a:t>eMail</a:t>
            </a:r>
            <a:endParaRPr lang="en-GB" altLang="de-DE" dirty="0" smtClean="0"/>
          </a:p>
          <a:p>
            <a:pPr lvl="1" eaLnBrk="1" hangingPunct="1">
              <a:buFont typeface="Arial" charset="0"/>
              <a:buChar char="•"/>
            </a:pPr>
            <a:r>
              <a:rPr lang="en-GB" altLang="de-DE" dirty="0" smtClean="0"/>
              <a:t>future plan: Iridium SBD (</a:t>
            </a:r>
            <a:r>
              <a:rPr lang="en-GB" altLang="de-DE" dirty="0" err="1" smtClean="0"/>
              <a:t>EUCAWS</a:t>
            </a:r>
            <a:r>
              <a:rPr lang="en-GB" altLang="de-DE" dirty="0" smtClean="0"/>
              <a:t>)</a:t>
            </a:r>
          </a:p>
          <a:p>
            <a:pPr marL="1371600" lvl="3" indent="0" eaLnBrk="1" hangingPunct="1">
              <a:buNone/>
            </a:pPr>
            <a:r>
              <a:rPr lang="en-GB" altLang="de-DE" dirty="0" smtClean="0"/>
              <a:t>        Inmarsat </a:t>
            </a:r>
            <a:r>
              <a:rPr lang="en-GB" altLang="de-DE" dirty="0" err="1" smtClean="0"/>
              <a:t>Fleetbroadband</a:t>
            </a:r>
            <a:r>
              <a:rPr lang="en-GB" altLang="de-DE" dirty="0" smtClean="0"/>
              <a:t> for fixed stations</a:t>
            </a:r>
            <a:endParaRPr lang="en-GB" alt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  <p:extLst>
      <p:ext uri="{BB962C8B-B14F-4D97-AF65-F5344CB8AC3E}">
        <p14:creationId xmlns:p14="http://schemas.microsoft.com/office/powerpoint/2010/main" val="1169379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353425" cy="431800"/>
          </a:xfrm>
          <a:noFill/>
        </p:spPr>
        <p:txBody>
          <a:bodyPr/>
          <a:lstStyle/>
          <a:p>
            <a:r>
              <a:rPr lang="en-GB" altLang="de-DE" sz="2500" noProof="0" dirty="0" smtClean="0"/>
              <a:t>QC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39913"/>
            <a:ext cx="8353425" cy="431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err="1" smtClean="0"/>
              <a:t>PMOs</a:t>
            </a:r>
            <a:endParaRPr lang="en-GB" altLang="de-DE" noProof="0" dirty="0" smtClean="0"/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Instrument checks </a:t>
            </a:r>
            <a:r>
              <a:rPr lang="en-GB" altLang="de-DE" noProof="0" dirty="0" err="1" smtClean="0"/>
              <a:t>onboard</a:t>
            </a:r>
            <a:endParaRPr lang="en-GB" altLang="de-DE" noProof="0" dirty="0" smtClean="0"/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Online tools (blacklists, counters, comparison to model output, …)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err="1" smtClean="0"/>
              <a:t>MQC</a:t>
            </a:r>
            <a:r>
              <a:rPr lang="en-GB" altLang="de-DE" noProof="0" dirty="0" smtClean="0"/>
              <a:t> on </a:t>
            </a:r>
            <a:r>
              <a:rPr lang="en-GB" altLang="de-DE" noProof="0" dirty="0" err="1" smtClean="0"/>
              <a:t>IMMT</a:t>
            </a:r>
            <a:r>
              <a:rPr lang="en-GB" altLang="de-DE" noProof="0" dirty="0" smtClean="0"/>
              <a:t> for </a:t>
            </a:r>
            <a:r>
              <a:rPr lang="en-GB" altLang="de-DE" noProof="0" dirty="0" err="1" smtClean="0"/>
              <a:t>GCC</a:t>
            </a:r>
            <a:endParaRPr lang="en-GB" altLang="de-DE" noProof="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err="1" smtClean="0"/>
              <a:t>GCC</a:t>
            </a:r>
            <a:endParaRPr lang="en-GB" altLang="de-DE" noProof="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de-DE" noProof="0" dirty="0" smtClean="0"/>
              <a:t>course / speed check of received data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de-DE" noProof="0" dirty="0" err="1" smtClean="0"/>
              <a:t>HQC</a:t>
            </a:r>
            <a:r>
              <a:rPr lang="en-GB" altLang="de-DE" noProof="0" dirty="0" smtClean="0"/>
              <a:t> (</a:t>
            </a:r>
            <a:r>
              <a:rPr lang="en-GB" altLang="de-DE" noProof="0" dirty="0" err="1" smtClean="0"/>
              <a:t>autmatic</a:t>
            </a:r>
            <a:r>
              <a:rPr lang="en-GB" altLang="de-DE" noProof="0" dirty="0" smtClean="0"/>
              <a:t> and manual)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noProof="0" dirty="0" smtClean="0"/>
              <a:t>Instruments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Calibration within DWD (applied to become RIC)			 accredited according to DIN EN ISO/IEC 17025:2005			 for pressure, wind, temp, humidity and precipitation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de-DE" noProof="0" dirty="0" smtClean="0"/>
              <a:t>Maintenance database within </a:t>
            </a:r>
            <a:r>
              <a:rPr lang="en-GB" altLang="de-DE" noProof="0" dirty="0" err="1" smtClean="0"/>
              <a:t>DWD</a:t>
            </a:r>
            <a:r>
              <a:rPr lang="en-GB" altLang="de-DE" noProof="0" dirty="0" smtClean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10163" y="6381750"/>
            <a:ext cx="37099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err="1" smtClean="0"/>
              <a:t>DWD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TI21C</a:t>
            </a:r>
            <a:r>
              <a:rPr lang="de-DE" altLang="de-DE" dirty="0" smtClean="0"/>
              <a:t> – 08/2016</a:t>
            </a:r>
          </a:p>
        </p:txBody>
      </p:sp>
    </p:spTree>
    <p:extLst>
      <p:ext uri="{BB962C8B-B14F-4D97-AF65-F5344CB8AC3E}">
        <p14:creationId xmlns:p14="http://schemas.microsoft.com/office/powerpoint/2010/main" val="156382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ienmaster Quadra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lienmaster Punk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4B9B"/>
    </a:dk2>
    <a:lt2>
      <a:srgbClr val="D2E1F5"/>
    </a:lt2>
    <a:accent1>
      <a:srgbClr val="96B9DC"/>
    </a:accent1>
    <a:accent2>
      <a:srgbClr val="E10019"/>
    </a:accent2>
    <a:accent3>
      <a:srgbClr val="FFFFFF"/>
    </a:accent3>
    <a:accent4>
      <a:srgbClr val="000000"/>
    </a:accent4>
    <a:accent5>
      <a:srgbClr val="C9D9EB"/>
    </a:accent5>
    <a:accent6>
      <a:srgbClr val="CC0016"/>
    </a:accent6>
    <a:hlink>
      <a:srgbClr val="2D4B9B"/>
    </a:hlink>
    <a:folHlink>
      <a:srgbClr val="96B9D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4B9B"/>
    </a:dk2>
    <a:lt2>
      <a:srgbClr val="D2E1F5"/>
    </a:lt2>
    <a:accent1>
      <a:srgbClr val="96B9DC"/>
    </a:accent1>
    <a:accent2>
      <a:srgbClr val="E10019"/>
    </a:accent2>
    <a:accent3>
      <a:srgbClr val="FFFFFF"/>
    </a:accent3>
    <a:accent4>
      <a:srgbClr val="000000"/>
    </a:accent4>
    <a:accent5>
      <a:srgbClr val="C9D9EB"/>
    </a:accent5>
    <a:accent6>
      <a:srgbClr val="CC0016"/>
    </a:accent6>
    <a:hlink>
      <a:srgbClr val="2D4B9B"/>
    </a:hlink>
    <a:folHlink>
      <a:srgbClr val="96B9DC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4B9B"/>
    </a:dk2>
    <a:lt2>
      <a:srgbClr val="D2E1F5"/>
    </a:lt2>
    <a:accent1>
      <a:srgbClr val="96B9DC"/>
    </a:accent1>
    <a:accent2>
      <a:srgbClr val="E10019"/>
    </a:accent2>
    <a:accent3>
      <a:srgbClr val="FFFFFF"/>
    </a:accent3>
    <a:accent4>
      <a:srgbClr val="000000"/>
    </a:accent4>
    <a:accent5>
      <a:srgbClr val="C9D9EB"/>
    </a:accent5>
    <a:accent6>
      <a:srgbClr val="CC0016"/>
    </a:accent6>
    <a:hlink>
      <a:srgbClr val="2D4B9B"/>
    </a:hlink>
    <a:folHlink>
      <a:srgbClr val="96B9D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Office PowerPoint</Application>
  <PresentationFormat>Bildschirmpräsentation (4:3)</PresentationFormat>
  <Paragraphs>143</Paragraphs>
  <Slides>19</Slides>
  <Notes>14</Notes>
  <HiddenSlides>2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DWD Standard Master</vt:lpstr>
      <vt:lpstr>Folienmaster Quadrate</vt:lpstr>
      <vt:lpstr>Folienmaster Punkte</vt:lpstr>
      <vt:lpstr>PowerPoint-Präsentation</vt:lpstr>
      <vt:lpstr>History (in Hamburg)</vt:lpstr>
      <vt:lpstr>Historical tasks</vt:lpstr>
      <vt:lpstr>Available data 1828 - 1945</vt:lpstr>
      <vt:lpstr>International programmes and activities</vt:lpstr>
      <vt:lpstr>DWD VOS fleet (12/2015)</vt:lpstr>
      <vt:lpstr>PowerPoint-Präsentation</vt:lpstr>
      <vt:lpstr>Data transmission</vt:lpstr>
      <vt:lpstr>QC</vt:lpstr>
      <vt:lpstr>Metadata</vt:lpstr>
      <vt:lpstr>"Digitizing" of conventional fleet</vt:lpstr>
      <vt:lpstr>EUCAWS – the common european S-AWS</vt:lpstr>
      <vt:lpstr>EUCAWS – TurboWin+</vt:lpstr>
      <vt:lpstr>EUCAWS – planned fleet</vt:lpstr>
      <vt:lpstr>Super VOS (DBBE + TBWDE01)</vt:lpstr>
      <vt:lpstr>E-ASAP (Automated Shipborne Aerological Programme)</vt:lpstr>
      <vt:lpstr>E-ASAP (2015)</vt:lpstr>
      <vt:lpstr>Support to scientific institutions</vt:lpstr>
      <vt:lpstr>PowerPoint-Präsentation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Kleta Henry</cp:lastModifiedBy>
  <cp:revision>347</cp:revision>
  <cp:lastPrinted>2016-04-08T11:51:41Z</cp:lastPrinted>
  <dcterms:created xsi:type="dcterms:W3CDTF">2006-12-01T09:57:45Z</dcterms:created>
  <dcterms:modified xsi:type="dcterms:W3CDTF">2016-09-05T07:25:50Z</dcterms:modified>
</cp:coreProperties>
</file>