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5200"/>
            </a:lvl1pPr>
            <a:lvl2pPr lvl="1" rtl="0" algn="ctr">
              <a:spcBef>
                <a:spcPts val="0"/>
              </a:spcBef>
              <a:buSzPct val="100000"/>
              <a:defRPr sz="5200"/>
            </a:lvl2pPr>
            <a:lvl3pPr lvl="2" rtl="0" algn="ctr">
              <a:spcBef>
                <a:spcPts val="0"/>
              </a:spcBef>
              <a:buSzPct val="100000"/>
              <a:defRPr sz="5200"/>
            </a:lvl3pPr>
            <a:lvl4pPr lvl="3" rtl="0" algn="ctr">
              <a:spcBef>
                <a:spcPts val="0"/>
              </a:spcBef>
              <a:buSzPct val="100000"/>
              <a:defRPr sz="5200"/>
            </a:lvl4pPr>
            <a:lvl5pPr lvl="4" rtl="0" algn="ctr">
              <a:spcBef>
                <a:spcPts val="0"/>
              </a:spcBef>
              <a:buSzPct val="100000"/>
              <a:defRPr sz="5200"/>
            </a:lvl5pPr>
            <a:lvl6pPr lvl="5" rtl="0" algn="ctr">
              <a:spcBef>
                <a:spcPts val="0"/>
              </a:spcBef>
              <a:buSzPct val="100000"/>
              <a:defRPr sz="5200"/>
            </a:lvl6pPr>
            <a:lvl7pPr lvl="6" rtl="0" algn="ctr">
              <a:spcBef>
                <a:spcPts val="0"/>
              </a:spcBef>
              <a:buSzPct val="100000"/>
              <a:defRPr sz="5200"/>
            </a:lvl7pPr>
            <a:lvl8pPr lvl="7" rtl="0" algn="ctr">
              <a:spcBef>
                <a:spcPts val="0"/>
              </a:spcBef>
              <a:buSzPct val="100000"/>
              <a:defRPr sz="5200"/>
            </a:lvl8pPr>
            <a:lvl9pPr lvl="8"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12000"/>
            </a:lvl1pPr>
            <a:lvl2pPr lvl="1" rtl="0" algn="ctr">
              <a:spcBef>
                <a:spcPts val="0"/>
              </a:spcBef>
              <a:buSzPct val="100000"/>
              <a:defRPr sz="12000"/>
            </a:lvl2pPr>
            <a:lvl3pPr lvl="2" rtl="0" algn="ctr">
              <a:spcBef>
                <a:spcPts val="0"/>
              </a:spcBef>
              <a:buSzPct val="100000"/>
              <a:defRPr sz="12000"/>
            </a:lvl3pPr>
            <a:lvl4pPr lvl="3" rtl="0" algn="ctr">
              <a:spcBef>
                <a:spcPts val="0"/>
              </a:spcBef>
              <a:buSzPct val="100000"/>
              <a:defRPr sz="12000"/>
            </a:lvl4pPr>
            <a:lvl5pPr lvl="4" rtl="0" algn="ctr">
              <a:spcBef>
                <a:spcPts val="0"/>
              </a:spcBef>
              <a:buSzPct val="100000"/>
              <a:defRPr sz="12000"/>
            </a:lvl5pPr>
            <a:lvl6pPr lvl="5" rtl="0" algn="ctr">
              <a:spcBef>
                <a:spcPts val="0"/>
              </a:spcBef>
              <a:buSzPct val="100000"/>
              <a:defRPr sz="12000"/>
            </a:lvl6pPr>
            <a:lvl7pPr lvl="6" rtl="0" algn="ctr">
              <a:spcBef>
                <a:spcPts val="0"/>
              </a:spcBef>
              <a:buSzPct val="100000"/>
              <a:defRPr sz="12000"/>
            </a:lvl7pPr>
            <a:lvl8pPr lvl="7" rtl="0" algn="ctr">
              <a:spcBef>
                <a:spcPts val="0"/>
              </a:spcBef>
              <a:buSzPct val="100000"/>
              <a:defRPr sz="12000"/>
            </a:lvl8pPr>
            <a:lvl9pPr lvl="8"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3600"/>
            </a:lvl1pPr>
            <a:lvl2pPr lvl="1" rtl="0" algn="ctr">
              <a:spcBef>
                <a:spcPts val="0"/>
              </a:spcBef>
              <a:buSzPct val="100000"/>
              <a:defRPr sz="3600"/>
            </a:lvl2pPr>
            <a:lvl3pPr lvl="2" rtl="0" algn="ctr">
              <a:spcBef>
                <a:spcPts val="0"/>
              </a:spcBef>
              <a:buSzPct val="100000"/>
              <a:defRPr sz="3600"/>
            </a:lvl3pPr>
            <a:lvl4pPr lvl="3" rtl="0" algn="ctr">
              <a:spcBef>
                <a:spcPts val="0"/>
              </a:spcBef>
              <a:buSzPct val="100000"/>
              <a:defRPr sz="3600"/>
            </a:lvl4pPr>
            <a:lvl5pPr lvl="4" rtl="0" algn="ctr">
              <a:spcBef>
                <a:spcPts val="0"/>
              </a:spcBef>
              <a:buSzPct val="100000"/>
              <a:defRPr sz="3600"/>
            </a:lvl5pPr>
            <a:lvl6pPr lvl="5" rtl="0" algn="ctr">
              <a:spcBef>
                <a:spcPts val="0"/>
              </a:spcBef>
              <a:buSzPct val="100000"/>
              <a:defRPr sz="3600"/>
            </a:lvl6pPr>
            <a:lvl7pPr lvl="6" rtl="0" algn="ctr">
              <a:spcBef>
                <a:spcPts val="0"/>
              </a:spcBef>
              <a:buSzPct val="100000"/>
              <a:defRPr sz="3600"/>
            </a:lvl7pPr>
            <a:lvl8pPr lvl="7" rtl="0" algn="ctr">
              <a:spcBef>
                <a:spcPts val="0"/>
              </a:spcBef>
              <a:buSzPct val="100000"/>
              <a:defRPr sz="3600"/>
            </a:lvl8pPr>
            <a:lvl9pPr lvl="8"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3C3D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Sea Observations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Albania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465575" y="3251750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Institute of GeoSciences, Energy, Water and Environment (IGEWE)</a:t>
            </a:r>
          </a:p>
        </p:txBody>
      </p:sp>
      <p:pic>
        <p:nvPicPr>
          <p:cNvPr descr="logo.jp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4684" y="3760200"/>
            <a:ext cx="948425" cy="9341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3C3D7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Role of IGEWE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835275" y="1152475"/>
            <a:ext cx="7594200" cy="3705300"/>
          </a:xfrm>
          <a:prstGeom prst="rect">
            <a:avLst/>
          </a:prstGeom>
          <a:noFill/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IGEWE is the national Hydro-Meteorological Service  of  Albania  and  the  only  institution  that  produce  warning from  natural  hazards.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50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Network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 the coastal  zone  of  the  Adriatic  and  Ionian  Sea  there  are 8 stations 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 stations  in  the  coast  and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 stations  in lagoons.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Measured variables</a:t>
            </a:r>
          </a:p>
          <a:p>
            <a:pPr indent="-320675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66"/>
              <a:buFont typeface="Times New Roman"/>
              <a:buAutoNum type="arabicPeriod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Wave</a:t>
            </a:r>
          </a:p>
          <a:p>
            <a:pPr indent="-320675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66"/>
              <a:buFont typeface="Times New Roman"/>
              <a:buAutoNum type="arabicPeriod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Tide</a:t>
            </a:r>
          </a:p>
          <a:p>
            <a:pPr indent="-320675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66"/>
              <a:buFont typeface="Times New Roman"/>
              <a:buAutoNum type="arabicPeriod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</a:t>
            </a:r>
          </a:p>
          <a:p>
            <a:pPr indent="-320675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66"/>
              <a:buFont typeface="Times New Roman"/>
              <a:buAutoNum type="arabicPeriod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 temperature</a:t>
            </a:r>
          </a:p>
          <a:p>
            <a:pPr indent="-320675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66"/>
              <a:buFont typeface="Times New Roman"/>
              <a:buAutoNum type="arabicPeriod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 chemical  elements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3C3D7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Other institutions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24275" y="1152475"/>
            <a:ext cx="8007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We have made a lot of progress in our collaboration with the Military Met Service, but yet not a real collaboration with the Navy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Navy has one station in the only big island, but it seems to measure only meteorological variables.</a:t>
            </a:r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3C3D7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Current network problems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1022100" y="1152475"/>
            <a:ext cx="7121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The stations are not yet handed over to our Institute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(so, it is not possible to maintain them);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6985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The  infrastructure of  the  coastal  station  is  damaged  recently  from  the  storms  and  the amortization.</a:t>
            </a:r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3C3D7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Thank you !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r">
              <a:spcBef>
                <a:spcPts val="0"/>
              </a:spcBef>
              <a:buNone/>
            </a:pPr>
            <a:r>
              <a:rPr i="1" lang="en" sz="1200"/>
              <a:t>(metodi.marku@gmail.com)</a:t>
            </a:r>
          </a:p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