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23"/>
  </p:notesMasterIdLst>
  <p:sldIdLst>
    <p:sldId id="336" r:id="rId5"/>
    <p:sldId id="359" r:id="rId6"/>
    <p:sldId id="360" r:id="rId7"/>
    <p:sldId id="302" r:id="rId8"/>
    <p:sldId id="303" r:id="rId9"/>
    <p:sldId id="304" r:id="rId10"/>
    <p:sldId id="368" r:id="rId11"/>
    <p:sldId id="272" r:id="rId12"/>
    <p:sldId id="363" r:id="rId13"/>
    <p:sldId id="364" r:id="rId14"/>
    <p:sldId id="365" r:id="rId15"/>
    <p:sldId id="284" r:id="rId16"/>
    <p:sldId id="285" r:id="rId17"/>
    <p:sldId id="357" r:id="rId18"/>
    <p:sldId id="366" r:id="rId19"/>
    <p:sldId id="320" r:id="rId20"/>
    <p:sldId id="352" r:id="rId21"/>
    <p:sldId id="355" r:id="rId22"/>
  </p:sldIdLst>
  <p:sldSz cx="9144000" cy="6858000" type="screen4x3"/>
  <p:notesSz cx="6789738" cy="9929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9467" autoAdjust="0"/>
  </p:normalViewPr>
  <p:slideViewPr>
    <p:cSldViewPr>
      <p:cViewPr>
        <p:scale>
          <a:sx n="70" d="100"/>
          <a:sy n="70" d="100"/>
        </p:scale>
        <p:origin x="-138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DCC9E-FE74-4408-9F46-AA7C8C3EA57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2BAD7AC-5F0D-48E9-80D3-B79C630CAE47}">
      <dgm:prSet phldrT="[Text]"/>
      <dgm:spPr/>
      <dgm:t>
        <a:bodyPr/>
        <a:lstStyle/>
        <a:p>
          <a:r>
            <a:rPr lang="sv-SE" dirty="0" smtClean="0"/>
            <a:t>1999</a:t>
          </a:r>
          <a:endParaRPr lang="sv-SE" dirty="0"/>
        </a:p>
      </dgm:t>
    </dgm:pt>
    <dgm:pt modelId="{1BD27EB1-2CB1-4ED7-B94C-7FB983E079D6}" type="parTrans" cxnId="{CBEBB4D9-DC2E-4863-AA7B-E80EA817EEEE}">
      <dgm:prSet/>
      <dgm:spPr/>
      <dgm:t>
        <a:bodyPr/>
        <a:lstStyle/>
        <a:p>
          <a:endParaRPr lang="sv-SE"/>
        </a:p>
      </dgm:t>
    </dgm:pt>
    <dgm:pt modelId="{ACD39A1E-D356-44ED-9D61-F25FE1304E0A}" type="sibTrans" cxnId="{CBEBB4D9-DC2E-4863-AA7B-E80EA817EEEE}">
      <dgm:prSet/>
      <dgm:spPr/>
      <dgm:t>
        <a:bodyPr/>
        <a:lstStyle/>
        <a:p>
          <a:endParaRPr lang="sv-SE"/>
        </a:p>
      </dgm:t>
    </dgm:pt>
    <dgm:pt modelId="{86553138-34AD-47FF-9277-16AA24CF6B6D}">
      <dgm:prSet phldrT="[Text]"/>
      <dgm:spPr/>
      <dgm:t>
        <a:bodyPr/>
        <a:lstStyle/>
        <a:p>
          <a:r>
            <a:rPr lang="sv-SE" dirty="0" smtClean="0"/>
            <a:t>2004</a:t>
          </a:r>
          <a:endParaRPr lang="sv-SE" dirty="0"/>
        </a:p>
      </dgm:t>
    </dgm:pt>
    <dgm:pt modelId="{B7E96D87-BCDA-4AC1-A13C-6BD23C4757F3}" type="parTrans" cxnId="{20192967-2DAE-433C-84A7-95C25152AA3A}">
      <dgm:prSet/>
      <dgm:spPr/>
      <dgm:t>
        <a:bodyPr/>
        <a:lstStyle/>
        <a:p>
          <a:endParaRPr lang="sv-SE"/>
        </a:p>
      </dgm:t>
    </dgm:pt>
    <dgm:pt modelId="{839C232F-A5DA-44C8-82B1-CE79808AD768}" type="sibTrans" cxnId="{20192967-2DAE-433C-84A7-95C25152AA3A}">
      <dgm:prSet/>
      <dgm:spPr/>
      <dgm:t>
        <a:bodyPr/>
        <a:lstStyle/>
        <a:p>
          <a:endParaRPr lang="sv-SE"/>
        </a:p>
      </dgm:t>
    </dgm:pt>
    <dgm:pt modelId="{70414740-7B11-453E-B4FF-13498D9F9EFB}">
      <dgm:prSet phldrT="[Text]"/>
      <dgm:spPr/>
      <dgm:t>
        <a:bodyPr/>
        <a:lstStyle/>
        <a:p>
          <a:r>
            <a:rPr lang="sv-SE" dirty="0" smtClean="0"/>
            <a:t>2006</a:t>
          </a:r>
          <a:endParaRPr lang="sv-SE" dirty="0"/>
        </a:p>
      </dgm:t>
    </dgm:pt>
    <dgm:pt modelId="{A0F38263-8F8F-4847-BA76-5DD6AEE36047}" type="parTrans" cxnId="{AB47543F-2427-45C1-B7F7-CE1CDEB7E56E}">
      <dgm:prSet/>
      <dgm:spPr/>
      <dgm:t>
        <a:bodyPr/>
        <a:lstStyle/>
        <a:p>
          <a:endParaRPr lang="sv-SE"/>
        </a:p>
      </dgm:t>
    </dgm:pt>
    <dgm:pt modelId="{10ED4689-BC23-4A80-8C36-7583B807CC0A}" type="sibTrans" cxnId="{AB47543F-2427-45C1-B7F7-CE1CDEB7E56E}">
      <dgm:prSet/>
      <dgm:spPr/>
      <dgm:t>
        <a:bodyPr/>
        <a:lstStyle/>
        <a:p>
          <a:endParaRPr lang="sv-SE"/>
        </a:p>
      </dgm:t>
    </dgm:pt>
    <dgm:pt modelId="{89ED07DA-7FE5-45BE-AF4E-5A4D02417673}" type="pres">
      <dgm:prSet presAssocID="{823DCC9E-FE74-4408-9F46-AA7C8C3EA5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B0EF073C-9D35-428D-B691-49C1C83BA2E7}" type="pres">
      <dgm:prSet presAssocID="{823DCC9E-FE74-4408-9F46-AA7C8C3EA57A}" presName="arrow" presStyleLbl="b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v-SE"/>
        </a:p>
      </dgm:t>
    </dgm:pt>
    <dgm:pt modelId="{AF90300C-E54D-44DC-BA4B-53188641CA1B}" type="pres">
      <dgm:prSet presAssocID="{823DCC9E-FE74-4408-9F46-AA7C8C3EA57A}" presName="points" presStyleCnt="0"/>
      <dgm:spPr/>
    </dgm:pt>
    <dgm:pt modelId="{EDC74FE0-EB73-48B7-B6A9-CE2826F7B1AA}" type="pres">
      <dgm:prSet presAssocID="{B2BAD7AC-5F0D-48E9-80D3-B79C630CAE47}" presName="compositeA" presStyleCnt="0"/>
      <dgm:spPr/>
    </dgm:pt>
    <dgm:pt modelId="{A734C9EA-1E5E-4DE0-9AD0-52CBE42FA4AF}" type="pres">
      <dgm:prSet presAssocID="{B2BAD7AC-5F0D-48E9-80D3-B79C630CAE47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34F658B-7E32-415D-942C-B7536F70665C}" type="pres">
      <dgm:prSet presAssocID="{B2BAD7AC-5F0D-48E9-80D3-B79C630CAE47}" presName="circleA" presStyleLbl="node1" presStyleIdx="0" presStyleCnt="3"/>
      <dgm:spPr/>
    </dgm:pt>
    <dgm:pt modelId="{4EB6C889-8267-49C8-8D80-26FE3EFE25DA}" type="pres">
      <dgm:prSet presAssocID="{B2BAD7AC-5F0D-48E9-80D3-B79C630CAE47}" presName="spaceA" presStyleCnt="0"/>
      <dgm:spPr/>
    </dgm:pt>
    <dgm:pt modelId="{8A3872D5-1529-4ED3-9273-A053702BB503}" type="pres">
      <dgm:prSet presAssocID="{ACD39A1E-D356-44ED-9D61-F25FE1304E0A}" presName="space" presStyleCnt="0"/>
      <dgm:spPr/>
    </dgm:pt>
    <dgm:pt modelId="{8845AD9F-A129-4CE5-BA43-371FCEDB8E56}" type="pres">
      <dgm:prSet presAssocID="{86553138-34AD-47FF-9277-16AA24CF6B6D}" presName="compositeB" presStyleCnt="0"/>
      <dgm:spPr/>
    </dgm:pt>
    <dgm:pt modelId="{A0F22179-BCAC-4249-AE67-DB395620D516}" type="pres">
      <dgm:prSet presAssocID="{86553138-34AD-47FF-9277-16AA24CF6B6D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19652F1-4A86-4E5D-B9BD-40DC2FA85A79}" type="pres">
      <dgm:prSet presAssocID="{86553138-34AD-47FF-9277-16AA24CF6B6D}" presName="circleB" presStyleLbl="node1" presStyleIdx="1" presStyleCnt="3"/>
      <dgm:spPr/>
    </dgm:pt>
    <dgm:pt modelId="{FB9B2E9B-BEC2-4B0A-A995-91A204EDED6B}" type="pres">
      <dgm:prSet presAssocID="{86553138-34AD-47FF-9277-16AA24CF6B6D}" presName="spaceB" presStyleCnt="0"/>
      <dgm:spPr/>
    </dgm:pt>
    <dgm:pt modelId="{729CB495-8A58-485F-8014-66D104FD64D1}" type="pres">
      <dgm:prSet presAssocID="{839C232F-A5DA-44C8-82B1-CE79808AD768}" presName="space" presStyleCnt="0"/>
      <dgm:spPr/>
    </dgm:pt>
    <dgm:pt modelId="{0D21751A-9A1A-4734-BB7F-F9DCEADA2C8B}" type="pres">
      <dgm:prSet presAssocID="{70414740-7B11-453E-B4FF-13498D9F9EFB}" presName="compositeA" presStyleCnt="0"/>
      <dgm:spPr/>
    </dgm:pt>
    <dgm:pt modelId="{92CEE795-9AA8-4E95-A8E8-36F75D5800C0}" type="pres">
      <dgm:prSet presAssocID="{70414740-7B11-453E-B4FF-13498D9F9EFB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CAD43D4-4F01-49B5-84AB-1A133A089C84}" type="pres">
      <dgm:prSet presAssocID="{70414740-7B11-453E-B4FF-13498D9F9EFB}" presName="circleA" presStyleLbl="node1" presStyleIdx="2" presStyleCnt="3"/>
      <dgm:spPr/>
    </dgm:pt>
    <dgm:pt modelId="{DABD8C2F-D0F1-405B-BFAF-0ECED370330A}" type="pres">
      <dgm:prSet presAssocID="{70414740-7B11-453E-B4FF-13498D9F9EFB}" presName="spaceA" presStyleCnt="0"/>
      <dgm:spPr/>
    </dgm:pt>
  </dgm:ptLst>
  <dgm:cxnLst>
    <dgm:cxn modelId="{5EC908DF-3979-4A41-859C-5D270CF3A01B}" type="presOf" srcId="{823DCC9E-FE74-4408-9F46-AA7C8C3EA57A}" destId="{89ED07DA-7FE5-45BE-AF4E-5A4D02417673}" srcOrd="0" destOrd="0" presId="urn:microsoft.com/office/officeart/2005/8/layout/hProcess11"/>
    <dgm:cxn modelId="{1CC72FFE-A7C1-42B2-AC94-724CF362EE5E}" type="presOf" srcId="{70414740-7B11-453E-B4FF-13498D9F9EFB}" destId="{92CEE795-9AA8-4E95-A8E8-36F75D5800C0}" srcOrd="0" destOrd="0" presId="urn:microsoft.com/office/officeart/2005/8/layout/hProcess11"/>
    <dgm:cxn modelId="{A8CD38D3-8BCA-4C03-94E5-69A95F80377A}" type="presOf" srcId="{B2BAD7AC-5F0D-48E9-80D3-B79C630CAE47}" destId="{A734C9EA-1E5E-4DE0-9AD0-52CBE42FA4AF}" srcOrd="0" destOrd="0" presId="urn:microsoft.com/office/officeart/2005/8/layout/hProcess11"/>
    <dgm:cxn modelId="{AB47543F-2427-45C1-B7F7-CE1CDEB7E56E}" srcId="{823DCC9E-FE74-4408-9F46-AA7C8C3EA57A}" destId="{70414740-7B11-453E-B4FF-13498D9F9EFB}" srcOrd="2" destOrd="0" parTransId="{A0F38263-8F8F-4847-BA76-5DD6AEE36047}" sibTransId="{10ED4689-BC23-4A80-8C36-7583B807CC0A}"/>
    <dgm:cxn modelId="{5298F2AC-BB7D-4A27-9BFC-8166B3337F1C}" type="presOf" srcId="{86553138-34AD-47FF-9277-16AA24CF6B6D}" destId="{A0F22179-BCAC-4249-AE67-DB395620D516}" srcOrd="0" destOrd="0" presId="urn:microsoft.com/office/officeart/2005/8/layout/hProcess11"/>
    <dgm:cxn modelId="{CBEBB4D9-DC2E-4863-AA7B-E80EA817EEEE}" srcId="{823DCC9E-FE74-4408-9F46-AA7C8C3EA57A}" destId="{B2BAD7AC-5F0D-48E9-80D3-B79C630CAE47}" srcOrd="0" destOrd="0" parTransId="{1BD27EB1-2CB1-4ED7-B94C-7FB983E079D6}" sibTransId="{ACD39A1E-D356-44ED-9D61-F25FE1304E0A}"/>
    <dgm:cxn modelId="{20192967-2DAE-433C-84A7-95C25152AA3A}" srcId="{823DCC9E-FE74-4408-9F46-AA7C8C3EA57A}" destId="{86553138-34AD-47FF-9277-16AA24CF6B6D}" srcOrd="1" destOrd="0" parTransId="{B7E96D87-BCDA-4AC1-A13C-6BD23C4757F3}" sibTransId="{839C232F-A5DA-44C8-82B1-CE79808AD768}"/>
    <dgm:cxn modelId="{FB73E51E-3717-4326-A3EB-F62BE3077F54}" type="presParOf" srcId="{89ED07DA-7FE5-45BE-AF4E-5A4D02417673}" destId="{B0EF073C-9D35-428D-B691-49C1C83BA2E7}" srcOrd="0" destOrd="0" presId="urn:microsoft.com/office/officeart/2005/8/layout/hProcess11"/>
    <dgm:cxn modelId="{F0046066-4F9F-4840-9BD2-5D0A49D329BE}" type="presParOf" srcId="{89ED07DA-7FE5-45BE-AF4E-5A4D02417673}" destId="{AF90300C-E54D-44DC-BA4B-53188641CA1B}" srcOrd="1" destOrd="0" presId="urn:microsoft.com/office/officeart/2005/8/layout/hProcess11"/>
    <dgm:cxn modelId="{6862AE84-BA73-4310-8FB8-F74A6D11D3A1}" type="presParOf" srcId="{AF90300C-E54D-44DC-BA4B-53188641CA1B}" destId="{EDC74FE0-EB73-48B7-B6A9-CE2826F7B1AA}" srcOrd="0" destOrd="0" presId="urn:microsoft.com/office/officeart/2005/8/layout/hProcess11"/>
    <dgm:cxn modelId="{34B8FFA8-14F6-4648-A2FC-D2455E729BA2}" type="presParOf" srcId="{EDC74FE0-EB73-48B7-B6A9-CE2826F7B1AA}" destId="{A734C9EA-1E5E-4DE0-9AD0-52CBE42FA4AF}" srcOrd="0" destOrd="0" presId="urn:microsoft.com/office/officeart/2005/8/layout/hProcess11"/>
    <dgm:cxn modelId="{4EAAC3F0-CF18-46AB-AE99-82B1F664E6B9}" type="presParOf" srcId="{EDC74FE0-EB73-48B7-B6A9-CE2826F7B1AA}" destId="{D34F658B-7E32-415D-942C-B7536F70665C}" srcOrd="1" destOrd="0" presId="urn:microsoft.com/office/officeart/2005/8/layout/hProcess11"/>
    <dgm:cxn modelId="{DEA57253-6B41-4F82-AA88-6076D7FE7713}" type="presParOf" srcId="{EDC74FE0-EB73-48B7-B6A9-CE2826F7B1AA}" destId="{4EB6C889-8267-49C8-8D80-26FE3EFE25DA}" srcOrd="2" destOrd="0" presId="urn:microsoft.com/office/officeart/2005/8/layout/hProcess11"/>
    <dgm:cxn modelId="{6BBA8A31-9EB6-45BB-9AAC-AF126C128F14}" type="presParOf" srcId="{AF90300C-E54D-44DC-BA4B-53188641CA1B}" destId="{8A3872D5-1529-4ED3-9273-A053702BB503}" srcOrd="1" destOrd="0" presId="urn:microsoft.com/office/officeart/2005/8/layout/hProcess11"/>
    <dgm:cxn modelId="{64151A87-B06D-4BF6-AF7E-5D80B24DCA2C}" type="presParOf" srcId="{AF90300C-E54D-44DC-BA4B-53188641CA1B}" destId="{8845AD9F-A129-4CE5-BA43-371FCEDB8E56}" srcOrd="2" destOrd="0" presId="urn:microsoft.com/office/officeart/2005/8/layout/hProcess11"/>
    <dgm:cxn modelId="{A82F9C3C-455E-4A68-B2D9-B044815586CE}" type="presParOf" srcId="{8845AD9F-A129-4CE5-BA43-371FCEDB8E56}" destId="{A0F22179-BCAC-4249-AE67-DB395620D516}" srcOrd="0" destOrd="0" presId="urn:microsoft.com/office/officeart/2005/8/layout/hProcess11"/>
    <dgm:cxn modelId="{48EF81B1-A270-4CC6-AC93-4702EBDDAAAC}" type="presParOf" srcId="{8845AD9F-A129-4CE5-BA43-371FCEDB8E56}" destId="{D19652F1-4A86-4E5D-B9BD-40DC2FA85A79}" srcOrd="1" destOrd="0" presId="urn:microsoft.com/office/officeart/2005/8/layout/hProcess11"/>
    <dgm:cxn modelId="{EC7F7F4A-EE05-4B9B-A6C0-B927B152D213}" type="presParOf" srcId="{8845AD9F-A129-4CE5-BA43-371FCEDB8E56}" destId="{FB9B2E9B-BEC2-4B0A-A995-91A204EDED6B}" srcOrd="2" destOrd="0" presId="urn:microsoft.com/office/officeart/2005/8/layout/hProcess11"/>
    <dgm:cxn modelId="{5A8454CB-68E7-4C6B-B133-7BDEC6337BE4}" type="presParOf" srcId="{AF90300C-E54D-44DC-BA4B-53188641CA1B}" destId="{729CB495-8A58-485F-8014-66D104FD64D1}" srcOrd="3" destOrd="0" presId="urn:microsoft.com/office/officeart/2005/8/layout/hProcess11"/>
    <dgm:cxn modelId="{FBAF1ACC-B997-4AF2-A2E8-A7127F0B84BA}" type="presParOf" srcId="{AF90300C-E54D-44DC-BA4B-53188641CA1B}" destId="{0D21751A-9A1A-4734-BB7F-F9DCEADA2C8B}" srcOrd="4" destOrd="0" presId="urn:microsoft.com/office/officeart/2005/8/layout/hProcess11"/>
    <dgm:cxn modelId="{5F4B1FDD-7CD5-4E94-9E6A-154D1E18AA2A}" type="presParOf" srcId="{0D21751A-9A1A-4734-BB7F-F9DCEADA2C8B}" destId="{92CEE795-9AA8-4E95-A8E8-36F75D5800C0}" srcOrd="0" destOrd="0" presId="urn:microsoft.com/office/officeart/2005/8/layout/hProcess11"/>
    <dgm:cxn modelId="{0C95EF91-AFD8-4029-B51A-F5CAC8A6D7E1}" type="presParOf" srcId="{0D21751A-9A1A-4734-BB7F-F9DCEADA2C8B}" destId="{3CAD43D4-4F01-49B5-84AB-1A133A089C84}" srcOrd="1" destOrd="0" presId="urn:microsoft.com/office/officeart/2005/8/layout/hProcess11"/>
    <dgm:cxn modelId="{2B57B460-D9C5-4E13-A8A9-793B39CA2914}" type="presParOf" srcId="{0D21751A-9A1A-4734-BB7F-F9DCEADA2C8B}" destId="{DABD8C2F-D0F1-405B-BFAF-0ECED370330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3DCC9E-FE74-4408-9F46-AA7C8C3EA57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2BAD7AC-5F0D-48E9-80D3-B79C630CAE47}">
      <dgm:prSet phldrT="[Text]"/>
      <dgm:spPr/>
      <dgm:t>
        <a:bodyPr/>
        <a:lstStyle/>
        <a:p>
          <a:endParaRPr lang="sv-SE" dirty="0"/>
        </a:p>
      </dgm:t>
    </dgm:pt>
    <dgm:pt modelId="{1BD27EB1-2CB1-4ED7-B94C-7FB983E079D6}" type="parTrans" cxnId="{CBEBB4D9-DC2E-4863-AA7B-E80EA817EEEE}">
      <dgm:prSet/>
      <dgm:spPr/>
      <dgm:t>
        <a:bodyPr/>
        <a:lstStyle/>
        <a:p>
          <a:endParaRPr lang="sv-SE"/>
        </a:p>
      </dgm:t>
    </dgm:pt>
    <dgm:pt modelId="{ACD39A1E-D356-44ED-9D61-F25FE1304E0A}" type="sibTrans" cxnId="{CBEBB4D9-DC2E-4863-AA7B-E80EA817EEEE}">
      <dgm:prSet/>
      <dgm:spPr/>
      <dgm:t>
        <a:bodyPr/>
        <a:lstStyle/>
        <a:p>
          <a:endParaRPr lang="sv-SE"/>
        </a:p>
      </dgm:t>
    </dgm:pt>
    <dgm:pt modelId="{70414740-7B11-453E-B4FF-13498D9F9EFB}">
      <dgm:prSet phldrT="[Text]"/>
      <dgm:spPr/>
      <dgm:t>
        <a:bodyPr/>
        <a:lstStyle/>
        <a:p>
          <a:r>
            <a:rPr lang="sv-SE" dirty="0" smtClean="0"/>
            <a:t>2016</a:t>
          </a:r>
          <a:endParaRPr lang="sv-SE" dirty="0"/>
        </a:p>
      </dgm:t>
    </dgm:pt>
    <dgm:pt modelId="{A0F38263-8F8F-4847-BA76-5DD6AEE36047}" type="parTrans" cxnId="{AB47543F-2427-45C1-B7F7-CE1CDEB7E56E}">
      <dgm:prSet/>
      <dgm:spPr/>
      <dgm:t>
        <a:bodyPr/>
        <a:lstStyle/>
        <a:p>
          <a:endParaRPr lang="sv-SE"/>
        </a:p>
      </dgm:t>
    </dgm:pt>
    <dgm:pt modelId="{10ED4689-BC23-4A80-8C36-7583B807CC0A}" type="sibTrans" cxnId="{AB47543F-2427-45C1-B7F7-CE1CDEB7E56E}">
      <dgm:prSet/>
      <dgm:spPr/>
      <dgm:t>
        <a:bodyPr/>
        <a:lstStyle/>
        <a:p>
          <a:endParaRPr lang="sv-SE"/>
        </a:p>
      </dgm:t>
    </dgm:pt>
    <dgm:pt modelId="{89ED07DA-7FE5-45BE-AF4E-5A4D02417673}" type="pres">
      <dgm:prSet presAssocID="{823DCC9E-FE74-4408-9F46-AA7C8C3EA5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B0EF073C-9D35-428D-B691-49C1C83BA2E7}" type="pres">
      <dgm:prSet presAssocID="{823DCC9E-FE74-4408-9F46-AA7C8C3EA57A}" presName="arrow" presStyleLbl="b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v-SE"/>
        </a:p>
      </dgm:t>
    </dgm:pt>
    <dgm:pt modelId="{AF90300C-E54D-44DC-BA4B-53188641CA1B}" type="pres">
      <dgm:prSet presAssocID="{823DCC9E-FE74-4408-9F46-AA7C8C3EA57A}" presName="points" presStyleCnt="0"/>
      <dgm:spPr/>
    </dgm:pt>
    <dgm:pt modelId="{EDC74FE0-EB73-48B7-B6A9-CE2826F7B1AA}" type="pres">
      <dgm:prSet presAssocID="{B2BAD7AC-5F0D-48E9-80D3-B79C630CAE47}" presName="compositeA" presStyleCnt="0"/>
      <dgm:spPr/>
    </dgm:pt>
    <dgm:pt modelId="{A734C9EA-1E5E-4DE0-9AD0-52CBE42FA4AF}" type="pres">
      <dgm:prSet presAssocID="{B2BAD7AC-5F0D-48E9-80D3-B79C630CAE47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34F658B-7E32-415D-942C-B7536F70665C}" type="pres">
      <dgm:prSet presAssocID="{B2BAD7AC-5F0D-48E9-80D3-B79C630CAE47}" presName="circleA" presStyleLbl="node1" presStyleIdx="0" presStyleCnt="2"/>
      <dgm:spPr/>
    </dgm:pt>
    <dgm:pt modelId="{4EB6C889-8267-49C8-8D80-26FE3EFE25DA}" type="pres">
      <dgm:prSet presAssocID="{B2BAD7AC-5F0D-48E9-80D3-B79C630CAE47}" presName="spaceA" presStyleCnt="0"/>
      <dgm:spPr/>
    </dgm:pt>
    <dgm:pt modelId="{8A3872D5-1529-4ED3-9273-A053702BB503}" type="pres">
      <dgm:prSet presAssocID="{ACD39A1E-D356-44ED-9D61-F25FE1304E0A}" presName="space" presStyleCnt="0"/>
      <dgm:spPr/>
    </dgm:pt>
    <dgm:pt modelId="{5E25CF80-4D65-4D1E-8948-4F2C204B8537}" type="pres">
      <dgm:prSet presAssocID="{70414740-7B11-453E-B4FF-13498D9F9EFB}" presName="compositeB" presStyleCnt="0"/>
      <dgm:spPr/>
    </dgm:pt>
    <dgm:pt modelId="{67161D4D-C5C4-4687-A30B-CB33EAC6BE02}" type="pres">
      <dgm:prSet presAssocID="{70414740-7B11-453E-B4FF-13498D9F9EFB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58279B8-1E9B-4BB1-87C6-CBFC425DE982}" type="pres">
      <dgm:prSet presAssocID="{70414740-7B11-453E-B4FF-13498D9F9EFB}" presName="circleB" presStyleLbl="node1" presStyleIdx="1" presStyleCnt="2"/>
      <dgm:spPr/>
    </dgm:pt>
    <dgm:pt modelId="{F99B4D93-EE2F-40CC-8EBD-F9736A26A649}" type="pres">
      <dgm:prSet presAssocID="{70414740-7B11-453E-B4FF-13498D9F9EFB}" presName="spaceB" presStyleCnt="0"/>
      <dgm:spPr/>
    </dgm:pt>
  </dgm:ptLst>
  <dgm:cxnLst>
    <dgm:cxn modelId="{185EB42A-7F6E-4705-881E-386C19BDEE2D}" type="presOf" srcId="{70414740-7B11-453E-B4FF-13498D9F9EFB}" destId="{67161D4D-C5C4-4687-A30B-CB33EAC6BE02}" srcOrd="0" destOrd="0" presId="urn:microsoft.com/office/officeart/2005/8/layout/hProcess11"/>
    <dgm:cxn modelId="{CBEBB4D9-DC2E-4863-AA7B-E80EA817EEEE}" srcId="{823DCC9E-FE74-4408-9F46-AA7C8C3EA57A}" destId="{B2BAD7AC-5F0D-48E9-80D3-B79C630CAE47}" srcOrd="0" destOrd="0" parTransId="{1BD27EB1-2CB1-4ED7-B94C-7FB983E079D6}" sibTransId="{ACD39A1E-D356-44ED-9D61-F25FE1304E0A}"/>
    <dgm:cxn modelId="{6DC65D7C-3662-4764-B92A-E74944FD73D2}" type="presOf" srcId="{823DCC9E-FE74-4408-9F46-AA7C8C3EA57A}" destId="{89ED07DA-7FE5-45BE-AF4E-5A4D02417673}" srcOrd="0" destOrd="0" presId="urn:microsoft.com/office/officeart/2005/8/layout/hProcess11"/>
    <dgm:cxn modelId="{0E8FEA3F-F56D-406D-AF10-A5081594C640}" type="presOf" srcId="{B2BAD7AC-5F0D-48E9-80D3-B79C630CAE47}" destId="{A734C9EA-1E5E-4DE0-9AD0-52CBE42FA4AF}" srcOrd="0" destOrd="0" presId="urn:microsoft.com/office/officeart/2005/8/layout/hProcess11"/>
    <dgm:cxn modelId="{AB47543F-2427-45C1-B7F7-CE1CDEB7E56E}" srcId="{823DCC9E-FE74-4408-9F46-AA7C8C3EA57A}" destId="{70414740-7B11-453E-B4FF-13498D9F9EFB}" srcOrd="1" destOrd="0" parTransId="{A0F38263-8F8F-4847-BA76-5DD6AEE36047}" sibTransId="{10ED4689-BC23-4A80-8C36-7583B807CC0A}"/>
    <dgm:cxn modelId="{E0573C4A-8EC7-4E58-AB6B-07676D9228B3}" type="presParOf" srcId="{89ED07DA-7FE5-45BE-AF4E-5A4D02417673}" destId="{B0EF073C-9D35-428D-B691-49C1C83BA2E7}" srcOrd="0" destOrd="0" presId="urn:microsoft.com/office/officeart/2005/8/layout/hProcess11"/>
    <dgm:cxn modelId="{3171BA72-B53B-4E55-B3C1-B7A758BF7D5D}" type="presParOf" srcId="{89ED07DA-7FE5-45BE-AF4E-5A4D02417673}" destId="{AF90300C-E54D-44DC-BA4B-53188641CA1B}" srcOrd="1" destOrd="0" presId="urn:microsoft.com/office/officeart/2005/8/layout/hProcess11"/>
    <dgm:cxn modelId="{5170E71B-16DA-4CD4-9E78-C8387F2CC0ED}" type="presParOf" srcId="{AF90300C-E54D-44DC-BA4B-53188641CA1B}" destId="{EDC74FE0-EB73-48B7-B6A9-CE2826F7B1AA}" srcOrd="0" destOrd="0" presId="urn:microsoft.com/office/officeart/2005/8/layout/hProcess11"/>
    <dgm:cxn modelId="{2FA25C7C-5D5E-4831-A312-237090C4B363}" type="presParOf" srcId="{EDC74FE0-EB73-48B7-B6A9-CE2826F7B1AA}" destId="{A734C9EA-1E5E-4DE0-9AD0-52CBE42FA4AF}" srcOrd="0" destOrd="0" presId="urn:microsoft.com/office/officeart/2005/8/layout/hProcess11"/>
    <dgm:cxn modelId="{024FD883-795F-4731-8774-3E2BD82B41B2}" type="presParOf" srcId="{EDC74FE0-EB73-48B7-B6A9-CE2826F7B1AA}" destId="{D34F658B-7E32-415D-942C-B7536F70665C}" srcOrd="1" destOrd="0" presId="urn:microsoft.com/office/officeart/2005/8/layout/hProcess11"/>
    <dgm:cxn modelId="{C40279B7-633F-42DD-9635-736AB057BDB5}" type="presParOf" srcId="{EDC74FE0-EB73-48B7-B6A9-CE2826F7B1AA}" destId="{4EB6C889-8267-49C8-8D80-26FE3EFE25DA}" srcOrd="2" destOrd="0" presId="urn:microsoft.com/office/officeart/2005/8/layout/hProcess11"/>
    <dgm:cxn modelId="{D22A1652-283A-4EFF-8CC2-68A5617877AD}" type="presParOf" srcId="{AF90300C-E54D-44DC-BA4B-53188641CA1B}" destId="{8A3872D5-1529-4ED3-9273-A053702BB503}" srcOrd="1" destOrd="0" presId="urn:microsoft.com/office/officeart/2005/8/layout/hProcess11"/>
    <dgm:cxn modelId="{9FB7E59D-146A-4CE8-8A82-EE892330DBFD}" type="presParOf" srcId="{AF90300C-E54D-44DC-BA4B-53188641CA1B}" destId="{5E25CF80-4D65-4D1E-8948-4F2C204B8537}" srcOrd="2" destOrd="0" presId="urn:microsoft.com/office/officeart/2005/8/layout/hProcess11"/>
    <dgm:cxn modelId="{48B1821C-86F2-4141-855C-305384814AFF}" type="presParOf" srcId="{5E25CF80-4D65-4D1E-8948-4F2C204B8537}" destId="{67161D4D-C5C4-4687-A30B-CB33EAC6BE02}" srcOrd="0" destOrd="0" presId="urn:microsoft.com/office/officeart/2005/8/layout/hProcess11"/>
    <dgm:cxn modelId="{0A28C03F-C152-4173-82DB-AE7D2784917C}" type="presParOf" srcId="{5E25CF80-4D65-4D1E-8948-4F2C204B8537}" destId="{358279B8-1E9B-4BB1-87C6-CBFC425DE982}" srcOrd="1" destOrd="0" presId="urn:microsoft.com/office/officeart/2005/8/layout/hProcess11"/>
    <dgm:cxn modelId="{D6838803-93AA-494E-B672-A2D5C54E1AAD}" type="presParOf" srcId="{5E25CF80-4D65-4D1E-8948-4F2C204B8537}" destId="{F99B4D93-EE2F-40CC-8EBD-F9736A26A64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AD105D-8BBD-4AF0-A9BA-DBA0585853B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45FFAD5-6DBF-4856-B5FF-40FC42955E51}">
      <dgm:prSet phldrT="[Text]" phldr="1"/>
      <dgm:spPr/>
      <dgm:t>
        <a:bodyPr/>
        <a:lstStyle/>
        <a:p>
          <a:endParaRPr lang="sv-SE"/>
        </a:p>
      </dgm:t>
    </dgm:pt>
    <dgm:pt modelId="{8816E517-4823-4038-B4BA-D992651E6A49}" type="parTrans" cxnId="{FEF87FD5-569E-43E0-B890-D31F9A256A15}">
      <dgm:prSet/>
      <dgm:spPr/>
      <dgm:t>
        <a:bodyPr/>
        <a:lstStyle/>
        <a:p>
          <a:endParaRPr lang="sv-SE"/>
        </a:p>
      </dgm:t>
    </dgm:pt>
    <dgm:pt modelId="{6478B1D7-879D-4320-A0D4-BD5B7604A96A}" type="sibTrans" cxnId="{FEF87FD5-569E-43E0-B890-D31F9A256A15}">
      <dgm:prSet/>
      <dgm:spPr/>
      <dgm:t>
        <a:bodyPr/>
        <a:lstStyle/>
        <a:p>
          <a:endParaRPr lang="sv-SE"/>
        </a:p>
      </dgm:t>
    </dgm:pt>
    <dgm:pt modelId="{3344900C-FCCA-46AC-8FBD-CE7FBC7F3CF3}">
      <dgm:prSet phldrT="[Text]"/>
      <dgm:spPr/>
      <dgm:t>
        <a:bodyPr/>
        <a:lstStyle/>
        <a:p>
          <a:r>
            <a:rPr lang="sv-SE" dirty="0" smtClean="0">
              <a:solidFill>
                <a:schemeClr val="tx2">
                  <a:lumMod val="60000"/>
                  <a:lumOff val="40000"/>
                </a:schemeClr>
              </a:solidFill>
            </a:rPr>
            <a:t>0</a:t>
          </a:r>
          <a:endParaRPr lang="sv-SE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361AC522-E938-499D-B940-765D2FC386C0}" type="parTrans" cxnId="{4C428D33-D65E-4629-B3F7-78E328DCC177}">
      <dgm:prSet/>
      <dgm:spPr/>
      <dgm:t>
        <a:bodyPr/>
        <a:lstStyle/>
        <a:p>
          <a:endParaRPr lang="sv-SE"/>
        </a:p>
      </dgm:t>
    </dgm:pt>
    <dgm:pt modelId="{67F7CEFD-526A-4DA3-97CD-71E9ED2FD6A4}" type="sibTrans" cxnId="{4C428D33-D65E-4629-B3F7-78E328DCC177}">
      <dgm:prSet/>
      <dgm:spPr/>
      <dgm:t>
        <a:bodyPr/>
        <a:lstStyle/>
        <a:p>
          <a:endParaRPr lang="sv-SE"/>
        </a:p>
      </dgm:t>
    </dgm:pt>
    <dgm:pt modelId="{16AE1D71-3C31-4E06-B614-6C6372327AFB}" type="pres">
      <dgm:prSet presAssocID="{DDAD105D-8BBD-4AF0-A9BA-DBA0585853B2}" presName="Name0" presStyleCnt="0">
        <dgm:presLayoutVars>
          <dgm:dir/>
          <dgm:animLvl val="lvl"/>
          <dgm:resizeHandles val="exact"/>
        </dgm:presLayoutVars>
      </dgm:prSet>
      <dgm:spPr/>
    </dgm:pt>
    <dgm:pt modelId="{DC334F58-9E12-49DD-9BDE-97E8BF81967E}" type="pres">
      <dgm:prSet presAssocID="{C45FFAD5-6DBF-4856-B5FF-40FC42955E51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876AE2B-489D-4EDF-A4C6-B8FF369B6C05}" type="pres">
      <dgm:prSet presAssocID="{6478B1D7-879D-4320-A0D4-BD5B7604A96A}" presName="parTxOnlySpace" presStyleCnt="0"/>
      <dgm:spPr/>
    </dgm:pt>
    <dgm:pt modelId="{2B7BD847-2774-4FD2-926D-7CE254B4D26D}" type="pres">
      <dgm:prSet presAssocID="{3344900C-FCCA-46AC-8FBD-CE7FBC7F3CF3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FEF87FD5-569E-43E0-B890-D31F9A256A15}" srcId="{DDAD105D-8BBD-4AF0-A9BA-DBA0585853B2}" destId="{C45FFAD5-6DBF-4856-B5FF-40FC42955E51}" srcOrd="0" destOrd="0" parTransId="{8816E517-4823-4038-B4BA-D992651E6A49}" sibTransId="{6478B1D7-879D-4320-A0D4-BD5B7604A96A}"/>
    <dgm:cxn modelId="{A182EA90-4CE2-4204-807B-E58E792D6DF7}" type="presOf" srcId="{C45FFAD5-6DBF-4856-B5FF-40FC42955E51}" destId="{DC334F58-9E12-49DD-9BDE-97E8BF81967E}" srcOrd="0" destOrd="0" presId="urn:microsoft.com/office/officeart/2005/8/layout/chevron1"/>
    <dgm:cxn modelId="{4C428D33-D65E-4629-B3F7-78E328DCC177}" srcId="{DDAD105D-8BBD-4AF0-A9BA-DBA0585853B2}" destId="{3344900C-FCCA-46AC-8FBD-CE7FBC7F3CF3}" srcOrd="1" destOrd="0" parTransId="{361AC522-E938-499D-B940-765D2FC386C0}" sibTransId="{67F7CEFD-526A-4DA3-97CD-71E9ED2FD6A4}"/>
    <dgm:cxn modelId="{7942D728-6AC7-4C13-85F1-37C9DEF0B543}" type="presOf" srcId="{3344900C-FCCA-46AC-8FBD-CE7FBC7F3CF3}" destId="{2B7BD847-2774-4FD2-926D-7CE254B4D26D}" srcOrd="0" destOrd="0" presId="urn:microsoft.com/office/officeart/2005/8/layout/chevron1"/>
    <dgm:cxn modelId="{64067B2E-FDC6-469B-B6C8-228F6A21EAE7}" type="presOf" srcId="{DDAD105D-8BBD-4AF0-A9BA-DBA0585853B2}" destId="{16AE1D71-3C31-4E06-B614-6C6372327AFB}" srcOrd="0" destOrd="0" presId="urn:microsoft.com/office/officeart/2005/8/layout/chevron1"/>
    <dgm:cxn modelId="{E9A39304-4F78-4607-8D2D-9F84D6D39D4A}" type="presParOf" srcId="{16AE1D71-3C31-4E06-B614-6C6372327AFB}" destId="{DC334F58-9E12-49DD-9BDE-97E8BF81967E}" srcOrd="0" destOrd="0" presId="urn:microsoft.com/office/officeart/2005/8/layout/chevron1"/>
    <dgm:cxn modelId="{ED760D71-0FD8-4A5A-A442-EC617DE70772}" type="presParOf" srcId="{16AE1D71-3C31-4E06-B614-6C6372327AFB}" destId="{7876AE2B-489D-4EDF-A4C6-B8FF369B6C05}" srcOrd="1" destOrd="0" presId="urn:microsoft.com/office/officeart/2005/8/layout/chevron1"/>
    <dgm:cxn modelId="{0A27558A-36AB-45F5-8CFD-7CF06148125B}" type="presParOf" srcId="{16AE1D71-3C31-4E06-B614-6C6372327AFB}" destId="{2B7BD847-2774-4FD2-926D-7CE254B4D26D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64BC63-224D-4919-93F5-3CFD66F256D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0"/>
      <dgm:spPr/>
    </dgm:pt>
    <dgm:pt modelId="{478D34CA-C144-4CD4-98BA-C9CEB77894BF}">
      <dgm:prSet phldrT="[Text]" phldr="1"/>
      <dgm:spPr/>
      <dgm:t>
        <a:bodyPr/>
        <a:lstStyle/>
        <a:p>
          <a:endParaRPr lang="sv-SE" dirty="0"/>
        </a:p>
      </dgm:t>
    </dgm:pt>
    <dgm:pt modelId="{7C71BC85-8D75-4C98-AFC9-526026FCF6C2}" type="parTrans" cxnId="{9F17720A-AD6E-47EC-B366-A6B1C9E3E8CF}">
      <dgm:prSet/>
      <dgm:spPr/>
      <dgm:t>
        <a:bodyPr/>
        <a:lstStyle/>
        <a:p>
          <a:endParaRPr lang="sv-SE"/>
        </a:p>
      </dgm:t>
    </dgm:pt>
    <dgm:pt modelId="{54CE994F-AE40-4DE2-ADF4-4BE1491478A9}" type="sibTrans" cxnId="{9F17720A-AD6E-47EC-B366-A6B1C9E3E8CF}">
      <dgm:prSet/>
      <dgm:spPr/>
      <dgm:t>
        <a:bodyPr/>
        <a:lstStyle/>
        <a:p>
          <a:endParaRPr lang="sv-SE"/>
        </a:p>
      </dgm:t>
    </dgm:pt>
    <dgm:pt modelId="{4CC2CCAF-469B-4E1E-AF09-A084EFFA1922}" type="pres">
      <dgm:prSet presAssocID="{1C64BC63-224D-4919-93F5-3CFD66F256D7}" presName="Name0" presStyleCnt="0">
        <dgm:presLayoutVars>
          <dgm:dir/>
          <dgm:animLvl val="lvl"/>
          <dgm:resizeHandles val="exact"/>
        </dgm:presLayoutVars>
      </dgm:prSet>
      <dgm:spPr/>
    </dgm:pt>
    <dgm:pt modelId="{593EA10C-BFA6-4AF0-8A6B-AC314A69406D}" type="pres">
      <dgm:prSet presAssocID="{478D34CA-C144-4CD4-98BA-C9CEB77894BF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4F9029CE-2D9C-430F-83BD-546B1E92883C}" type="presOf" srcId="{478D34CA-C144-4CD4-98BA-C9CEB77894BF}" destId="{593EA10C-BFA6-4AF0-8A6B-AC314A69406D}" srcOrd="0" destOrd="0" presId="urn:microsoft.com/office/officeart/2005/8/layout/chevron1"/>
    <dgm:cxn modelId="{B93BE77E-53D4-4B63-A5CC-C9FF291C5176}" type="presOf" srcId="{1C64BC63-224D-4919-93F5-3CFD66F256D7}" destId="{4CC2CCAF-469B-4E1E-AF09-A084EFFA1922}" srcOrd="0" destOrd="0" presId="urn:microsoft.com/office/officeart/2005/8/layout/chevron1"/>
    <dgm:cxn modelId="{9F17720A-AD6E-47EC-B366-A6B1C9E3E8CF}" srcId="{1C64BC63-224D-4919-93F5-3CFD66F256D7}" destId="{478D34CA-C144-4CD4-98BA-C9CEB77894BF}" srcOrd="0" destOrd="0" parTransId="{7C71BC85-8D75-4C98-AFC9-526026FCF6C2}" sibTransId="{54CE994F-AE40-4DE2-ADF4-4BE1491478A9}"/>
    <dgm:cxn modelId="{17B97F53-BD44-431B-A53B-FF4746484A0A}" type="presParOf" srcId="{4CC2CCAF-469B-4E1E-AF09-A084EFFA1922}" destId="{593EA10C-BFA6-4AF0-8A6B-AC314A6940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CB7B97-A4F1-4856-BFF0-029EB2D40D2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0"/>
      <dgm:spPr/>
    </dgm:pt>
    <dgm:pt modelId="{095C46A7-B1B4-46E1-B6C7-6FEE552D7066}">
      <dgm:prSet phldrT="[Text]" phldr="1"/>
      <dgm:spPr/>
      <dgm:t>
        <a:bodyPr/>
        <a:lstStyle/>
        <a:p>
          <a:endParaRPr lang="sv-SE"/>
        </a:p>
      </dgm:t>
    </dgm:pt>
    <dgm:pt modelId="{103BFB0D-6301-4509-B5A8-0840FA69F738}" type="sibTrans" cxnId="{226B4367-F0B9-4FEA-88A7-3E39893DE740}">
      <dgm:prSet/>
      <dgm:spPr/>
      <dgm:t>
        <a:bodyPr/>
        <a:lstStyle/>
        <a:p>
          <a:endParaRPr lang="sv-SE"/>
        </a:p>
      </dgm:t>
    </dgm:pt>
    <dgm:pt modelId="{C9A4309B-415C-400C-8F84-D2A8AD4AEC24}" type="parTrans" cxnId="{226B4367-F0B9-4FEA-88A7-3E39893DE740}">
      <dgm:prSet/>
      <dgm:spPr/>
      <dgm:t>
        <a:bodyPr/>
        <a:lstStyle/>
        <a:p>
          <a:endParaRPr lang="sv-SE"/>
        </a:p>
      </dgm:t>
    </dgm:pt>
    <dgm:pt modelId="{0961AD4C-B169-4ECE-AEB5-D001E4E32A8A}" type="pres">
      <dgm:prSet presAssocID="{85CB7B97-A4F1-4856-BFF0-029EB2D40D2C}" presName="Name0" presStyleCnt="0">
        <dgm:presLayoutVars>
          <dgm:dir/>
          <dgm:animLvl val="lvl"/>
          <dgm:resizeHandles val="exact"/>
        </dgm:presLayoutVars>
      </dgm:prSet>
      <dgm:spPr/>
    </dgm:pt>
    <dgm:pt modelId="{2CAA76A8-B152-4A45-B192-5C792707D248}" type="pres">
      <dgm:prSet presAssocID="{095C46A7-B1B4-46E1-B6C7-6FEE552D7066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C85B4500-90C9-434B-BDA6-1FCA81E9416A}" type="presOf" srcId="{85CB7B97-A4F1-4856-BFF0-029EB2D40D2C}" destId="{0961AD4C-B169-4ECE-AEB5-D001E4E32A8A}" srcOrd="0" destOrd="0" presId="urn:microsoft.com/office/officeart/2005/8/layout/chevron1"/>
    <dgm:cxn modelId="{1A32E772-3DC3-46EA-9DD0-D9F3ED87EBC9}" type="presOf" srcId="{095C46A7-B1B4-46E1-B6C7-6FEE552D7066}" destId="{2CAA76A8-B152-4A45-B192-5C792707D248}" srcOrd="0" destOrd="0" presId="urn:microsoft.com/office/officeart/2005/8/layout/chevron1"/>
    <dgm:cxn modelId="{226B4367-F0B9-4FEA-88A7-3E39893DE740}" srcId="{85CB7B97-A4F1-4856-BFF0-029EB2D40D2C}" destId="{095C46A7-B1B4-46E1-B6C7-6FEE552D7066}" srcOrd="0" destOrd="0" parTransId="{C9A4309B-415C-400C-8F84-D2A8AD4AEC24}" sibTransId="{103BFB0D-6301-4509-B5A8-0840FA69F738}"/>
    <dgm:cxn modelId="{C0919092-26D0-4CCC-B6B1-D3849FBEB521}" type="presParOf" srcId="{0961AD4C-B169-4ECE-AEB5-D001E4E32A8A}" destId="{2CAA76A8-B152-4A45-B192-5C792707D248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F073C-9D35-428D-B691-49C1C83BA2E7}">
      <dsp:nvSpPr>
        <dsp:cNvPr id="0" name=""/>
        <dsp:cNvSpPr/>
      </dsp:nvSpPr>
      <dsp:spPr>
        <a:xfrm>
          <a:off x="0" y="436780"/>
          <a:ext cx="5112568" cy="582374"/>
        </a:xfrm>
        <a:prstGeom prst="notched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4C9EA-1E5E-4DE0-9AD0-52CBE42FA4AF}">
      <dsp:nvSpPr>
        <dsp:cNvPr id="0" name=""/>
        <dsp:cNvSpPr/>
      </dsp:nvSpPr>
      <dsp:spPr>
        <a:xfrm>
          <a:off x="2246" y="0"/>
          <a:ext cx="1482844" cy="58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1999</a:t>
          </a:r>
          <a:endParaRPr lang="sv-SE" sz="2000" kern="1200" dirty="0"/>
        </a:p>
      </dsp:txBody>
      <dsp:txXfrm>
        <a:off x="2246" y="0"/>
        <a:ext cx="1482844" cy="582374"/>
      </dsp:txXfrm>
    </dsp:sp>
    <dsp:sp modelId="{D34F658B-7E32-415D-942C-B7536F70665C}">
      <dsp:nvSpPr>
        <dsp:cNvPr id="0" name=""/>
        <dsp:cNvSpPr/>
      </dsp:nvSpPr>
      <dsp:spPr>
        <a:xfrm>
          <a:off x="670872" y="655171"/>
          <a:ext cx="145593" cy="1455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22179-BCAC-4249-AE67-DB395620D516}">
      <dsp:nvSpPr>
        <dsp:cNvPr id="0" name=""/>
        <dsp:cNvSpPr/>
      </dsp:nvSpPr>
      <dsp:spPr>
        <a:xfrm>
          <a:off x="1559233" y="873561"/>
          <a:ext cx="1482844" cy="58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2004</a:t>
          </a:r>
          <a:endParaRPr lang="sv-SE" sz="2000" kern="1200" dirty="0"/>
        </a:p>
      </dsp:txBody>
      <dsp:txXfrm>
        <a:off x="1559233" y="873561"/>
        <a:ext cx="1482844" cy="582374"/>
      </dsp:txXfrm>
    </dsp:sp>
    <dsp:sp modelId="{D19652F1-4A86-4E5D-B9BD-40DC2FA85A79}">
      <dsp:nvSpPr>
        <dsp:cNvPr id="0" name=""/>
        <dsp:cNvSpPr/>
      </dsp:nvSpPr>
      <dsp:spPr>
        <a:xfrm>
          <a:off x="2227858" y="655171"/>
          <a:ext cx="145593" cy="1455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EE795-9AA8-4E95-A8E8-36F75D5800C0}">
      <dsp:nvSpPr>
        <dsp:cNvPr id="0" name=""/>
        <dsp:cNvSpPr/>
      </dsp:nvSpPr>
      <dsp:spPr>
        <a:xfrm>
          <a:off x="3116220" y="0"/>
          <a:ext cx="1482844" cy="58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2006</a:t>
          </a:r>
          <a:endParaRPr lang="sv-SE" sz="2000" kern="1200" dirty="0"/>
        </a:p>
      </dsp:txBody>
      <dsp:txXfrm>
        <a:off x="3116220" y="0"/>
        <a:ext cx="1482844" cy="582374"/>
      </dsp:txXfrm>
    </dsp:sp>
    <dsp:sp modelId="{3CAD43D4-4F01-49B5-84AB-1A133A089C84}">
      <dsp:nvSpPr>
        <dsp:cNvPr id="0" name=""/>
        <dsp:cNvSpPr/>
      </dsp:nvSpPr>
      <dsp:spPr>
        <a:xfrm>
          <a:off x="3784845" y="655171"/>
          <a:ext cx="145593" cy="1455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F073C-9D35-428D-B691-49C1C83BA2E7}">
      <dsp:nvSpPr>
        <dsp:cNvPr id="0" name=""/>
        <dsp:cNvSpPr/>
      </dsp:nvSpPr>
      <dsp:spPr>
        <a:xfrm>
          <a:off x="0" y="436780"/>
          <a:ext cx="4283968" cy="582374"/>
        </a:xfrm>
        <a:prstGeom prst="notched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4C9EA-1E5E-4DE0-9AD0-52CBE42FA4AF}">
      <dsp:nvSpPr>
        <dsp:cNvPr id="0" name=""/>
        <dsp:cNvSpPr/>
      </dsp:nvSpPr>
      <dsp:spPr>
        <a:xfrm>
          <a:off x="47" y="0"/>
          <a:ext cx="1880720" cy="58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000" kern="1200" dirty="0"/>
        </a:p>
      </dsp:txBody>
      <dsp:txXfrm>
        <a:off x="47" y="0"/>
        <a:ext cx="1880720" cy="582374"/>
      </dsp:txXfrm>
    </dsp:sp>
    <dsp:sp modelId="{D34F658B-7E32-415D-942C-B7536F70665C}">
      <dsp:nvSpPr>
        <dsp:cNvPr id="0" name=""/>
        <dsp:cNvSpPr/>
      </dsp:nvSpPr>
      <dsp:spPr>
        <a:xfrm>
          <a:off x="867610" y="655171"/>
          <a:ext cx="145593" cy="1455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61D4D-C5C4-4687-A30B-CB33EAC6BE02}">
      <dsp:nvSpPr>
        <dsp:cNvPr id="0" name=""/>
        <dsp:cNvSpPr/>
      </dsp:nvSpPr>
      <dsp:spPr>
        <a:xfrm>
          <a:off x="1974803" y="873561"/>
          <a:ext cx="1880720" cy="582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2016</a:t>
          </a:r>
          <a:endParaRPr lang="sv-SE" sz="2000" kern="1200" dirty="0"/>
        </a:p>
      </dsp:txBody>
      <dsp:txXfrm>
        <a:off x="1974803" y="873561"/>
        <a:ext cx="1880720" cy="582374"/>
      </dsp:txXfrm>
    </dsp:sp>
    <dsp:sp modelId="{358279B8-1E9B-4BB1-87C6-CBFC425DE982}">
      <dsp:nvSpPr>
        <dsp:cNvPr id="0" name=""/>
        <dsp:cNvSpPr/>
      </dsp:nvSpPr>
      <dsp:spPr>
        <a:xfrm>
          <a:off x="2842367" y="655171"/>
          <a:ext cx="145593" cy="1455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34F58-9E12-49DD-9BDE-97E8BF81967E}">
      <dsp:nvSpPr>
        <dsp:cNvPr id="0" name=""/>
        <dsp:cNvSpPr/>
      </dsp:nvSpPr>
      <dsp:spPr>
        <a:xfrm>
          <a:off x="7876" y="0"/>
          <a:ext cx="4708329" cy="2616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/>
        </a:p>
      </dsp:txBody>
      <dsp:txXfrm>
        <a:off x="138700" y="0"/>
        <a:ext cx="4446682" cy="261647"/>
      </dsp:txXfrm>
    </dsp:sp>
    <dsp:sp modelId="{2B7BD847-2774-4FD2-926D-7CE254B4D26D}">
      <dsp:nvSpPr>
        <dsp:cNvPr id="0" name=""/>
        <dsp:cNvSpPr/>
      </dsp:nvSpPr>
      <dsp:spPr>
        <a:xfrm>
          <a:off x="4245373" y="0"/>
          <a:ext cx="4708329" cy="2616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0</a:t>
          </a:r>
          <a:endParaRPr lang="sv-SE" sz="15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4376197" y="0"/>
        <a:ext cx="4446682" cy="2616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EA10C-BFA6-4AF0-8A6B-AC314A69406D}">
      <dsp:nvSpPr>
        <dsp:cNvPr id="0" name=""/>
        <dsp:cNvSpPr/>
      </dsp:nvSpPr>
      <dsp:spPr>
        <a:xfrm>
          <a:off x="4389" y="0"/>
          <a:ext cx="8980642" cy="310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800" kern="1200" dirty="0"/>
        </a:p>
      </dsp:txBody>
      <dsp:txXfrm>
        <a:off x="159849" y="0"/>
        <a:ext cx="8669723" cy="3109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A76A8-B152-4A45-B192-5C792707D248}">
      <dsp:nvSpPr>
        <dsp:cNvPr id="0" name=""/>
        <dsp:cNvSpPr/>
      </dsp:nvSpPr>
      <dsp:spPr>
        <a:xfrm>
          <a:off x="4397" y="0"/>
          <a:ext cx="8996368" cy="3211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900" kern="1200"/>
        </a:p>
      </dsp:txBody>
      <dsp:txXfrm>
        <a:off x="164948" y="0"/>
        <a:ext cx="8675267" cy="321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0CFB8-2C6F-49D2-8AED-D78A179FE1B1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07F48-B65F-4718-8AB6-07D8B5E98F9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49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EMODnet = the long term marine data </a:t>
            </a:r>
            <a:r>
              <a:rPr lang="nl-BE" dirty="0" err="1" smtClean="0"/>
              <a:t>initiative</a:t>
            </a:r>
            <a:r>
              <a:rPr lang="nl-BE" baseline="0" dirty="0" smtClean="0"/>
              <a:t> at the </a:t>
            </a:r>
            <a:r>
              <a:rPr lang="nl-BE" baseline="0" dirty="0" err="1" smtClean="0"/>
              <a:t>core</a:t>
            </a:r>
            <a:r>
              <a:rPr lang="nl-BE" baseline="0" dirty="0" smtClean="0"/>
              <a:t> of Marine Knowledge 2020 </a:t>
            </a:r>
            <a:r>
              <a:rPr lang="nl-BE" baseline="0" dirty="0" err="1" smtClean="0"/>
              <a:t>Strategy</a:t>
            </a:r>
            <a:r>
              <a:rPr lang="nl-BE" baseline="0" dirty="0" smtClean="0"/>
              <a:t> – </a:t>
            </a:r>
            <a:r>
              <a:rPr lang="nl-BE" baseline="0" dirty="0" err="1" smtClean="0"/>
              <a:t>aim</a:t>
            </a:r>
            <a:r>
              <a:rPr lang="nl-BE" baseline="0" dirty="0" smtClean="0"/>
              <a:t> is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allow</a:t>
            </a:r>
            <a:r>
              <a:rPr lang="nl-BE" baseline="0" dirty="0" smtClean="0"/>
              <a:t> users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more </a:t>
            </a:r>
            <a:r>
              <a:rPr lang="nl-BE" baseline="0" dirty="0" err="1" smtClean="0"/>
              <a:t>easily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find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retrieve</a:t>
            </a:r>
            <a:r>
              <a:rPr lang="nl-BE" baseline="0" dirty="0" smtClean="0"/>
              <a:t> data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products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which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stored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datasystems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scattered</a:t>
            </a:r>
            <a:r>
              <a:rPr lang="nl-BE" baseline="0" dirty="0" smtClean="0"/>
              <a:t> around Europe</a:t>
            </a:r>
          </a:p>
          <a:p>
            <a:endParaRPr lang="nl-BE" baseline="0" dirty="0" smtClean="0"/>
          </a:p>
          <a:p>
            <a:endParaRPr lang="nl-BE" baseline="0" dirty="0" smtClean="0"/>
          </a:p>
          <a:p>
            <a:pPr defTabSz="881863">
              <a:defRPr/>
            </a:pPr>
            <a:r>
              <a:rPr lang="en-GB" dirty="0"/>
              <a:t>It is a network of 110 Organisations at this point – involved in assembling </a:t>
            </a:r>
            <a:r>
              <a:rPr lang="en-GB" b="1" dirty="0"/>
              <a:t>marine data, metadata &amp; data products</a:t>
            </a:r>
            <a:r>
              <a:rPr lang="en-GB" dirty="0"/>
              <a:t> from diverse sources within Europe in a </a:t>
            </a:r>
            <a:r>
              <a:rPr lang="en-GB" b="1" dirty="0"/>
              <a:t>uniform</a:t>
            </a:r>
            <a:endParaRPr lang="en-GB" dirty="0"/>
          </a:p>
          <a:p>
            <a:endParaRPr lang="nl-BE" dirty="0" smtClean="0"/>
          </a:p>
          <a:p>
            <a:pPr defTabSz="881863">
              <a:defRPr/>
            </a:pPr>
            <a:r>
              <a:rPr lang="en-GB" b="1" dirty="0">
                <a:solidFill>
                  <a:srgbClr val="C00000"/>
                </a:solidFill>
                <a:sym typeface="Wingdings" panose="05000000000000000000" pitchFamily="2" charset="2"/>
              </a:rPr>
              <a:t> Brings added value to already existing efforts: it makes available data already collected/stored somewhere - b</a:t>
            </a:r>
            <a:r>
              <a:rPr lang="en-GB" b="1" dirty="0">
                <a:solidFill>
                  <a:srgbClr val="C00000"/>
                </a:solidFill>
              </a:rPr>
              <a:t>uilds on existing efforts</a:t>
            </a:r>
            <a:r>
              <a:rPr lang="en-GB" dirty="0">
                <a:solidFill>
                  <a:srgbClr val="C00000"/>
                </a:solidFill>
              </a:rPr>
              <a:t> where data communities have already organised themselves and only </a:t>
            </a:r>
            <a:r>
              <a:rPr lang="en-GB" b="1" dirty="0">
                <a:solidFill>
                  <a:srgbClr val="C00000"/>
                </a:solidFill>
              </a:rPr>
              <a:t>develops new initiatives</a:t>
            </a:r>
            <a:r>
              <a:rPr lang="en-GB" dirty="0">
                <a:solidFill>
                  <a:srgbClr val="C00000"/>
                </a:solidFill>
              </a:rPr>
              <a:t> where necessary to actively fill gaps and breakdown barriers</a:t>
            </a:r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err="1" smtClean="0"/>
              <a:t>Key</a:t>
            </a:r>
            <a:r>
              <a:rPr lang="nl-BE" dirty="0" smtClean="0"/>
              <a:t> </a:t>
            </a:r>
            <a:r>
              <a:rPr lang="nl-BE" dirty="0" err="1" smtClean="0"/>
              <a:t>Principles</a:t>
            </a:r>
            <a:endParaRPr lang="nl-BE" dirty="0" smtClean="0"/>
          </a:p>
          <a:p>
            <a:pPr marL="330699"/>
            <a:r>
              <a:rPr lang="en-GB" b="1" dirty="0"/>
              <a:t>Collect data once; use many times</a:t>
            </a:r>
            <a:r>
              <a:rPr lang="en-GB" dirty="0"/>
              <a:t> -&gt; reduce costs</a:t>
            </a:r>
          </a:p>
          <a:p>
            <a:pPr marL="330699"/>
            <a:r>
              <a:rPr lang="en-GB" dirty="0"/>
              <a:t>Sustainable funding at a European level to </a:t>
            </a:r>
            <a:r>
              <a:rPr lang="en-GB" b="1" dirty="0"/>
              <a:t>maximise benefit from the efforts of individual Member States</a:t>
            </a:r>
          </a:p>
          <a:p>
            <a:pPr marL="330699"/>
            <a:r>
              <a:rPr lang="en-GB" b="1" dirty="0"/>
              <a:t>Free and unrestricted access</a:t>
            </a:r>
            <a:r>
              <a:rPr lang="en-GB" dirty="0"/>
              <a:t> to data and data products</a:t>
            </a:r>
          </a:p>
          <a:p>
            <a:pPr marL="330699"/>
            <a:r>
              <a:rPr lang="en-GB" b="1" dirty="0">
                <a:solidFill>
                  <a:srgbClr val="C00000"/>
                </a:solidFill>
              </a:rPr>
              <a:t>Build on existing efforts</a:t>
            </a:r>
            <a:r>
              <a:rPr lang="en-GB" dirty="0">
                <a:solidFill>
                  <a:srgbClr val="C00000"/>
                </a:solidFill>
              </a:rPr>
              <a:t> where data communities have already organised themselves - </a:t>
            </a:r>
            <a:r>
              <a:rPr lang="en-GB" b="1" dirty="0">
                <a:solidFill>
                  <a:srgbClr val="C00000"/>
                </a:solidFill>
              </a:rPr>
              <a:t>develop new initiatives</a:t>
            </a:r>
            <a:r>
              <a:rPr lang="en-GB" dirty="0">
                <a:solidFill>
                  <a:srgbClr val="C00000"/>
                </a:solidFill>
              </a:rPr>
              <a:t> where necessary to actively fill gaps and breakdown barriers</a:t>
            </a:r>
          </a:p>
          <a:p>
            <a:pPr marL="330699"/>
            <a:r>
              <a:rPr lang="en-GB" b="1" dirty="0"/>
              <a:t>Put the user first</a:t>
            </a:r>
            <a:r>
              <a:rPr lang="en-GB" dirty="0"/>
              <a:t> when developing priorities and taking decisions</a:t>
            </a:r>
          </a:p>
          <a:p>
            <a:pPr marL="330699"/>
            <a:r>
              <a:rPr lang="en-GB" dirty="0"/>
              <a:t>Develop data </a:t>
            </a:r>
            <a:r>
              <a:rPr lang="en-GB" b="1" dirty="0"/>
              <a:t>standards across disciplines as well as within </a:t>
            </a:r>
            <a:r>
              <a:rPr lang="en-GB" dirty="0"/>
              <a:t>them</a:t>
            </a:r>
          </a:p>
          <a:p>
            <a:pPr marL="330699"/>
            <a:r>
              <a:rPr lang="en-GB" dirty="0"/>
              <a:t>Process and validate data at different scales: regional, basin and pan-European</a:t>
            </a:r>
          </a:p>
          <a:p>
            <a:pPr marL="330699"/>
            <a:r>
              <a:rPr lang="en-GB" dirty="0"/>
              <a:t>Provide statements on data ownership, accuracy and precision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CB95-4BEA-4722-A7FC-FA902B69D8A1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568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0699" indent="-330699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dirty="0">
                <a:cs typeface="Tahoma" pitchFamily="34" charset="0"/>
              </a:rPr>
              <a:t>2009: Start EMODnet phase 1: 59 Institutes - Budget  €6.45M</a:t>
            </a:r>
          </a:p>
          <a:p>
            <a:pPr marL="330699" lvl="1" indent="-330699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dirty="0">
                <a:cs typeface="Tahoma" pitchFamily="34" charset="0"/>
              </a:rPr>
              <a:t>2013: Start EMODnet phase 2: 120 Institutes - Budget  €16.3M</a:t>
            </a:r>
            <a:br>
              <a:rPr lang="en-US" altLang="en-US" sz="2500" dirty="0">
                <a:cs typeface="Tahoma" pitchFamily="34" charset="0"/>
              </a:rPr>
            </a:br>
            <a:r>
              <a:rPr lang="en-US" altLang="en-US" sz="3100" b="1" dirty="0">
                <a:solidFill>
                  <a:srgbClr val="C00000"/>
                </a:solidFill>
                <a:cs typeface="Tahoma" pitchFamily="34" charset="0"/>
              </a:rPr>
              <a:t>NOW: 7 thematic portals + 2 regional checkpoints (6 - soon) + EMODnet Central Portal + Secretariat</a:t>
            </a:r>
          </a:p>
          <a:p>
            <a:pPr marL="330699" indent="-330699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2015: EMODnet phase 3: towards a</a:t>
            </a:r>
            <a:r>
              <a:rPr lang="en-GB" dirty="0" smtClean="0"/>
              <a:t> seamless multi-resolution digital seabed map of European waters by 2020.[budget ↑↑↑]</a:t>
            </a:r>
          </a:p>
          <a:p>
            <a:endParaRPr lang="en-US" dirty="0" smtClean="0"/>
          </a:p>
          <a:p>
            <a:r>
              <a:rPr lang="nl-BE" dirty="0" smtClean="0"/>
              <a:t>Central Portal  - Acts as a gateway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other</a:t>
            </a:r>
            <a:r>
              <a:rPr lang="nl-BE" dirty="0" smtClean="0"/>
              <a:t> </a:t>
            </a:r>
            <a:r>
              <a:rPr lang="nl-BE" dirty="0" err="1" smtClean="0"/>
              <a:t>thematic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regional</a:t>
            </a:r>
            <a:r>
              <a:rPr lang="nl-BE" dirty="0" smtClean="0"/>
              <a:t> </a:t>
            </a:r>
            <a:r>
              <a:rPr lang="nl-BE" dirty="0" err="1" smtClean="0"/>
              <a:t>EMODnet</a:t>
            </a:r>
            <a:r>
              <a:rPr lang="nl-BE" dirty="0" smtClean="0"/>
              <a:t> portals</a:t>
            </a:r>
          </a:p>
          <a:p>
            <a:r>
              <a:rPr lang="nl-BE" dirty="0" err="1" smtClean="0"/>
              <a:t>Also</a:t>
            </a:r>
            <a:r>
              <a:rPr lang="nl-BE" dirty="0" smtClean="0"/>
              <a:t> </a:t>
            </a:r>
            <a:r>
              <a:rPr lang="nl-BE" dirty="0" err="1" smtClean="0"/>
              <a:t>develops</a:t>
            </a:r>
            <a:r>
              <a:rPr lang="nl-BE" dirty="0" smtClean="0"/>
              <a:t> </a:t>
            </a:r>
            <a:r>
              <a:rPr lang="nl-BE" dirty="0" err="1" smtClean="0"/>
              <a:t>own</a:t>
            </a:r>
            <a:r>
              <a:rPr lang="nl-BE" dirty="0" smtClean="0"/>
              <a:t> data services/</a:t>
            </a:r>
            <a:r>
              <a:rPr lang="nl-BE" dirty="0" err="1" smtClean="0"/>
              <a:t>products</a:t>
            </a:r>
            <a:r>
              <a:rPr lang="nl-BE" dirty="0" smtClean="0"/>
              <a:t> </a:t>
            </a:r>
            <a:r>
              <a:rPr lang="nl-BE" dirty="0" err="1" smtClean="0"/>
              <a:t>combining</a:t>
            </a:r>
            <a:r>
              <a:rPr lang="nl-BE" dirty="0" smtClean="0"/>
              <a:t> data </a:t>
            </a:r>
            <a:r>
              <a:rPr lang="nl-BE" dirty="0" err="1" smtClean="0"/>
              <a:t>from</a:t>
            </a:r>
            <a:r>
              <a:rPr lang="nl-BE" dirty="0" smtClean="0"/>
              <a:t> at </a:t>
            </a:r>
            <a:r>
              <a:rPr lang="nl-BE" dirty="0" err="1" smtClean="0"/>
              <a:t>least</a:t>
            </a:r>
            <a:r>
              <a:rPr lang="nl-BE" dirty="0" smtClean="0"/>
              <a:t> 2 </a:t>
            </a:r>
            <a:r>
              <a:rPr lang="nl-BE" dirty="0" err="1" smtClean="0"/>
              <a:t>thematic</a:t>
            </a:r>
            <a:r>
              <a:rPr lang="nl-BE" dirty="0" smtClean="0"/>
              <a:t> data portals</a:t>
            </a:r>
          </a:p>
          <a:p>
            <a:pPr defTabSz="881863">
              <a:defRPr/>
            </a:pPr>
            <a:endParaRPr lang="en-US" dirty="0" smtClean="0"/>
          </a:p>
          <a:p>
            <a:pPr defTabSz="881863">
              <a:defRPr/>
            </a:pPr>
            <a:endParaRPr lang="en-US" dirty="0" smtClean="0"/>
          </a:p>
          <a:p>
            <a:pPr defTabSz="881863">
              <a:defRPr/>
            </a:pPr>
            <a:r>
              <a:rPr lang="en-US" dirty="0" smtClean="0"/>
              <a:t>The approach in phases/steps</a:t>
            </a:r>
            <a:r>
              <a:rPr lang="en-US" baseline="0" dirty="0" smtClean="0"/>
              <a:t> </a:t>
            </a:r>
            <a:r>
              <a:rPr lang="en-US" altLang="en-US" dirty="0" smtClean="0">
                <a:latin typeface="Cambria" pitchFamily="18" charset="0"/>
              </a:rPr>
              <a:t>allows users to assess and improve products by trying it out. </a:t>
            </a:r>
            <a:endParaRPr lang="en-GB" altLang="en-US" dirty="0" smtClean="0">
              <a:latin typeface="Cambria" pitchFamily="18" charset="0"/>
            </a:endParaRPr>
          </a:p>
          <a:p>
            <a:endParaRPr lang="en-US" dirty="0" smtClean="0"/>
          </a:p>
          <a:p>
            <a:r>
              <a:rPr lang="en-US" dirty="0" smtClean="0"/>
              <a:t>EMODnet </a:t>
            </a:r>
            <a:r>
              <a:rPr lang="en-US" dirty="0"/>
              <a:t>is a long term marine data initiative developed through a step-wise approach. Currently, available data are being used to create medium-resolution maps of all Europe’s seas and oceans, spanning all seven disciplinary themes - these are expected to be complete in 2015. The next phase of </a:t>
            </a:r>
            <a:r>
              <a:rPr lang="en-US" dirty="0" err="1"/>
              <a:t>EMODnet</a:t>
            </a:r>
            <a:r>
              <a:rPr lang="en-US" dirty="0"/>
              <a:t> will involve the development of multi-resolution sea basin maps, commencing in 2015 to be completed by 2020.</a:t>
            </a:r>
          </a:p>
          <a:p>
            <a:endParaRPr lang="en-US" dirty="0"/>
          </a:p>
          <a:p>
            <a:r>
              <a:rPr lang="en-US" dirty="0"/>
              <a:t>Budget gradually increased based on the needs: from 6M in phase one to 16M in phase to </a:t>
            </a:r>
            <a:r>
              <a:rPr lang="en-US" dirty="0" err="1"/>
              <a:t>to</a:t>
            </a:r>
            <a:r>
              <a:rPr lang="en-US" dirty="0"/>
              <a:t> ??? 15M per year in phase 3?</a:t>
            </a:r>
          </a:p>
          <a:p>
            <a:endParaRPr lang="nl-BE" dirty="0" smtClean="0"/>
          </a:p>
          <a:p>
            <a:pPr>
              <a:lnSpc>
                <a:spcPts val="3135"/>
              </a:lnSpc>
              <a:spcBef>
                <a:spcPts val="1150"/>
              </a:spcBef>
              <a:buFontTx/>
              <a:buChar char="•"/>
            </a:pPr>
            <a:r>
              <a:rPr lang="en-GB" sz="2100" dirty="0"/>
              <a:t>A seamless multi-resolution digital seabed map of European waters by 2020. </a:t>
            </a:r>
          </a:p>
          <a:p>
            <a:pPr lvl="1">
              <a:lnSpc>
                <a:spcPts val="3135"/>
              </a:lnSpc>
              <a:spcBef>
                <a:spcPts val="1150"/>
              </a:spcBef>
            </a:pPr>
            <a:r>
              <a:rPr lang="en-GB" sz="2100" dirty="0"/>
              <a:t>Highest resolution possible in areas that have been surveyed; </a:t>
            </a:r>
          </a:p>
          <a:p>
            <a:pPr lvl="1">
              <a:lnSpc>
                <a:spcPts val="3135"/>
              </a:lnSpc>
              <a:spcBef>
                <a:spcPts val="1150"/>
              </a:spcBef>
            </a:pPr>
            <a:r>
              <a:rPr lang="en-GB" sz="2100" dirty="0"/>
              <a:t>Free of restrictions on use;</a:t>
            </a:r>
          </a:p>
          <a:p>
            <a:pPr lvl="1">
              <a:lnSpc>
                <a:spcPts val="3135"/>
              </a:lnSpc>
              <a:spcBef>
                <a:spcPts val="1150"/>
              </a:spcBef>
            </a:pPr>
            <a:r>
              <a:rPr lang="en-GB" sz="2100" dirty="0"/>
              <a:t>Topography, geology, habitats and ecosystems;</a:t>
            </a:r>
          </a:p>
          <a:p>
            <a:pPr lvl="1">
              <a:lnSpc>
                <a:spcPts val="3135"/>
              </a:lnSpc>
              <a:spcBef>
                <a:spcPts val="1150"/>
              </a:spcBef>
            </a:pPr>
            <a:r>
              <a:rPr lang="en-GB" sz="2100" dirty="0"/>
              <a:t>Accompanied by timely information on</a:t>
            </a:r>
          </a:p>
          <a:p>
            <a:pPr lvl="2">
              <a:lnSpc>
                <a:spcPts val="3135"/>
              </a:lnSpc>
              <a:spcBef>
                <a:spcPts val="1150"/>
              </a:spcBef>
              <a:buFontTx/>
              <a:buChar char="•"/>
            </a:pPr>
            <a:r>
              <a:rPr lang="en-GB" sz="2100" dirty="0"/>
              <a:t>Physical, chemical and biological state of the overlying water column </a:t>
            </a:r>
          </a:p>
          <a:p>
            <a:pPr lvl="2">
              <a:lnSpc>
                <a:spcPts val="3135"/>
              </a:lnSpc>
              <a:spcBef>
                <a:spcPts val="1150"/>
              </a:spcBef>
              <a:buFontTx/>
              <a:buChar char="•"/>
            </a:pPr>
            <a:r>
              <a:rPr lang="en-GB" sz="2100" dirty="0"/>
              <a:t>Oceanographic forecasts;</a:t>
            </a:r>
          </a:p>
          <a:p>
            <a:pPr lvl="1">
              <a:lnSpc>
                <a:spcPts val="3135"/>
              </a:lnSpc>
              <a:spcBef>
                <a:spcPts val="1150"/>
              </a:spcBef>
            </a:pPr>
            <a:r>
              <a:rPr lang="en-GB" sz="2100" dirty="0"/>
              <a:t>Together with a process that helps Member States maximise the potential of their marine observation programmes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FCA91-0278-4988-B16D-67836A39FE77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523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A39C6-1B85-495C-AB02-0881054EFC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44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ndo_pagcontenido2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315076" y="829179"/>
            <a:ext cx="8474463" cy="0"/>
          </a:xfrm>
          <a:prstGeom prst="line">
            <a:avLst/>
          </a:prstGeom>
          <a:noFill/>
          <a:ln w="2540">
            <a:solidFill>
              <a:srgbClr val="75837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0165" tIns="40083" rIns="80165" bIns="40083" anchor="ctr"/>
          <a:lstStyle/>
          <a:p>
            <a:endParaRPr lang="es-ES_tradnl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307976" y="508347"/>
            <a:ext cx="6362776" cy="205669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100" cap="small">
                <a:solidFill>
                  <a:srgbClr val="A4B8AC"/>
                </a:solidFill>
                <a:latin typeface="Frutiger Linotype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307976" y="189140"/>
            <a:ext cx="6362776" cy="40144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cap="none">
                <a:solidFill>
                  <a:srgbClr val="D29E82"/>
                </a:solidFill>
                <a:latin typeface="Frutiger Linotype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5"/>
          </p:nvPr>
        </p:nvSpPr>
        <p:spPr>
          <a:xfrm>
            <a:off x="2341204" y="2879094"/>
            <a:ext cx="6362776" cy="122073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100" cap="none">
                <a:solidFill>
                  <a:srgbClr val="75837B"/>
                </a:solidFill>
                <a:latin typeface="Frutiger Linotype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5129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02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~1\lenain\LOCALS~1\Temp\7zE12B1.tmp\LOGO-CE for Mare Maritime Affairs EN Landscape Positive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5940425"/>
            <a:ext cx="224313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75200"/>
            <a:ext cx="8229600" cy="9366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8000" y="1764000"/>
            <a:ext cx="8229600" cy="3969256"/>
          </a:xfrm>
          <a:prstGeom prst="rect">
            <a:avLst/>
          </a:prstGeom>
        </p:spPr>
        <p:txBody>
          <a:bodyPr/>
          <a:lstStyle>
            <a:lvl1pPr marL="0" indent="-342900">
              <a:buClr>
                <a:srgbClr val="0F5494"/>
              </a:buClr>
              <a:buSzPct val="120000"/>
              <a:buFont typeface="Arial" pitchFamily="34" charset="0"/>
              <a:buChar char="•"/>
              <a:defRPr i="0"/>
            </a:lvl1pPr>
            <a:lvl2pPr>
              <a:buClr>
                <a:srgbClr val="009FBA"/>
              </a:buClr>
              <a:defRPr sz="1800" b="0"/>
            </a:lvl2pPr>
            <a:lvl3pPr>
              <a:buFontTx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092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928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92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A3C8F5-987F-4B59-B181-933A018118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1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91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7333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076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03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4142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9239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948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6078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034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5087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131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621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06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65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196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6404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75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9379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5904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4943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9899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680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4891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9098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926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132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5188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2631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7939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3893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5857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0669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5933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95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06/09/2016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7" r:id="rId13"/>
    <p:sldLayoutId id="2147483699" r:id="rId14"/>
    <p:sldLayoutId id="214748370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8A816-DC4B-47C0-8FD7-70854A9D1E11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035F-EA89-4280-A67F-30BEE74A64D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21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A5B1-D3E5-4CCF-BBE8-BF9CE3DE6E34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C04A3-3B3C-4D42-BB58-610609284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740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DEE47-810A-4069-8E72-11CCA097DD4F}" type="datetimeFigureOut">
              <a:rPr lang="sv-SE" smtClean="0"/>
              <a:t>2016-09-06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76B2-AB9A-4ACF-98B5-644CADC2A3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092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emodnet-physics.eu/" TargetMode="Externa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mailto:Patrick.gorringe@eurogoos.e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6.png"/><Relationship Id="rId18" Type="http://schemas.openxmlformats.org/officeDocument/2006/relationships/diagramData" Target="../diagrams/data3.xml"/><Relationship Id="rId26" Type="http://schemas.openxmlformats.org/officeDocument/2006/relationships/diagramLayout" Target="../diagrams/layout4.xml"/><Relationship Id="rId39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3.xml"/><Relationship Id="rId34" Type="http://schemas.openxmlformats.org/officeDocument/2006/relationships/image" Target="../media/image17.png"/><Relationship Id="rId42" Type="http://schemas.openxmlformats.org/officeDocument/2006/relationships/image" Target="../media/image20.png"/><Relationship Id="rId7" Type="http://schemas.openxmlformats.org/officeDocument/2006/relationships/diagramData" Target="../diagrams/data2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diagramData" Target="../diagrams/data4.xml"/><Relationship Id="rId33" Type="http://schemas.openxmlformats.org/officeDocument/2006/relationships/image" Target="../media/image16.png"/><Relationship Id="rId38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openxmlformats.org/officeDocument/2006/relationships/image" Target="../media/image9.png"/><Relationship Id="rId20" Type="http://schemas.openxmlformats.org/officeDocument/2006/relationships/diagramQuickStyle" Target="../diagrams/quickStyle3.xml"/><Relationship Id="rId29" Type="http://schemas.microsoft.com/office/2007/relationships/diagramDrawing" Target="../diagrams/drawing4.xml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image" Target="../media/image12.png"/><Relationship Id="rId32" Type="http://schemas.openxmlformats.org/officeDocument/2006/relationships/image" Target="../media/image15.png"/><Relationship Id="rId37" Type="http://schemas.openxmlformats.org/officeDocument/2006/relationships/diagramQuickStyle" Target="../diagrams/quickStyle5.xml"/><Relationship Id="rId40" Type="http://schemas.openxmlformats.org/officeDocument/2006/relationships/image" Target="../media/image18.png"/><Relationship Id="rId45" Type="http://schemas.openxmlformats.org/officeDocument/2006/relationships/image" Target="../media/image23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8.png"/><Relationship Id="rId23" Type="http://schemas.openxmlformats.org/officeDocument/2006/relationships/image" Target="../media/image11.png"/><Relationship Id="rId28" Type="http://schemas.openxmlformats.org/officeDocument/2006/relationships/diagramColors" Target="../diagrams/colors4.xml"/><Relationship Id="rId36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Layout" Target="../diagrams/layout3.xml"/><Relationship Id="rId31" Type="http://schemas.openxmlformats.org/officeDocument/2006/relationships/image" Target="../media/image14.png"/><Relationship Id="rId44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7.png"/><Relationship Id="rId22" Type="http://schemas.microsoft.com/office/2007/relationships/diagramDrawing" Target="../diagrams/drawing3.xml"/><Relationship Id="rId27" Type="http://schemas.openxmlformats.org/officeDocument/2006/relationships/diagramQuickStyle" Target="../diagrams/quickStyle4.xml"/><Relationship Id="rId30" Type="http://schemas.openxmlformats.org/officeDocument/2006/relationships/image" Target="../media/image13.png"/><Relationship Id="rId35" Type="http://schemas.openxmlformats.org/officeDocument/2006/relationships/diagramData" Target="../diagrams/data5.xml"/><Relationship Id="rId4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eurogoos.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07975" y="692696"/>
            <a:ext cx="85124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EuroGOOS</a:t>
            </a:r>
          </a:p>
          <a:p>
            <a:pPr algn="ctr"/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acilitating sharing of oceanographic observations via EMODnet Physics</a:t>
            </a:r>
          </a:p>
          <a:p>
            <a:pPr algn="ctr"/>
            <a:endParaRPr lang="en-US" sz="4800" dirty="0">
              <a:solidFill>
                <a:schemeClr val="tx2"/>
              </a:solidFill>
            </a:endParaRPr>
          </a:p>
          <a:p>
            <a:pPr algn="ctr"/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Patrick Gorringe</a:t>
            </a:r>
            <a:b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20" y="5557425"/>
            <a:ext cx="27257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Image result for papa project balt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AutoShape 7" descr="Image result for papa project balt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11" descr="Image result for mama project mediterrane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96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419356"/>
              </p:ext>
            </p:extLst>
          </p:nvPr>
        </p:nvGraphicFramePr>
        <p:xfrm>
          <a:off x="30163" y="977837"/>
          <a:ext cx="9113832" cy="1525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486"/>
                <a:gridCol w="759486"/>
                <a:gridCol w="759486"/>
                <a:gridCol w="759486"/>
                <a:gridCol w="759486"/>
                <a:gridCol w="759486"/>
                <a:gridCol w="759486"/>
                <a:gridCol w="759486"/>
                <a:gridCol w="759486"/>
                <a:gridCol w="759486"/>
                <a:gridCol w="759486"/>
                <a:gridCol w="759486"/>
              </a:tblGrid>
              <a:tr h="50482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2009</a:t>
                      </a:r>
                      <a:endParaRPr lang="en-GB" sz="20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2020</a:t>
                      </a:r>
                      <a:endParaRPr lang="en-GB" sz="1400" dirty="0"/>
                    </a:p>
                  </a:txBody>
                  <a:tcPr marT="45730" marB="45730"/>
                </a:tc>
              </a:tr>
              <a:tr h="346137">
                <a:tc gridSpan="5">
                  <a:txBody>
                    <a:bodyPr/>
                    <a:lstStyle/>
                    <a:p>
                      <a:r>
                        <a:rPr lang="en-US" sz="1600" b="1" dirty="0" smtClean="0"/>
                        <a:t>Phase 1 – limited</a:t>
                      </a:r>
                      <a:r>
                        <a:rPr lang="en-US" sz="1600" b="1" baseline="0" dirty="0" smtClean="0"/>
                        <a:t> sea basins</a:t>
                      </a:r>
                      <a:endParaRPr lang="en-GB" sz="1600" b="1" dirty="0"/>
                    </a:p>
                  </a:txBody>
                  <a:tcPr marT="45730" marB="45730"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</a:tr>
              <a:tr h="339419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 gridSpan="4">
                  <a:txBody>
                    <a:bodyPr/>
                    <a:lstStyle/>
                    <a:p>
                      <a:r>
                        <a:rPr lang="en-US" sz="1600" b="1" dirty="0" smtClean="0"/>
                        <a:t>Phase</a:t>
                      </a:r>
                      <a:r>
                        <a:rPr lang="en-US" sz="1600" b="1" baseline="0" dirty="0" smtClean="0"/>
                        <a:t> 2 - low resolution all basins</a:t>
                      </a:r>
                      <a:endParaRPr lang="en-GB" sz="1600" b="1" dirty="0"/>
                    </a:p>
                  </a:txBody>
                  <a:tcPr marT="45730" marB="4573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</a:tr>
              <a:tr h="335354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T="45730" marB="45730"/>
                </a:tc>
                <a:tc gridSpan="6">
                  <a:txBody>
                    <a:bodyPr/>
                    <a:lstStyle/>
                    <a:p>
                      <a:r>
                        <a:rPr lang="en-US" sz="1600" b="1" dirty="0" smtClean="0"/>
                        <a:t>Phase 3 - multi-resolution</a:t>
                      </a:r>
                      <a:endParaRPr lang="en-GB" sz="1600" b="1" dirty="0"/>
                    </a:p>
                  </a:txBody>
                  <a:tcPr marT="45730" marB="4573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8305" name="Title 4"/>
          <p:cNvSpPr>
            <a:spLocks noGrp="1"/>
          </p:cNvSpPr>
          <p:nvPr>
            <p:ph type="title"/>
          </p:nvPr>
        </p:nvSpPr>
        <p:spPr>
          <a:xfrm>
            <a:off x="3770313" y="86858"/>
            <a:ext cx="5373687" cy="936625"/>
          </a:xfrm>
        </p:spPr>
        <p:txBody>
          <a:bodyPr/>
          <a:lstStyle/>
          <a:p>
            <a:r>
              <a:rPr lang="nl-BE" b="1" dirty="0" smtClean="0">
                <a:solidFill>
                  <a:schemeClr val="bg1"/>
                </a:solidFill>
              </a:rPr>
              <a:t>How?</a:t>
            </a:r>
            <a:endParaRPr lang="en-GB" altLang="nl-BE" b="1" dirty="0" smtClean="0">
              <a:solidFill>
                <a:schemeClr val="bg1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5277589" y="2917372"/>
            <a:ext cx="311439" cy="1802744"/>
          </a:xfrm>
          <a:prstGeom prst="up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5" y="4720115"/>
            <a:ext cx="1371600" cy="1447800"/>
          </a:xfrm>
          <a:prstGeom prst="rect">
            <a:avLst/>
          </a:prstGeom>
          <a:ln w="41275">
            <a:solidFill>
              <a:schemeClr val="tx2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6627822" y="5424069"/>
            <a:ext cx="2420928" cy="3951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bg1"/>
                </a:solidFill>
              </a:rPr>
              <a:t>6 Regional checkpoints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48449" y="3917040"/>
            <a:ext cx="1619251" cy="4322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bg1"/>
                </a:solidFill>
              </a:rPr>
              <a:t>Central Portal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5" y="3387360"/>
            <a:ext cx="344646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627823" y="4691183"/>
            <a:ext cx="2001828" cy="4322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bg1"/>
                </a:solidFill>
              </a:rPr>
              <a:t>7 thematic portals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27821" y="6104958"/>
            <a:ext cx="1392229" cy="3951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bg1"/>
                </a:solidFill>
              </a:rPr>
              <a:t>Secretariat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>
            <a:stCxn id="3" idx="3"/>
            <a:endCxn id="14" idx="1"/>
          </p:cNvCxnSpPr>
          <p:nvPr/>
        </p:nvCxnSpPr>
        <p:spPr>
          <a:xfrm flipV="1">
            <a:off x="5774945" y="4133178"/>
            <a:ext cx="873504" cy="13108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3" idx="3"/>
            <a:endCxn id="17" idx="1"/>
          </p:cNvCxnSpPr>
          <p:nvPr/>
        </p:nvCxnSpPr>
        <p:spPr>
          <a:xfrm>
            <a:off x="5774945" y="5444015"/>
            <a:ext cx="852876" cy="8585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" idx="3"/>
            <a:endCxn id="13" idx="1"/>
          </p:cNvCxnSpPr>
          <p:nvPr/>
        </p:nvCxnSpPr>
        <p:spPr>
          <a:xfrm>
            <a:off x="5774945" y="5444015"/>
            <a:ext cx="852877" cy="177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" idx="3"/>
            <a:endCxn id="16" idx="1"/>
          </p:cNvCxnSpPr>
          <p:nvPr/>
        </p:nvCxnSpPr>
        <p:spPr>
          <a:xfrm flipV="1">
            <a:off x="5774945" y="4907321"/>
            <a:ext cx="852878" cy="5366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0" y="2743202"/>
            <a:ext cx="9143995" cy="0"/>
          </a:xfrm>
          <a:prstGeom prst="straightConnector1">
            <a:avLst/>
          </a:prstGeom>
          <a:ln w="117475">
            <a:solidFill>
              <a:srgbClr val="5F5F5F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1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427720" cy="4838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EMODnet 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Physics </a:t>
            </a:r>
            <a:r>
              <a:rPr lang="en-GB" sz="2400" b="1" dirty="0" smtClean="0">
                <a:solidFill>
                  <a:srgbClr val="0070C0"/>
                </a:solidFill>
                <a:latin typeface="+mj-lt"/>
              </a:rPr>
              <a:t>objectives</a:t>
            </a:r>
            <a:r>
              <a:rPr lang="it-IT" sz="24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it-IT" sz="2400" b="1" dirty="0">
                <a:solidFill>
                  <a:srgbClr val="0070C0"/>
                </a:solidFill>
                <a:latin typeface="+mj-lt"/>
              </a:rPr>
              <a:t>and 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commitments</a:t>
            </a:r>
            <a:r>
              <a:rPr lang="it-IT" sz="2400" b="1" dirty="0" smtClean="0">
                <a:solidFill>
                  <a:srgbClr val="0070C0"/>
                </a:solidFill>
                <a:latin typeface="+mj-lt"/>
              </a:rPr>
              <a:t>: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  <a:latin typeface="+mj-lt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Provides a single point of  </a:t>
            </a:r>
            <a:r>
              <a:rPr lang="en-US" sz="2000" b="1" dirty="0" smtClean="0">
                <a:latin typeface="+mj-lt"/>
              </a:rPr>
              <a:t>free and open </a:t>
            </a:r>
            <a:r>
              <a:rPr lang="en-US" sz="2000" dirty="0" smtClean="0">
                <a:latin typeface="+mj-lt"/>
              </a:rPr>
              <a:t>access to marine </a:t>
            </a:r>
            <a:r>
              <a:rPr lang="en-US" sz="2000" b="1" dirty="0" smtClean="0">
                <a:latin typeface="+mj-lt"/>
              </a:rPr>
              <a:t>real-time and archived data on physical*</a:t>
            </a:r>
            <a:r>
              <a:rPr lang="en-US" sz="2000" dirty="0" smtClean="0">
                <a:latin typeface="+mj-lt"/>
              </a:rPr>
              <a:t> conditions of all European Seas as monitored by fixed platforms, ferry boxes, ARGO, gliders, mammals, HF Radars,….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Make available monthly averages, sea level trends, ice info, etc.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Facilitate down- and up-stream </a:t>
            </a:r>
            <a:r>
              <a:rPr lang="en-US" sz="2000" b="1" dirty="0" smtClean="0">
                <a:latin typeface="+mj-lt"/>
              </a:rPr>
              <a:t>integration</a:t>
            </a:r>
            <a:r>
              <a:rPr lang="en-US" sz="2000" dirty="0" smtClean="0">
                <a:latin typeface="+mj-lt"/>
              </a:rPr>
              <a:t> and </a:t>
            </a:r>
            <a:r>
              <a:rPr lang="en-US" sz="2000" b="1" dirty="0" smtClean="0">
                <a:latin typeface="+mj-lt"/>
              </a:rPr>
              <a:t>interoperability</a:t>
            </a:r>
            <a:r>
              <a:rPr lang="en-US" sz="2000" dirty="0" smtClean="0">
                <a:latin typeface="+mj-lt"/>
              </a:rPr>
              <a:t> (WMS, WFS, </a:t>
            </a:r>
            <a:r>
              <a:rPr lang="en-US" sz="2000" dirty="0" err="1" smtClean="0">
                <a:latin typeface="+mj-lt"/>
              </a:rPr>
              <a:t>WebService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etc</a:t>
            </a:r>
            <a:r>
              <a:rPr lang="en-US" sz="2000" dirty="0" smtClean="0">
                <a:latin typeface="+mj-lt"/>
              </a:rPr>
              <a:t>)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Attract new data, new data providers, new platforms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Collects data in a number of formats, makes available in one common format</a:t>
            </a:r>
          </a:p>
          <a:p>
            <a:pPr marL="342900" lvl="2" indent="-342900"/>
            <a:r>
              <a:rPr lang="en-US" sz="2000" dirty="0" smtClean="0">
                <a:latin typeface="+mj-lt"/>
              </a:rPr>
              <a:t>Built in </a:t>
            </a:r>
            <a:r>
              <a:rPr lang="en-US" sz="2000" b="1" dirty="0" smtClean="0">
                <a:latin typeface="+mj-lt"/>
              </a:rPr>
              <a:t>cooperation and coordination </a:t>
            </a:r>
            <a:r>
              <a:rPr lang="en-US" sz="2000" dirty="0" smtClean="0">
                <a:latin typeface="+mj-lt"/>
              </a:rPr>
              <a:t>with </a:t>
            </a:r>
            <a:r>
              <a:rPr lang="en-US" sz="2000" b="1" dirty="0" smtClean="0">
                <a:latin typeface="+mj-lt"/>
              </a:rPr>
              <a:t>EuroGOOS</a:t>
            </a:r>
            <a:r>
              <a:rPr lang="en-US" sz="2000" dirty="0" smtClean="0">
                <a:latin typeface="+mj-lt"/>
              </a:rPr>
              <a:t> and its </a:t>
            </a:r>
            <a:r>
              <a:rPr lang="en-US" sz="2000" b="1" dirty="0" smtClean="0">
                <a:latin typeface="+mj-lt"/>
              </a:rPr>
              <a:t>ROOSs</a:t>
            </a:r>
            <a:r>
              <a:rPr lang="en-US" sz="2000" dirty="0" smtClean="0">
                <a:latin typeface="+mj-lt"/>
              </a:rPr>
              <a:t> and other existing European integrator infrastructures, </a:t>
            </a:r>
            <a:r>
              <a:rPr lang="en-US" sz="2000" b="1" dirty="0" smtClean="0">
                <a:latin typeface="+mj-lt"/>
              </a:rPr>
              <a:t>CMEMS</a:t>
            </a:r>
            <a:r>
              <a:rPr lang="en-US" sz="2000" dirty="0" smtClean="0">
                <a:latin typeface="+mj-lt"/>
              </a:rPr>
              <a:t> and </a:t>
            </a:r>
            <a:r>
              <a:rPr lang="en-US" sz="2000" b="1" dirty="0" smtClean="0">
                <a:latin typeface="+mj-lt"/>
              </a:rPr>
              <a:t>SeaDataNet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575556" y="623731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* </a:t>
            </a:r>
            <a:r>
              <a:rPr lang="en-US" sz="1200" dirty="0" smtClean="0"/>
              <a:t>Temperature (ocean, air), salinity, sea level, wind, waves, currents, light attenuation, river and underwater 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29" y="4949196"/>
            <a:ext cx="715853" cy="5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2" descr="\\winfs\a001134\Documents\EuroGOOS Office\EuroGOOS-Logo-Standar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49" y="150439"/>
            <a:ext cx="1415039" cy="5360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Platshållare för text 2"/>
          <p:cNvSpPr>
            <a:spLocks noGrp="1"/>
          </p:cNvSpPr>
          <p:nvPr>
            <p:ph type="body" sz="quarter" idx="24"/>
          </p:nvPr>
        </p:nvSpPr>
        <p:spPr>
          <a:xfrm>
            <a:off x="2592448" y="271419"/>
            <a:ext cx="6362776" cy="401447"/>
          </a:xfrm>
        </p:spPr>
        <p:txBody>
          <a:bodyPr/>
          <a:lstStyle/>
          <a:p>
            <a:r>
              <a:rPr lang="sv-SE" sz="2500" b="1" dirty="0">
                <a:solidFill>
                  <a:schemeClr val="accent1"/>
                </a:solidFill>
                <a:latin typeface="+mn-lt"/>
              </a:rPr>
              <a:t>EuroGOOS and data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49110" y="3425247"/>
            <a:ext cx="5212598" cy="594842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Bildobjekt 2" descr="\\winfs\a001134\Documents\EuroGOOS Office\EuroGOOS-Logo-Standar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344829" y="3292303"/>
            <a:ext cx="1499915" cy="50575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1" name="Picture 5" descr="Bildresultat för papa proj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7" y="1522322"/>
            <a:ext cx="603447" cy="6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7" descr="Bildresultat för mama project mediterranean"/>
          <p:cNvSpPr>
            <a:spLocks noChangeAspect="1" noChangeArrowheads="1"/>
          </p:cNvSpPr>
          <p:nvPr/>
        </p:nvSpPr>
        <p:spPr bwMode="auto">
          <a:xfrm>
            <a:off x="97782" y="-130999"/>
            <a:ext cx="260753" cy="2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80" y="2553542"/>
            <a:ext cx="912024" cy="48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79" y="3386799"/>
            <a:ext cx="803987" cy="63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t="31485" r="52034" b="58020"/>
          <a:stretch/>
        </p:blipFill>
        <p:spPr bwMode="auto">
          <a:xfrm>
            <a:off x="1946843" y="4251366"/>
            <a:ext cx="803987" cy="3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ruta 11"/>
          <p:cNvSpPr txBox="1"/>
          <p:nvPr/>
        </p:nvSpPr>
        <p:spPr>
          <a:xfrm>
            <a:off x="111024" y="6328967"/>
            <a:ext cx="2639806" cy="573391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1600" b="1" dirty="0"/>
              <a:t>Data collection, </a:t>
            </a:r>
            <a:r>
              <a:rPr lang="en-US" sz="1600" b="1" dirty="0" smtClean="0"/>
              <a:t>processing, platform network</a:t>
            </a:r>
            <a:endParaRPr lang="en-US" sz="1600" b="1" dirty="0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85" y="3255578"/>
            <a:ext cx="2485298" cy="52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85" y="1381257"/>
            <a:ext cx="1187461" cy="78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ktangel 14"/>
          <p:cNvSpPr/>
          <p:nvPr/>
        </p:nvSpPr>
        <p:spPr>
          <a:xfrm>
            <a:off x="1724719" y="1290837"/>
            <a:ext cx="1385249" cy="50714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17" name="Höger 16"/>
          <p:cNvSpPr/>
          <p:nvPr/>
        </p:nvSpPr>
        <p:spPr>
          <a:xfrm>
            <a:off x="1695503" y="5074402"/>
            <a:ext cx="847446" cy="4145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31" name="Höger 30"/>
          <p:cNvSpPr/>
          <p:nvPr/>
        </p:nvSpPr>
        <p:spPr>
          <a:xfrm>
            <a:off x="4838446" y="5067092"/>
            <a:ext cx="2214340" cy="4145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60" y="5168682"/>
            <a:ext cx="1030689" cy="131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ruta 17"/>
          <p:cNvSpPr txBox="1"/>
          <p:nvPr/>
        </p:nvSpPr>
        <p:spPr>
          <a:xfrm>
            <a:off x="4042244" y="5792166"/>
            <a:ext cx="3892934" cy="1065834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1600" dirty="0"/>
              <a:t>Data Integration, Assessment and distribution for Operational </a:t>
            </a:r>
            <a:r>
              <a:rPr lang="en-US" sz="1600" dirty="0" smtClean="0"/>
              <a:t>use </a:t>
            </a:r>
            <a:r>
              <a:rPr lang="en-US" sz="1600" dirty="0"/>
              <a:t>and </a:t>
            </a:r>
            <a:r>
              <a:rPr lang="en-US" sz="1600" dirty="0" smtClean="0"/>
              <a:t>Research, RT </a:t>
            </a:r>
            <a:r>
              <a:rPr lang="en-US" sz="1600" dirty="0"/>
              <a:t>QC, </a:t>
            </a:r>
            <a:r>
              <a:rPr lang="en-US" sz="1600" dirty="0" smtClean="0"/>
              <a:t>products</a:t>
            </a:r>
            <a:r>
              <a:rPr lang="en-US" sz="1600" dirty="0"/>
              <a:t> </a:t>
            </a:r>
            <a:r>
              <a:rPr lang="en-US" sz="1600" dirty="0" smtClean="0"/>
              <a:t>i.e. running</a:t>
            </a:r>
            <a:br>
              <a:rPr lang="en-US" sz="1600" dirty="0" smtClean="0"/>
            </a:br>
            <a:r>
              <a:rPr lang="en-US" sz="1600" dirty="0" smtClean="0"/>
              <a:t> the operational service</a:t>
            </a:r>
            <a:endParaRPr lang="en-US" sz="1600" dirty="0"/>
          </a:p>
        </p:txBody>
      </p:sp>
      <p:sp>
        <p:nvSpPr>
          <p:cNvPr id="35" name="Rektangel 34"/>
          <p:cNvSpPr/>
          <p:nvPr/>
        </p:nvSpPr>
        <p:spPr>
          <a:xfrm>
            <a:off x="2592448" y="1422992"/>
            <a:ext cx="1483031" cy="613247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r>
              <a:rPr lang="sv-SE" sz="1400" dirty="0" err="1"/>
              <a:t>Network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NODC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2252744" y="2072580"/>
            <a:ext cx="2579129" cy="1065834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1600" dirty="0"/>
              <a:t>Data Discovery, </a:t>
            </a:r>
            <a:r>
              <a:rPr lang="en-US" sz="1600" dirty="0" smtClean="0"/>
              <a:t>archiving, standards and distribution </a:t>
            </a:r>
            <a:r>
              <a:rPr lang="en-US" sz="1600" dirty="0"/>
              <a:t>via NODCs</a:t>
            </a:r>
          </a:p>
          <a:p>
            <a:endParaRPr lang="en-US" sz="1600" dirty="0"/>
          </a:p>
        </p:txBody>
      </p:sp>
      <p:sp>
        <p:nvSpPr>
          <p:cNvPr id="37" name="textruta 36"/>
          <p:cNvSpPr txBox="1"/>
          <p:nvPr/>
        </p:nvSpPr>
        <p:spPr>
          <a:xfrm>
            <a:off x="3394909" y="4135208"/>
            <a:ext cx="4099159" cy="573391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1600" dirty="0" smtClean="0"/>
              <a:t>Unlocking new data, Data </a:t>
            </a:r>
            <a:r>
              <a:rPr lang="en-US" sz="1600" dirty="0"/>
              <a:t>discovery, view, download, </a:t>
            </a:r>
            <a:r>
              <a:rPr lang="en-US" sz="1600" dirty="0" smtClean="0"/>
              <a:t>interoperability </a:t>
            </a:r>
            <a:r>
              <a:rPr lang="en-US" sz="1600" dirty="0"/>
              <a:t>layers </a:t>
            </a:r>
          </a:p>
        </p:txBody>
      </p:sp>
      <p:sp>
        <p:nvSpPr>
          <p:cNvPr id="38" name="Höger 37"/>
          <p:cNvSpPr/>
          <p:nvPr/>
        </p:nvSpPr>
        <p:spPr>
          <a:xfrm>
            <a:off x="1691734" y="3291789"/>
            <a:ext cx="1371505" cy="414589"/>
          </a:xfrm>
          <a:prstGeom prst="rightArrow">
            <a:avLst/>
          </a:prstGeom>
          <a:gradFill>
            <a:gsLst>
              <a:gs pos="0">
                <a:srgbClr val="00823B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82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/>
          <a:stretch/>
        </p:blipFill>
        <p:spPr bwMode="auto">
          <a:xfrm>
            <a:off x="5861352" y="2994130"/>
            <a:ext cx="1888444" cy="11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Höger 42"/>
          <p:cNvSpPr/>
          <p:nvPr/>
        </p:nvSpPr>
        <p:spPr>
          <a:xfrm rot="10800000">
            <a:off x="1454610" y="5074402"/>
            <a:ext cx="847446" cy="4145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44" name="Höger 43"/>
          <p:cNvSpPr/>
          <p:nvPr/>
        </p:nvSpPr>
        <p:spPr>
          <a:xfrm rot="10800000">
            <a:off x="1495864" y="3291789"/>
            <a:ext cx="1371505" cy="414589"/>
          </a:xfrm>
          <a:prstGeom prst="rightArrow">
            <a:avLst/>
          </a:prstGeom>
          <a:gradFill>
            <a:gsLst>
              <a:gs pos="0">
                <a:srgbClr val="00823B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82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b="14625"/>
          <a:stretch/>
        </p:blipFill>
        <p:spPr bwMode="auto">
          <a:xfrm>
            <a:off x="5283247" y="1080461"/>
            <a:ext cx="1832714" cy="124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Upp-Ned 20"/>
          <p:cNvSpPr/>
          <p:nvPr/>
        </p:nvSpPr>
        <p:spPr>
          <a:xfrm>
            <a:off x="8539649" y="1035489"/>
            <a:ext cx="501135" cy="537435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8674892" y="2342864"/>
            <a:ext cx="246381" cy="239468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349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40" name="Upp-Ned 39"/>
          <p:cNvSpPr/>
          <p:nvPr/>
        </p:nvSpPr>
        <p:spPr>
          <a:xfrm>
            <a:off x="7787948" y="3856286"/>
            <a:ext cx="501135" cy="121811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786" y="113086"/>
            <a:ext cx="1833417" cy="193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ruta 21"/>
          <p:cNvSpPr txBox="1"/>
          <p:nvPr/>
        </p:nvSpPr>
        <p:spPr>
          <a:xfrm>
            <a:off x="7122364" y="195840"/>
            <a:ext cx="994121" cy="334911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sv-SE" sz="1600" b="1" dirty="0">
                <a:solidFill>
                  <a:srgbClr val="FF0000"/>
                </a:solidFill>
              </a:rPr>
              <a:t>End </a:t>
            </a:r>
            <a:r>
              <a:rPr lang="sv-SE" sz="1600" b="1" dirty="0" err="1">
                <a:solidFill>
                  <a:srgbClr val="FF0000"/>
                </a:solidFill>
              </a:rPr>
              <a:t>Users</a:t>
            </a:r>
            <a:endParaRPr lang="sv-SE" sz="1600" b="1" dirty="0">
              <a:solidFill>
                <a:srgbClr val="FF0000"/>
              </a:solidFill>
            </a:endParaRPr>
          </a:p>
        </p:txBody>
      </p:sp>
      <p:sp>
        <p:nvSpPr>
          <p:cNvPr id="41" name="Upp-Ned 40"/>
          <p:cNvSpPr/>
          <p:nvPr/>
        </p:nvSpPr>
        <p:spPr>
          <a:xfrm>
            <a:off x="7787948" y="1907467"/>
            <a:ext cx="501135" cy="121811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45" name="Höger 44"/>
          <p:cNvSpPr/>
          <p:nvPr/>
        </p:nvSpPr>
        <p:spPr>
          <a:xfrm>
            <a:off x="1708728" y="1540491"/>
            <a:ext cx="847446" cy="414589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46" name="Höger 45"/>
          <p:cNvSpPr/>
          <p:nvPr/>
        </p:nvSpPr>
        <p:spPr>
          <a:xfrm rot="10800000">
            <a:off x="1503375" y="1537795"/>
            <a:ext cx="847446" cy="414589"/>
          </a:xfrm>
          <a:prstGeom prst="right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068" y="5162512"/>
            <a:ext cx="749565" cy="26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04" y="4892423"/>
            <a:ext cx="1378414" cy="137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49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1" grpId="0" animBg="1"/>
      <p:bldP spid="18" grpId="0"/>
      <p:bldP spid="35" grpId="0" animBg="1"/>
      <p:bldP spid="36" grpId="0"/>
      <p:bldP spid="37" grpId="0"/>
      <p:bldP spid="38" grpId="0" animBg="1"/>
      <p:bldP spid="43" grpId="0" animBg="1"/>
      <p:bldP spid="44" grpId="0" animBg="1"/>
      <p:bldP spid="21" grpId="0" animBg="1"/>
      <p:bldP spid="2" grpId="0" animBg="1"/>
      <p:bldP spid="40" grpId="0" animBg="1"/>
      <p:bldP spid="22" grpId="0"/>
      <p:bldP spid="41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2" descr="\\winfs\a001134\Documents\EuroGOOS Office\EuroGOOS-Logo-Standar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49" y="150439"/>
            <a:ext cx="1415039" cy="5360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Platshållare för text 2"/>
          <p:cNvSpPr txBox="1">
            <a:spLocks/>
          </p:cNvSpPr>
          <p:nvPr/>
        </p:nvSpPr>
        <p:spPr bwMode="auto">
          <a:xfrm>
            <a:off x="2592448" y="271419"/>
            <a:ext cx="6362776" cy="40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 cap="none">
                <a:solidFill>
                  <a:srgbClr val="D29E82"/>
                </a:solidFill>
                <a:latin typeface="Frutiger Linotype"/>
                <a:ea typeface="MS PGothic" pitchFamily="34" charset="-128"/>
                <a:cs typeface="ＭＳ Ｐゴシック" charset="0"/>
              </a:defRPr>
            </a:lvl1pPr>
            <a:lvl2pPr marL="808038" indent="-309563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243013" indent="-24765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741488" indent="-24765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238375" indent="-24765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500" b="1" dirty="0">
                <a:solidFill>
                  <a:schemeClr val="accent1"/>
                </a:solidFill>
                <a:latin typeface="+mn-lt"/>
              </a:rPr>
              <a:t>EuroGOOS and data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11" y="4448780"/>
            <a:ext cx="2436408" cy="52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40" y="3265728"/>
            <a:ext cx="1336358" cy="7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öger 8"/>
          <p:cNvSpPr/>
          <p:nvPr/>
        </p:nvSpPr>
        <p:spPr>
          <a:xfrm>
            <a:off x="5773837" y="2828710"/>
            <a:ext cx="1168704" cy="16108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sv-SE"/>
          </a:p>
        </p:txBody>
      </p:sp>
      <p:sp>
        <p:nvSpPr>
          <p:cNvPr id="2" name="textruta 1"/>
          <p:cNvSpPr txBox="1"/>
          <p:nvPr/>
        </p:nvSpPr>
        <p:spPr>
          <a:xfrm>
            <a:off x="5773838" y="3469699"/>
            <a:ext cx="1476645" cy="265615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1200" b="1" dirty="0"/>
              <a:t>Interoperability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" y="1417275"/>
            <a:ext cx="5702126" cy="438393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45" y="5306178"/>
            <a:ext cx="1992739" cy="7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latshållare för text 2"/>
          <p:cNvSpPr txBox="1">
            <a:spLocks/>
          </p:cNvSpPr>
          <p:nvPr/>
        </p:nvSpPr>
        <p:spPr bwMode="auto">
          <a:xfrm>
            <a:off x="925637" y="6310616"/>
            <a:ext cx="7442896" cy="40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 cap="none">
                <a:solidFill>
                  <a:srgbClr val="D29E82"/>
                </a:solidFill>
                <a:latin typeface="Frutiger Linotype"/>
                <a:ea typeface="MS PGothic" pitchFamily="34" charset="-128"/>
                <a:cs typeface="ＭＳ Ｐゴシック" charset="0"/>
              </a:defRPr>
            </a:lvl1pPr>
            <a:lvl2pPr marL="808038" indent="-309563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243013" indent="-24765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741488" indent="-24765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238375" indent="-247650" algn="l" defTabSz="496888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 smtClean="0">
                <a:solidFill>
                  <a:schemeClr val="accent1"/>
                </a:solidFill>
                <a:latin typeface="+mn-lt"/>
              </a:rPr>
              <a:t>Providing a European data package to global initiatives</a:t>
            </a:r>
            <a:endParaRPr lang="en-US" sz="25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/>
          <a:stretch/>
        </p:blipFill>
        <p:spPr bwMode="auto">
          <a:xfrm>
            <a:off x="7067029" y="928048"/>
            <a:ext cx="1228579" cy="140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96" y="2423509"/>
            <a:ext cx="2220043" cy="47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39" y="1340768"/>
            <a:ext cx="9229726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5238"/>
          <a:stretch/>
        </p:blipFill>
        <p:spPr bwMode="auto">
          <a:xfrm>
            <a:off x="-69255" y="1376280"/>
            <a:ext cx="9213255" cy="456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099904"/>
              </p:ext>
            </p:extLst>
          </p:nvPr>
        </p:nvGraphicFramePr>
        <p:xfrm>
          <a:off x="1310521" y="2996952"/>
          <a:ext cx="6391275" cy="1623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9930"/>
                <a:gridCol w="709930"/>
                <a:gridCol w="710565"/>
                <a:gridCol w="709930"/>
                <a:gridCol w="709930"/>
                <a:gridCol w="710565"/>
                <a:gridCol w="709930"/>
                <a:gridCol w="709930"/>
                <a:gridCol w="710565"/>
              </a:tblGrid>
              <a:tr h="428625">
                <a:tc>
                  <a:txBody>
                    <a:bodyPr/>
                    <a:lstStyle/>
                    <a:p>
                      <a:endParaRPr lang="sv-SE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drifting buoy (DB)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Ferrybox and ship (FB)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glider (GL)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fixed platform and mooring time series (MO)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profiling float (PF)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Argo Float (AR)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Radar (RD)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TOTAL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8625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platforms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4063</a:t>
                      </a:r>
                      <a:endParaRPr lang="sv-S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34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20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2570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644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4772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13</a:t>
                      </a:r>
                      <a:endParaRPr lang="sv-SE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12116</a:t>
                      </a:r>
                      <a:endParaRPr lang="sv-SE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Rektangel 1"/>
          <p:cNvSpPr/>
          <p:nvPr/>
        </p:nvSpPr>
        <p:spPr>
          <a:xfrm>
            <a:off x="2455812" y="6165302"/>
            <a:ext cx="42664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hlinkClick r:id="rId5"/>
              </a:rPr>
              <a:t>http://</a:t>
            </a:r>
            <a:r>
              <a:rPr lang="sv-SE" sz="2400" dirty="0" smtClean="0">
                <a:hlinkClick r:id="rId5"/>
              </a:rPr>
              <a:t>www.emodnet-physics.eu</a:t>
            </a:r>
            <a:endParaRPr lang="sv-SE" sz="2400" dirty="0" smtClean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7838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9" y="1268760"/>
            <a:ext cx="851028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3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ladsholder til indhold 1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400" y="1768652"/>
            <a:ext cx="4179138" cy="43513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56" y="2344651"/>
            <a:ext cx="5674200" cy="319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71" y="1587392"/>
            <a:ext cx="6876246" cy="380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90" y="3150930"/>
            <a:ext cx="5697166" cy="368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 b="5537"/>
          <a:stretch/>
        </p:blipFill>
        <p:spPr bwMode="auto">
          <a:xfrm>
            <a:off x="9068" y="4079191"/>
            <a:ext cx="5868144" cy="277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69" y="1570820"/>
            <a:ext cx="4708061" cy="26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4387"/>
            <a:ext cx="8493125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b="7655"/>
          <a:stretch/>
        </p:blipFill>
        <p:spPr bwMode="auto">
          <a:xfrm>
            <a:off x="34388" y="2076367"/>
            <a:ext cx="9144000" cy="43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3"/>
          <a:stretch/>
        </p:blipFill>
        <p:spPr bwMode="auto">
          <a:xfrm>
            <a:off x="44535" y="2142996"/>
            <a:ext cx="1335264" cy="54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24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idx="4294967295"/>
          </p:nvPr>
        </p:nvSpPr>
        <p:spPr>
          <a:xfrm>
            <a:off x="32887" y="3546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EOOS – European Ocean Observing System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Rak 4"/>
          <p:cNvCxnSpPr/>
          <p:nvPr/>
        </p:nvCxnSpPr>
        <p:spPr>
          <a:xfrm>
            <a:off x="0" y="993091"/>
            <a:ext cx="9144000" cy="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9"/>
          <p:cNvSpPr/>
          <p:nvPr/>
        </p:nvSpPr>
        <p:spPr>
          <a:xfrm>
            <a:off x="238693" y="3717032"/>
            <a:ext cx="8666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EOOS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coordinating framework designed to: </a:t>
            </a:r>
          </a:p>
          <a:p>
            <a:pPr marL="304815" indent="-304815" algn="just">
              <a:buFontTx/>
              <a:buChar char="-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align and integrate Europe’s ocean observing capacity; </a:t>
            </a:r>
          </a:p>
          <a:p>
            <a:pPr marL="304815" indent="-304815" algn="just">
              <a:buFontTx/>
              <a:buChar char="-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a systematic and collaborative approach to collecting information on the state and variability of our seas; </a:t>
            </a:r>
          </a:p>
          <a:p>
            <a:pPr marL="304815" indent="-304815" algn="just">
              <a:buFontTx/>
              <a:buChar char="-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underpin sustainable management of the marine environment and its resources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628800"/>
            <a:ext cx="47974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38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8345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sv-SE" dirty="0" smtClean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3200" dirty="0" smtClean="0">
              <a:hlinkClick r:id="rId2"/>
            </a:endParaRPr>
          </a:p>
          <a:p>
            <a:pPr marL="0" indent="0" algn="ctr">
              <a:buNone/>
            </a:pPr>
            <a:r>
              <a:rPr lang="en-US" sz="3200" dirty="0" smtClean="0">
                <a:hlinkClick r:id="rId2"/>
              </a:rPr>
              <a:t>patrick.gorringe@eurogoos.eu</a:t>
            </a:r>
            <a:endParaRPr lang="en-US" sz="3200" dirty="0" smtClean="0"/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4" name="Εικόνα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373216"/>
            <a:ext cx="3312368" cy="110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153970"/>
              </p:ext>
            </p:extLst>
          </p:nvPr>
        </p:nvGraphicFramePr>
        <p:xfrm>
          <a:off x="0" y="332656"/>
          <a:ext cx="5112568" cy="145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22324617"/>
              </p:ext>
            </p:extLst>
          </p:nvPr>
        </p:nvGraphicFramePr>
        <p:xfrm>
          <a:off x="4860032" y="332656"/>
          <a:ext cx="4283968" cy="145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4" y="1916832"/>
            <a:ext cx="421467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26" y="2673776"/>
            <a:ext cx="1129116" cy="49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9" b="18080"/>
          <a:stretch/>
        </p:blipFill>
        <p:spPr bwMode="auto">
          <a:xfrm>
            <a:off x="6432303" y="2083390"/>
            <a:ext cx="1061063" cy="59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73" y="3186981"/>
            <a:ext cx="1851143" cy="43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107504" y="1916832"/>
            <a:ext cx="4752528" cy="475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38" y="3094700"/>
            <a:ext cx="1489093" cy="111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42882" r="50000" b="43700"/>
          <a:stretch/>
        </p:blipFill>
        <p:spPr bwMode="auto">
          <a:xfrm>
            <a:off x="1304232" y="2625014"/>
            <a:ext cx="2100676" cy="77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52642674"/>
              </p:ext>
            </p:extLst>
          </p:nvPr>
        </p:nvGraphicFramePr>
        <p:xfrm>
          <a:off x="107504" y="4411796"/>
          <a:ext cx="8961579" cy="261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4172877"/>
            <a:ext cx="1892225" cy="73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08" y="3923071"/>
            <a:ext cx="1214112" cy="118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88360660"/>
              </p:ext>
            </p:extLst>
          </p:nvPr>
        </p:nvGraphicFramePr>
        <p:xfrm>
          <a:off x="95803" y="5309651"/>
          <a:ext cx="8989421" cy="310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29" y="4961526"/>
            <a:ext cx="1251082" cy="90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14018" r="11676" b="20205"/>
          <a:stretch/>
        </p:blipFill>
        <p:spPr bwMode="auto">
          <a:xfrm>
            <a:off x="3930133" y="5099578"/>
            <a:ext cx="1526700" cy="80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24" y="5074448"/>
            <a:ext cx="15240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73" y="1495773"/>
            <a:ext cx="2832720" cy="70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öger 8"/>
          <p:cNvSpPr/>
          <p:nvPr/>
        </p:nvSpPr>
        <p:spPr>
          <a:xfrm>
            <a:off x="6465273" y="1757775"/>
            <a:ext cx="2647393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83" y="3825044"/>
            <a:ext cx="1143735" cy="114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188134711"/>
              </p:ext>
            </p:extLst>
          </p:nvPr>
        </p:nvGraphicFramePr>
        <p:xfrm>
          <a:off x="107503" y="6165303"/>
          <a:ext cx="9005163" cy="321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333" y="5956052"/>
            <a:ext cx="2667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2"/>
          <a:stretch/>
        </p:blipFill>
        <p:spPr bwMode="auto">
          <a:xfrm>
            <a:off x="1937555" y="1588794"/>
            <a:ext cx="5621844" cy="516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2" name="Picture 26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91" y="1337627"/>
            <a:ext cx="737826" cy="70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3" name="Picture 27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5" y="2083390"/>
            <a:ext cx="1255742" cy="62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1" y="5780682"/>
            <a:ext cx="10810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4" y="1588794"/>
            <a:ext cx="9229726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3" y="1565076"/>
            <a:ext cx="9172188" cy="439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3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  <p:bldGraphic spid="8" grpId="0">
        <p:bldAsOne/>
      </p:bldGraphic>
      <p:bldP spid="9" grpId="0" animBg="1"/>
      <p:bldGraphic spid="1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14"/>
          <p:cNvSpPr/>
          <p:nvPr/>
        </p:nvSpPr>
        <p:spPr>
          <a:xfrm>
            <a:off x="87313" y="4413250"/>
            <a:ext cx="8929687" cy="174307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err="1">
                <a:solidFill>
                  <a:schemeClr val="tx1"/>
                </a:solidFill>
              </a:rPr>
              <a:t>EuroGOOS</a:t>
            </a:r>
            <a:endParaRPr lang="fr-FR" sz="28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tx1"/>
                </a:solidFill>
              </a:rPr>
              <a:t>Operational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oceanography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community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55588" y="1462088"/>
            <a:ext cx="2376487" cy="37449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Arial" pitchFamily="34" charset="0"/>
                <a:cs typeface="Arial" pitchFamily="34" charset="0"/>
              </a:rPr>
              <a:t>DG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GROWTH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Copernicus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FR" sz="2400" b="1" dirty="0" smtClean="0">
                <a:latin typeface="Arial" pitchFamily="34" charset="0"/>
                <a:cs typeface="Arial" pitchFamily="34" charset="0"/>
              </a:rPr>
            </a:b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INSTAC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 smtClean="0">
                <a:latin typeface="Arial" pitchFamily="34" charset="0"/>
                <a:cs typeface="Arial" pitchFamily="34" charset="0"/>
              </a:rPr>
              <a:t>www.copernicus.eu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à coins arrondis 8"/>
          <p:cNvSpPr/>
          <p:nvPr/>
        </p:nvSpPr>
        <p:spPr>
          <a:xfrm>
            <a:off x="2843213" y="1450975"/>
            <a:ext cx="2376487" cy="37433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Arial" pitchFamily="34" charset="0"/>
                <a:cs typeface="Arial" pitchFamily="34" charset="0"/>
              </a:rPr>
              <a:t>DG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latin typeface="Arial" pitchFamily="34" charset="0"/>
                <a:cs typeface="Arial" pitchFamily="34" charset="0"/>
              </a:rPr>
              <a:t>RESEARCH &amp; INNOVATION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SeaDataNet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 smtClean="0">
                <a:latin typeface="Arial" pitchFamily="34" charset="0"/>
                <a:cs typeface="Arial" pitchFamily="34" charset="0"/>
              </a:rPr>
              <a:t>www.seadatanet.org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à coins arrondis 9"/>
          <p:cNvSpPr/>
          <p:nvPr/>
        </p:nvSpPr>
        <p:spPr>
          <a:xfrm>
            <a:off x="5431616" y="1553015"/>
            <a:ext cx="2376488" cy="37433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DG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MARITIME AFFAIRS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&amp; FISHERIES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EMODnet</a:t>
            </a:r>
            <a:br>
              <a:rPr lang="fr-FR" sz="2400" b="1" dirty="0" smtClean="0">
                <a:latin typeface="Arial" pitchFamily="34" charset="0"/>
                <a:cs typeface="Arial" pitchFamily="34" charset="0"/>
              </a:rPr>
            </a:br>
            <a:r>
              <a:rPr lang="en-GB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Physics</a:t>
            </a:r>
          </a:p>
          <a:p>
            <a:pPr lvl="0" algn="ctr">
              <a:defRPr/>
            </a:pP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defRPr/>
            </a:pPr>
            <a:endParaRPr lang="fr-FR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fr-F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fr-F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www.emodnet-physics.eu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3275"/>
            <a:ext cx="5683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793" y="3930107"/>
            <a:ext cx="9493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12"/>
          <p:cNvSpPr txBox="1"/>
          <p:nvPr/>
        </p:nvSpPr>
        <p:spPr>
          <a:xfrm>
            <a:off x="978434" y="6356604"/>
            <a:ext cx="705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smtClean="0">
                <a:solidFill>
                  <a:schemeClr val="accent1">
                    <a:lumMod val="75000"/>
                  </a:schemeClr>
                </a:solidFill>
              </a:rPr>
              <a:t>EuroGOOS has the cross </a:t>
            </a:r>
            <a:r>
              <a:rPr lang="sv-SE" sz="2000" b="1" dirty="0" err="1" smtClean="0">
                <a:solidFill>
                  <a:schemeClr val="accent1">
                    <a:lumMod val="75000"/>
                  </a:schemeClr>
                </a:solidFill>
              </a:rPr>
              <a:t>cutting</a:t>
            </a:r>
            <a:r>
              <a:rPr lang="sv-S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2000" b="1" dirty="0" err="1" smtClean="0">
                <a:solidFill>
                  <a:schemeClr val="accent1">
                    <a:lumMod val="75000"/>
                  </a:schemeClr>
                </a:solidFill>
              </a:rPr>
              <a:t>role</a:t>
            </a:r>
            <a:r>
              <a:rPr lang="sv-SE" sz="2000" b="1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sv-SE" sz="2000" b="1" dirty="0" err="1" smtClean="0">
                <a:solidFill>
                  <a:schemeClr val="accent1">
                    <a:lumMod val="75000"/>
                  </a:schemeClr>
                </a:solidFill>
              </a:rPr>
              <a:t>these</a:t>
            </a:r>
            <a:r>
              <a:rPr lang="sv-S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2000" b="1" dirty="0" err="1" smtClean="0">
                <a:solidFill>
                  <a:schemeClr val="accent1">
                    <a:lumMod val="75000"/>
                  </a:schemeClr>
                </a:solidFill>
              </a:rPr>
              <a:t>initiatives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539552" y="47667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Three initiatives for marine information</a:t>
            </a:r>
            <a:endParaRPr lang="en-US" sz="3200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r="68738" b="15102"/>
          <a:stretch/>
        </p:blipFill>
        <p:spPr bwMode="auto">
          <a:xfrm>
            <a:off x="978434" y="3860108"/>
            <a:ext cx="992050" cy="55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Εικόνα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66515"/>
          <a:stretch/>
        </p:blipFill>
        <p:spPr>
          <a:xfrm>
            <a:off x="7823093" y="4941168"/>
            <a:ext cx="875453" cy="9144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99" y="3605734"/>
            <a:ext cx="10801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05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504" y="1124744"/>
            <a:ext cx="878497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cs typeface="Century"/>
              </a:rPr>
              <a:t>EuroGOOS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is 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an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international association 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of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40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national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agencies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(+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60 ROOS members), 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institutes and research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organizations 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in 19 European countries promoting and implementing Operational 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Oceanography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(including 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6 Meteorological </a:t>
            </a:r>
            <a:r>
              <a:rPr lang="en-US" dirty="0" smtClean="0">
                <a:solidFill>
                  <a:schemeClr val="accent1"/>
                </a:solidFill>
                <a:cs typeface="Century"/>
              </a:rPr>
              <a:t>institutes). </a:t>
            </a:r>
            <a:r>
              <a:rPr lang="en-US" dirty="0">
                <a:solidFill>
                  <a:schemeClr val="accent1"/>
                </a:solidFill>
                <a:cs typeface="Century"/>
              </a:rPr>
              <a:t>Founded in 1994, EuroGOOS operates in the framework of the Global Ocean Observing System (GOOS) of UNESCO/IOC.</a:t>
            </a:r>
          </a:p>
          <a:p>
            <a:pPr algn="ctr"/>
            <a:endParaRPr lang="en-US" sz="1350" dirty="0">
              <a:solidFill>
                <a:schemeClr val="accent6">
                  <a:lumMod val="75000"/>
                </a:schemeClr>
              </a:solidFill>
              <a:cs typeface="Century"/>
            </a:endParaRPr>
          </a:p>
        </p:txBody>
      </p:sp>
      <p:pic>
        <p:nvPicPr>
          <p:cNvPr id="6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312" y="99802"/>
            <a:ext cx="3312368" cy="1143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1052" b="3099"/>
          <a:stretch/>
        </p:blipFill>
        <p:spPr bwMode="auto">
          <a:xfrm>
            <a:off x="2339752" y="2618903"/>
            <a:ext cx="4772839" cy="41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6568340" y="6379402"/>
            <a:ext cx="2578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hlinkClick r:id="rId4"/>
              </a:rPr>
              <a:t>http://</a:t>
            </a:r>
            <a:r>
              <a:rPr lang="sv-SE" sz="2400" dirty="0" smtClean="0">
                <a:hlinkClick r:id="rId4"/>
              </a:rPr>
              <a:t>eurogoos.eu</a:t>
            </a:r>
            <a:endParaRPr lang="sv-SE" sz="2400" dirty="0" smtClean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3032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47664" y="1733809"/>
            <a:ext cx="60486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90"/>
                </a:solidFill>
                <a:latin typeface="Century"/>
                <a:cs typeface="Century"/>
              </a:rPr>
              <a:t>EuroGOOS is one of the thirteen GOOS Regional Alliances (GRAs) that develop the system in different parts of the World Ocean.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11" y="2237870"/>
            <a:ext cx="756084" cy="37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ktangel 10"/>
          <p:cNvSpPr/>
          <p:nvPr/>
        </p:nvSpPr>
        <p:spPr>
          <a:xfrm>
            <a:off x="1725489" y="4347103"/>
            <a:ext cx="6121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90"/>
                </a:solidFill>
                <a:latin typeface="Century"/>
                <a:cs typeface="Century"/>
              </a:rPr>
              <a:t>GOOS establishes a permanent global system for observations, </a:t>
            </a:r>
            <a:r>
              <a:rPr lang="en-US" sz="1350" dirty="0" err="1">
                <a:solidFill>
                  <a:srgbClr val="000090"/>
                </a:solidFill>
                <a:latin typeface="Century"/>
                <a:cs typeface="Century"/>
              </a:rPr>
              <a:t>modelling</a:t>
            </a:r>
            <a:r>
              <a:rPr lang="en-US" sz="1350" dirty="0">
                <a:solidFill>
                  <a:srgbClr val="000090"/>
                </a:solidFill>
                <a:latin typeface="Century"/>
                <a:cs typeface="Century"/>
              </a:rPr>
              <a:t> and analysis of marine and ocean variables to support operational ocean services worldwide</a:t>
            </a:r>
          </a:p>
          <a:p>
            <a:endParaRPr lang="en-US" sz="1350" dirty="0">
              <a:solidFill>
                <a:srgbClr val="000090"/>
              </a:solidFill>
              <a:latin typeface="Century"/>
              <a:cs typeface="Century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473460" y="5449922"/>
            <a:ext cx="662520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Century"/>
              </a:rPr>
              <a:t>GOOS is a platform for: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cs typeface="Century"/>
              </a:rPr>
              <a:t>International cooperation for sustained observations of the oceans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cs typeface="Century"/>
              </a:rPr>
              <a:t>Generation of oceanographic products and services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cs typeface="Century"/>
              </a:rPr>
              <a:t>Interaction between research, operational, and user communities</a:t>
            </a:r>
          </a:p>
          <a:p>
            <a:endParaRPr lang="en-US" sz="1350" dirty="0">
              <a:solidFill>
                <a:schemeClr val="tx2">
                  <a:lumMod val="60000"/>
                  <a:lumOff val="40000"/>
                </a:schemeClr>
              </a:solidFill>
              <a:cs typeface="Century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0022" y="23904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</a:t>
            </a:r>
            <a:r>
              <a:rPr lang="en-US" sz="36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of the global effort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2" y="1556792"/>
            <a:ext cx="8487978" cy="3792789"/>
          </a:xfrm>
          <a:prstGeom prst="rect">
            <a:avLst/>
          </a:prstGeom>
        </p:spPr>
      </p:pic>
      <p:pic>
        <p:nvPicPr>
          <p:cNvPr id="8" name="Εικόνα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239046"/>
            <a:ext cx="3312368" cy="11000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42" y="1339049"/>
            <a:ext cx="1487353" cy="78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5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t="14594" r="3179"/>
          <a:stretch/>
        </p:blipFill>
        <p:spPr bwMode="auto">
          <a:xfrm>
            <a:off x="899592" y="993091"/>
            <a:ext cx="6898288" cy="565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2"/>
          <p:cNvSpPr txBox="1">
            <a:spLocks/>
          </p:cNvSpPr>
          <p:nvPr/>
        </p:nvSpPr>
        <p:spPr>
          <a:xfrm>
            <a:off x="70022" y="42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Structure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Εικόνα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460"/>
            <a:ext cx="2720340" cy="914400"/>
          </a:xfrm>
          <a:prstGeom prst="rect">
            <a:avLst/>
          </a:prstGeom>
        </p:spPr>
      </p:pic>
      <p:cxnSp>
        <p:nvCxnSpPr>
          <p:cNvPr id="25" name="Rak 24"/>
          <p:cNvCxnSpPr/>
          <p:nvPr/>
        </p:nvCxnSpPr>
        <p:spPr>
          <a:xfrm>
            <a:off x="0" y="993091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ktangel 2"/>
          <p:cNvSpPr/>
          <p:nvPr/>
        </p:nvSpPr>
        <p:spPr>
          <a:xfrm>
            <a:off x="539552" y="1184226"/>
            <a:ext cx="1440160" cy="660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8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460"/>
            <a:ext cx="2720340" cy="914400"/>
          </a:xfrm>
          <a:prstGeom prst="rect">
            <a:avLst/>
          </a:prstGeom>
        </p:spPr>
      </p:pic>
      <p:cxnSp>
        <p:nvCxnSpPr>
          <p:cNvPr id="4" name="Rak 3"/>
          <p:cNvCxnSpPr/>
          <p:nvPr/>
        </p:nvCxnSpPr>
        <p:spPr>
          <a:xfrm>
            <a:off x="0" y="993091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/>
          <p:cNvSpPr/>
          <p:nvPr/>
        </p:nvSpPr>
        <p:spPr>
          <a:xfrm>
            <a:off x="4184822" y="5161261"/>
            <a:ext cx="43908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 </a:t>
            </a:r>
            <a:endParaRPr lang="sv-SE" sz="11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1421"/>
            <a:ext cx="3384376" cy="48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ktangel 8"/>
          <p:cNvSpPr/>
          <p:nvPr/>
        </p:nvSpPr>
        <p:spPr>
          <a:xfrm>
            <a:off x="539552" y="6124337"/>
            <a:ext cx="30707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72 HFR European sites </a:t>
            </a:r>
            <a:endParaRPr lang="sv-SE" sz="1200" dirty="0"/>
          </a:p>
        </p:txBody>
      </p:sp>
      <p:sp>
        <p:nvSpPr>
          <p:cNvPr id="10" name="Rektangel 9"/>
          <p:cNvSpPr/>
          <p:nvPr/>
        </p:nvSpPr>
        <p:spPr>
          <a:xfrm>
            <a:off x="4212242" y="56626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Tracks of </a:t>
            </a:r>
            <a:r>
              <a:rPr lang="en-US" sz="1200" dirty="0" smtClean="0"/>
              <a:t>seals </a:t>
            </a:r>
            <a:r>
              <a:rPr lang="en-US" sz="1200" dirty="0"/>
              <a:t>in the </a:t>
            </a:r>
            <a:r>
              <a:rPr lang="en-US" sz="1200" dirty="0" smtClean="0"/>
              <a:t>North Sea </a:t>
            </a:r>
            <a:r>
              <a:rPr lang="en-US" sz="1200" dirty="0"/>
              <a:t>from mid-July 2008 to end of November 2008 collecting 61112 CTD profiles (</a:t>
            </a:r>
            <a:r>
              <a:rPr lang="en-US" sz="1200" dirty="0" err="1"/>
              <a:t>Isachsen</a:t>
            </a:r>
            <a:r>
              <a:rPr lang="en-US" sz="1200" dirty="0"/>
              <a:t> et al. 2014).</a:t>
            </a:r>
          </a:p>
        </p:txBody>
      </p:sp>
      <p:pic>
        <p:nvPicPr>
          <p:cNvPr id="11" name="Picture 2" descr="http://ars.els-cdn.com/content/image/1-s2.0-S0967063714001228-gr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55" y="1317352"/>
            <a:ext cx="4059468" cy="43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002" y="1510074"/>
            <a:ext cx="1382421" cy="97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 r="41974" b="45240"/>
          <a:stretch/>
        </p:blipFill>
        <p:spPr bwMode="auto">
          <a:xfrm>
            <a:off x="269694" y="2757478"/>
            <a:ext cx="3915127" cy="179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33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0648"/>
            <a:ext cx="2720340" cy="914400"/>
          </a:xfrm>
          <a:prstGeom prst="rect">
            <a:avLst/>
          </a:prstGeom>
        </p:spPr>
      </p:pic>
      <p:sp>
        <p:nvSpPr>
          <p:cNvPr id="6" name="Platshållare för text 3"/>
          <p:cNvSpPr txBox="1">
            <a:spLocks/>
          </p:cNvSpPr>
          <p:nvPr/>
        </p:nvSpPr>
        <p:spPr>
          <a:xfrm>
            <a:off x="5180012" y="1468437"/>
            <a:ext cx="3963988" cy="38068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The </a:t>
            </a:r>
            <a:r>
              <a:rPr lang="en-US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ROOSs - Regional Operational Oceanographic Systems </a:t>
            </a:r>
            <a:r>
              <a:rPr lang="en-US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are the operational arm(s) of EuroGOOS</a:t>
            </a:r>
          </a:p>
          <a:p>
            <a:pPr marL="285750" indent="-285750"/>
            <a:r>
              <a:rPr lang="en-US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About 60 additional partners in ROOSs</a:t>
            </a:r>
            <a:endParaRPr lang="en-US" sz="1800" b="1" dirty="0" smtClean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285750" indent="-285750">
              <a:defRPr/>
            </a:pPr>
            <a:r>
              <a:rPr lang="en-GB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The ROOSs cooperation focus on improved national and regional services and products</a:t>
            </a:r>
          </a:p>
          <a:p>
            <a:pPr marL="285750" indent="-285750">
              <a:defRPr/>
            </a:pPr>
            <a:r>
              <a:rPr lang="en-GB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ROOSs </a:t>
            </a:r>
            <a:r>
              <a:rPr lang="en-GB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coordinate the observations </a:t>
            </a:r>
            <a:r>
              <a:rPr lang="en-GB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and the </a:t>
            </a:r>
            <a:r>
              <a:rPr lang="en-GB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data transfer </a:t>
            </a:r>
            <a:r>
              <a:rPr lang="en-GB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for internal use and to other users</a:t>
            </a:r>
          </a:p>
          <a:p>
            <a:pPr marL="285750" indent="-285750">
              <a:defRPr/>
            </a:pPr>
            <a:r>
              <a:rPr lang="en-GB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Regional data portals </a:t>
            </a:r>
            <a:r>
              <a:rPr lang="en-GB" sz="1800" dirty="0" smtClean="0">
                <a:solidFill>
                  <a:schemeClr val="accent1"/>
                </a:solidFill>
                <a:cs typeface="Arial" panose="020B0604020202020204" pitchFamily="34" charset="0"/>
              </a:rPr>
              <a:t>in every ROOS simplifying the data transfer and enable </a:t>
            </a:r>
            <a:r>
              <a:rPr lang="en-GB" sz="1800" dirty="0">
                <a:solidFill>
                  <a:schemeClr val="accent1"/>
                </a:solidFill>
                <a:cs typeface="Arial" panose="020B0604020202020204" pitchFamily="34" charset="0"/>
              </a:rPr>
              <a:t>interoperability and act as “data 	translators”</a:t>
            </a:r>
            <a:endParaRPr lang="sv-SE" sz="1800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514198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2735"/>
            <a:ext cx="5748337" cy="69532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6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38"/>
            <a:ext cx="9143995" cy="68580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46786" y="178048"/>
            <a:ext cx="5030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</a:rPr>
              <a:t>What is EMODnet? 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" y="4523947"/>
            <a:ext cx="4476752" cy="20621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C00000"/>
                </a:solidFill>
              </a:rPr>
              <a:t>Provide access to data</a:t>
            </a:r>
          </a:p>
          <a:p>
            <a:pPr marL="400050" indent="-400050">
              <a:buAutoNum type="romanLcParenBoth"/>
            </a:pPr>
            <a:r>
              <a:rPr lang="en-GB" sz="1600" dirty="0" smtClean="0">
                <a:solidFill>
                  <a:srgbClr val="1B0284"/>
                </a:solidFill>
              </a:rPr>
              <a:t>easily </a:t>
            </a:r>
            <a:r>
              <a:rPr lang="en-GB" sz="1600" dirty="0">
                <a:solidFill>
                  <a:srgbClr val="1B0284"/>
                </a:solidFill>
              </a:rPr>
              <a:t>accessible, </a:t>
            </a:r>
            <a:endParaRPr lang="en-GB" sz="1600" dirty="0" smtClean="0">
              <a:solidFill>
                <a:srgbClr val="1B0284"/>
              </a:solidFill>
            </a:endParaRPr>
          </a:p>
          <a:p>
            <a:pPr marL="400050" indent="-400050">
              <a:buAutoNum type="romanLcParenBoth"/>
            </a:pPr>
            <a:r>
              <a:rPr lang="en-GB" sz="1600" dirty="0" smtClean="0">
                <a:solidFill>
                  <a:srgbClr val="1B0284"/>
                </a:solidFill>
              </a:rPr>
              <a:t>free </a:t>
            </a:r>
            <a:r>
              <a:rPr lang="en-GB" sz="1600" dirty="0">
                <a:solidFill>
                  <a:srgbClr val="1B0284"/>
                </a:solidFill>
              </a:rPr>
              <a:t>of restrictions on use and </a:t>
            </a:r>
            <a:endParaRPr lang="en-GB" sz="1600" dirty="0" smtClean="0">
              <a:solidFill>
                <a:srgbClr val="1B0284"/>
              </a:solidFill>
            </a:endParaRPr>
          </a:p>
          <a:p>
            <a:pPr marL="400050" indent="-400050">
              <a:buAutoNum type="romanLcParenBoth"/>
            </a:pPr>
            <a:r>
              <a:rPr lang="en-GB" sz="1600" dirty="0" smtClean="0">
                <a:solidFill>
                  <a:srgbClr val="1B0284"/>
                </a:solidFill>
              </a:rPr>
              <a:t>Interoperable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Collected stored &amp; managed by MS and/or regional aggregators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0146" y="4518860"/>
            <a:ext cx="3867154" cy="20671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 smtClean="0">
                <a:solidFill>
                  <a:srgbClr val="C00000"/>
                </a:solidFill>
              </a:rPr>
              <a:t>Create data products of common interest</a:t>
            </a:r>
            <a:endParaRPr lang="en-GB" sz="2800" b="1" dirty="0">
              <a:solidFill>
                <a:srgbClr val="C00000"/>
              </a:solidFill>
            </a:endParaRPr>
          </a:p>
          <a:p>
            <a:pPr marL="285750" indent="-28575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GB" sz="1600" b="1" dirty="0">
                <a:sym typeface="Wingdings" panose="05000000000000000000" pitchFamily="2" charset="2"/>
              </a:rPr>
              <a:t>D</a:t>
            </a:r>
            <a:r>
              <a:rPr lang="en-GB" sz="1600" b="1" dirty="0" smtClean="0">
                <a:sym typeface="Wingdings" panose="05000000000000000000" pitchFamily="2" charset="2"/>
              </a:rPr>
              <a:t>eveloped</a:t>
            </a:r>
            <a:r>
              <a:rPr lang="en-GB" sz="1600" b="1" dirty="0">
                <a:sym typeface="Wingdings" panose="05000000000000000000" pitchFamily="2" charset="2"/>
              </a:rPr>
              <a:t>, stored and made available by </a:t>
            </a:r>
            <a:r>
              <a:rPr lang="en-GB" sz="1600" b="1" dirty="0" smtClean="0">
                <a:sym typeface="Wingdings" panose="05000000000000000000" pitchFamily="2" charset="2"/>
              </a:rPr>
              <a:t>EMODnet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1385263"/>
            <a:ext cx="8161431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A </a:t>
            </a:r>
            <a:r>
              <a:rPr lang="en-GB" sz="2800" b="1" dirty="0">
                <a:solidFill>
                  <a:schemeClr val="tx2"/>
                </a:solidFill>
              </a:rPr>
              <a:t>network of people and technology that work together to compile and distribute </a:t>
            </a:r>
            <a:r>
              <a:rPr lang="en-GB" sz="2800" b="1" dirty="0" smtClean="0">
                <a:solidFill>
                  <a:schemeClr val="tx2"/>
                </a:solidFill>
              </a:rPr>
              <a:t>data, metadata and products </a:t>
            </a:r>
            <a:r>
              <a:rPr lang="en-GB" sz="2800" b="1" dirty="0">
                <a:solidFill>
                  <a:schemeClr val="tx2"/>
                </a:solidFill>
              </a:rPr>
              <a:t>on European coastal and ocean </a:t>
            </a:r>
            <a:r>
              <a:rPr lang="en-GB" sz="2800" b="1" dirty="0" smtClean="0">
                <a:solidFill>
                  <a:schemeClr val="tx2"/>
                </a:solidFill>
              </a:rPr>
              <a:t>waters</a:t>
            </a:r>
            <a:endParaRPr lang="nl-BE" sz="2800" dirty="0">
              <a:solidFill>
                <a:schemeClr val="tx2"/>
              </a:solidFill>
            </a:endParaRPr>
          </a:p>
          <a:p>
            <a:pPr algn="ctr"/>
            <a:endParaRPr lang="en-GB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3"/>
          <a:stretch/>
        </p:blipFill>
        <p:spPr>
          <a:xfrm>
            <a:off x="4133846" y="2824979"/>
            <a:ext cx="876300" cy="482998"/>
          </a:xfrm>
          <a:prstGeom prst="rect">
            <a:avLst/>
          </a:prstGeom>
          <a:ln w="47625">
            <a:solidFill>
              <a:schemeClr val="tx2"/>
            </a:solidFill>
          </a:ln>
        </p:spPr>
      </p:pic>
      <p:cxnSp>
        <p:nvCxnSpPr>
          <p:cNvPr id="30" name="Straight Arrow Connector 29"/>
          <p:cNvCxnSpPr>
            <a:stCxn id="28" idx="1"/>
            <a:endCxn id="8" idx="0"/>
          </p:cNvCxnSpPr>
          <p:nvPr/>
        </p:nvCxnSpPr>
        <p:spPr>
          <a:xfrm flipH="1">
            <a:off x="2505076" y="3066478"/>
            <a:ext cx="1628770" cy="1457469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3"/>
            <a:endCxn id="9" idx="0"/>
          </p:cNvCxnSpPr>
          <p:nvPr/>
        </p:nvCxnSpPr>
        <p:spPr>
          <a:xfrm>
            <a:off x="5010146" y="3066478"/>
            <a:ext cx="1933577" cy="1452382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9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950</Words>
  <Application>Microsoft Office PowerPoint</Application>
  <PresentationFormat>Bildspel på skärmen (4:3)</PresentationFormat>
  <Paragraphs>185</Paragraphs>
  <Slides>18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Tema de Office</vt:lpstr>
      <vt:lpstr>Anpassad formgivning</vt:lpstr>
      <vt:lpstr>1_Anpassad formgivning</vt:lpstr>
      <vt:lpstr>2_Anpassad formgivning</vt:lpstr>
      <vt:lpstr>PowerPoint-presentation</vt:lpstr>
      <vt:lpstr>PowerPoint-presentation</vt:lpstr>
      <vt:lpstr>PowerPoint-presentation</vt:lpstr>
      <vt:lpstr>PowerPoint-presentation</vt:lpstr>
      <vt:lpstr>Part of the global effort</vt:lpstr>
      <vt:lpstr>PowerPoint-presentation</vt:lpstr>
      <vt:lpstr>PowerPoint-presentation</vt:lpstr>
      <vt:lpstr>PowerPoint-presentation</vt:lpstr>
      <vt:lpstr>PowerPoint-presentation</vt:lpstr>
      <vt:lpstr>How?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EOOS – European Ocean Observing System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EuroGOOS Tide Gauges  Task Team (TGTT)</dc:title>
  <dc:creator>Begoña Pérez Gómez</dc:creator>
  <cp:lastModifiedBy>Gorringe Patrick</cp:lastModifiedBy>
  <cp:revision>310</cp:revision>
  <cp:lastPrinted>2016-02-15T14:43:18Z</cp:lastPrinted>
  <dcterms:created xsi:type="dcterms:W3CDTF">2015-03-02T10:12:07Z</dcterms:created>
  <dcterms:modified xsi:type="dcterms:W3CDTF">2016-09-06T06:02:48Z</dcterms:modified>
</cp:coreProperties>
</file>