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09" r:id="rId3"/>
    <p:sldId id="300" r:id="rId4"/>
    <p:sldId id="314" r:id="rId5"/>
    <p:sldId id="378" r:id="rId6"/>
    <p:sldId id="382" r:id="rId7"/>
    <p:sldId id="301" r:id="rId8"/>
    <p:sldId id="360" r:id="rId9"/>
    <p:sldId id="362" r:id="rId10"/>
    <p:sldId id="365" r:id="rId11"/>
    <p:sldId id="372" r:id="rId12"/>
    <p:sldId id="302" r:id="rId13"/>
    <p:sldId id="383" r:id="rId14"/>
    <p:sldId id="410" r:id="rId15"/>
    <p:sldId id="395" r:id="rId16"/>
    <p:sldId id="398" r:id="rId17"/>
    <p:sldId id="380" r:id="rId18"/>
    <p:sldId id="387" r:id="rId19"/>
    <p:sldId id="384" r:id="rId20"/>
    <p:sldId id="305" r:id="rId21"/>
    <p:sldId id="412" r:id="rId22"/>
    <p:sldId id="408" r:id="rId23"/>
    <p:sldId id="411" r:id="rId24"/>
  </p:sldIdLst>
  <p:sldSz cx="9144000" cy="6858000" type="screen4x3"/>
  <p:notesSz cx="6735763" cy="9869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AEEF"/>
    <a:srgbClr val="3399FF"/>
    <a:srgbClr val="60DF20"/>
    <a:srgbClr val="0099FF"/>
    <a:srgbClr val="33CCFF"/>
    <a:srgbClr val="9933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09" autoAdjust="0"/>
  </p:normalViewPr>
  <p:slideViewPr>
    <p:cSldViewPr>
      <p:cViewPr varScale="1">
        <p:scale>
          <a:sx n="78" d="100"/>
          <a:sy n="78" d="100"/>
        </p:scale>
        <p:origin x="10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28"/>
    </p:cViewPr>
  </p:sorterViewPr>
  <p:notesViewPr>
    <p:cSldViewPr>
      <p:cViewPr varScale="1">
        <p:scale>
          <a:sx n="79" d="100"/>
          <a:sy n="79" d="100"/>
        </p:scale>
        <p:origin x="-3312" y="-90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1.xml"/><Relationship Id="rId1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07/relationships/hdphoto" Target="../media/hdphoto1.wdp"/><Relationship Id="rId1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87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87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87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5775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FFF2949-3254-481F-A038-1D9F771CFE3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8464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noProof="0"/>
              <a:t>Click to edit Master text styles</a:t>
            </a:r>
          </a:p>
          <a:p>
            <a:pPr lvl="1"/>
            <a:r>
              <a:rPr lang="en-US" altLang="fr-FR" noProof="0"/>
              <a:t>Second level</a:t>
            </a:r>
          </a:p>
          <a:p>
            <a:pPr lvl="2"/>
            <a:r>
              <a:rPr lang="en-US" altLang="fr-FR" noProof="0"/>
              <a:t>Third level</a:t>
            </a:r>
          </a:p>
          <a:p>
            <a:pPr lvl="3"/>
            <a:r>
              <a:rPr lang="en-US" altLang="fr-FR" noProof="0"/>
              <a:t>Fourth level</a:t>
            </a:r>
          </a:p>
          <a:p>
            <a:pPr lvl="4"/>
            <a:r>
              <a:rPr lang="en-US" altLang="fr-FR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D434E8-42AB-4A0E-8A10-850E539A532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00235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31045F1-43F1-4465-80E2-2FC4D69C9D41}" type="slidenum">
              <a:rPr lang="en-US"/>
              <a:pPr/>
              <a:t>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DED43D-0DB7-477D-BA78-26526B543DC0}" type="slidenum">
              <a:rPr lang="en-US"/>
              <a:pPr/>
              <a:t>15</a:t>
            </a:fld>
            <a:endParaRPr lang="en-U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73577" y="4688007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09733C-8D05-45A7-AB7E-3E25B48558D8}" type="slidenum">
              <a:rPr lang="en-US"/>
              <a:pPr/>
              <a:t>16</a:t>
            </a:fld>
            <a:endParaRPr lang="en-US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2627" y="740212"/>
            <a:ext cx="4490509" cy="3701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73577" y="4688007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-315913"/>
            <a:ext cx="7926388" cy="758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489200"/>
            <a:ext cx="7772400" cy="650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fr-FR" noProof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067050"/>
            <a:ext cx="6400800" cy="201771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altLang="fr-FR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47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EC7A7-0CED-4A52-B801-88BFF8A1666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2417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119188"/>
            <a:ext cx="2057400" cy="477837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19188"/>
            <a:ext cx="6019800" cy="477837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40ED4-47C3-4D64-A6B7-18C0BDD5436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3954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46063"/>
          </a:xfrm>
          <a:prstGeom prst="rect">
            <a:avLst/>
          </a:prstGeom>
          <a:solidFill>
            <a:srgbClr val="3399FF"/>
          </a:solidFill>
        </p:spPr>
        <p:txBody>
          <a:bodyPr>
            <a:spAutoFit/>
          </a:bodyPr>
          <a:lstStyle>
            <a:lvl1pPr>
              <a:defRPr smtClean="0"/>
            </a:lvl1pPr>
          </a:lstStyle>
          <a:p>
            <a:pPr>
              <a:defRPr/>
            </a:pPr>
            <a:fld id="{18D91481-72ED-4F71-A7CA-547828E4E31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3731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8A86C-85F5-48EC-A0DC-7F5C4222F5A5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4777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9925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9925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12A1A-D771-4A46-A573-3B755A45CAB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290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5AA7-7A41-43B3-87DD-DD030B31C3A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6231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69C42-CF8A-4EBC-8B79-9587E1CDD3B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7564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D94BA-5A88-4B56-92E0-C76B0D4A6EE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3424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54EAA-26DF-4C98-BB99-E611881ACB4D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0233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97650"/>
            <a:ext cx="422275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54D9B-6A6D-4429-BEAA-56A71A19B67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3760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>
              <a:solidFill>
                <a:srgbClr val="00AEE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19188"/>
            <a:ext cx="8229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pic>
        <p:nvPicPr>
          <p:cNvPr id="1029" name="Picture 7" descr="logodeff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36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52388" y="6572250"/>
            <a:ext cx="4343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1000">
                <a:solidFill>
                  <a:schemeClr val="bg1"/>
                </a:solidFill>
              </a:rPr>
              <a:t>GIE/EIG EUMETNET, Registered Number 0818.801.249 - RPM Bruxelles </a:t>
            </a:r>
          </a:p>
        </p:txBody>
      </p:sp>
      <p:sp>
        <p:nvSpPr>
          <p:cNvPr id="1032" name="Text Box 15"/>
          <p:cNvSpPr txBox="1">
            <a:spLocks noChangeArrowheads="1"/>
          </p:cNvSpPr>
          <p:nvPr userDrawn="1"/>
        </p:nvSpPr>
        <p:spPr bwMode="auto">
          <a:xfrm>
            <a:off x="5305860" y="6567155"/>
            <a:ext cx="380264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dirty="0">
                <a:solidFill>
                  <a:schemeClr val="bg1"/>
                </a:solidFill>
              </a:rPr>
              <a:t>WIGOS Workshop RA-VI – Split, </a:t>
            </a:r>
            <a:r>
              <a:rPr lang="fr-FR" altLang="fr-FR" sz="1000" dirty="0" err="1">
                <a:solidFill>
                  <a:schemeClr val="bg1"/>
                </a:solidFill>
              </a:rPr>
              <a:t>Croatia</a:t>
            </a:r>
            <a:r>
              <a:rPr lang="fr-FR" altLang="fr-FR" sz="1000" dirty="0">
                <a:solidFill>
                  <a:schemeClr val="bg1"/>
                </a:solidFill>
              </a:rPr>
              <a:t> – 5-7 </a:t>
            </a:r>
            <a:r>
              <a:rPr lang="fr-FR" altLang="fr-FR" sz="1000" dirty="0" err="1">
                <a:solidFill>
                  <a:schemeClr val="bg1"/>
                </a:solidFill>
              </a:rPr>
              <a:t>September</a:t>
            </a:r>
            <a:r>
              <a:rPr lang="fr-FR" altLang="fr-FR" sz="1000" dirty="0">
                <a:solidFill>
                  <a:schemeClr val="bg1"/>
                </a:solidFill>
              </a:rPr>
              <a:t> 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AEE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EEF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89200"/>
            <a:ext cx="8077200" cy="650875"/>
          </a:xfrm>
        </p:spPr>
        <p:txBody>
          <a:bodyPr/>
          <a:lstStyle/>
          <a:p>
            <a:pPr eaLnBrk="1" hangingPunct="1"/>
            <a:r>
              <a:rPr lang="en-GB" sz="4400" b="1" dirty="0"/>
              <a:t>E-SURFMAR activities and enhancing partnerships</a:t>
            </a:r>
            <a:endParaRPr lang="en-US" altLang="fr-FR" sz="44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138" y="4003575"/>
            <a:ext cx="8120062" cy="2017713"/>
          </a:xfrm>
        </p:spPr>
        <p:txBody>
          <a:bodyPr/>
          <a:lstStyle/>
          <a:p>
            <a:pPr eaLnBrk="1" hangingPunct="1"/>
            <a:endParaRPr lang="en-US" altLang="fr-FR" dirty="0"/>
          </a:p>
          <a:p>
            <a:pPr eaLnBrk="1" hangingPunct="1"/>
            <a:endParaRPr lang="en-US" altLang="fr-FR" dirty="0"/>
          </a:p>
          <a:p>
            <a:pPr eaLnBrk="1" hangingPunct="1"/>
            <a:r>
              <a:rPr lang="en-US" altLang="fr-FR" dirty="0"/>
              <a:t>Pierre BLOUCH, Paul POLI</a:t>
            </a:r>
          </a:p>
          <a:p>
            <a:pPr eaLnBrk="1" hangingPunct="1"/>
            <a:endParaRPr lang="en-US" altLang="fr-FR" dirty="0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52400" y="6477000"/>
            <a:ext cx="46356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dirty="0">
                <a:solidFill>
                  <a:schemeClr val="tx2"/>
                </a:solidFill>
              </a:rPr>
              <a:t>WIGOS Workshop RA-VI – Split, </a:t>
            </a:r>
            <a:r>
              <a:rPr lang="fr-FR" altLang="fr-FR" sz="1200" dirty="0" err="1">
                <a:solidFill>
                  <a:schemeClr val="tx2"/>
                </a:solidFill>
              </a:rPr>
              <a:t>Croatia</a:t>
            </a:r>
            <a:r>
              <a:rPr lang="fr-FR" altLang="fr-FR" sz="1200" dirty="0">
                <a:solidFill>
                  <a:schemeClr val="tx2"/>
                </a:solidFill>
              </a:rPr>
              <a:t> – 5-7 </a:t>
            </a:r>
            <a:r>
              <a:rPr lang="fr-FR" altLang="fr-FR" sz="1200" dirty="0" err="1">
                <a:solidFill>
                  <a:schemeClr val="tx2"/>
                </a:solidFill>
              </a:rPr>
              <a:t>September</a:t>
            </a:r>
            <a:r>
              <a:rPr lang="fr-FR" altLang="fr-FR" sz="1200" dirty="0">
                <a:solidFill>
                  <a:schemeClr val="tx2"/>
                </a:solidFill>
              </a:rPr>
              <a:t> 2016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446923"/>
              </p:ext>
            </p:extLst>
          </p:nvPr>
        </p:nvGraphicFramePr>
        <p:xfrm>
          <a:off x="7489787" y="3789040"/>
          <a:ext cx="956369" cy="1429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name="Image bitmap" r:id="rId3" imgW="12193702" imgH="18219048" progId="PBrush">
                  <p:embed/>
                </p:oleObj>
              </mc:Choice>
              <mc:Fallback>
                <p:oleObj name="Image bitmap" r:id="rId3" imgW="12193702" imgH="18219048" progId="PBrush">
                  <p:embed/>
                  <p:pic>
                    <p:nvPicPr>
                      <p:cNvPr id="5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787" y="3789040"/>
                        <a:ext cx="956369" cy="1429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350906"/>
              </p:ext>
            </p:extLst>
          </p:nvPr>
        </p:nvGraphicFramePr>
        <p:xfrm>
          <a:off x="5940152" y="3789040"/>
          <a:ext cx="1396576" cy="1154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CorelPhotoPaint.Image.9" r:id="rId6" imgW="2336508" imgH="1930159" progId="CorelPhotoPaint.Image.9">
                  <p:embed/>
                </p:oleObj>
              </mc:Choice>
              <mc:Fallback>
                <p:oleObj name="CorelPhotoPaint.Image.9" r:id="rId6" imgW="2336508" imgH="1930159" progId="CorelPhotoPaint.Image.9">
                  <p:embed/>
                  <p:pic>
                    <p:nvPicPr>
                      <p:cNvPr id="820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3789040"/>
                        <a:ext cx="1396576" cy="1154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sz="2800" dirty="0"/>
              <a:t>Other contributions by E-SURFMAR to the DBCP,</a:t>
            </a:r>
            <a:br>
              <a:rPr lang="en-US" altLang="fr-FR" sz="2800" dirty="0"/>
            </a:br>
            <a:r>
              <a:rPr lang="en-US" altLang="fr-FR" sz="2800" dirty="0"/>
              <a:t>at the margins of the EUMETNET area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179512" y="1700808"/>
            <a:ext cx="5040560" cy="388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fr-FR" altLang="fr-FR" dirty="0" err="1"/>
              <a:t>Arctic</a:t>
            </a:r>
            <a:r>
              <a:rPr lang="fr-FR" altLang="fr-FR" dirty="0"/>
              <a:t> Polar </a:t>
            </a:r>
            <a:r>
              <a:rPr lang="fr-FR" altLang="fr-FR" dirty="0" err="1"/>
              <a:t>region</a:t>
            </a:r>
            <a:r>
              <a:rPr lang="fr-FR" altLang="fr-FR" dirty="0"/>
              <a:t>: </a:t>
            </a:r>
            <a:r>
              <a:rPr lang="fr-FR" dirty="0"/>
              <a:t>International </a:t>
            </a:r>
            <a:r>
              <a:rPr lang="fr-FR" dirty="0" err="1"/>
              <a:t>Arctic</a:t>
            </a:r>
            <a:r>
              <a:rPr lang="fr-FR" dirty="0"/>
              <a:t> </a:t>
            </a:r>
            <a:r>
              <a:rPr lang="fr-FR" dirty="0" err="1"/>
              <a:t>Buoy</a:t>
            </a:r>
            <a:r>
              <a:rPr lang="fr-FR" dirty="0"/>
              <a:t> Programme (</a:t>
            </a:r>
            <a:r>
              <a:rPr lang="fr-FR" altLang="fr-FR" dirty="0"/>
              <a:t>IABP)</a:t>
            </a:r>
          </a:p>
          <a:p>
            <a:pPr marL="108585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fr-FR" altLang="fr-FR" dirty="0"/>
              <a:t>A </a:t>
            </a:r>
            <a:r>
              <a:rPr lang="fr-FR" altLang="fr-FR" dirty="0" err="1"/>
              <a:t>handful</a:t>
            </a:r>
            <a:r>
              <a:rPr lang="fr-FR" altLang="fr-FR" dirty="0"/>
              <a:t> of </a:t>
            </a:r>
            <a:r>
              <a:rPr lang="fr-FR" altLang="fr-FR" dirty="0" err="1"/>
              <a:t>deployments</a:t>
            </a:r>
            <a:r>
              <a:rPr lang="fr-FR" altLang="fr-FR" dirty="0"/>
              <a:t> </a:t>
            </a:r>
            <a:r>
              <a:rPr lang="fr-FR" altLang="fr-FR" dirty="0" err="1"/>
              <a:t>every</a:t>
            </a:r>
            <a:r>
              <a:rPr lang="fr-FR" altLang="fr-FR" dirty="0"/>
              <a:t> </a:t>
            </a:r>
            <a:r>
              <a:rPr lang="fr-FR" altLang="fr-FR" dirty="0" err="1"/>
              <a:t>year</a:t>
            </a:r>
            <a:endParaRPr lang="fr-FR" altLang="fr-FR" dirty="0"/>
          </a:p>
          <a:p>
            <a:pPr marL="1085850" lvl="1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fr-FR" altLang="fr-FR" dirty="0" err="1"/>
              <a:t>Using</a:t>
            </a:r>
            <a:r>
              <a:rPr lang="fr-FR" altLang="fr-FR" dirty="0"/>
              <a:t> </a:t>
            </a:r>
            <a:r>
              <a:rPr lang="fr-FR" altLang="fr-FR" dirty="0" err="1"/>
              <a:t>typically</a:t>
            </a:r>
            <a:r>
              <a:rPr lang="fr-FR" altLang="fr-FR" dirty="0"/>
              <a:t> </a:t>
            </a:r>
            <a:r>
              <a:rPr lang="fr-FR" altLang="fr-FR" dirty="0" err="1"/>
              <a:t>Arctic</a:t>
            </a:r>
            <a:r>
              <a:rPr lang="fr-FR" altLang="fr-FR" dirty="0"/>
              <a:t> </a:t>
            </a:r>
            <a:r>
              <a:rPr lang="fr-FR" altLang="fr-FR" dirty="0" err="1"/>
              <a:t>research</a:t>
            </a:r>
            <a:r>
              <a:rPr lang="fr-FR" altLang="fr-FR" dirty="0"/>
              <a:t> </a:t>
            </a:r>
            <a:r>
              <a:rPr lang="fr-FR" altLang="fr-FR" dirty="0" err="1"/>
              <a:t>campaigns</a:t>
            </a:r>
            <a:r>
              <a:rPr lang="fr-FR" altLang="fr-FR" dirty="0"/>
              <a:t> by </a:t>
            </a:r>
            <a:r>
              <a:rPr lang="fr-FR" altLang="fr-FR" dirty="0" err="1"/>
              <a:t>partner</a:t>
            </a:r>
            <a:r>
              <a:rPr lang="fr-FR" altLang="fr-FR" dirty="0"/>
              <a:t> institutions</a:t>
            </a:r>
          </a:p>
          <a:p>
            <a:pPr marL="1485900" lvl="2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fr-FR" altLang="fr-FR" dirty="0"/>
              <a:t>This </a:t>
            </a:r>
            <a:r>
              <a:rPr lang="fr-FR" altLang="fr-FR" dirty="0" err="1"/>
              <a:t>year</a:t>
            </a:r>
            <a:r>
              <a:rPr lang="fr-FR" altLang="fr-FR" dirty="0"/>
              <a:t>: </a:t>
            </a:r>
            <a:r>
              <a:rPr lang="fr-FR" altLang="fr-FR" dirty="0" err="1"/>
              <a:t>deployment</a:t>
            </a:r>
            <a:r>
              <a:rPr lang="fr-FR" altLang="fr-FR" dirty="0"/>
              <a:t> by RV </a:t>
            </a:r>
            <a:r>
              <a:rPr lang="fr-FR" altLang="fr-FR" dirty="0" err="1"/>
              <a:t>Polarstern</a:t>
            </a:r>
            <a:r>
              <a:rPr lang="fr-FR" altLang="fr-FR" dirty="0"/>
              <a:t>, </a:t>
            </a:r>
            <a:r>
              <a:rPr lang="fr-FR" dirty="0"/>
              <a:t>Alfred Wegener </a:t>
            </a:r>
            <a:r>
              <a:rPr lang="fr-FR" dirty="0" err="1"/>
              <a:t>institute</a:t>
            </a:r>
            <a:r>
              <a:rPr lang="fr-FR" dirty="0"/>
              <a:t> (AWI)</a:t>
            </a:r>
            <a:endParaRPr lang="fr-FR" altLang="fr-FR" dirty="0"/>
          </a:p>
          <a:p>
            <a:pPr marL="1085850" lvl="1" indent="-342900">
              <a:buFont typeface="Arial" pitchFamily="34" charset="0"/>
              <a:buChar char="•"/>
            </a:pPr>
            <a:endParaRPr lang="fr-FR" altLang="fr-FR" dirty="0"/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fr-FR" altLang="fr-FR" dirty="0"/>
              <a:t>Tropical Atlantic </a:t>
            </a:r>
            <a:r>
              <a:rPr lang="fr-FR" altLang="fr-FR" dirty="0" err="1"/>
              <a:t>region</a:t>
            </a:r>
            <a:r>
              <a:rPr lang="fr-FR" altLang="fr-FR" dirty="0"/>
              <a:t>: H2020 </a:t>
            </a:r>
            <a:r>
              <a:rPr lang="fr-FR" altLang="fr-FR" dirty="0" err="1"/>
              <a:t>AtlantOS</a:t>
            </a:r>
            <a:r>
              <a:rPr lang="fr-FR" altLang="fr-FR" dirty="0"/>
              <a:t> </a:t>
            </a:r>
            <a:r>
              <a:rPr lang="fr-FR" altLang="fr-FR" dirty="0" err="1"/>
              <a:t>project</a:t>
            </a:r>
            <a:r>
              <a:rPr lang="fr-FR" altLang="fr-FR" dirty="0"/>
              <a:t> (large consortium </a:t>
            </a:r>
            <a:r>
              <a:rPr lang="fr-FR" altLang="fr-FR" dirty="0" err="1"/>
              <a:t>led</a:t>
            </a:r>
            <a:r>
              <a:rPr lang="fr-FR" altLang="fr-FR" dirty="0"/>
              <a:t> by </a:t>
            </a:r>
            <a:r>
              <a:rPr lang="fr-FR" altLang="fr-FR" dirty="0" err="1"/>
              <a:t>Geomar</a:t>
            </a:r>
            <a:r>
              <a:rPr lang="fr-FR" altLang="fr-FR" dirty="0"/>
              <a:t>)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fr-FR" altLang="fr-FR" dirty="0"/>
              <a:t>13 </a:t>
            </a:r>
            <a:r>
              <a:rPr lang="fr-FR" altLang="fr-FR" dirty="0" err="1"/>
              <a:t>deployments</a:t>
            </a:r>
            <a:r>
              <a:rPr lang="fr-FR" altLang="fr-FR" dirty="0"/>
              <a:t> per </a:t>
            </a:r>
            <a:r>
              <a:rPr lang="fr-FR" altLang="fr-FR" dirty="0" err="1"/>
              <a:t>year</a:t>
            </a:r>
            <a:r>
              <a:rPr lang="fr-FR" altLang="fr-FR" dirty="0"/>
              <a:t>, for 4 </a:t>
            </a:r>
            <a:r>
              <a:rPr lang="fr-FR" altLang="fr-FR" dirty="0" err="1"/>
              <a:t>years</a:t>
            </a:r>
            <a:endParaRPr lang="fr-FR" altLang="fr-FR" dirty="0"/>
          </a:p>
          <a:p>
            <a:pPr marL="1085850" lvl="1" indent="-342900">
              <a:buFont typeface="Arial" pitchFamily="34" charset="0"/>
              <a:buChar char="•"/>
            </a:pPr>
            <a:r>
              <a:rPr lang="fr-FR" altLang="fr-FR" dirty="0"/>
              <a:t>EU </a:t>
            </a:r>
            <a:r>
              <a:rPr lang="fr-FR" altLang="fr-FR" dirty="0" err="1"/>
              <a:t>funding</a:t>
            </a:r>
            <a:endParaRPr lang="fr-FR" altLang="fr-FR" dirty="0"/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2954099" cy="284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25" y="4473060"/>
            <a:ext cx="2945526" cy="18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sz="2800"/>
              <a:t>Environmental responsibility:</a:t>
            </a:r>
            <a:br>
              <a:rPr lang="en-US" altLang="fr-FR" sz="2800"/>
            </a:br>
            <a:r>
              <a:rPr lang="en-US" altLang="fr-FR" sz="2800"/>
              <a:t>Recovery and refurbishment whenever possible</a:t>
            </a: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457200" y="1484784"/>
            <a:ext cx="78867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</a:rPr>
              <a:t>For about 2 </a:t>
            </a:r>
            <a:r>
              <a:rPr lang="fr-FR" altLang="fr-FR" sz="2000" dirty="0" err="1">
                <a:solidFill>
                  <a:schemeClr val="tx1"/>
                </a:solidFill>
              </a:rPr>
              <a:t>years</a:t>
            </a:r>
            <a:r>
              <a:rPr lang="fr-FR" altLang="fr-FR" sz="2000" dirty="0">
                <a:solidFill>
                  <a:schemeClr val="tx1"/>
                </a:solidFill>
              </a:rPr>
              <a:t>, </a:t>
            </a:r>
            <a:r>
              <a:rPr lang="fr-FR" altLang="fr-FR" sz="2000" dirty="0" err="1">
                <a:solidFill>
                  <a:schemeClr val="tx1"/>
                </a:solidFill>
              </a:rPr>
              <a:t>drifting</a:t>
            </a:r>
            <a:r>
              <a:rPr lang="fr-FR" altLang="fr-FR" sz="2000" dirty="0">
                <a:solidFill>
                  <a:schemeClr val="tx1"/>
                </a:solidFill>
              </a:rPr>
              <a:t> </a:t>
            </a:r>
            <a:r>
              <a:rPr lang="fr-FR" altLang="fr-FR" sz="2000" dirty="0" err="1">
                <a:solidFill>
                  <a:schemeClr val="tx1"/>
                </a:solidFill>
              </a:rPr>
              <a:t>buoys</a:t>
            </a:r>
            <a:r>
              <a:rPr lang="fr-FR" altLang="fr-FR" sz="2000" dirty="0">
                <a:solidFill>
                  <a:schemeClr val="tx1"/>
                </a:solidFill>
              </a:rPr>
              <a:t> are </a:t>
            </a:r>
            <a:r>
              <a:rPr lang="fr-FR" altLang="fr-FR" sz="2000" dirty="0" err="1">
                <a:solidFill>
                  <a:schemeClr val="tx1"/>
                </a:solidFill>
              </a:rPr>
              <a:t>recovered</a:t>
            </a:r>
            <a:r>
              <a:rPr lang="fr-FR" altLang="fr-FR" sz="2000" dirty="0">
                <a:solidFill>
                  <a:schemeClr val="tx1"/>
                </a:solidFill>
              </a:rPr>
              <a:t> (</a:t>
            </a:r>
            <a:r>
              <a:rPr lang="fr-FR" altLang="fr-FR" sz="2000" dirty="0" err="1">
                <a:solidFill>
                  <a:schemeClr val="tx1"/>
                </a:solidFill>
              </a:rPr>
              <a:t>with</a:t>
            </a:r>
            <a:r>
              <a:rPr lang="fr-FR" altLang="fr-FR" sz="2000" dirty="0">
                <a:solidFill>
                  <a:schemeClr val="tx1"/>
                </a:solidFill>
              </a:rPr>
              <a:t> or </a:t>
            </a:r>
            <a:r>
              <a:rPr lang="fr-FR" altLang="fr-FR" sz="2000" dirty="0" err="1">
                <a:solidFill>
                  <a:schemeClr val="tx1"/>
                </a:solidFill>
              </a:rPr>
              <a:t>without</a:t>
            </a:r>
            <a:r>
              <a:rPr lang="fr-FR" altLang="fr-FR" sz="2000" dirty="0">
                <a:solidFill>
                  <a:schemeClr val="tx1"/>
                </a:solidFill>
              </a:rPr>
              <a:t> drogue) by Météo-France or </a:t>
            </a:r>
            <a:r>
              <a:rPr lang="fr-FR" altLang="fr-FR" sz="2000" dirty="0" err="1">
                <a:solidFill>
                  <a:schemeClr val="tx1"/>
                </a:solidFill>
              </a:rPr>
              <a:t>other</a:t>
            </a:r>
            <a:r>
              <a:rPr lang="fr-FR" altLang="fr-FR" sz="2000" dirty="0">
                <a:solidFill>
                  <a:schemeClr val="tx1"/>
                </a:solidFill>
              </a:rPr>
              <a:t> </a:t>
            </a:r>
            <a:r>
              <a:rPr lang="fr-FR" altLang="fr-FR" sz="2000" dirty="0" err="1">
                <a:solidFill>
                  <a:schemeClr val="tx1"/>
                </a:solidFill>
              </a:rPr>
              <a:t>partners</a:t>
            </a:r>
            <a:r>
              <a:rPr lang="fr-FR" altLang="fr-FR" sz="2000" dirty="0">
                <a:solidFill>
                  <a:schemeClr val="tx1"/>
                </a:solidFill>
              </a:rPr>
              <a:t>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chemeClr val="tx1"/>
                </a:solidFill>
              </a:rPr>
              <a:t>If the </a:t>
            </a:r>
            <a:r>
              <a:rPr lang="fr-FR" altLang="fr-FR" sz="2000" dirty="0" err="1">
                <a:solidFill>
                  <a:schemeClr val="tx1"/>
                </a:solidFill>
              </a:rPr>
              <a:t>buoy</a:t>
            </a:r>
            <a:r>
              <a:rPr lang="fr-FR" altLang="fr-FR" sz="2000" dirty="0">
                <a:solidFill>
                  <a:schemeClr val="tx1"/>
                </a:solidFill>
              </a:rPr>
              <a:t> </a:t>
            </a:r>
            <a:r>
              <a:rPr lang="fr-FR" altLang="fr-FR" sz="2000" dirty="0" err="1">
                <a:solidFill>
                  <a:schemeClr val="tx1"/>
                </a:solidFill>
              </a:rPr>
              <a:t>is</a:t>
            </a:r>
            <a:r>
              <a:rPr lang="fr-FR" altLang="fr-FR" sz="2000" dirty="0">
                <a:solidFill>
                  <a:schemeClr val="tx1"/>
                </a:solidFill>
              </a:rPr>
              <a:t> </a:t>
            </a:r>
            <a:r>
              <a:rPr lang="fr-FR" altLang="fr-FR" sz="2000" dirty="0" err="1">
                <a:solidFill>
                  <a:schemeClr val="tx1"/>
                </a:solidFill>
              </a:rPr>
              <a:t>undamaged</a:t>
            </a:r>
            <a:r>
              <a:rPr lang="fr-FR" altLang="fr-FR" sz="2000" dirty="0">
                <a:solidFill>
                  <a:schemeClr val="tx1"/>
                </a:solidFill>
              </a:rPr>
              <a:t>, batteries are </a:t>
            </a:r>
            <a:r>
              <a:rPr lang="fr-FR" altLang="fr-FR" sz="2000" dirty="0" err="1">
                <a:solidFill>
                  <a:schemeClr val="tx1"/>
                </a:solidFill>
              </a:rPr>
              <a:t>refurbished</a:t>
            </a:r>
            <a:r>
              <a:rPr lang="fr-FR" altLang="fr-FR" sz="2000" dirty="0">
                <a:solidFill>
                  <a:schemeClr val="tx1"/>
                </a:solidFill>
              </a:rPr>
              <a:t> in </a:t>
            </a:r>
            <a:r>
              <a:rPr lang="fr-FR" altLang="fr-FR" sz="2000" dirty="0" err="1">
                <a:solidFill>
                  <a:schemeClr val="tx1"/>
                </a:solidFill>
              </a:rPr>
              <a:t>order</a:t>
            </a:r>
            <a:r>
              <a:rPr lang="fr-FR" altLang="fr-FR" sz="2000" dirty="0">
                <a:solidFill>
                  <a:schemeClr val="tx1"/>
                </a:solidFill>
              </a:rPr>
              <a:t> to </a:t>
            </a:r>
            <a:r>
              <a:rPr lang="fr-FR" altLang="fr-FR" sz="2000" dirty="0" err="1">
                <a:solidFill>
                  <a:schemeClr val="tx1"/>
                </a:solidFill>
              </a:rPr>
              <a:t>be</a:t>
            </a:r>
            <a:r>
              <a:rPr lang="fr-FR" altLang="fr-FR" sz="2000" dirty="0">
                <a:solidFill>
                  <a:schemeClr val="tx1"/>
                </a:solidFill>
              </a:rPr>
              <a:t> :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fr-FR" altLang="fr-FR" sz="2000" dirty="0" err="1">
                <a:solidFill>
                  <a:schemeClr val="tx1"/>
                </a:solidFill>
              </a:rPr>
              <a:t>redeployed</a:t>
            </a:r>
            <a:r>
              <a:rPr lang="fr-FR" altLang="fr-FR" sz="2000" dirty="0">
                <a:solidFill>
                  <a:schemeClr val="tx1"/>
                </a:solidFill>
              </a:rPr>
              <a:t>,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fr-FR" altLang="fr-FR" sz="2000" dirty="0" err="1">
                <a:solidFill>
                  <a:schemeClr val="tx1"/>
                </a:solidFill>
              </a:rPr>
              <a:t>used</a:t>
            </a:r>
            <a:r>
              <a:rPr lang="fr-FR" altLang="fr-FR" sz="2000" dirty="0">
                <a:solidFill>
                  <a:schemeClr val="tx1"/>
                </a:solidFill>
              </a:rPr>
              <a:t> as </a:t>
            </a:r>
            <a:r>
              <a:rPr lang="fr-FR" altLang="fr-FR" sz="2000" dirty="0" err="1">
                <a:solidFill>
                  <a:schemeClr val="tx1"/>
                </a:solidFill>
              </a:rPr>
              <a:t>deck</a:t>
            </a:r>
            <a:r>
              <a:rPr lang="fr-FR" altLang="fr-FR" sz="2000" dirty="0">
                <a:solidFill>
                  <a:schemeClr val="tx1"/>
                </a:solidFill>
              </a:rPr>
              <a:t>-drifter on </a:t>
            </a:r>
            <a:r>
              <a:rPr lang="fr-FR" altLang="fr-FR" sz="2000" dirty="0" err="1">
                <a:solidFill>
                  <a:schemeClr val="tx1"/>
                </a:solidFill>
              </a:rPr>
              <a:t>opportunity</a:t>
            </a:r>
            <a:r>
              <a:rPr lang="fr-FR" altLang="fr-FR" sz="2000" dirty="0">
                <a:solidFill>
                  <a:schemeClr val="tx1"/>
                </a:solidFill>
              </a:rPr>
              <a:t> </a:t>
            </a:r>
            <a:r>
              <a:rPr lang="fr-FR" altLang="fr-FR" sz="2000" dirty="0" err="1">
                <a:solidFill>
                  <a:schemeClr val="tx1"/>
                </a:solidFill>
              </a:rPr>
              <a:t>ships</a:t>
            </a:r>
            <a:r>
              <a:rPr lang="fr-FR" altLang="fr-FR" sz="2000" dirty="0">
                <a:solidFill>
                  <a:schemeClr val="tx1"/>
                </a:solidFill>
              </a:rPr>
              <a:t>,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fr-FR" altLang="fr-FR" sz="2000" dirty="0" err="1">
                <a:solidFill>
                  <a:schemeClr val="tx1"/>
                </a:solidFill>
              </a:rPr>
              <a:t>used</a:t>
            </a:r>
            <a:r>
              <a:rPr lang="fr-FR" altLang="fr-FR" sz="2000" dirty="0">
                <a:solidFill>
                  <a:schemeClr val="tx1"/>
                </a:solidFill>
              </a:rPr>
              <a:t> as  training </a:t>
            </a:r>
            <a:r>
              <a:rPr lang="fr-FR" altLang="fr-FR" sz="2000" dirty="0" err="1">
                <a:solidFill>
                  <a:schemeClr val="tx1"/>
                </a:solidFill>
              </a:rPr>
              <a:t>tool</a:t>
            </a:r>
            <a:r>
              <a:rPr lang="fr-FR" altLang="fr-FR" sz="2000" dirty="0">
                <a:solidFill>
                  <a:schemeClr val="tx1"/>
                </a:solidFill>
              </a:rPr>
              <a:t> for </a:t>
            </a:r>
            <a:r>
              <a:rPr lang="fr-FR" altLang="fr-FR" sz="2000" dirty="0" err="1">
                <a:solidFill>
                  <a:schemeClr val="tx1"/>
                </a:solidFill>
              </a:rPr>
              <a:t>capacity</a:t>
            </a:r>
            <a:r>
              <a:rPr lang="fr-FR" altLang="fr-FR" sz="2000" dirty="0">
                <a:solidFill>
                  <a:schemeClr val="tx1"/>
                </a:solidFill>
              </a:rPr>
              <a:t> building,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34975" y="3905225"/>
            <a:ext cx="50006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2000" dirty="0"/>
              <a:t>Last </a:t>
            </a:r>
            <a:r>
              <a:rPr lang="fr-FR" altLang="fr-FR" sz="2000" dirty="0" err="1"/>
              <a:t>year</a:t>
            </a:r>
            <a:endParaRPr lang="fr-FR" altLang="fr-FR" sz="2000" dirty="0"/>
          </a:p>
          <a:p>
            <a:r>
              <a:rPr lang="fr-FR" altLang="fr-FR" sz="2000" dirty="0"/>
              <a:t>France : 15 (7 </a:t>
            </a:r>
            <a:r>
              <a:rPr lang="fr-FR" altLang="fr-FR" sz="2000" dirty="0" err="1"/>
              <a:t>redeployed</a:t>
            </a:r>
            <a:r>
              <a:rPr lang="fr-FR" altLang="fr-FR" sz="2000" dirty="0"/>
              <a:t>)</a:t>
            </a:r>
          </a:p>
          <a:p>
            <a:r>
              <a:rPr lang="fr-FR" altLang="fr-FR" sz="2000" dirty="0" err="1"/>
              <a:t>Norway</a:t>
            </a:r>
            <a:r>
              <a:rPr lang="fr-FR" altLang="fr-FR" sz="2000" dirty="0"/>
              <a:t> : 2</a:t>
            </a:r>
          </a:p>
          <a:p>
            <a:r>
              <a:rPr lang="fr-FR" altLang="fr-FR" sz="2000" dirty="0" err="1"/>
              <a:t>Iceland</a:t>
            </a:r>
            <a:r>
              <a:rPr lang="fr-FR" altLang="fr-FR" sz="2000" dirty="0"/>
              <a:t> : 3</a:t>
            </a:r>
          </a:p>
        </p:txBody>
      </p:sp>
      <p:pic>
        <p:nvPicPr>
          <p:cNvPr id="2458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19388"/>
            <a:ext cx="2098675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dirty="0"/>
              <a:t>Moored Buoys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914400"/>
            <a:ext cx="51530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28600" y="1589211"/>
            <a:ext cx="3352800" cy="18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66CCFF"/>
              </a:buClr>
            </a:pPr>
            <a:r>
              <a:rPr lang="fr-FR" altLang="fr-FR" sz="1400" b="1" dirty="0">
                <a:solidFill>
                  <a:srgbClr val="000000"/>
                </a:solidFill>
                <a:cs typeface="Times New Roman" charset="0"/>
              </a:rPr>
              <a:t>4</a:t>
            </a:r>
            <a:r>
              <a:rPr lang="fr-FR" altLang="fr-FR" sz="1400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cs typeface="Times New Roman" charset="0"/>
              </a:rPr>
              <a:t>moored</a:t>
            </a:r>
            <a:r>
              <a:rPr lang="fr-FR" altLang="fr-FR" sz="1400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cs typeface="Times New Roman" charset="0"/>
              </a:rPr>
              <a:t>buoys</a:t>
            </a:r>
            <a:r>
              <a:rPr lang="fr-FR" altLang="fr-FR" sz="1400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cs typeface="Times New Roman" charset="0"/>
              </a:rPr>
              <a:t>compensated</a:t>
            </a:r>
            <a:r>
              <a:rPr lang="fr-FR" altLang="fr-FR" sz="1400" dirty="0">
                <a:solidFill>
                  <a:srgbClr val="000000"/>
                </a:solidFill>
                <a:cs typeface="Times New Roman" charset="0"/>
              </a:rPr>
              <a:t> by the service </a:t>
            </a:r>
          </a:p>
          <a:p>
            <a:pPr eaLnBrk="1" hangingPunct="1">
              <a:spcBef>
                <a:spcPts val="400"/>
              </a:spcBef>
              <a:buClr>
                <a:srgbClr val="66CCFF"/>
              </a:buClr>
              <a:buFont typeface="Wingdings" pitchFamily="2" charset="2"/>
              <a:buChar char="§"/>
            </a:pPr>
            <a:r>
              <a:rPr lang="fr-FR" altLang="fr-FR" sz="1400" dirty="0">
                <a:solidFill>
                  <a:srgbClr val="000000"/>
                </a:solidFill>
                <a:cs typeface="Times New Roman" charset="0"/>
              </a:rPr>
              <a:t>K5 </a:t>
            </a:r>
            <a:r>
              <a:rPr lang="fr-FR" altLang="fr-FR" sz="1400" dirty="0" err="1">
                <a:solidFill>
                  <a:srgbClr val="000000"/>
                </a:solidFill>
                <a:cs typeface="Times New Roman" charset="0"/>
              </a:rPr>
              <a:t>operated</a:t>
            </a:r>
            <a:r>
              <a:rPr lang="fr-FR" altLang="fr-FR" sz="1400" dirty="0">
                <a:solidFill>
                  <a:srgbClr val="000000"/>
                </a:solidFill>
                <a:cs typeface="Times New Roman" charset="0"/>
              </a:rPr>
              <a:t> by the Met Office</a:t>
            </a:r>
          </a:p>
          <a:p>
            <a:pPr eaLnBrk="1" hangingPunct="1">
              <a:spcBef>
                <a:spcPts val="400"/>
              </a:spcBef>
              <a:buClr>
                <a:srgbClr val="66CCFF"/>
              </a:buClr>
              <a:buFont typeface="Wingdings" pitchFamily="2" charset="2"/>
              <a:buChar char="§"/>
            </a:pPr>
            <a:r>
              <a:rPr lang="fr-FR" altLang="fr-FR" sz="1400" dirty="0">
                <a:solidFill>
                  <a:srgbClr val="000000"/>
                </a:solidFill>
              </a:rPr>
              <a:t> M6 </a:t>
            </a:r>
            <a:r>
              <a:rPr lang="fr-FR" altLang="fr-FR" sz="1400" dirty="0" err="1">
                <a:solidFill>
                  <a:srgbClr val="000000"/>
                </a:solidFill>
              </a:rPr>
              <a:t>operated</a:t>
            </a:r>
            <a:r>
              <a:rPr lang="fr-FR" altLang="fr-FR" sz="1400" dirty="0">
                <a:solidFill>
                  <a:srgbClr val="000000"/>
                </a:solidFill>
              </a:rPr>
              <a:t> by IMI and Met </a:t>
            </a:r>
            <a:r>
              <a:rPr lang="fr-FR" altLang="fr-FR" sz="1400" dirty="0" err="1">
                <a:solidFill>
                  <a:srgbClr val="000000"/>
                </a:solidFill>
              </a:rPr>
              <a:t>Eireann</a:t>
            </a:r>
            <a:endParaRPr lang="fr-FR" altLang="fr-FR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400"/>
              </a:spcBef>
              <a:buClr>
                <a:srgbClr val="66CCFF"/>
              </a:buClr>
              <a:buFont typeface="Wingdings" pitchFamily="2" charset="2"/>
              <a:buChar char="§"/>
            </a:pPr>
            <a:r>
              <a:rPr lang="fr-FR" altLang="fr-FR" sz="1400" dirty="0">
                <a:solidFill>
                  <a:srgbClr val="000000"/>
                </a:solidFill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</a:rPr>
              <a:t>Cabo</a:t>
            </a:r>
            <a:r>
              <a:rPr lang="fr-FR" altLang="fr-FR" sz="1400" dirty="0">
                <a:solidFill>
                  <a:srgbClr val="000000"/>
                </a:solidFill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</a:rPr>
              <a:t>Silleiro</a:t>
            </a:r>
            <a:r>
              <a:rPr lang="fr-FR" altLang="fr-FR" sz="1400" dirty="0">
                <a:solidFill>
                  <a:srgbClr val="000000"/>
                </a:solidFill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</a:rPr>
              <a:t>operated</a:t>
            </a:r>
            <a:r>
              <a:rPr lang="fr-FR" altLang="fr-FR" sz="1400" dirty="0">
                <a:solidFill>
                  <a:srgbClr val="000000"/>
                </a:solidFill>
              </a:rPr>
              <a:t> by </a:t>
            </a:r>
            <a:br>
              <a:rPr lang="fr-FR" altLang="fr-FR" sz="1400" dirty="0">
                <a:solidFill>
                  <a:srgbClr val="000000"/>
                </a:solidFill>
              </a:rPr>
            </a:br>
            <a:r>
              <a:rPr lang="fr-FR" altLang="fr-FR" sz="1400" dirty="0">
                <a:solidFill>
                  <a:srgbClr val="000000"/>
                </a:solidFill>
              </a:rPr>
              <a:t>       </a:t>
            </a:r>
            <a:r>
              <a:rPr lang="fr-FR" altLang="fr-FR" sz="1400" dirty="0" err="1">
                <a:solidFill>
                  <a:srgbClr val="000000"/>
                </a:solidFill>
              </a:rPr>
              <a:t>Puertos</a:t>
            </a:r>
            <a:r>
              <a:rPr lang="fr-FR" altLang="fr-FR" sz="1400" dirty="0">
                <a:solidFill>
                  <a:srgbClr val="000000"/>
                </a:solidFill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</a:rPr>
              <a:t>del</a:t>
            </a:r>
            <a:r>
              <a:rPr lang="fr-FR" altLang="fr-FR" sz="1400" dirty="0">
                <a:solidFill>
                  <a:srgbClr val="000000"/>
                </a:solidFill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</a:rPr>
              <a:t>Estado</a:t>
            </a:r>
            <a:endParaRPr lang="fr-FR" altLang="fr-FR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400"/>
              </a:spcBef>
              <a:buClr>
                <a:srgbClr val="66CCFF"/>
              </a:buClr>
              <a:buFont typeface="Wingdings" pitchFamily="2" charset="2"/>
              <a:buChar char="§"/>
            </a:pPr>
            <a:r>
              <a:rPr lang="fr-FR" altLang="fr-FR" sz="1400" dirty="0">
                <a:solidFill>
                  <a:srgbClr val="000000"/>
                </a:solidFill>
              </a:rPr>
              <a:t> Lion </a:t>
            </a:r>
            <a:r>
              <a:rPr lang="fr-FR" altLang="fr-FR" sz="1400" dirty="0" err="1">
                <a:solidFill>
                  <a:srgbClr val="000000"/>
                </a:solidFill>
              </a:rPr>
              <a:t>operated</a:t>
            </a:r>
            <a:r>
              <a:rPr lang="fr-FR" altLang="fr-FR" sz="1400" dirty="0">
                <a:solidFill>
                  <a:srgbClr val="000000"/>
                </a:solidFill>
              </a:rPr>
              <a:t> by </a:t>
            </a:r>
            <a:r>
              <a:rPr lang="fr-FR" altLang="fr-FR" sz="1400" dirty="0" err="1">
                <a:solidFill>
                  <a:srgbClr val="000000"/>
                </a:solidFill>
              </a:rPr>
              <a:t>Meteo</a:t>
            </a:r>
            <a:r>
              <a:rPr lang="fr-FR" altLang="fr-FR" sz="1400" dirty="0">
                <a:solidFill>
                  <a:srgbClr val="000000"/>
                </a:solidFill>
              </a:rPr>
              <a:t>-France</a:t>
            </a:r>
            <a:r>
              <a:rPr lang="fr-FR" altLang="fr-FR" sz="1400" dirty="0">
                <a:solidFill>
                  <a:srgbClr val="000000"/>
                </a:solidFill>
                <a:cs typeface="Times New Roman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-252536" y="3677443"/>
            <a:ext cx="3833936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spcBef>
                <a:spcPts val="1800"/>
              </a:spcBef>
              <a:buClr>
                <a:srgbClr val="66CCFF"/>
              </a:buClr>
              <a:buSzPct val="100000"/>
              <a:buFont typeface="Wingdings" pitchFamily="2" charset="2"/>
              <a:buChar char=""/>
            </a:pPr>
            <a:r>
              <a:rPr lang="en-GB" altLang="fr-FR" sz="1400" dirty="0">
                <a:solidFill>
                  <a:srgbClr val="000000"/>
                </a:solidFill>
                <a:cs typeface="Times New Roman" charset="0"/>
              </a:rPr>
              <a:t> Several European oceanographic agencies among EUROGOOS members (such as </a:t>
            </a:r>
            <a:r>
              <a:rPr lang="en-GB" altLang="fr-FR" sz="1400" dirty="0" err="1">
                <a:solidFill>
                  <a:srgbClr val="000000"/>
                </a:solidFill>
                <a:cs typeface="Times New Roman" charset="0"/>
              </a:rPr>
              <a:t>Instituto</a:t>
            </a:r>
            <a:r>
              <a:rPr lang="en-GB" altLang="fr-FR" sz="1400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GB" altLang="fr-FR" sz="1400" dirty="0" err="1">
                <a:solidFill>
                  <a:srgbClr val="000000"/>
                </a:solidFill>
                <a:cs typeface="Times New Roman" charset="0"/>
              </a:rPr>
              <a:t>Hidrográfico</a:t>
            </a:r>
            <a:r>
              <a:rPr lang="en-GB" altLang="fr-FR" sz="1400" dirty="0">
                <a:solidFill>
                  <a:srgbClr val="000000"/>
                </a:solidFill>
                <a:cs typeface="Times New Roman" charset="0"/>
              </a:rPr>
              <a:t> in Portugal)</a:t>
            </a:r>
          </a:p>
          <a:p>
            <a:pPr lvl="1" eaLnBrk="1" hangingPunct="1">
              <a:spcBef>
                <a:spcPts val="200"/>
              </a:spcBef>
              <a:buClr>
                <a:srgbClr val="66CCFF"/>
              </a:buClr>
              <a:buSzPct val="100000"/>
              <a:buFont typeface="Wingdings" pitchFamily="2" charset="2"/>
              <a:buChar char=""/>
            </a:pPr>
            <a:r>
              <a:rPr lang="en-GB" altLang="fr-FR" sz="1400" dirty="0">
                <a:solidFill>
                  <a:srgbClr val="000000"/>
                </a:solidFill>
                <a:cs typeface="Times New Roman" charset="0"/>
              </a:rPr>
              <a:t> Several Mediterranean partners in MONGOOS (MOON and MEDGOOS), such as </a:t>
            </a:r>
            <a:r>
              <a:rPr lang="en-GB" altLang="fr-FR" sz="1400" dirty="0" err="1">
                <a:solidFill>
                  <a:srgbClr val="000000"/>
                </a:solidFill>
                <a:cs typeface="Times New Roman" charset="0"/>
              </a:rPr>
              <a:t>Puertos</a:t>
            </a:r>
            <a:r>
              <a:rPr lang="en-GB" altLang="fr-FR" sz="1400" dirty="0">
                <a:solidFill>
                  <a:srgbClr val="000000"/>
                </a:solidFill>
                <a:cs typeface="Times New Roman" charset="0"/>
              </a:rPr>
              <a:t> del Estado in Spain, </a:t>
            </a:r>
            <a:r>
              <a:rPr lang="it-IT" altLang="fr-FR" sz="1400" dirty="0">
                <a:solidFill>
                  <a:srgbClr val="000000"/>
                </a:solidFill>
                <a:cs typeface="Times New Roman" charset="0"/>
              </a:rPr>
              <a:t>Istituto Nazionale di Oceanografia e di Geofisica Sperimentale in Italy, </a:t>
            </a:r>
            <a:r>
              <a:rPr lang="de-DE" sz="14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Bundesamts </a:t>
            </a:r>
            <a:r>
              <a:rPr lang="de-DE" sz="140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fur</a:t>
            </a:r>
            <a:r>
              <a:rPr lang="de-DE" sz="14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Seeschifffahrt und Hydrographie in Germany</a:t>
            </a:r>
            <a:endParaRPr lang="it-IT" altLang="fr-FR" sz="1400" dirty="0">
              <a:solidFill>
                <a:srgbClr val="000000"/>
              </a:solidFill>
              <a:cs typeface="Times New Roman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3645024"/>
            <a:ext cx="5904656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E-SURFMAR?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Buoy</a:t>
            </a:r>
            <a:r>
              <a:rPr lang="fr-FR" dirty="0"/>
              <a:t> </a:t>
            </a:r>
            <a:r>
              <a:rPr lang="fr-FR" dirty="0" err="1"/>
              <a:t>partnerships</a:t>
            </a:r>
            <a:r>
              <a:rPr lang="fr-FR" dirty="0"/>
              <a:t> in E-SURFMAR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b="1" dirty="0"/>
              <a:t>VOS </a:t>
            </a:r>
            <a:r>
              <a:rPr lang="fr-FR" b="1" dirty="0" err="1"/>
              <a:t>partnerships</a:t>
            </a:r>
            <a:r>
              <a:rPr lang="fr-FR" b="1" dirty="0"/>
              <a:t> in E-SURFMAR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Fostering</a:t>
            </a:r>
            <a:r>
              <a:rPr lang="fr-FR" dirty="0"/>
              <a:t> </a:t>
            </a:r>
            <a:r>
              <a:rPr lang="fr-FR" dirty="0" err="1"/>
              <a:t>cooperations</a:t>
            </a:r>
            <a:endParaRPr lang="fr-FR" dirty="0"/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endParaRPr lang="fr-FR" b="1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937752"/>
              </p:ext>
            </p:extLst>
          </p:nvPr>
        </p:nvGraphicFramePr>
        <p:xfrm>
          <a:off x="7596336" y="3429000"/>
          <a:ext cx="956369" cy="1429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4" name="Image bitmap" r:id="rId3" imgW="12193702" imgH="18219048" progId="PBrush">
                  <p:embed/>
                </p:oleObj>
              </mc:Choice>
              <mc:Fallback>
                <p:oleObj name="Image bitmap" r:id="rId3" imgW="12193702" imgH="18219048" progId="PBrush">
                  <p:embed/>
                  <p:pic>
                    <p:nvPicPr>
                      <p:cNvPr id="6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3429000"/>
                        <a:ext cx="956369" cy="1429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03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VOS</a:t>
            </a:r>
          </a:p>
        </p:txBody>
      </p:sp>
      <p:pic>
        <p:nvPicPr>
          <p:cNvPr id="4" name="Picture 19" descr="IMG_1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>
            <a:fillRect/>
          </a:stretch>
        </p:blipFill>
        <p:spPr bwMode="auto">
          <a:xfrm>
            <a:off x="6588224" y="1988840"/>
            <a:ext cx="16891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21"/>
          <p:cNvSpPr>
            <a:spLocks noChangeShapeType="1"/>
          </p:cNvSpPr>
          <p:nvPr/>
        </p:nvSpPr>
        <p:spPr bwMode="auto">
          <a:xfrm>
            <a:off x="6038949" y="3208040"/>
            <a:ext cx="457200" cy="15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52549" y="2565105"/>
            <a:ext cx="5394326" cy="2179640"/>
            <a:chOff x="576" y="699"/>
            <a:chExt cx="3398" cy="1373"/>
          </a:xfrm>
        </p:grpSpPr>
        <p:pic>
          <p:nvPicPr>
            <p:cNvPr id="7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008"/>
              <a:ext cx="1488" cy="1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28"/>
            <p:cNvSpPr txBox="1">
              <a:spLocks noChangeArrowheads="1"/>
            </p:cNvSpPr>
            <p:nvPr/>
          </p:nvSpPr>
          <p:spPr bwMode="auto">
            <a:xfrm>
              <a:off x="2396" y="1680"/>
              <a:ext cx="138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Arial" charset="0"/>
                </a:defRPr>
              </a:lvl1pPr>
              <a:lvl2pPr>
                <a:defRPr sz="2400">
                  <a:solidFill>
                    <a:schemeClr val="bg2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>
                <a:defRPr sz="2400">
                  <a:solidFill>
                    <a:schemeClr val="bg2"/>
                  </a:solidFill>
                  <a:latin typeface="Arial" charset="0"/>
                </a:defRPr>
              </a:lvl4pPr>
              <a:lvl5pPr>
                <a:defRPr sz="2400">
                  <a:solidFill>
                    <a:schemeClr val="bg2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800" dirty="0" err="1">
                  <a:solidFill>
                    <a:schemeClr val="tx1"/>
                  </a:solidFill>
                </a:rPr>
                <a:t>Conventional</a:t>
              </a:r>
              <a:r>
                <a:rPr lang="fr-FR" sz="1800" dirty="0">
                  <a:solidFill>
                    <a:schemeClr val="tx1"/>
                  </a:solidFill>
                </a:rPr>
                <a:t> VOS</a:t>
              </a:r>
              <a:br>
                <a:rPr lang="fr-FR" sz="1800" dirty="0">
                  <a:solidFill>
                    <a:schemeClr val="tx1"/>
                  </a:solidFill>
                </a:rPr>
              </a:br>
              <a:r>
                <a:rPr lang="fr-FR" sz="1400" dirty="0">
                  <a:solidFill>
                    <a:schemeClr val="tx1"/>
                  </a:solidFill>
                </a:rPr>
                <a:t>National </a:t>
              </a:r>
              <a:r>
                <a:rPr lang="fr-FR" sz="1400" dirty="0" err="1">
                  <a:solidFill>
                    <a:schemeClr val="tx1"/>
                  </a:solidFill>
                </a:rPr>
                <a:t>fleets</a:t>
              </a:r>
              <a:endParaRPr 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9" name="Line 29"/>
            <p:cNvSpPr>
              <a:spLocks noChangeShapeType="1"/>
            </p:cNvSpPr>
            <p:nvPr/>
          </p:nvSpPr>
          <p:spPr bwMode="auto">
            <a:xfrm>
              <a:off x="2112" y="1824"/>
              <a:ext cx="288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2589" y="699"/>
              <a:ext cx="1385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Arial" charset="0"/>
                </a:defRPr>
              </a:lvl1pPr>
              <a:lvl2pPr>
                <a:defRPr sz="2400">
                  <a:solidFill>
                    <a:schemeClr val="bg2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>
                <a:defRPr sz="2400">
                  <a:solidFill>
                    <a:schemeClr val="bg2"/>
                  </a:solidFill>
                  <a:latin typeface="Arial" charset="0"/>
                </a:defRPr>
              </a:lvl4pPr>
              <a:lvl5pPr>
                <a:defRPr sz="2400">
                  <a:solidFill>
                    <a:schemeClr val="bg2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800" dirty="0" err="1">
                  <a:solidFill>
                    <a:schemeClr val="tx1"/>
                  </a:solidFill>
                </a:rPr>
                <a:t>Ship</a:t>
              </a:r>
              <a:r>
                <a:rPr lang="fr-FR" sz="1800" dirty="0">
                  <a:solidFill>
                    <a:schemeClr val="tx1"/>
                  </a:solidFill>
                </a:rPr>
                <a:t> </a:t>
              </a:r>
              <a:r>
                <a:rPr lang="fr-FR" sz="1800" dirty="0" err="1">
                  <a:solidFill>
                    <a:schemeClr val="tx1"/>
                  </a:solidFill>
                </a:rPr>
                <a:t>Automated</a:t>
              </a:r>
              <a:r>
                <a:rPr lang="fr-FR" sz="1800" dirty="0">
                  <a:solidFill>
                    <a:schemeClr val="tx1"/>
                  </a:solidFill>
                </a:rPr>
                <a:t> </a:t>
              </a:r>
              <a:r>
                <a:rPr lang="fr-FR" sz="1800" dirty="0" err="1">
                  <a:solidFill>
                    <a:schemeClr val="tx1"/>
                  </a:solidFill>
                </a:rPr>
                <a:t>Weather</a:t>
              </a:r>
              <a:r>
                <a:rPr lang="fr-FR" sz="1800" dirty="0">
                  <a:solidFill>
                    <a:schemeClr val="tx1"/>
                  </a:solidFill>
                </a:rPr>
                <a:t> Stations (S-AWS)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92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133600"/>
            <a:ext cx="47148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286000"/>
            <a:ext cx="4695825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57200" y="762000"/>
            <a:ext cx="8229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200" b="0">
                <a:solidFill>
                  <a:srgbClr val="00AEEF"/>
                </a:solidFill>
              </a:rPr>
              <a:t>Availability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600200" y="2389188"/>
            <a:ext cx="1281113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sz="1400" b="0"/>
              <a:t>Manned VOS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553200" y="2389188"/>
            <a:ext cx="760413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sz="1400" b="0"/>
              <a:t>S-AWS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808163" y="1628775"/>
            <a:ext cx="557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sz="1600" b="0"/>
              <a:t>Observations carried out by EUMETNET ships</a:t>
            </a:r>
          </a:p>
          <a:p>
            <a:pPr algn="ctr" eaLnBrk="1" hangingPunct="1">
              <a:buClrTx/>
              <a:buFontTx/>
              <a:buNone/>
            </a:pPr>
            <a:r>
              <a:rPr lang="fr-FR" sz="1600" b="0"/>
              <a:t>inside the EUMETNET area (includes E-SURFMAR fleet) 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533400" y="4114800"/>
            <a:ext cx="4038600" cy="1588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85800" y="4267200"/>
            <a:ext cx="1198563" cy="246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sz="1000" b="0">
                <a:solidFill>
                  <a:srgbClr val="FF0000"/>
                </a:solidFill>
              </a:rPr>
              <a:t>Target 2007-2017</a:t>
            </a: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6019800" y="3048000"/>
            <a:ext cx="2971800" cy="1588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6019800" y="3108325"/>
            <a:ext cx="1198563" cy="246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sz="1000" b="0">
                <a:solidFill>
                  <a:srgbClr val="FF0000"/>
                </a:solidFill>
              </a:rPr>
              <a:t>Target 2013-2017</a:t>
            </a:r>
          </a:p>
        </p:txBody>
      </p:sp>
    </p:spTree>
    <p:extLst>
      <p:ext uri="{BB962C8B-B14F-4D97-AF65-F5344CB8AC3E}">
        <p14:creationId xmlns:p14="http://schemas.microsoft.com/office/powerpoint/2010/main" val="3880330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457200" y="533400"/>
            <a:ext cx="8229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200" b="0">
                <a:solidFill>
                  <a:srgbClr val="00AEEF"/>
                </a:solidFill>
              </a:rPr>
              <a:t>Blacklist</a:t>
            </a:r>
            <a:r>
              <a:rPr lang="en-US" sz="2400" b="0">
                <a:solidFill>
                  <a:srgbClr val="00AEEF"/>
                </a:solidFill>
              </a:rPr>
              <a:t> (Timeliness – Conv. VOS)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676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998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074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581025"/>
          </a:xfrm>
        </p:spPr>
        <p:txBody>
          <a:bodyPr/>
          <a:lstStyle/>
          <a:p>
            <a:pPr eaLnBrk="1" hangingPunct="1"/>
            <a:r>
              <a:rPr lang="en-US" sz="2400" dirty="0"/>
              <a:t>A product of cooperation: the EUCAWS </a:t>
            </a:r>
            <a:br>
              <a:rPr lang="en-US" sz="2400" dirty="0"/>
            </a:br>
            <a:r>
              <a:rPr lang="en-US" sz="2400" dirty="0"/>
              <a:t>European Common Automatic Weather Station</a:t>
            </a:r>
          </a:p>
        </p:txBody>
      </p:sp>
      <p:sp>
        <p:nvSpPr>
          <p:cNvPr id="11267" name="Text Box 3078"/>
          <p:cNvSpPr txBox="1">
            <a:spLocks noChangeArrowheads="1"/>
          </p:cNvSpPr>
          <p:nvPr/>
        </p:nvSpPr>
        <p:spPr bwMode="auto">
          <a:xfrm>
            <a:off x="107504" y="3487660"/>
            <a:ext cx="6282444" cy="304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64440" rIns="90000" bIns="468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</a:pP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A diverse set of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stakeholders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…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raise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the bar for high-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quality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observations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at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sea</a:t>
            </a:r>
            <a:endParaRPr lang="fr-FR" sz="1600" b="0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lvl="1" eaLnBrk="1" hangingPunct="1">
              <a:spcBef>
                <a:spcPts val="300"/>
              </a:spcBef>
              <a:buClr>
                <a:schemeClr val="bg2"/>
              </a:buClr>
              <a:buFontTx/>
              <a:buChar char="•"/>
            </a:pP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Specifications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commonly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defined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by EUMETNET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members</a:t>
            </a:r>
            <a:endParaRPr lang="fr-FR" sz="1600" b="0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lvl="1" eaLnBrk="1" hangingPunct="1">
              <a:spcBef>
                <a:spcPts val="300"/>
              </a:spcBef>
              <a:buClr>
                <a:schemeClr val="bg2"/>
              </a:buClr>
              <a:buFontTx/>
              <a:buChar char="•"/>
            </a:pP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1</a:t>
            </a:r>
            <a:r>
              <a:rPr lang="fr-FR" sz="1600" b="0" baseline="3000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st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EUMETNET call for tender;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issued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in 2012</a:t>
            </a:r>
          </a:p>
          <a:p>
            <a:pPr lvl="1" eaLnBrk="1" hangingPunct="1">
              <a:spcBef>
                <a:spcPts val="300"/>
              </a:spcBef>
              <a:buClr>
                <a:schemeClr val="bg2"/>
              </a:buClr>
              <a:buFontTx/>
              <a:buChar char="•"/>
            </a:pP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Contracts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signed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in 2013</a:t>
            </a:r>
          </a:p>
          <a:p>
            <a:pPr lvl="1" eaLnBrk="1" hangingPunct="1">
              <a:spcBef>
                <a:spcPts val="300"/>
              </a:spcBef>
              <a:buClr>
                <a:schemeClr val="bg2"/>
              </a:buClr>
              <a:buFontTx/>
              <a:buChar char="•"/>
            </a:pP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Factory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Acceptance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Test: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passed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December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2014</a:t>
            </a:r>
          </a:p>
          <a:p>
            <a:pPr lvl="1" eaLnBrk="1" hangingPunct="1">
              <a:spcBef>
                <a:spcPts val="300"/>
              </a:spcBef>
              <a:buClr>
                <a:schemeClr val="bg2"/>
              </a:buClr>
              <a:buFontTx/>
              <a:buChar char="•"/>
            </a:pP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Site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Acceptance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Test: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passed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June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2015</a:t>
            </a:r>
          </a:p>
          <a:p>
            <a:pPr lvl="1" eaLnBrk="1" hangingPunct="1">
              <a:spcBef>
                <a:spcPts val="300"/>
              </a:spcBef>
              <a:buClr>
                <a:schemeClr val="bg2"/>
              </a:buClr>
              <a:buFontTx/>
              <a:buChar char="•"/>
            </a:pP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Verification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of Regular Service: </a:t>
            </a:r>
            <a:r>
              <a:rPr lang="fr-FR" sz="16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passed</a:t>
            </a:r>
            <a:r>
              <a:rPr lang="fr-FR" sz="16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March 2016</a:t>
            </a:r>
          </a:p>
          <a:p>
            <a:pPr eaLnBrk="1" hangingPunct="1">
              <a:spcBef>
                <a:spcPts val="300"/>
              </a:spcBef>
              <a:buClr>
                <a:schemeClr val="bg2"/>
              </a:buClr>
              <a:buFontTx/>
              <a:buChar char="•"/>
            </a:pP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Various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countries have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expressed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intentions to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purchase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.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Expect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around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300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units</a:t>
            </a:r>
            <a:r>
              <a:rPr lang="fr-FR" sz="2000" b="0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in total at </a:t>
            </a:r>
            <a:r>
              <a:rPr lang="fr-FR" sz="2000" b="0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present</a:t>
            </a:r>
            <a:endParaRPr lang="fr-FR" sz="2000" b="0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7838"/>
            <a:ext cx="2736304" cy="18230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24526"/>
          <a:stretch/>
        </p:blipFill>
        <p:spPr>
          <a:xfrm>
            <a:off x="4752020" y="1392724"/>
            <a:ext cx="3275856" cy="1500233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117730"/>
              </p:ext>
            </p:extLst>
          </p:nvPr>
        </p:nvGraphicFramePr>
        <p:xfrm>
          <a:off x="6843753" y="3789040"/>
          <a:ext cx="1602404" cy="2394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0" name="Image bitmap" r:id="rId5" imgW="12193702" imgH="18219048" progId="PBrush">
                  <p:embed/>
                </p:oleObj>
              </mc:Choice>
              <mc:Fallback>
                <p:oleObj name="Image bitmap" r:id="rId5" imgW="12193702" imgH="182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753" y="3789040"/>
                        <a:ext cx="1602404" cy="2394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211960" y="2863969"/>
            <a:ext cx="436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EUCAWS workshop </a:t>
            </a:r>
            <a:r>
              <a:rPr lang="fr-FR" sz="1200" dirty="0" err="1"/>
              <a:t>at</a:t>
            </a:r>
            <a:r>
              <a:rPr lang="fr-FR" sz="1200" dirty="0"/>
              <a:t> DWD in </a:t>
            </a:r>
            <a:r>
              <a:rPr lang="fr-FR" sz="1200" dirty="0" err="1"/>
              <a:t>Hamburg</a:t>
            </a:r>
            <a:r>
              <a:rPr lang="fr-FR" sz="1200" dirty="0"/>
              <a:t>, 18-19 April 2016</a:t>
            </a:r>
          </a:p>
          <a:p>
            <a:pPr algn="ctr"/>
            <a:r>
              <a:rPr lang="fr-FR" sz="1200" dirty="0"/>
              <a:t>~30 participants!</a:t>
            </a:r>
          </a:p>
        </p:txBody>
      </p:sp>
    </p:spTree>
    <p:extLst>
      <p:ext uri="{BB962C8B-B14F-4D97-AF65-F5344CB8AC3E}">
        <p14:creationId xmlns:p14="http://schemas.microsoft.com/office/powerpoint/2010/main" val="2120504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VOS </a:t>
            </a:r>
            <a:r>
              <a:rPr lang="fr-FR" dirty="0" err="1"/>
              <a:t>metadata</a:t>
            </a:r>
            <a:r>
              <a:rPr lang="fr-FR" dirty="0"/>
              <a:t> </a:t>
            </a:r>
            <a:r>
              <a:rPr lang="fr-FR" dirty="0" err="1"/>
              <a:t>database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Entries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Croatia</a:t>
            </a:r>
            <a:r>
              <a:rPr lang="fr-FR" dirty="0"/>
              <a:t> (30)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90" y="2172741"/>
            <a:ext cx="6699819" cy="3992563"/>
          </a:xfrm>
        </p:spPr>
      </p:pic>
    </p:spTree>
    <p:extLst>
      <p:ext uri="{BB962C8B-B14F-4D97-AF65-F5344CB8AC3E}">
        <p14:creationId xmlns:p14="http://schemas.microsoft.com/office/powerpoint/2010/main" val="199398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4437112"/>
            <a:ext cx="4248472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E-SURFMAR?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Buoy</a:t>
            </a:r>
            <a:r>
              <a:rPr lang="fr-FR" dirty="0"/>
              <a:t> </a:t>
            </a:r>
            <a:r>
              <a:rPr lang="fr-FR" dirty="0" err="1"/>
              <a:t>partnerships</a:t>
            </a:r>
            <a:r>
              <a:rPr lang="fr-FR" dirty="0"/>
              <a:t> in E-SURFMAR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/>
              <a:t>VOS </a:t>
            </a:r>
            <a:r>
              <a:rPr lang="fr-FR" dirty="0" err="1"/>
              <a:t>partnerships</a:t>
            </a:r>
            <a:r>
              <a:rPr lang="fr-FR" dirty="0"/>
              <a:t> in E-SURFMAR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b="1" dirty="0" err="1"/>
              <a:t>Fostering</a:t>
            </a:r>
            <a:r>
              <a:rPr lang="fr-FR" b="1" dirty="0"/>
              <a:t> </a:t>
            </a:r>
            <a:r>
              <a:rPr lang="fr-FR" b="1" dirty="0" err="1"/>
              <a:t>cooperations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8806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615727"/>
            <a:ext cx="8229600" cy="581025"/>
          </a:xfrm>
        </p:spPr>
        <p:txBody>
          <a:bodyPr/>
          <a:lstStyle/>
          <a:p>
            <a:r>
              <a:rPr lang="fr-FR" sz="2800" b="1" dirty="0"/>
              <a:t>ECMWF news </a:t>
            </a:r>
            <a:r>
              <a:rPr lang="fr-FR" sz="2800" dirty="0"/>
              <a:t>(3 </a:t>
            </a:r>
            <a:r>
              <a:rPr lang="fr-FR" sz="2800" dirty="0" err="1"/>
              <a:t>Aug</a:t>
            </a:r>
            <a:r>
              <a:rPr lang="fr-FR" sz="2800" dirty="0"/>
              <a:t>. 2016): </a:t>
            </a:r>
            <a:br>
              <a:rPr lang="fr-FR" sz="2800" dirty="0"/>
            </a:br>
            <a:r>
              <a:rPr lang="fr-FR" sz="2800" dirty="0"/>
              <a:t>A New 20th </a:t>
            </a:r>
            <a:r>
              <a:rPr lang="fr-FR" sz="2800" dirty="0" err="1"/>
              <a:t>century</a:t>
            </a:r>
            <a:r>
              <a:rPr lang="fr-FR" sz="2800" dirty="0"/>
              <a:t> </a:t>
            </a:r>
            <a:r>
              <a:rPr lang="fr-FR" sz="2800" dirty="0" err="1"/>
              <a:t>reanalysis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5837227" cy="3992563"/>
          </a:xfrm>
        </p:spPr>
      </p:pic>
      <p:sp>
        <p:nvSpPr>
          <p:cNvPr id="6" name="ZoneTexte 5"/>
          <p:cNvSpPr txBox="1"/>
          <p:nvPr/>
        </p:nvSpPr>
        <p:spPr>
          <a:xfrm>
            <a:off x="107504" y="5457998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 Surface marine observations: 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important variables in the </a:t>
            </a:r>
            <a:r>
              <a:rPr lang="fr-FR" dirty="0" err="1"/>
              <a:t>climate</a:t>
            </a:r>
            <a:r>
              <a:rPr lang="fr-FR" dirty="0"/>
              <a:t> system</a:t>
            </a:r>
          </a:p>
          <a:p>
            <a:r>
              <a:rPr lang="fr-FR" dirty="0"/>
              <a:t>2. </a:t>
            </a:r>
            <a:r>
              <a:rPr lang="fr-FR" dirty="0" err="1"/>
              <a:t>Coupled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are </a:t>
            </a:r>
            <a:r>
              <a:rPr lang="fr-FR" dirty="0" err="1"/>
              <a:t>there</a:t>
            </a:r>
            <a:r>
              <a:rPr lang="fr-FR" dirty="0"/>
              <a:t>… </a:t>
            </a:r>
            <a:r>
              <a:rPr lang="fr-FR" dirty="0" err="1"/>
              <a:t>making</a:t>
            </a:r>
            <a:r>
              <a:rPr lang="fr-FR" dirty="0"/>
              <a:t> </a:t>
            </a:r>
            <a:r>
              <a:rPr lang="fr-FR" dirty="0" err="1"/>
              <a:t>progress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require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and </a:t>
            </a:r>
            <a:r>
              <a:rPr lang="fr-FR" dirty="0" err="1"/>
              <a:t>ocean</a:t>
            </a:r>
            <a:r>
              <a:rPr lang="fr-FR" dirty="0"/>
              <a:t> interactions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/>
              <a:t>measurements</a:t>
            </a:r>
            <a:r>
              <a:rPr lang="fr-FR" dirty="0"/>
              <a:t> at the marine surface!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8" y="1355344"/>
            <a:ext cx="4049542" cy="394586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364088" y="201056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Atmosphere</a:t>
            </a:r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64088" y="328762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9900"/>
                </a:solidFill>
              </a:rPr>
              <a:t>Ocean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87000" y="2555612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+Observations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42938" y="836712"/>
            <a:ext cx="4176464" cy="2304256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fr-FR" sz="1600" b="1" dirty="0" err="1">
                <a:solidFill>
                  <a:schemeClr val="bg1">
                    <a:lumMod val="65000"/>
                  </a:schemeClr>
                </a:solidFill>
              </a:rPr>
              <a:t>Similar</a:t>
            </a:r>
            <a:r>
              <a:rPr lang="fr-FR" sz="1600" b="1" dirty="0">
                <a:solidFill>
                  <a:schemeClr val="bg1">
                    <a:lumMod val="65000"/>
                  </a:schemeClr>
                </a:solidFill>
              </a:rPr>
              <a:t> to ERA-20C </a:t>
            </a:r>
            <a:br>
              <a:rPr lang="fr-FR" sz="16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(Poli </a:t>
            </a:r>
            <a:r>
              <a:rPr lang="fr-FR" sz="1200" i="1" dirty="0">
                <a:solidFill>
                  <a:schemeClr val="bg1">
                    <a:lumMod val="65000"/>
                  </a:schemeClr>
                </a:solidFill>
              </a:rPr>
              <a:t>et al.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, 2013, ERA Rep.14; 2016, Journal of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Climate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2938" y="1355344"/>
            <a:ext cx="4176464" cy="4089880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1600" b="1" dirty="0" err="1">
                <a:solidFill>
                  <a:srgbClr val="FF9900"/>
                </a:solidFill>
              </a:rPr>
              <a:t>Novelty</a:t>
            </a:r>
            <a:r>
              <a:rPr lang="fr-FR" sz="1600" b="1" dirty="0">
                <a:solidFill>
                  <a:srgbClr val="FF9900"/>
                </a:solidFill>
              </a:rPr>
              <a:t>! </a:t>
            </a:r>
            <a:r>
              <a:rPr lang="fr-FR" sz="1600" b="1" dirty="0" err="1">
                <a:solidFill>
                  <a:srgbClr val="FF9900"/>
                </a:solidFill>
              </a:rPr>
              <a:t>Coupled</a:t>
            </a:r>
            <a:r>
              <a:rPr lang="fr-FR" sz="1600" b="1" dirty="0">
                <a:solidFill>
                  <a:srgbClr val="FF9900"/>
                </a:solidFill>
              </a:rPr>
              <a:t> data assimilation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21768" y="3170362"/>
            <a:ext cx="2448272" cy="1107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Primary</a:t>
            </a:r>
            <a:r>
              <a:rPr lang="fr-FR" dirty="0"/>
              <a:t> forcing: SST</a:t>
            </a:r>
            <a:br>
              <a:rPr lang="fr-FR" dirty="0"/>
            </a:br>
            <a:r>
              <a:rPr lang="fr-FR" sz="1200" dirty="0"/>
              <a:t>(+</a:t>
            </a:r>
            <a:r>
              <a:rPr lang="fr-FR" sz="1200" dirty="0" err="1"/>
              <a:t>sea-ice</a:t>
            </a:r>
            <a:r>
              <a:rPr lang="fr-FR" sz="1200" dirty="0"/>
              <a:t>, </a:t>
            </a:r>
            <a:r>
              <a:rPr lang="fr-FR" sz="1200" dirty="0" err="1"/>
              <a:t>aerosols</a:t>
            </a:r>
            <a:r>
              <a:rPr lang="fr-FR" sz="1200" dirty="0"/>
              <a:t>, </a:t>
            </a:r>
            <a:r>
              <a:rPr lang="fr-FR" sz="1200" dirty="0" err="1"/>
              <a:t>greenhouse</a:t>
            </a:r>
            <a:r>
              <a:rPr lang="fr-FR" sz="1200" dirty="0"/>
              <a:t> </a:t>
            </a:r>
            <a:r>
              <a:rPr lang="fr-FR" sz="1200" dirty="0" err="1"/>
              <a:t>gases</a:t>
            </a:r>
            <a:r>
              <a:rPr lang="fr-FR" sz="1200" dirty="0"/>
              <a:t>, ozone, </a:t>
            </a:r>
            <a:r>
              <a:rPr lang="fr-FR" sz="1200" dirty="0" err="1"/>
              <a:t>solar</a:t>
            </a:r>
            <a:r>
              <a:rPr lang="fr-FR" sz="1200" dirty="0"/>
              <a:t>; </a:t>
            </a:r>
            <a:r>
              <a:rPr lang="fr-FR" sz="1200" dirty="0" err="1"/>
              <a:t>similar</a:t>
            </a:r>
            <a:r>
              <a:rPr lang="fr-FR" sz="1200" dirty="0"/>
              <a:t> to CMIP5, </a:t>
            </a:r>
            <a:r>
              <a:rPr lang="fr-FR" sz="1200" dirty="0" err="1"/>
              <a:t>whose</a:t>
            </a:r>
            <a:r>
              <a:rPr lang="fr-FR" sz="1200" dirty="0"/>
              <a:t> projections are by IPCC)</a:t>
            </a:r>
          </a:p>
        </p:txBody>
      </p:sp>
    </p:spTree>
    <p:extLst>
      <p:ext uri="{BB962C8B-B14F-4D97-AF65-F5344CB8AC3E}">
        <p14:creationId xmlns:p14="http://schemas.microsoft.com/office/powerpoint/2010/main" val="34736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3" grpId="0"/>
      <p:bldP spid="14" grpId="0"/>
      <p:bldP spid="15" grpId="0"/>
      <p:bldP spid="11" grpId="0" animBg="1"/>
      <p:bldP spid="1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4478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dirty="0"/>
              <a:t>Data</a:t>
            </a:r>
            <a:br>
              <a:rPr lang="en-US" altLang="fr-FR" dirty="0"/>
            </a:br>
            <a:r>
              <a:rPr lang="en-US" altLang="fr-FR" dirty="0"/>
              <a:t>Quality </a:t>
            </a:r>
            <a:br>
              <a:rPr lang="en-US" altLang="fr-FR" dirty="0"/>
            </a:br>
            <a:r>
              <a:rPr lang="en-US" altLang="fr-FR" dirty="0"/>
              <a:t>Control </a:t>
            </a:r>
            <a:br>
              <a:rPr lang="en-US" altLang="fr-FR" dirty="0"/>
            </a:br>
            <a:r>
              <a:rPr lang="en-US" altLang="fr-FR" dirty="0"/>
              <a:t>Tools</a:t>
            </a:r>
            <a:endParaRPr lang="en-US" altLang="fr-FR" sz="2400" dirty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867400" y="152400"/>
            <a:ext cx="30480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altLang="fr-FR" sz="1400">
                <a:solidFill>
                  <a:srgbClr val="00AEEF"/>
                </a:solidFill>
              </a:rPr>
              <a:t>http://www.meteo.shom.fr/qctools/</a:t>
            </a:r>
          </a:p>
        </p:txBody>
      </p:sp>
      <p:pic>
        <p:nvPicPr>
          <p:cNvPr id="2970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36613"/>
            <a:ext cx="730250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92275" y="576103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Serves </a:t>
            </a:r>
            <a:r>
              <a:rPr lang="fr-FR" dirty="0" err="1"/>
              <a:t>timeseries</a:t>
            </a:r>
            <a:r>
              <a:rPr lang="fr-FR" dirty="0"/>
              <a:t>, </a:t>
            </a:r>
            <a:r>
              <a:rPr lang="fr-FR" dirty="0" err="1"/>
              <a:t>maps</a:t>
            </a:r>
            <a:r>
              <a:rPr lang="fr-FR" dirty="0"/>
              <a:t>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E-SURFMAR expert team meetings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Open to all in the </a:t>
            </a:r>
            <a:r>
              <a:rPr lang="fr-FR" dirty="0" err="1"/>
              <a:t>domain</a:t>
            </a:r>
            <a:r>
              <a:rPr lang="fr-FR" dirty="0"/>
              <a:t> of surface marine </a:t>
            </a:r>
            <a:r>
              <a:rPr lang="fr-FR" dirty="0" err="1"/>
              <a:t>meteorological</a:t>
            </a:r>
            <a:r>
              <a:rPr lang="fr-FR" dirty="0"/>
              <a:t> observations</a:t>
            </a:r>
          </a:p>
          <a:p>
            <a:pPr lvl="1"/>
            <a:r>
              <a:rPr lang="fr-FR" dirty="0"/>
              <a:t>Not </a:t>
            </a:r>
            <a:r>
              <a:rPr lang="fr-FR" dirty="0" err="1"/>
              <a:t>just</a:t>
            </a:r>
            <a:r>
              <a:rPr lang="fr-FR" dirty="0"/>
              <a:t> NHMS, </a:t>
            </a:r>
            <a:r>
              <a:rPr lang="fr-FR" dirty="0" err="1"/>
              <a:t>there</a:t>
            </a:r>
            <a:r>
              <a:rPr lang="fr-FR" dirty="0"/>
              <a:t> are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attendees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hydrographic</a:t>
            </a:r>
            <a:r>
              <a:rPr lang="fr-FR" dirty="0"/>
              <a:t> institutes for </a:t>
            </a:r>
            <a:r>
              <a:rPr lang="fr-FR" dirty="0" err="1"/>
              <a:t>example</a:t>
            </a:r>
            <a:endParaRPr lang="fr-FR" dirty="0"/>
          </a:p>
          <a:p>
            <a:r>
              <a:rPr lang="fr-FR" dirty="0"/>
              <a:t>Topics </a:t>
            </a:r>
            <a:r>
              <a:rPr lang="fr-FR" dirty="0" err="1"/>
              <a:t>include</a:t>
            </a:r>
            <a:endParaRPr lang="fr-FR" dirty="0"/>
          </a:p>
          <a:p>
            <a:pPr lvl="1"/>
            <a:r>
              <a:rPr lang="fr-FR" dirty="0" err="1"/>
              <a:t>Reviewing</a:t>
            </a:r>
            <a:r>
              <a:rPr lang="fr-FR" dirty="0"/>
              <a:t> the service performance</a:t>
            </a:r>
          </a:p>
          <a:p>
            <a:pPr lvl="1"/>
            <a:r>
              <a:rPr lang="fr-FR" dirty="0"/>
              <a:t>Sharing practices</a:t>
            </a:r>
          </a:p>
          <a:p>
            <a:pPr lvl="1"/>
            <a:r>
              <a:rPr lang="fr-FR" dirty="0" err="1"/>
              <a:t>Discussing</a:t>
            </a:r>
            <a:r>
              <a:rPr lang="fr-FR" dirty="0"/>
              <a:t> issues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platforms</a:t>
            </a:r>
            <a:r>
              <a:rPr lang="fr-FR" dirty="0"/>
              <a:t> and data</a:t>
            </a:r>
          </a:p>
          <a:p>
            <a:pPr lvl="1"/>
            <a:r>
              <a:rPr lang="fr-FR" dirty="0" err="1"/>
              <a:t>Steering</a:t>
            </a:r>
            <a:r>
              <a:rPr lang="fr-FR" dirty="0"/>
              <a:t> the actions of the service!</a:t>
            </a:r>
          </a:p>
        </p:txBody>
      </p:sp>
    </p:spTree>
    <p:extLst>
      <p:ext uri="{BB962C8B-B14F-4D97-AF65-F5344CB8AC3E}">
        <p14:creationId xmlns:p14="http://schemas.microsoft.com/office/powerpoint/2010/main" val="283641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7735"/>
            <a:ext cx="8229600" cy="581025"/>
          </a:xfrm>
        </p:spPr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80653"/>
            <a:ext cx="8784976" cy="4640635"/>
          </a:xfrm>
        </p:spPr>
        <p:txBody>
          <a:bodyPr/>
          <a:lstStyle/>
          <a:p>
            <a:r>
              <a:rPr lang="fr-FR" sz="2000" dirty="0" err="1"/>
              <a:t>Given</a:t>
            </a:r>
            <a:r>
              <a:rPr lang="fr-FR" sz="2000" dirty="0"/>
              <a:t> E-SURFMAR </a:t>
            </a:r>
            <a:r>
              <a:rPr lang="fr-FR" sz="2000" dirty="0" err="1"/>
              <a:t>responds</a:t>
            </a:r>
            <a:r>
              <a:rPr lang="fr-FR" sz="2000" dirty="0"/>
              <a:t> first to met. </a:t>
            </a:r>
            <a:r>
              <a:rPr lang="fr-FR" sz="2000" dirty="0" err="1"/>
              <a:t>community</a:t>
            </a:r>
            <a:r>
              <a:rPr lang="fr-FR" sz="2000" dirty="0"/>
              <a:t> </a:t>
            </a:r>
            <a:r>
              <a:rPr lang="fr-FR" sz="2000" dirty="0" err="1"/>
              <a:t>through</a:t>
            </a:r>
            <a:r>
              <a:rPr lang="fr-FR" sz="2000" dirty="0"/>
              <a:t> </a:t>
            </a:r>
            <a:r>
              <a:rPr lang="fr-FR" sz="2000" dirty="0" err="1"/>
              <a:t>its</a:t>
            </a:r>
            <a:r>
              <a:rPr lang="fr-FR" sz="2000" dirty="0"/>
              <a:t> </a:t>
            </a:r>
            <a:r>
              <a:rPr lang="fr-FR" sz="2000" dirty="0" err="1"/>
              <a:t>funding</a:t>
            </a:r>
            <a:r>
              <a:rPr lang="fr-FR" sz="2000" dirty="0"/>
              <a:t>,</a:t>
            </a:r>
          </a:p>
          <a:p>
            <a:r>
              <a:rPr lang="fr-FR" sz="2000" dirty="0" err="1"/>
              <a:t>Noting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E-</a:t>
            </a:r>
            <a:r>
              <a:rPr lang="fr-FR" sz="2000" dirty="0" err="1"/>
              <a:t>SURFMAR’s</a:t>
            </a:r>
            <a:endParaRPr lang="fr-FR" sz="2000" dirty="0"/>
          </a:p>
          <a:p>
            <a:pPr lvl="1"/>
            <a:r>
              <a:rPr lang="fr-FR" sz="2000" dirty="0"/>
              <a:t>expert teams are not </a:t>
            </a:r>
            <a:r>
              <a:rPr lang="fr-FR" sz="2000" dirty="0" err="1"/>
              <a:t>restricted</a:t>
            </a:r>
            <a:r>
              <a:rPr lang="fr-FR" sz="2000" dirty="0"/>
              <a:t> to NHMS</a:t>
            </a:r>
          </a:p>
          <a:p>
            <a:pPr lvl="1"/>
            <a:r>
              <a:rPr lang="fr-FR" sz="2000" dirty="0"/>
              <a:t>data </a:t>
            </a:r>
            <a:r>
              <a:rPr lang="fr-FR" sz="2000" dirty="0" err="1"/>
              <a:t>collected</a:t>
            </a:r>
            <a:r>
              <a:rPr lang="fr-FR" sz="2000" dirty="0"/>
              <a:t> serve as </a:t>
            </a:r>
            <a:r>
              <a:rPr lang="fr-FR" sz="2000" dirty="0" err="1"/>
              <a:t>references</a:t>
            </a:r>
            <a:r>
              <a:rPr lang="fr-FR" sz="2000" dirty="0"/>
              <a:t> in the </a:t>
            </a:r>
            <a:r>
              <a:rPr lang="fr-FR" sz="2000" dirty="0" err="1"/>
              <a:t>climate</a:t>
            </a:r>
            <a:r>
              <a:rPr lang="fr-FR" sz="2000" dirty="0"/>
              <a:t> system over </a:t>
            </a:r>
            <a:r>
              <a:rPr lang="fr-FR" sz="2000" dirty="0" err="1"/>
              <a:t>oceans</a:t>
            </a:r>
            <a:endParaRPr lang="fr-FR" sz="2000" dirty="0"/>
          </a:p>
          <a:p>
            <a:pPr lvl="1"/>
            <a:r>
              <a:rPr lang="fr-FR" sz="2000" dirty="0" err="1"/>
              <a:t>metadata</a:t>
            </a:r>
            <a:r>
              <a:rPr lang="fr-FR" sz="2000" dirty="0"/>
              <a:t> </a:t>
            </a:r>
            <a:r>
              <a:rPr lang="fr-FR" sz="2000" dirty="0" err="1"/>
              <a:t>collected</a:t>
            </a:r>
            <a:r>
              <a:rPr lang="fr-FR" sz="2000" dirty="0"/>
              <a:t> have </a:t>
            </a:r>
            <a:r>
              <a:rPr lang="fr-FR" sz="2000" dirty="0" err="1"/>
              <a:t>closed</a:t>
            </a:r>
            <a:r>
              <a:rPr lang="fr-FR" sz="2000" dirty="0"/>
              <a:t> a </a:t>
            </a:r>
            <a:r>
              <a:rPr lang="fr-FR" sz="2000" dirty="0" err="1"/>
              <a:t>yawning</a:t>
            </a:r>
            <a:r>
              <a:rPr lang="fr-FR" sz="2000" dirty="0"/>
              <a:t> gap in the </a:t>
            </a:r>
            <a:r>
              <a:rPr lang="fr-FR" sz="2000" dirty="0" err="1"/>
              <a:t>census</a:t>
            </a:r>
            <a:r>
              <a:rPr lang="fr-FR" sz="2000" dirty="0"/>
              <a:t> of VOS,</a:t>
            </a:r>
          </a:p>
          <a:p>
            <a:pPr lvl="1"/>
            <a:r>
              <a:rPr lang="fr-FR" sz="2000" dirty="0" err="1"/>
              <a:t>quality</a:t>
            </a:r>
            <a:r>
              <a:rPr lang="fr-FR" sz="2000" dirty="0"/>
              <a:t> control </a:t>
            </a:r>
            <a:r>
              <a:rPr lang="fr-FR" sz="2000" dirty="0" err="1"/>
              <a:t>tools</a:t>
            </a:r>
            <a:r>
              <a:rPr lang="fr-FR" sz="2000" dirty="0"/>
              <a:t> have </a:t>
            </a:r>
            <a:r>
              <a:rPr lang="fr-FR" sz="2000" dirty="0" err="1"/>
              <a:t>consistently</a:t>
            </a:r>
            <a:r>
              <a:rPr lang="fr-FR" sz="2000" dirty="0"/>
              <a:t> </a:t>
            </a:r>
            <a:r>
              <a:rPr lang="fr-FR" sz="2000" dirty="0" err="1"/>
              <a:t>helped</a:t>
            </a:r>
            <a:r>
              <a:rPr lang="fr-FR" sz="2000" dirty="0"/>
              <a:t> to </a:t>
            </a:r>
            <a:r>
              <a:rPr lang="fr-FR" sz="2000" dirty="0" err="1"/>
              <a:t>pinpoint</a:t>
            </a:r>
            <a:r>
              <a:rPr lang="fr-FR" sz="2000" dirty="0"/>
              <a:t> and </a:t>
            </a:r>
            <a:r>
              <a:rPr lang="fr-FR" sz="2000" dirty="0" err="1"/>
              <a:t>improve</a:t>
            </a:r>
            <a:r>
              <a:rPr lang="fr-FR" sz="2000" dirty="0"/>
              <a:t> data </a:t>
            </a:r>
            <a:r>
              <a:rPr lang="fr-FR" sz="2000" dirty="0" err="1"/>
              <a:t>quality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all </a:t>
            </a:r>
            <a:r>
              <a:rPr lang="fr-FR" sz="2000" dirty="0" err="1"/>
              <a:t>partners</a:t>
            </a:r>
            <a:r>
              <a:rPr lang="fr-FR" sz="2000" dirty="0"/>
              <a:t>,</a:t>
            </a:r>
          </a:p>
          <a:p>
            <a:r>
              <a:rPr lang="fr-FR" sz="2000" dirty="0" err="1"/>
              <a:t>Noting</a:t>
            </a:r>
            <a:r>
              <a:rPr lang="fr-FR" sz="2000" dirty="0"/>
              <a:t> </a:t>
            </a:r>
            <a:r>
              <a:rPr lang="fr-FR" sz="2000" dirty="0" err="1"/>
              <a:t>also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emerging</a:t>
            </a:r>
            <a:r>
              <a:rPr lang="fr-FR" sz="2000" dirty="0"/>
              <a:t> </a:t>
            </a:r>
            <a:r>
              <a:rPr lang="fr-FR" sz="2000" dirty="0" err="1"/>
              <a:t>coupled</a:t>
            </a:r>
            <a:r>
              <a:rPr lang="fr-FR" sz="2000" dirty="0"/>
              <a:t> </a:t>
            </a:r>
            <a:r>
              <a:rPr lang="fr-FR" sz="2000" dirty="0" err="1"/>
              <a:t>ocean-atmosphere</a:t>
            </a:r>
            <a:r>
              <a:rPr lang="fr-FR" sz="2000" dirty="0"/>
              <a:t> data assimilation </a:t>
            </a:r>
            <a:r>
              <a:rPr lang="fr-FR" sz="2000" dirty="0" err="1"/>
              <a:t>systems</a:t>
            </a:r>
            <a:r>
              <a:rPr lang="fr-FR" sz="2000" dirty="0"/>
              <a:t> open </a:t>
            </a:r>
            <a:r>
              <a:rPr lang="fr-FR" sz="2000" dirty="0" err="1"/>
              <a:t>possibly</a:t>
            </a:r>
            <a:r>
              <a:rPr lang="fr-FR" sz="2000" dirty="0"/>
              <a:t> more </a:t>
            </a:r>
            <a:r>
              <a:rPr lang="fr-FR" sz="2000" dirty="0" err="1"/>
              <a:t>opportunities</a:t>
            </a:r>
            <a:r>
              <a:rPr lang="fr-FR" sz="2000" dirty="0"/>
              <a:t>,</a:t>
            </a:r>
          </a:p>
          <a:p>
            <a:r>
              <a:rPr lang="fr-FR" dirty="0"/>
              <a:t>E-SURFMAR </a:t>
            </a:r>
            <a:r>
              <a:rPr lang="fr-FR" dirty="0" err="1"/>
              <a:t>brings</a:t>
            </a:r>
            <a:r>
              <a:rPr lang="fr-FR" dirty="0"/>
              <a:t> </a:t>
            </a:r>
            <a:r>
              <a:rPr lang="fr-FR" dirty="0" err="1"/>
              <a:t>together</a:t>
            </a:r>
            <a:r>
              <a:rPr lang="fr-FR" dirty="0"/>
              <a:t> </a:t>
            </a:r>
            <a:r>
              <a:rPr lang="fr-FR" dirty="0" err="1"/>
              <a:t>metocean</a:t>
            </a:r>
            <a:r>
              <a:rPr lang="fr-FR" dirty="0"/>
              <a:t> </a:t>
            </a:r>
            <a:r>
              <a:rPr lang="fr-FR" dirty="0" err="1"/>
              <a:t>partners</a:t>
            </a:r>
            <a:r>
              <a:rPr lang="fr-FR" dirty="0"/>
              <a:t> in Europe</a:t>
            </a:r>
          </a:p>
          <a:p>
            <a:pPr lvl="1"/>
            <a:r>
              <a:rPr lang="fr-FR" dirty="0" err="1"/>
              <a:t>Next</a:t>
            </a:r>
            <a:r>
              <a:rPr lang="fr-FR" dirty="0"/>
              <a:t> expert team meeting in </a:t>
            </a:r>
            <a:r>
              <a:rPr lang="fr-FR" dirty="0" err="1"/>
              <a:t>Spring</a:t>
            </a:r>
            <a:r>
              <a:rPr lang="fr-FR" dirty="0"/>
              <a:t> 2014 in Portugal</a:t>
            </a:r>
          </a:p>
        </p:txBody>
      </p:sp>
    </p:spTree>
    <p:extLst>
      <p:ext uri="{BB962C8B-B14F-4D97-AF65-F5344CB8AC3E}">
        <p14:creationId xmlns:p14="http://schemas.microsoft.com/office/powerpoint/2010/main" val="2705090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!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87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sz="2800" dirty="0"/>
              <a:t>E-SURFMAR: a service of EUMETNET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04800" y="3505200"/>
            <a:ext cx="8534400" cy="282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66CCFF"/>
              </a:buClr>
              <a:buFont typeface="Wingdings" pitchFamily="2" charset="2"/>
              <a:buChar char=""/>
            </a:pPr>
            <a:r>
              <a:rPr lang="fr-FR" altLang="fr-FR" sz="2000" b="1" dirty="0">
                <a:solidFill>
                  <a:srgbClr val="000000"/>
                </a:solidFill>
              </a:rPr>
              <a:t>Objectives</a:t>
            </a:r>
          </a:p>
          <a:p>
            <a:pPr lvl="1" eaLnBrk="1" hangingPunct="1">
              <a:spcBef>
                <a:spcPts val="300"/>
              </a:spcBef>
              <a:buClr>
                <a:srgbClr val="66CCFF"/>
              </a:buClr>
              <a:buFont typeface="Wingdings" pitchFamily="2" charset="2"/>
              <a:buChar char=""/>
            </a:pPr>
            <a:r>
              <a:rPr lang="fr-FR" altLang="fr-FR" dirty="0">
                <a:solidFill>
                  <a:srgbClr val="000000"/>
                </a:solidFill>
              </a:rPr>
              <a:t>  to </a:t>
            </a:r>
            <a:r>
              <a:rPr lang="fr-FR" altLang="fr-FR" b="1" dirty="0" err="1">
                <a:solidFill>
                  <a:srgbClr val="000000"/>
                </a:solidFill>
              </a:rPr>
              <a:t>coordinate</a:t>
            </a:r>
            <a:r>
              <a:rPr lang="fr-FR" altLang="fr-FR" dirty="0">
                <a:solidFill>
                  <a:srgbClr val="000000"/>
                </a:solidFill>
              </a:rPr>
              <a:t>, </a:t>
            </a:r>
            <a:r>
              <a:rPr lang="fr-FR" altLang="fr-FR" b="1" dirty="0">
                <a:solidFill>
                  <a:srgbClr val="000000"/>
                </a:solidFill>
              </a:rPr>
              <a:t>optimise</a:t>
            </a:r>
            <a:r>
              <a:rPr lang="fr-FR" altLang="fr-FR" dirty="0">
                <a:solidFill>
                  <a:srgbClr val="000000"/>
                </a:solidFill>
              </a:rPr>
              <a:t> and </a:t>
            </a:r>
            <a:r>
              <a:rPr lang="fr-FR" altLang="fr-FR" dirty="0" err="1">
                <a:solidFill>
                  <a:srgbClr val="000000"/>
                </a:solidFill>
              </a:rPr>
              <a:t>progressively</a:t>
            </a:r>
            <a:r>
              <a:rPr lang="fr-FR" altLang="fr-FR" dirty="0">
                <a:solidFill>
                  <a:srgbClr val="000000"/>
                </a:solidFill>
              </a:rPr>
              <a:t> </a:t>
            </a:r>
            <a:r>
              <a:rPr lang="fr-FR" altLang="fr-FR" b="1" dirty="0" err="1">
                <a:solidFill>
                  <a:srgbClr val="000000"/>
                </a:solidFill>
              </a:rPr>
              <a:t>integrate</a:t>
            </a:r>
            <a:r>
              <a:rPr lang="fr-FR" altLang="fr-FR" dirty="0">
                <a:solidFill>
                  <a:srgbClr val="000000"/>
                </a:solidFill>
              </a:rPr>
              <a:t> the </a:t>
            </a:r>
            <a:r>
              <a:rPr lang="fr-FR" altLang="fr-FR" dirty="0" err="1">
                <a:solidFill>
                  <a:srgbClr val="000000"/>
                </a:solidFill>
              </a:rPr>
              <a:t>European</a:t>
            </a:r>
            <a:r>
              <a:rPr lang="fr-FR" altLang="fr-FR" dirty="0">
                <a:solidFill>
                  <a:srgbClr val="000000"/>
                </a:solidFill>
              </a:rPr>
              <a:t> </a:t>
            </a:r>
            <a:r>
              <a:rPr lang="fr-FR" altLang="fr-FR" dirty="0" err="1">
                <a:solidFill>
                  <a:srgbClr val="000000"/>
                </a:solidFill>
              </a:rPr>
              <a:t>activities</a:t>
            </a:r>
            <a:r>
              <a:rPr lang="fr-FR" altLang="fr-FR" dirty="0">
                <a:solidFill>
                  <a:srgbClr val="000000"/>
                </a:solidFill>
              </a:rPr>
              <a:t> for surface observations over the </a:t>
            </a:r>
            <a:r>
              <a:rPr lang="fr-FR" altLang="fr-FR" dirty="0" err="1">
                <a:solidFill>
                  <a:srgbClr val="000000"/>
                </a:solidFill>
              </a:rPr>
              <a:t>sea</a:t>
            </a:r>
            <a:endParaRPr lang="fr-FR" altLang="fr-FR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300"/>
              </a:spcBef>
              <a:buClr>
                <a:srgbClr val="66CCFF"/>
              </a:buClr>
              <a:buFont typeface="Wingdings" pitchFamily="2" charset="2"/>
              <a:buChar char=""/>
            </a:pPr>
            <a:r>
              <a:rPr lang="fr-FR" altLang="fr-FR" b="1" dirty="0">
                <a:solidFill>
                  <a:srgbClr val="000000"/>
                </a:solidFill>
              </a:rPr>
              <a:t>  </a:t>
            </a:r>
            <a:r>
              <a:rPr lang="fr-FR" altLang="fr-FR" dirty="0">
                <a:solidFill>
                  <a:srgbClr val="000000"/>
                </a:solidFill>
              </a:rPr>
              <a:t>in support of </a:t>
            </a:r>
            <a:r>
              <a:rPr lang="fr-FR" altLang="fr-FR" b="1" dirty="0" err="1">
                <a:solidFill>
                  <a:srgbClr val="000000"/>
                </a:solidFill>
              </a:rPr>
              <a:t>weather</a:t>
            </a:r>
            <a:r>
              <a:rPr lang="fr-FR" altLang="fr-FR" b="1" dirty="0">
                <a:solidFill>
                  <a:srgbClr val="000000"/>
                </a:solidFill>
              </a:rPr>
              <a:t> </a:t>
            </a:r>
            <a:r>
              <a:rPr lang="fr-FR" altLang="fr-FR" b="1" dirty="0" err="1">
                <a:solidFill>
                  <a:srgbClr val="000000"/>
                </a:solidFill>
              </a:rPr>
              <a:t>forecasting</a:t>
            </a:r>
            <a:r>
              <a:rPr lang="fr-FR" altLang="fr-FR" b="1" dirty="0">
                <a:solidFill>
                  <a:srgbClr val="000000"/>
                </a:solidFill>
              </a:rPr>
              <a:t> and </a:t>
            </a:r>
            <a:r>
              <a:rPr lang="fr-FR" altLang="fr-FR" b="1" dirty="0" err="1">
                <a:solidFill>
                  <a:srgbClr val="000000"/>
                </a:solidFill>
              </a:rPr>
              <a:t>climate</a:t>
            </a:r>
            <a:r>
              <a:rPr lang="fr-FR" altLang="fr-FR" b="1" dirty="0">
                <a:solidFill>
                  <a:srgbClr val="000000"/>
                </a:solidFill>
              </a:rPr>
              <a:t> monitoring</a:t>
            </a:r>
          </a:p>
          <a:p>
            <a:pPr eaLnBrk="1" hangingPunct="1">
              <a:spcBef>
                <a:spcPts val="2000"/>
              </a:spcBef>
              <a:buClr>
                <a:srgbClr val="66CCFF"/>
              </a:buClr>
              <a:buFont typeface="Wingdings" pitchFamily="2" charset="2"/>
              <a:buChar char=""/>
            </a:pPr>
            <a:r>
              <a:rPr lang="fr-FR" altLang="fr-FR" sz="2000" dirty="0">
                <a:solidFill>
                  <a:srgbClr val="000000"/>
                </a:solidFill>
              </a:rPr>
              <a:t>  </a:t>
            </a:r>
            <a:r>
              <a:rPr lang="fr-FR" altLang="fr-FR" sz="2000" b="1" dirty="0" err="1">
                <a:solidFill>
                  <a:srgbClr val="000000"/>
                </a:solidFill>
              </a:rPr>
              <a:t>Two</a:t>
            </a:r>
            <a:r>
              <a:rPr lang="fr-FR" altLang="fr-FR" sz="2000" b="1" dirty="0">
                <a:solidFill>
                  <a:srgbClr val="000000"/>
                </a:solidFill>
              </a:rPr>
              <a:t> components</a:t>
            </a:r>
          </a:p>
          <a:p>
            <a:pPr lvl="1" eaLnBrk="1" hangingPunct="1">
              <a:spcBef>
                <a:spcPts val="300"/>
              </a:spcBef>
              <a:buClr>
                <a:srgbClr val="66CCFF"/>
              </a:buClr>
              <a:buFont typeface="Wingdings" pitchFamily="2" charset="2"/>
              <a:buChar char=""/>
            </a:pPr>
            <a:r>
              <a:rPr lang="fr-FR" altLang="fr-FR" dirty="0">
                <a:solidFill>
                  <a:srgbClr val="000000"/>
                </a:solidFill>
              </a:rPr>
              <a:t>  </a:t>
            </a:r>
            <a:r>
              <a:rPr lang="fr-FR" altLang="fr-FR" dirty="0" err="1">
                <a:solidFill>
                  <a:srgbClr val="000000"/>
                </a:solidFill>
              </a:rPr>
              <a:t>Drifting</a:t>
            </a:r>
            <a:r>
              <a:rPr lang="fr-FR" altLang="fr-FR" dirty="0">
                <a:solidFill>
                  <a:srgbClr val="000000"/>
                </a:solidFill>
              </a:rPr>
              <a:t> and </a:t>
            </a:r>
            <a:r>
              <a:rPr lang="fr-FR" altLang="fr-FR" dirty="0" err="1">
                <a:solidFill>
                  <a:srgbClr val="000000"/>
                </a:solidFill>
              </a:rPr>
              <a:t>Moored</a:t>
            </a:r>
            <a:r>
              <a:rPr lang="fr-FR" altLang="fr-FR" dirty="0">
                <a:solidFill>
                  <a:srgbClr val="000000"/>
                </a:solidFill>
              </a:rPr>
              <a:t> </a:t>
            </a:r>
            <a:r>
              <a:rPr lang="fr-FR" altLang="fr-FR" dirty="0" err="1">
                <a:solidFill>
                  <a:srgbClr val="000000"/>
                </a:solidFill>
              </a:rPr>
              <a:t>Buoys</a:t>
            </a:r>
            <a:endParaRPr lang="fr-FR" altLang="fr-FR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300"/>
              </a:spcBef>
              <a:buClr>
                <a:srgbClr val="66CCFF"/>
              </a:buClr>
              <a:buFont typeface="Wingdings" pitchFamily="2" charset="2"/>
              <a:buChar char=""/>
            </a:pPr>
            <a:r>
              <a:rPr lang="fr-FR" altLang="fr-FR" dirty="0">
                <a:solidFill>
                  <a:srgbClr val="000000"/>
                </a:solidFill>
              </a:rPr>
              <a:t>  </a:t>
            </a:r>
            <a:r>
              <a:rPr lang="fr-FR" altLang="fr-FR" dirty="0" err="1">
                <a:solidFill>
                  <a:srgbClr val="000000"/>
                </a:solidFill>
              </a:rPr>
              <a:t>Ship-based</a:t>
            </a:r>
            <a:r>
              <a:rPr lang="fr-FR" altLang="fr-FR" dirty="0">
                <a:solidFill>
                  <a:srgbClr val="000000"/>
                </a:solidFill>
              </a:rPr>
              <a:t> observations</a:t>
            </a:r>
          </a:p>
          <a:p>
            <a:pPr lvl="1" eaLnBrk="1" hangingPunct="1">
              <a:spcBef>
                <a:spcPts val="300"/>
              </a:spcBef>
              <a:buClr>
                <a:srgbClr val="66CCFF"/>
              </a:buClr>
              <a:buFont typeface="Wingdings" pitchFamily="2" charset="2"/>
              <a:buChar char=""/>
            </a:pPr>
            <a:endParaRPr lang="fr-FR" altLang="fr-FR" dirty="0">
              <a:solidFill>
                <a:srgbClr val="000000"/>
              </a:solidFill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2667000" y="1219200"/>
            <a:ext cx="6172200" cy="2138363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fr-FR" altLang="fr-FR" sz="2000">
                <a:solidFill>
                  <a:srgbClr val="009900"/>
                </a:solidFill>
                <a:latin typeface="Comic Sans MS" pitchFamily="66" charset="0"/>
              </a:rPr>
              <a:t> </a:t>
            </a:r>
            <a:r>
              <a:rPr lang="fr-FR" altLang="fr-FR" sz="2000">
                <a:solidFill>
                  <a:srgbClr val="009900"/>
                </a:solidFill>
              </a:rPr>
              <a:t>EUMETNET is a grouping of</a:t>
            </a:r>
            <a:br>
              <a:rPr lang="fr-FR" altLang="fr-FR" sz="2000">
                <a:solidFill>
                  <a:srgbClr val="009900"/>
                </a:solidFill>
              </a:rPr>
            </a:br>
            <a:r>
              <a:rPr lang="fr-FR" altLang="fr-FR" sz="2000">
                <a:solidFill>
                  <a:srgbClr val="009900"/>
                </a:solidFill>
              </a:rPr>
              <a:t>31 European Meteorological Services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fr-FR" altLang="fr-FR" sz="2000">
                <a:solidFill>
                  <a:srgbClr val="FF0000"/>
                </a:solidFill>
              </a:rPr>
              <a:t>19 participate in E-SURFMAR</a:t>
            </a:r>
            <a:br>
              <a:rPr lang="fr-FR" altLang="fr-FR" sz="2000">
                <a:solidFill>
                  <a:srgbClr val="009900"/>
                </a:solidFill>
              </a:rPr>
            </a:br>
            <a:r>
              <a:rPr lang="fr-FR" altLang="fr-FR" sz="1400">
                <a:solidFill>
                  <a:srgbClr val="009900"/>
                </a:solidFill>
              </a:rPr>
              <a:t>Austria, </a:t>
            </a:r>
            <a:r>
              <a:rPr lang="fr-FR" altLang="fr-FR" sz="1400">
                <a:solidFill>
                  <a:srgbClr val="FF0000"/>
                </a:solidFill>
              </a:rPr>
              <a:t>Belgium</a:t>
            </a:r>
            <a:r>
              <a:rPr lang="fr-FR" altLang="fr-FR" sz="1400">
                <a:solidFill>
                  <a:srgbClr val="009900"/>
                </a:solidFill>
              </a:rPr>
              <a:t>, </a:t>
            </a:r>
            <a:r>
              <a:rPr lang="fr-FR" altLang="fr-FR" sz="1400">
                <a:solidFill>
                  <a:srgbClr val="FF0000"/>
                </a:solidFill>
              </a:rPr>
              <a:t>Croatia</a:t>
            </a:r>
            <a:r>
              <a:rPr lang="fr-FR" altLang="fr-FR" sz="1400">
                <a:solidFill>
                  <a:srgbClr val="009900"/>
                </a:solidFill>
              </a:rPr>
              <a:t>, </a:t>
            </a:r>
            <a:r>
              <a:rPr lang="fr-FR" altLang="fr-FR" sz="1400">
                <a:solidFill>
                  <a:srgbClr val="339933"/>
                </a:solidFill>
              </a:rPr>
              <a:t>Cyprus</a:t>
            </a:r>
            <a:r>
              <a:rPr lang="fr-FR" altLang="fr-FR" sz="1400">
                <a:solidFill>
                  <a:srgbClr val="FF0000"/>
                </a:solidFill>
              </a:rPr>
              <a:t>, </a:t>
            </a:r>
            <a:r>
              <a:rPr lang="fr-FR" altLang="fr-FR" sz="1400">
                <a:solidFill>
                  <a:srgbClr val="339933"/>
                </a:solidFill>
              </a:rPr>
              <a:t>Czech Republic</a:t>
            </a:r>
            <a:r>
              <a:rPr lang="fr-FR" altLang="fr-FR" sz="1400">
                <a:solidFill>
                  <a:srgbClr val="FF0000"/>
                </a:solidFill>
              </a:rPr>
              <a:t>, Denmark, </a:t>
            </a:r>
            <a:r>
              <a:rPr lang="fr-FR" altLang="fr-FR" sz="1400">
                <a:solidFill>
                  <a:srgbClr val="009900"/>
                </a:solidFill>
              </a:rPr>
              <a:t>Estonia</a:t>
            </a:r>
            <a:r>
              <a:rPr lang="fr-FR" altLang="fr-FR" sz="1400">
                <a:solidFill>
                  <a:srgbClr val="FF0000"/>
                </a:solidFill>
              </a:rPr>
              <a:t>, Finland, France, </a:t>
            </a:r>
            <a:r>
              <a:rPr lang="fr-FR" altLang="fr-FR" sz="1400">
                <a:solidFill>
                  <a:srgbClr val="009900"/>
                </a:solidFill>
              </a:rPr>
              <a:t>FYROM,</a:t>
            </a:r>
            <a:r>
              <a:rPr lang="fr-FR" altLang="fr-FR" sz="1400">
                <a:solidFill>
                  <a:srgbClr val="FF0000"/>
                </a:solidFill>
              </a:rPr>
              <a:t> Germany, Greece,</a:t>
            </a:r>
            <a:r>
              <a:rPr lang="fr-FR" altLang="fr-FR" sz="1400">
                <a:solidFill>
                  <a:srgbClr val="009900"/>
                </a:solidFill>
              </a:rPr>
              <a:t> Hungary, </a:t>
            </a:r>
            <a:r>
              <a:rPr lang="fr-FR" altLang="fr-FR" sz="1400">
                <a:solidFill>
                  <a:srgbClr val="FF0000"/>
                </a:solidFill>
              </a:rPr>
              <a:t>Iceland, Ireland, Italy,</a:t>
            </a:r>
            <a:r>
              <a:rPr lang="fr-FR" altLang="fr-FR" sz="1400">
                <a:solidFill>
                  <a:srgbClr val="009900"/>
                </a:solidFill>
              </a:rPr>
              <a:t> Latvia, </a:t>
            </a:r>
            <a:r>
              <a:rPr lang="fr-FR" altLang="fr-FR" sz="1400">
                <a:solidFill>
                  <a:srgbClr val="FF0000"/>
                </a:solidFill>
              </a:rPr>
              <a:t>Luxembourg</a:t>
            </a:r>
            <a:r>
              <a:rPr lang="fr-FR" altLang="fr-FR" sz="1400">
                <a:solidFill>
                  <a:srgbClr val="009900"/>
                </a:solidFill>
              </a:rPr>
              <a:t>, Malta, Montenegro,</a:t>
            </a:r>
            <a:r>
              <a:rPr lang="fr-FR" altLang="fr-FR" sz="1400">
                <a:solidFill>
                  <a:srgbClr val="FF0000"/>
                </a:solidFill>
              </a:rPr>
              <a:t>Netherlands, Norway, </a:t>
            </a:r>
            <a:r>
              <a:rPr lang="fr-FR" altLang="fr-FR" sz="1400">
                <a:solidFill>
                  <a:srgbClr val="009900"/>
                </a:solidFill>
              </a:rPr>
              <a:t>Poland</a:t>
            </a:r>
            <a:r>
              <a:rPr lang="fr-FR" altLang="fr-FR" sz="1400">
                <a:solidFill>
                  <a:srgbClr val="FF0000"/>
                </a:solidFill>
              </a:rPr>
              <a:t>, Portugal, Serbia</a:t>
            </a:r>
            <a:r>
              <a:rPr lang="fr-FR" altLang="fr-FR" sz="1400">
                <a:solidFill>
                  <a:srgbClr val="009900"/>
                </a:solidFill>
              </a:rPr>
              <a:t>,</a:t>
            </a:r>
            <a:r>
              <a:rPr lang="fr-FR" altLang="fr-FR" sz="1400">
                <a:solidFill>
                  <a:srgbClr val="FF0000"/>
                </a:solidFill>
              </a:rPr>
              <a:t> </a:t>
            </a:r>
            <a:r>
              <a:rPr lang="fr-FR" altLang="fr-FR" sz="1400">
                <a:solidFill>
                  <a:srgbClr val="009900"/>
                </a:solidFill>
              </a:rPr>
              <a:t>Slovak Republic,</a:t>
            </a:r>
            <a:r>
              <a:rPr lang="fr-FR" altLang="fr-FR" sz="1400">
                <a:solidFill>
                  <a:srgbClr val="FF0000"/>
                </a:solidFill>
              </a:rPr>
              <a:t> </a:t>
            </a:r>
            <a:r>
              <a:rPr lang="fr-FR" altLang="fr-FR" sz="1400">
                <a:solidFill>
                  <a:srgbClr val="009900"/>
                </a:solidFill>
              </a:rPr>
              <a:t>Slovenia</a:t>
            </a:r>
            <a:r>
              <a:rPr lang="fr-FR" altLang="fr-FR" sz="1400">
                <a:solidFill>
                  <a:srgbClr val="FF0000"/>
                </a:solidFill>
              </a:rPr>
              <a:t>, Spain, Sweden</a:t>
            </a:r>
            <a:r>
              <a:rPr lang="fr-FR" altLang="fr-FR" sz="1400">
                <a:solidFill>
                  <a:srgbClr val="009900"/>
                </a:solidFill>
              </a:rPr>
              <a:t>, </a:t>
            </a:r>
            <a:r>
              <a:rPr lang="fr-FR" altLang="fr-FR" sz="1400">
                <a:solidFill>
                  <a:srgbClr val="FF0000"/>
                </a:solidFill>
              </a:rPr>
              <a:t>Switzerland</a:t>
            </a:r>
            <a:r>
              <a:rPr lang="fr-FR" altLang="fr-FR" sz="1400">
                <a:solidFill>
                  <a:srgbClr val="009900"/>
                </a:solidFill>
              </a:rPr>
              <a:t>, </a:t>
            </a:r>
            <a:r>
              <a:rPr lang="fr-FR" altLang="fr-FR" sz="1400">
                <a:solidFill>
                  <a:srgbClr val="FF0000"/>
                </a:solidFill>
              </a:rPr>
              <a:t>United Kingdom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sz="2800" dirty="0"/>
              <a:t>EUMETNET area</a:t>
            </a:r>
          </a:p>
        </p:txBody>
      </p:sp>
      <p:pic>
        <p:nvPicPr>
          <p:cNvPr id="7171" name="Picture 5" descr="EUCOS_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70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IMG_11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>
            <a:fillRect/>
          </a:stretch>
        </p:blipFill>
        <p:spPr bwMode="auto">
          <a:xfrm>
            <a:off x="6950075" y="533400"/>
            <a:ext cx="16891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20"/>
          <p:cNvSpPr txBox="1">
            <a:spLocks noChangeArrowheads="1"/>
          </p:cNvSpPr>
          <p:nvPr/>
        </p:nvSpPr>
        <p:spPr bwMode="auto">
          <a:xfrm>
            <a:off x="4343400" y="1538288"/>
            <a:ext cx="25908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2"/>
                </a:solidFill>
                <a:latin typeface="Arial" charset="0"/>
              </a:defRPr>
            </a:lvl1pPr>
            <a:lvl2pPr>
              <a:defRPr sz="2400">
                <a:solidFill>
                  <a:schemeClr val="bg2"/>
                </a:solidFill>
                <a:latin typeface="Arial" charset="0"/>
              </a:defRPr>
            </a:lvl2pPr>
            <a:lvl3pPr>
              <a:defRPr sz="2400">
                <a:solidFill>
                  <a:schemeClr val="bg2"/>
                </a:solidFill>
                <a:latin typeface="Arial" charset="0"/>
              </a:defRPr>
            </a:lvl3pPr>
            <a:lvl4pPr>
              <a:defRPr sz="2400">
                <a:solidFill>
                  <a:schemeClr val="bg2"/>
                </a:solidFill>
                <a:latin typeface="Arial" charset="0"/>
              </a:defRPr>
            </a:lvl4pPr>
            <a:lvl5pPr>
              <a:defRPr sz="2400">
                <a:solidFill>
                  <a:schemeClr val="bg2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chemeClr val="tx1"/>
                </a:solidFill>
              </a:rPr>
              <a:t>Shipborne</a:t>
            </a:r>
            <a:r>
              <a:rPr lang="fr-FR" sz="1800" dirty="0">
                <a:solidFill>
                  <a:schemeClr val="tx1"/>
                </a:solidFill>
              </a:rPr>
              <a:t> AWS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400" dirty="0">
                <a:solidFill>
                  <a:schemeClr val="tx1"/>
                </a:solidFill>
              </a:rPr>
              <a:t>National </a:t>
            </a:r>
            <a:r>
              <a:rPr lang="fr-FR" sz="1400" dirty="0" err="1">
                <a:solidFill>
                  <a:schemeClr val="tx1"/>
                </a:solidFill>
              </a:rPr>
              <a:t>fleets</a:t>
            </a:r>
            <a:endParaRPr lang="fr-FR" sz="1400" dirty="0">
              <a:solidFill>
                <a:schemeClr val="tx1"/>
              </a:solidFill>
            </a:endParaRPr>
          </a:p>
          <a:p>
            <a:pPr eaLnBrk="1" hangingPunct="1"/>
            <a:r>
              <a:rPr lang="fr-FR" sz="1400" dirty="0">
                <a:solidFill>
                  <a:schemeClr val="tx1"/>
                </a:solidFill>
              </a:rPr>
              <a:t>+</a:t>
            </a:r>
            <a:r>
              <a:rPr lang="fr-FR" sz="1400" dirty="0" err="1">
                <a:solidFill>
                  <a:schemeClr val="tx1"/>
                </a:solidFill>
              </a:rPr>
              <a:t>Integrated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fleet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196" name="Line 21"/>
          <p:cNvSpPr>
            <a:spLocks noChangeShapeType="1"/>
          </p:cNvSpPr>
          <p:nvPr/>
        </p:nvSpPr>
        <p:spPr bwMode="auto">
          <a:xfrm>
            <a:off x="6400800" y="1752600"/>
            <a:ext cx="457200" cy="158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4774" name="Group 22"/>
          <p:cNvGrpSpPr>
            <a:grpSpLocks/>
          </p:cNvGrpSpPr>
          <p:nvPr/>
        </p:nvGrpSpPr>
        <p:grpSpPr bwMode="auto">
          <a:xfrm>
            <a:off x="4064000" y="4114800"/>
            <a:ext cx="4676775" cy="1933575"/>
            <a:chOff x="2560" y="2592"/>
            <a:chExt cx="2946" cy="1218"/>
          </a:xfrm>
        </p:grpSpPr>
        <p:graphicFrame>
          <p:nvGraphicFramePr>
            <p:cNvPr id="8207" name="Object 23"/>
            <p:cNvGraphicFramePr>
              <a:graphicFrameLocks noChangeAspect="1"/>
            </p:cNvGraphicFramePr>
            <p:nvPr/>
          </p:nvGraphicFramePr>
          <p:xfrm>
            <a:off x="4032" y="2592"/>
            <a:ext cx="1474" cy="1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36" name="CorelPhotoPaint.Image.9" r:id="rId5" imgW="2336508" imgH="1930159" progId="CorelPhotoPaint.Image.9">
                    <p:embed/>
                  </p:oleObj>
                </mc:Choice>
                <mc:Fallback>
                  <p:oleObj name="CorelPhotoPaint.Image.9" r:id="rId5" imgW="2336508" imgH="1930159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592"/>
                          <a:ext cx="1474" cy="1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8" name="Text Box 24"/>
            <p:cNvSpPr txBox="1">
              <a:spLocks noChangeArrowheads="1"/>
            </p:cNvSpPr>
            <p:nvPr/>
          </p:nvSpPr>
          <p:spPr bwMode="auto">
            <a:xfrm>
              <a:off x="2560" y="3239"/>
              <a:ext cx="116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Arial" charset="0"/>
                </a:defRPr>
              </a:lvl1pPr>
              <a:lvl2pPr>
                <a:defRPr sz="2400">
                  <a:solidFill>
                    <a:schemeClr val="bg2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>
                <a:defRPr sz="2400">
                  <a:solidFill>
                    <a:schemeClr val="bg2"/>
                  </a:solidFill>
                  <a:latin typeface="Arial" charset="0"/>
                </a:defRPr>
              </a:lvl4pPr>
              <a:lvl5pPr>
                <a:defRPr sz="2400">
                  <a:solidFill>
                    <a:schemeClr val="bg2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800" dirty="0" err="1">
                  <a:solidFill>
                    <a:schemeClr val="tx1"/>
                  </a:solidFill>
                </a:rPr>
                <a:t>Drifting</a:t>
              </a:r>
              <a:r>
                <a:rPr lang="fr-FR" sz="1800" dirty="0">
                  <a:solidFill>
                    <a:schemeClr val="tx1"/>
                  </a:solidFill>
                </a:rPr>
                <a:t> </a:t>
              </a:r>
              <a:r>
                <a:rPr lang="fr-FR" sz="1800" dirty="0" err="1">
                  <a:solidFill>
                    <a:schemeClr val="tx1"/>
                  </a:solidFill>
                </a:rPr>
                <a:t>buoys</a:t>
              </a:r>
              <a:br>
                <a:rPr lang="fr-FR" sz="1800" dirty="0">
                  <a:solidFill>
                    <a:schemeClr val="tx1"/>
                  </a:solidFill>
                </a:rPr>
              </a:br>
              <a:r>
                <a:rPr lang="fr-FR" sz="1400" dirty="0" err="1">
                  <a:solidFill>
                    <a:schemeClr val="tx1"/>
                  </a:solidFill>
                </a:rPr>
                <a:t>Integrated</a:t>
              </a:r>
              <a:r>
                <a:rPr lang="fr-FR" sz="1400" dirty="0">
                  <a:solidFill>
                    <a:schemeClr val="tx1"/>
                  </a:solidFill>
                </a:rPr>
                <a:t> network</a:t>
              </a:r>
            </a:p>
          </p:txBody>
        </p:sp>
        <p:sp>
          <p:nvSpPr>
            <p:cNvPr id="8209" name="Line 25"/>
            <p:cNvSpPr>
              <a:spLocks noChangeShapeType="1"/>
            </p:cNvSpPr>
            <p:nvPr/>
          </p:nvSpPr>
          <p:spPr bwMode="auto">
            <a:xfrm>
              <a:off x="3648" y="3360"/>
              <a:ext cx="288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4778" name="Group 26"/>
          <p:cNvGrpSpPr>
            <a:grpSpLocks/>
          </p:cNvGrpSpPr>
          <p:nvPr/>
        </p:nvGrpSpPr>
        <p:grpSpPr bwMode="auto">
          <a:xfrm>
            <a:off x="914400" y="1600200"/>
            <a:ext cx="5087938" cy="1689100"/>
            <a:chOff x="576" y="1008"/>
            <a:chExt cx="3205" cy="1064"/>
          </a:xfrm>
        </p:grpSpPr>
        <p:pic>
          <p:nvPicPr>
            <p:cNvPr id="8204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008"/>
              <a:ext cx="1488" cy="1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05" name="Text Box 28"/>
            <p:cNvSpPr txBox="1">
              <a:spLocks noChangeArrowheads="1"/>
            </p:cNvSpPr>
            <p:nvPr/>
          </p:nvSpPr>
          <p:spPr bwMode="auto">
            <a:xfrm>
              <a:off x="2396" y="1680"/>
              <a:ext cx="138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Arial" charset="0"/>
                </a:defRPr>
              </a:lvl1pPr>
              <a:lvl2pPr>
                <a:defRPr sz="2400">
                  <a:solidFill>
                    <a:schemeClr val="bg2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>
                <a:defRPr sz="2400">
                  <a:solidFill>
                    <a:schemeClr val="bg2"/>
                  </a:solidFill>
                  <a:latin typeface="Arial" charset="0"/>
                </a:defRPr>
              </a:lvl4pPr>
              <a:lvl5pPr>
                <a:defRPr sz="2400">
                  <a:solidFill>
                    <a:schemeClr val="bg2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800" dirty="0" err="1">
                  <a:solidFill>
                    <a:schemeClr val="tx1"/>
                  </a:solidFill>
                </a:rPr>
                <a:t>Conventional</a:t>
              </a:r>
              <a:r>
                <a:rPr lang="fr-FR" sz="1800" dirty="0">
                  <a:solidFill>
                    <a:schemeClr val="tx1"/>
                  </a:solidFill>
                </a:rPr>
                <a:t> VOS</a:t>
              </a:r>
              <a:br>
                <a:rPr lang="fr-FR" sz="1800" dirty="0">
                  <a:solidFill>
                    <a:schemeClr val="tx1"/>
                  </a:solidFill>
                </a:rPr>
              </a:br>
              <a:r>
                <a:rPr lang="fr-FR" sz="1400" dirty="0">
                  <a:solidFill>
                    <a:schemeClr val="tx1"/>
                  </a:solidFill>
                </a:rPr>
                <a:t>National </a:t>
              </a:r>
              <a:r>
                <a:rPr lang="fr-FR" sz="1400" dirty="0" err="1">
                  <a:solidFill>
                    <a:schemeClr val="tx1"/>
                  </a:solidFill>
                </a:rPr>
                <a:t>fleets</a:t>
              </a:r>
              <a:endParaRPr 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8206" name="Line 29"/>
            <p:cNvSpPr>
              <a:spLocks noChangeShapeType="1"/>
            </p:cNvSpPr>
            <p:nvPr/>
          </p:nvSpPr>
          <p:spPr bwMode="auto">
            <a:xfrm>
              <a:off x="2112" y="1824"/>
              <a:ext cx="288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4782" name="Group 30"/>
          <p:cNvGrpSpPr>
            <a:grpSpLocks/>
          </p:cNvGrpSpPr>
          <p:nvPr/>
        </p:nvGrpSpPr>
        <p:grpSpPr bwMode="auto">
          <a:xfrm>
            <a:off x="914400" y="3581400"/>
            <a:ext cx="4276726" cy="2514600"/>
            <a:chOff x="576" y="2256"/>
            <a:chExt cx="2694" cy="1584"/>
          </a:xfrm>
        </p:grpSpPr>
        <p:pic>
          <p:nvPicPr>
            <p:cNvPr id="8201" name="Picture 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256"/>
              <a:ext cx="1239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02" name="Text Box 32"/>
            <p:cNvSpPr txBox="1">
              <a:spLocks noChangeArrowheads="1"/>
            </p:cNvSpPr>
            <p:nvPr/>
          </p:nvSpPr>
          <p:spPr bwMode="auto">
            <a:xfrm>
              <a:off x="2160" y="2505"/>
              <a:ext cx="111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2"/>
                  </a:solidFill>
                  <a:latin typeface="Arial" charset="0"/>
                </a:defRPr>
              </a:lvl1pPr>
              <a:lvl2pPr>
                <a:defRPr sz="2400">
                  <a:solidFill>
                    <a:schemeClr val="bg2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>
                <a:defRPr sz="2400">
                  <a:solidFill>
                    <a:schemeClr val="bg2"/>
                  </a:solidFill>
                  <a:latin typeface="Arial" charset="0"/>
                </a:defRPr>
              </a:lvl4pPr>
              <a:lvl5pPr>
                <a:defRPr sz="2400">
                  <a:solidFill>
                    <a:schemeClr val="bg2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800" dirty="0" err="1">
                  <a:solidFill>
                    <a:schemeClr val="tx1"/>
                  </a:solidFill>
                </a:rPr>
                <a:t>Moored</a:t>
              </a:r>
              <a:r>
                <a:rPr lang="fr-FR" sz="1800" dirty="0">
                  <a:solidFill>
                    <a:schemeClr val="tx1"/>
                  </a:solidFill>
                </a:rPr>
                <a:t> </a:t>
              </a:r>
              <a:r>
                <a:rPr lang="fr-FR" sz="1800" dirty="0" err="1">
                  <a:solidFill>
                    <a:schemeClr val="tx1"/>
                  </a:solidFill>
                </a:rPr>
                <a:t>buoys</a:t>
              </a:r>
              <a:br>
                <a:rPr lang="fr-FR" sz="1800" dirty="0">
                  <a:solidFill>
                    <a:schemeClr val="tx1"/>
                  </a:solidFill>
                </a:rPr>
              </a:br>
              <a:r>
                <a:rPr lang="fr-FR" sz="1400" dirty="0">
                  <a:solidFill>
                    <a:schemeClr val="tx1"/>
                  </a:solidFill>
                </a:rPr>
                <a:t>National networks</a:t>
              </a:r>
            </a:p>
          </p:txBody>
        </p:sp>
        <p:sp>
          <p:nvSpPr>
            <p:cNvPr id="8203" name="Line 33"/>
            <p:cNvSpPr>
              <a:spLocks noChangeShapeType="1"/>
            </p:cNvSpPr>
            <p:nvPr/>
          </p:nvSpPr>
          <p:spPr bwMode="auto">
            <a:xfrm>
              <a:off x="1872" y="2640"/>
              <a:ext cx="288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00" name="Rectangle 34"/>
          <p:cNvSpPr>
            <a:spLocks noGrp="1" noChangeArrowheads="1"/>
          </p:cNvSpPr>
          <p:nvPr>
            <p:ph type="title"/>
          </p:nvPr>
        </p:nvSpPr>
        <p:spPr>
          <a:xfrm>
            <a:off x="609600" y="692696"/>
            <a:ext cx="8229600" cy="581025"/>
          </a:xfrm>
          <a:noFill/>
        </p:spPr>
        <p:txBody>
          <a:bodyPr/>
          <a:lstStyle/>
          <a:p>
            <a:pPr eaLnBrk="1" hangingPunct="1"/>
            <a:r>
              <a:rPr lang="en-US" sz="2800" dirty="0"/>
              <a:t>E-SURFMAR = 2x2 components, </a:t>
            </a:r>
            <a:br>
              <a:rPr lang="en-US" sz="2800" dirty="0"/>
            </a:br>
            <a:r>
              <a:rPr lang="en-US" sz="2800" dirty="0"/>
              <a:t>at various levels of integration</a:t>
            </a:r>
          </a:p>
        </p:txBody>
      </p:sp>
    </p:spTree>
    <p:extLst>
      <p:ext uri="{BB962C8B-B14F-4D97-AF65-F5344CB8AC3E}">
        <p14:creationId xmlns:p14="http://schemas.microsoft.com/office/powerpoint/2010/main" val="9070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852936"/>
            <a:ext cx="5976664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E-SURFMAR?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b="1" dirty="0" err="1"/>
              <a:t>Partnerships</a:t>
            </a:r>
            <a:r>
              <a:rPr lang="fr-FR" b="1" dirty="0"/>
              <a:t> in E-SURFMAR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/>
              <a:t>VOS </a:t>
            </a:r>
            <a:r>
              <a:rPr lang="fr-FR" dirty="0" err="1"/>
              <a:t>partnerships</a:t>
            </a:r>
            <a:r>
              <a:rPr lang="fr-FR" dirty="0"/>
              <a:t> in E-SURFMAR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Fostering</a:t>
            </a:r>
            <a:r>
              <a:rPr lang="fr-FR" dirty="0"/>
              <a:t> </a:t>
            </a:r>
            <a:r>
              <a:rPr lang="fr-FR" dirty="0" err="1"/>
              <a:t>cooperations</a:t>
            </a:r>
            <a:endParaRPr lang="fr-FR" dirty="0"/>
          </a:p>
        </p:txBody>
      </p:sp>
      <p:graphicFrame>
        <p:nvGraphicFramePr>
          <p:cNvPr id="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005096"/>
              </p:ext>
            </p:extLst>
          </p:nvPr>
        </p:nvGraphicFramePr>
        <p:xfrm>
          <a:off x="6749986" y="2635964"/>
          <a:ext cx="1396576" cy="1154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CorelPhotoPaint.Image.9" r:id="rId3" imgW="2336508" imgH="1930159" progId="CorelPhotoPaint.Image.9">
                  <p:embed/>
                </p:oleObj>
              </mc:Choice>
              <mc:Fallback>
                <p:oleObj name="CorelPhotoPaint.Image.9" r:id="rId3" imgW="2336508" imgH="1930159" progId="CorelPhotoPaint.Image.9">
                  <p:embed/>
                  <p:pic>
                    <p:nvPicPr>
                      <p:cNvPr id="6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9986" y="2635964"/>
                        <a:ext cx="1396576" cy="1154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sz="2800" dirty="0"/>
              <a:t>Buoys</a:t>
            </a:r>
          </a:p>
        </p:txBody>
      </p:sp>
      <p:grpSp>
        <p:nvGrpSpPr>
          <p:cNvPr id="8195" name="Group 2056"/>
          <p:cNvGrpSpPr>
            <a:grpSpLocks/>
          </p:cNvGrpSpPr>
          <p:nvPr/>
        </p:nvGrpSpPr>
        <p:grpSpPr bwMode="auto">
          <a:xfrm>
            <a:off x="990600" y="1905000"/>
            <a:ext cx="7734300" cy="3810000"/>
            <a:chOff x="672" y="1248"/>
            <a:chExt cx="4872" cy="2400"/>
          </a:xfrm>
        </p:grpSpPr>
        <p:graphicFrame>
          <p:nvGraphicFramePr>
            <p:cNvPr id="8196" name="Object 2057"/>
            <p:cNvGraphicFramePr>
              <a:graphicFrameLocks noChangeAspect="1"/>
            </p:cNvGraphicFramePr>
            <p:nvPr/>
          </p:nvGraphicFramePr>
          <p:xfrm>
            <a:off x="3024" y="1536"/>
            <a:ext cx="2520" cy="1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0" name="CorelPhotoPaint.Image.9" r:id="rId3" imgW="4761905" imgH="3352381" progId="CorelPhotoPaint.Image.9">
                    <p:embed/>
                  </p:oleObj>
                </mc:Choice>
                <mc:Fallback>
                  <p:oleObj name="CorelPhotoPaint.Image.9" r:id="rId3" imgW="4761905" imgH="3352381" progId="CorelPhotoPaint.Image.9">
                    <p:embed/>
                    <p:pic>
                      <p:nvPicPr>
                        <p:cNvPr id="0" name="Object 20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1536"/>
                          <a:ext cx="2520" cy="17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7" name="Object 2058"/>
            <p:cNvGraphicFramePr>
              <a:graphicFrameLocks noChangeAspect="1"/>
            </p:cNvGraphicFramePr>
            <p:nvPr/>
          </p:nvGraphicFramePr>
          <p:xfrm>
            <a:off x="672" y="1248"/>
            <a:ext cx="1800" cy="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" name="CorelPhotoPaint.Image.9" r:id="rId5" imgW="2857143" imgH="3809524" progId="CorelPhotoPaint.Image.9">
                    <p:embed/>
                  </p:oleObj>
                </mc:Choice>
                <mc:Fallback>
                  <p:oleObj name="CorelPhotoPaint.Image.9" r:id="rId5" imgW="2857143" imgH="3809524" progId="CorelPhotoPaint.Image.9">
                    <p:embed/>
                    <p:pic>
                      <p:nvPicPr>
                        <p:cNvPr id="0" name="Object 20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248"/>
                          <a:ext cx="1800" cy="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581025"/>
          </a:xfrm>
        </p:spPr>
        <p:txBody>
          <a:bodyPr/>
          <a:lstStyle/>
          <a:p>
            <a:pPr eaLnBrk="1" hangingPunct="1"/>
            <a:r>
              <a:rPr lang="en-US" altLang="fr-FR" sz="2800"/>
              <a:t>Network status</a:t>
            </a:r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304800" y="3581400"/>
            <a:ext cx="1382713" cy="40005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2000">
                <a:solidFill>
                  <a:schemeClr val="accent2"/>
                </a:solidFill>
              </a:rPr>
              <a:t>June 2016</a:t>
            </a:r>
          </a:p>
        </p:txBody>
      </p:sp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0" y="2582863"/>
            <a:ext cx="1714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179512" y="1524000"/>
            <a:ext cx="31393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BE402"/>
              </a:buClr>
            </a:pPr>
            <a:r>
              <a:rPr lang="fr-FR" altLang="fr-FR" sz="1400" dirty="0"/>
              <a:t>E-SURFMAR drifter, </a:t>
            </a:r>
            <a:r>
              <a:rPr lang="fr-FR" altLang="fr-FR" sz="1400" dirty="0" err="1"/>
              <a:t>measuring</a:t>
            </a:r>
            <a:r>
              <a:rPr lang="fr-FR" altLang="fr-FR" sz="1400" dirty="0"/>
              <a:t> Air P.</a:t>
            </a:r>
          </a:p>
        </p:txBody>
      </p:sp>
      <p:sp>
        <p:nvSpPr>
          <p:cNvPr id="10246" name="Text Box 17"/>
          <p:cNvSpPr txBox="1">
            <a:spLocks noChangeArrowheads="1"/>
          </p:cNvSpPr>
          <p:nvPr/>
        </p:nvSpPr>
        <p:spPr bwMode="auto">
          <a:xfrm>
            <a:off x="179512" y="2506663"/>
            <a:ext cx="12282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BE402"/>
              </a:buClr>
            </a:pPr>
            <a:r>
              <a:rPr lang="fr-FR" altLang="fr-FR" sz="1400" dirty="0" err="1"/>
              <a:t>Moored</a:t>
            </a:r>
            <a:r>
              <a:rPr lang="fr-FR" altLang="fr-FR" sz="1400" dirty="0"/>
              <a:t> </a:t>
            </a:r>
            <a:r>
              <a:rPr lang="fr-FR" altLang="fr-FR" sz="1400" dirty="0" err="1"/>
              <a:t>buoy</a:t>
            </a:r>
            <a:endParaRPr lang="fr-FR" altLang="fr-FR" sz="1400" dirty="0"/>
          </a:p>
        </p:txBody>
      </p:sp>
      <p:pic>
        <p:nvPicPr>
          <p:cNvPr id="10247" name="Picture 18" descr="deployment_ottawa-express_20080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1" name="Oval 26"/>
          <p:cNvSpPr>
            <a:spLocks noChangeArrowheads="1"/>
          </p:cNvSpPr>
          <p:nvPr/>
        </p:nvSpPr>
        <p:spPr bwMode="auto">
          <a:xfrm>
            <a:off x="107504" y="1600200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0252" name="Text Box 27"/>
          <p:cNvSpPr txBox="1">
            <a:spLocks noChangeArrowheads="1"/>
          </p:cNvSpPr>
          <p:nvPr/>
        </p:nvSpPr>
        <p:spPr bwMode="auto">
          <a:xfrm>
            <a:off x="179512" y="1858963"/>
            <a:ext cx="30887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BE402"/>
              </a:buClr>
            </a:pPr>
            <a:r>
              <a:rPr lang="fr-FR" altLang="fr-FR" sz="1400" dirty="0" err="1"/>
              <a:t>Other</a:t>
            </a:r>
            <a:r>
              <a:rPr lang="fr-FR" altLang="fr-FR" sz="1400" dirty="0"/>
              <a:t> drifter, </a:t>
            </a:r>
            <a:r>
              <a:rPr lang="fr-FR" altLang="fr-FR" sz="1400" dirty="0" err="1"/>
              <a:t>measuring</a:t>
            </a:r>
            <a:r>
              <a:rPr lang="fr-FR" altLang="fr-FR" sz="1400" dirty="0"/>
              <a:t> Air Pressure</a:t>
            </a:r>
          </a:p>
        </p:txBody>
      </p:sp>
      <p:sp>
        <p:nvSpPr>
          <p:cNvPr id="10253" name="Oval 28"/>
          <p:cNvSpPr>
            <a:spLocks noChangeArrowheads="1"/>
          </p:cNvSpPr>
          <p:nvPr/>
        </p:nvSpPr>
        <p:spPr bwMode="auto">
          <a:xfrm>
            <a:off x="107504" y="1916832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10254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115888"/>
            <a:ext cx="5532437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Oval 28"/>
          <p:cNvSpPr>
            <a:spLocks noChangeArrowheads="1"/>
          </p:cNvSpPr>
          <p:nvPr/>
        </p:nvSpPr>
        <p:spPr bwMode="auto">
          <a:xfrm>
            <a:off x="107504" y="2268488"/>
            <a:ext cx="152400" cy="152400"/>
          </a:xfrm>
          <a:prstGeom prst="ellipse">
            <a:avLst/>
          </a:prstGeom>
          <a:solidFill>
            <a:srgbClr val="60DF2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0256" name="Text Box 27"/>
          <p:cNvSpPr txBox="1">
            <a:spLocks noChangeArrowheads="1"/>
          </p:cNvSpPr>
          <p:nvPr/>
        </p:nvSpPr>
        <p:spPr bwMode="auto">
          <a:xfrm>
            <a:off x="198562" y="2179638"/>
            <a:ext cx="23310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BE402"/>
              </a:buClr>
            </a:pPr>
            <a:r>
              <a:rPr lang="fr-FR" altLang="fr-FR" sz="1400" dirty="0"/>
              <a:t>Drifter </a:t>
            </a:r>
            <a:r>
              <a:rPr lang="fr-FR" altLang="fr-FR" sz="1400" dirty="0" err="1"/>
              <a:t>measuring</a:t>
            </a:r>
            <a:r>
              <a:rPr lang="fr-FR" altLang="fr-FR" sz="1400" dirty="0"/>
              <a:t> SST </a:t>
            </a:r>
            <a:r>
              <a:rPr lang="fr-FR" altLang="fr-FR" sz="1400" dirty="0" err="1"/>
              <a:t>only</a:t>
            </a:r>
            <a:endParaRPr lang="fr-FR" altLang="fr-FR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764704"/>
            <a:ext cx="8534400" cy="581025"/>
          </a:xfrm>
        </p:spPr>
        <p:txBody>
          <a:bodyPr/>
          <a:lstStyle/>
          <a:p>
            <a:pPr algn="ctr" eaLnBrk="1" hangingPunct="1"/>
            <a:r>
              <a:rPr lang="en-US" altLang="fr-FR" sz="2800" dirty="0"/>
              <a:t>Drifting buoys: deployed through partnerships (July15-June16,117 units)</a:t>
            </a:r>
          </a:p>
        </p:txBody>
      </p:sp>
      <p:pic>
        <p:nvPicPr>
          <p:cNvPr id="1126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525588"/>
            <a:ext cx="7983537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mn">
  <a:themeElements>
    <a:clrScheme name="e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emn</Template>
  <TotalTime>9058</TotalTime>
  <Words>747</Words>
  <Application>Microsoft Office PowerPoint</Application>
  <PresentationFormat>Affichage à l'écran (4:3)</PresentationFormat>
  <Paragraphs>129</Paragraphs>
  <Slides>23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Microsoft YaHei</vt:lpstr>
      <vt:lpstr>Arial</vt:lpstr>
      <vt:lpstr>Comic Sans MS</vt:lpstr>
      <vt:lpstr>Lucida Sans Unicode</vt:lpstr>
      <vt:lpstr>Times New Roman</vt:lpstr>
      <vt:lpstr>Wingdings</vt:lpstr>
      <vt:lpstr>emn</vt:lpstr>
      <vt:lpstr>Image bitmap</vt:lpstr>
      <vt:lpstr>CorelPhotoPaint.Image.9</vt:lpstr>
      <vt:lpstr>E-SURFMAR activities and enhancing partnerships</vt:lpstr>
      <vt:lpstr>ECMWF news (3 Aug. 2016):  A New 20th century reanalysis</vt:lpstr>
      <vt:lpstr>E-SURFMAR: a service of EUMETNET</vt:lpstr>
      <vt:lpstr>EUMETNET area</vt:lpstr>
      <vt:lpstr>E-SURFMAR = 2x2 components,  at various levels of integration</vt:lpstr>
      <vt:lpstr>Outline</vt:lpstr>
      <vt:lpstr>Buoys</vt:lpstr>
      <vt:lpstr>Network status</vt:lpstr>
      <vt:lpstr>Drifting buoys: deployed through partnerships (July15-June16,117 units)</vt:lpstr>
      <vt:lpstr>Other contributions by E-SURFMAR to the DBCP, at the margins of the EUMETNET area</vt:lpstr>
      <vt:lpstr>Environmental responsibility: Recovery and refurbishment whenever possible</vt:lpstr>
      <vt:lpstr>Moored Buoys</vt:lpstr>
      <vt:lpstr>Outline</vt:lpstr>
      <vt:lpstr>VOS</vt:lpstr>
      <vt:lpstr>Présentation PowerPoint</vt:lpstr>
      <vt:lpstr>Présentation PowerPoint</vt:lpstr>
      <vt:lpstr>A product of cooperation: the EUCAWS  European Common Automatic Weather Station</vt:lpstr>
      <vt:lpstr>VOS metadata database: Entries from Croatia (30)</vt:lpstr>
      <vt:lpstr>Outline</vt:lpstr>
      <vt:lpstr>Data Quality  Control  Tools</vt:lpstr>
      <vt:lpstr>E-SURFMAR expert team meetings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POLI, CMM</dc:creator>
  <cp:lastModifiedBy>Paul POLI</cp:lastModifiedBy>
  <cp:revision>323</cp:revision>
  <dcterms:created xsi:type="dcterms:W3CDTF">2009-09-29T14:41:38Z</dcterms:created>
  <dcterms:modified xsi:type="dcterms:W3CDTF">2016-09-06T08:03:25Z</dcterms:modified>
</cp:coreProperties>
</file>