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</p:sldMasterIdLst>
  <p:notesMasterIdLst>
    <p:notesMasterId r:id="rId12"/>
  </p:notesMasterIdLst>
  <p:handoutMasterIdLst>
    <p:handoutMasterId r:id="rId13"/>
  </p:handoutMasterIdLst>
  <p:sldIdLst>
    <p:sldId id="262" r:id="rId3"/>
    <p:sldId id="256" r:id="rId4"/>
    <p:sldId id="271" r:id="rId5"/>
    <p:sldId id="278" r:id="rId6"/>
    <p:sldId id="272" r:id="rId7"/>
    <p:sldId id="280" r:id="rId8"/>
    <p:sldId id="286" r:id="rId9"/>
    <p:sldId id="281" r:id="rId10"/>
    <p:sldId id="284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0066"/>
    <a:srgbClr val="068034"/>
    <a:srgbClr val="005A9E"/>
    <a:srgbClr val="F640FA"/>
    <a:srgbClr val="F44A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92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8374D-9C77-4678-B733-0BDA0CEC5E7C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4BD67-85EC-4160-934A-127E312B9B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7054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C3124-1C79-4984-8CB6-6058272C13B0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4225-0912-4A9E-B83B-360FDEC67A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231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4225-0912-4A9E-B83B-360FDEC67A8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58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233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8CB3EC-509C-4884-ABBD-4CC443DD28C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D0FC3-FAEB-43CA-804F-331D2CF46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19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8CB3EC-509C-4884-ABBD-4CC443DD28C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D0FC3-FAEB-43CA-804F-331D2CF46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43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8CB3EC-509C-4884-ABBD-4CC443DD28C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D0FC3-FAEB-43CA-804F-331D2CF46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6364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75792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693987"/>
            <a:ext cx="7772400" cy="147002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11E31-8E43-4AE0-80E0-9225831F921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480AA4-2BF5-4CA0-ACAD-192A51EC7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721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11E31-8E43-4AE0-80E0-9225831F921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110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3297528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11E31-8E43-4AE0-80E0-9225831F921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480AA4-2BF5-4CA0-ACAD-192A51EC7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129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11E31-8E43-4AE0-80E0-9225831F921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480AA4-2BF5-4CA0-ACAD-192A51EC7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772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11E31-8E43-4AE0-80E0-9225831F921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480AA4-2BF5-4CA0-ACAD-192A51EC7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532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44277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11E31-8E43-4AE0-80E0-9225831F921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480AA4-2BF5-4CA0-ACAD-192A51EC7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657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11E31-8E43-4AE0-80E0-9225831F921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480AA4-2BF5-4CA0-ACAD-192A51EC7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244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11E31-8E43-4AE0-80E0-9225831F921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480AA4-2BF5-4CA0-ACAD-192A51EC7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975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11E31-8E43-4AE0-80E0-9225831F921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480AA4-2BF5-4CA0-ACAD-192A51EC7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208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11E31-8E43-4AE0-80E0-9225831F921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480AA4-2BF5-4CA0-ACAD-192A51EC7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98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484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8CB3EC-509C-4884-ABBD-4CC443DD28C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D0FC3-FAEB-43CA-804F-331D2CF46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635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8CB3EC-509C-4884-ABBD-4CC443DD28C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D0FC3-FAEB-43CA-804F-331D2CF46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93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694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8CB3EC-509C-4884-ABBD-4CC443DD28C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D0FC3-FAEB-43CA-804F-331D2CF46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78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8CB3EC-509C-4884-ABBD-4CC443DD28C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D0FC3-FAEB-43CA-804F-331D2CF46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3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8CB3EC-509C-4884-ABBD-4CC443DD28C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D0FC3-FAEB-43CA-804F-331D2CF46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148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610"/>
          <a:stretch/>
        </p:blipFill>
        <p:spPr>
          <a:xfrm>
            <a:off x="2644" y="-27384"/>
            <a:ext cx="9144000" cy="513184"/>
          </a:xfrm>
          <a:prstGeom prst="rect">
            <a:avLst/>
          </a:prstGeom>
        </p:spPr>
      </p:pic>
      <p:pic>
        <p:nvPicPr>
          <p:cNvPr id="14" name="13 Imagen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8" y="6579352"/>
            <a:ext cx="9144000" cy="18000"/>
          </a:xfrm>
          <a:prstGeom prst="rect">
            <a:avLst/>
          </a:prstGeom>
        </p:spPr>
      </p:pic>
      <p:sp>
        <p:nvSpPr>
          <p:cNvPr id="6" name="11 CuadroTexto"/>
          <p:cNvSpPr txBox="1"/>
          <p:nvPr userDrawn="1"/>
        </p:nvSpPr>
        <p:spPr>
          <a:xfrm>
            <a:off x="755576" y="6583032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WIGOS RA VI</a:t>
            </a:r>
          </a:p>
        </p:txBody>
      </p:sp>
      <p:sp>
        <p:nvSpPr>
          <p:cNvPr id="7" name="14 CuadroTexto"/>
          <p:cNvSpPr txBox="1"/>
          <p:nvPr userDrawn="1"/>
        </p:nvSpPr>
        <p:spPr>
          <a:xfrm>
            <a:off x="6817549" y="6583032"/>
            <a:ext cx="1786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i="1" dirty="0"/>
              <a:t>Split, 5-7 </a:t>
            </a:r>
            <a:r>
              <a:rPr lang="es-ES_tradnl" sz="1200" i="1" dirty="0" err="1"/>
              <a:t>September</a:t>
            </a:r>
            <a:r>
              <a:rPr lang="es-ES_tradnl" sz="1200" i="1" dirty="0"/>
              <a:t> 2016</a:t>
            </a:r>
            <a:endParaRPr lang="en-US" sz="1200" i="1" dirty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315" b="12538"/>
          <a:stretch/>
        </p:blipFill>
        <p:spPr bwMode="auto">
          <a:xfrm>
            <a:off x="14476" y="-88882"/>
            <a:ext cx="2088000" cy="64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026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6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4" y="-27384"/>
            <a:ext cx="9144000" cy="2023616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755576" y="6583032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WIGOS RA VI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817549" y="6583032"/>
            <a:ext cx="1786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i="1" dirty="0"/>
              <a:t>Split, 5-7 </a:t>
            </a:r>
            <a:r>
              <a:rPr lang="es-ES_tradnl" sz="1200" i="1" dirty="0" err="1"/>
              <a:t>September</a:t>
            </a:r>
            <a:r>
              <a:rPr lang="es-ES_tradnl" sz="1200" i="1" dirty="0"/>
              <a:t> 2016</a:t>
            </a:r>
            <a:endParaRPr lang="en-US" sz="1200" i="1" dirty="0"/>
          </a:p>
        </p:txBody>
      </p:sp>
      <p:pic>
        <p:nvPicPr>
          <p:cNvPr id="16" name="15 Imagen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8" y="6579352"/>
            <a:ext cx="9144000" cy="1800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0063"/>
            <a:ext cx="510985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0068" y="341486"/>
            <a:ext cx="14097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560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@puertos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hyperlink" Target="http://www.puertos.es/" TargetMode="Externa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arine.copernicus.e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22483" y="3140968"/>
            <a:ext cx="8109957" cy="2952328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000066"/>
                </a:solidFill>
              </a:rPr>
              <a:t>Spain and Puertos del Estado activities with regard to marine meteorological and oceanographic observations, opportunities and challenges</a:t>
            </a:r>
            <a:br>
              <a:rPr lang="en-GB" sz="4000" dirty="0">
                <a:solidFill>
                  <a:srgbClr val="000066"/>
                </a:solidFill>
              </a:rPr>
            </a:br>
            <a:r>
              <a:rPr lang="en-GB" sz="4000" dirty="0">
                <a:solidFill>
                  <a:srgbClr val="000066"/>
                </a:solidFill>
              </a:rPr>
              <a:t/>
            </a:r>
            <a:br>
              <a:rPr lang="en-GB" sz="4000" dirty="0">
                <a:solidFill>
                  <a:srgbClr val="000066"/>
                </a:solidFill>
              </a:rPr>
            </a:br>
            <a:r>
              <a:rPr lang="en-GB" sz="2700" dirty="0">
                <a:solidFill>
                  <a:srgbClr val="000066"/>
                </a:solidFill>
              </a:rPr>
              <a:t>Marta de Alfonso (</a:t>
            </a:r>
            <a:r>
              <a:rPr lang="en-GB" sz="2700" dirty="0">
                <a:hlinkClick r:id="rId3"/>
              </a:rPr>
              <a:t>mar@puertos.es</a:t>
            </a:r>
            <a:r>
              <a:rPr lang="en-GB" sz="2700" dirty="0"/>
              <a:t> ) </a:t>
            </a:r>
            <a:br>
              <a:rPr lang="en-GB" sz="2700" dirty="0"/>
            </a:br>
            <a:r>
              <a:rPr lang="en-GB" sz="2700" dirty="0">
                <a:solidFill>
                  <a:srgbClr val="000066"/>
                </a:solidFill>
              </a:rPr>
              <a:t>Physical Environment Department</a:t>
            </a:r>
            <a:br>
              <a:rPr lang="en-GB" sz="2700" dirty="0">
                <a:solidFill>
                  <a:srgbClr val="000066"/>
                </a:solidFill>
              </a:rPr>
            </a:br>
            <a:r>
              <a:rPr lang="en-GB" sz="2700" dirty="0" err="1">
                <a:solidFill>
                  <a:srgbClr val="0070C0"/>
                </a:solidFill>
              </a:rPr>
              <a:t>Puertos</a:t>
            </a:r>
            <a:r>
              <a:rPr lang="en-GB" sz="2700" dirty="0">
                <a:solidFill>
                  <a:srgbClr val="0070C0"/>
                </a:solidFill>
              </a:rPr>
              <a:t> del Estado</a:t>
            </a:r>
            <a:r>
              <a:rPr lang="en-US" sz="2700" dirty="0">
                <a:solidFill>
                  <a:srgbClr val="000066"/>
                </a:solidFill>
              </a:rPr>
              <a:t/>
            </a:r>
            <a:br>
              <a:rPr lang="en-US" sz="2700" dirty="0">
                <a:solidFill>
                  <a:srgbClr val="000066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66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66 CuadroTexto"/>
          <p:cNvSpPr txBox="1"/>
          <p:nvPr/>
        </p:nvSpPr>
        <p:spPr>
          <a:xfrm>
            <a:off x="2233060" y="44624"/>
            <a:ext cx="465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Puertos del Estado </a:t>
            </a:r>
          </a:p>
        </p:txBody>
      </p:sp>
      <p:sp>
        <p:nvSpPr>
          <p:cNvPr id="95" name="351 CuadroTexto"/>
          <p:cNvSpPr txBox="1"/>
          <p:nvPr/>
        </p:nvSpPr>
        <p:spPr>
          <a:xfrm>
            <a:off x="539552" y="616620"/>
            <a:ext cx="835292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About us</a:t>
            </a:r>
          </a:p>
          <a:p>
            <a:endParaRPr lang="en-US" sz="700" b="1" dirty="0">
              <a:solidFill>
                <a:srgbClr val="005A9E"/>
              </a:solidFill>
            </a:endParaRPr>
          </a:p>
          <a:p>
            <a:r>
              <a:rPr lang="en-US" sz="2000" b="1" dirty="0">
                <a:solidFill>
                  <a:srgbClr val="005A9E"/>
                </a:solidFill>
              </a:rPr>
              <a:t>Puertos del Estado is the Spanish holding of </a:t>
            </a:r>
            <a:r>
              <a:rPr lang="en-US" sz="2000" b="1" dirty="0" err="1">
                <a:solidFill>
                  <a:srgbClr val="005A9E"/>
                </a:solidFill>
              </a:rPr>
              <a:t>harbours</a:t>
            </a:r>
            <a:r>
              <a:rPr lang="en-US" sz="2000" b="1" dirty="0">
                <a:solidFill>
                  <a:srgbClr val="005A9E"/>
                </a:solidFill>
              </a:rPr>
              <a:t> (ports):</a:t>
            </a:r>
          </a:p>
          <a:p>
            <a:endParaRPr lang="en-US" sz="800" b="1" dirty="0">
              <a:solidFill>
                <a:srgbClr val="005A9E"/>
              </a:solidFill>
            </a:endParaRPr>
          </a:p>
          <a:p>
            <a:r>
              <a:rPr lang="en-US" b="1" i="1" dirty="0">
                <a:solidFill>
                  <a:srgbClr val="005A9E"/>
                </a:solidFill>
              </a:rPr>
              <a:t>The State-owned Spanish Port System includes 46 ports of general interest, managed by 28 Port Authorities, whose coordination and efficiency control corresponds to the government agency Puertos del Estado, a body answerable to the Ministry of Public Works that is responsible for implementing the government's port policy. 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9" t="16770" r="7423" b="14001"/>
          <a:stretch/>
        </p:blipFill>
        <p:spPr>
          <a:xfrm>
            <a:off x="1627982" y="2762624"/>
            <a:ext cx="5915520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615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66 CuadroTexto"/>
          <p:cNvSpPr txBox="1"/>
          <p:nvPr/>
        </p:nvSpPr>
        <p:spPr>
          <a:xfrm>
            <a:off x="2233060" y="44624"/>
            <a:ext cx="465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Puertos del Estado </a:t>
            </a:r>
          </a:p>
        </p:txBody>
      </p:sp>
      <p:sp>
        <p:nvSpPr>
          <p:cNvPr id="95" name="351 CuadroTexto"/>
          <p:cNvSpPr txBox="1"/>
          <p:nvPr/>
        </p:nvSpPr>
        <p:spPr>
          <a:xfrm>
            <a:off x="395536" y="620688"/>
            <a:ext cx="856895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Why we are measuring marine observations</a:t>
            </a:r>
          </a:p>
          <a:p>
            <a:endParaRPr lang="en-US" sz="1000" b="1" dirty="0">
              <a:solidFill>
                <a:srgbClr val="800000"/>
              </a:solidFill>
            </a:endParaRPr>
          </a:p>
          <a:p>
            <a:r>
              <a:rPr lang="en-US" sz="2000" b="1" u="sng" dirty="0">
                <a:solidFill>
                  <a:srgbClr val="005A9E"/>
                </a:solidFill>
              </a:rPr>
              <a:t>Puertos del Estado has (by law) the responsibility of</a:t>
            </a:r>
            <a:r>
              <a:rPr lang="en-US" sz="2000" b="1" dirty="0">
                <a:solidFill>
                  <a:srgbClr val="005A9E"/>
                </a:solidFill>
              </a:rPr>
              <a:t>:</a:t>
            </a:r>
          </a:p>
          <a:p>
            <a:r>
              <a:rPr lang="en-US" sz="2000" b="1" i="1" dirty="0">
                <a:solidFill>
                  <a:srgbClr val="005A9E"/>
                </a:solidFill>
              </a:rPr>
              <a:t>The development of measurement systems and operational techniques in oceanography and marine climate required for the design , operation and management of port areas and infrastructures.</a:t>
            </a:r>
            <a:r>
              <a:rPr lang="en-US" sz="2000" b="1" u="sng" dirty="0">
                <a:solidFill>
                  <a:srgbClr val="005A9E"/>
                </a:solidFill>
              </a:rPr>
              <a:t> </a:t>
            </a:r>
          </a:p>
          <a:p>
            <a:r>
              <a:rPr lang="en-US" b="1" i="1" dirty="0">
                <a:solidFill>
                  <a:srgbClr val="00B0F0"/>
                </a:solidFill>
              </a:rPr>
              <a:t>State Ports and Merchant Navy Law, 2003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</a:p>
          <a:p>
            <a:endParaRPr lang="en-US" sz="1000" b="1" dirty="0">
              <a:solidFill>
                <a:srgbClr val="000066"/>
              </a:solidFill>
            </a:endParaRPr>
          </a:p>
          <a:p>
            <a:r>
              <a:rPr lang="en-US" sz="2000" b="1" dirty="0">
                <a:solidFill>
                  <a:srgbClr val="005A9E"/>
                </a:solidFill>
              </a:rPr>
              <a:t>Spain is a country with a long coastline (~ 7.880 km). </a:t>
            </a:r>
          </a:p>
          <a:p>
            <a:endParaRPr lang="en-US" sz="700" b="1" dirty="0">
              <a:solidFill>
                <a:srgbClr val="005A9E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44008" y="3284984"/>
            <a:ext cx="4330804" cy="307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54" tIns="46776" rIns="89954" bIns="46776">
            <a:spAutoFit/>
          </a:bodyPr>
          <a:lstStyle>
            <a:defPPr>
              <a:defRPr lang="en-GB"/>
            </a:defPPr>
            <a:lvl1pPr marL="342900" indent="-342900">
              <a:lnSpc>
                <a:spcPct val="150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99"/>
                </a:solidFill>
                <a:latin typeface="Arial;Helvetic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5A9E"/>
                </a:solidFill>
                <a:latin typeface="+mn-lt"/>
              </a:rPr>
              <a:t>…for several socioeconomic sectors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+mj-lt"/>
            </a:endParaRPr>
          </a:p>
          <a:p>
            <a:pPr marL="285365" lvl="1" indent="-342723"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005A9E"/>
                </a:solidFill>
                <a:effectLst/>
                <a:latin typeface="+mn-lt"/>
              </a:rPr>
              <a:t>Harbour</a:t>
            </a:r>
            <a:r>
              <a:rPr lang="en-US" dirty="0">
                <a:solidFill>
                  <a:srgbClr val="005A9E"/>
                </a:solidFill>
                <a:effectLst/>
                <a:latin typeface="+mn-lt"/>
              </a:rPr>
              <a:t> security, design and operability </a:t>
            </a:r>
          </a:p>
          <a:p>
            <a:pPr marL="285365" lvl="1" indent="-342723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5A9E"/>
                </a:solidFill>
                <a:effectLst/>
                <a:latin typeface="+mn-lt"/>
              </a:rPr>
              <a:t>Aids to navigation</a:t>
            </a:r>
          </a:p>
          <a:p>
            <a:pPr marL="285365" lvl="1" indent="-342723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5A9E"/>
                </a:solidFill>
                <a:effectLst/>
                <a:latin typeface="+mn-lt"/>
              </a:rPr>
              <a:t>Fisheries</a:t>
            </a:r>
          </a:p>
          <a:p>
            <a:pPr marL="285365" lvl="1" indent="-342723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5A9E"/>
                </a:solidFill>
                <a:effectLst/>
                <a:latin typeface="+mn-lt"/>
              </a:rPr>
              <a:t>Search and Rescue</a:t>
            </a:r>
          </a:p>
          <a:p>
            <a:pPr marL="285365" lvl="1" indent="-342723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5A9E"/>
                </a:solidFill>
                <a:effectLst/>
                <a:latin typeface="+mn-lt"/>
              </a:rPr>
              <a:t>Tourism</a:t>
            </a:r>
          </a:p>
          <a:p>
            <a:pPr marL="285365" lvl="1" indent="-342723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5A9E"/>
                </a:solidFill>
                <a:effectLst/>
                <a:latin typeface="+mn-lt"/>
              </a:rPr>
              <a:t>Marine safety</a:t>
            </a:r>
          </a:p>
          <a:p>
            <a:pPr marL="285365" lvl="1" indent="-342723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5A9E"/>
                </a:solidFill>
                <a:effectLst/>
                <a:latin typeface="+mn-lt"/>
              </a:rPr>
              <a:t>…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05860" y="3284984"/>
            <a:ext cx="4356059" cy="206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54" tIns="46776" rIns="89954" bIns="46776">
            <a:spAutoFit/>
          </a:bodyPr>
          <a:lstStyle>
            <a:defPPr>
              <a:defRPr lang="en-GB"/>
            </a:defPPr>
            <a:lvl1pPr marL="342900" indent="-342900">
              <a:lnSpc>
                <a:spcPct val="150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99"/>
                </a:solidFill>
                <a:latin typeface="Arial;Helvetic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en-US" sz="2000" b="1" dirty="0">
                <a:solidFill>
                  <a:srgbClr val="005A9E"/>
                </a:solidFill>
                <a:latin typeface="+mn-lt"/>
              </a:rPr>
              <a:t>An active environment…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endParaRPr lang="en-US" sz="1800" dirty="0">
              <a:solidFill>
                <a:srgbClr val="005A9E"/>
              </a:solidFill>
              <a:latin typeface="+mn-lt"/>
            </a:endParaRPr>
          </a:p>
          <a:p>
            <a:pPr marL="285365" lvl="1" indent="-342723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5A9E"/>
                </a:solidFill>
                <a:effectLst/>
                <a:latin typeface="+mn-lt"/>
              </a:rPr>
              <a:t>High waves</a:t>
            </a:r>
          </a:p>
          <a:p>
            <a:pPr marL="285365" lvl="1" indent="-342723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5A9E"/>
                </a:solidFill>
                <a:effectLst/>
                <a:latin typeface="+mn-lt"/>
              </a:rPr>
              <a:t>Large tides, surges</a:t>
            </a:r>
          </a:p>
          <a:p>
            <a:pPr marL="285365" lvl="1" indent="-342723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5A9E"/>
                </a:solidFill>
                <a:effectLst/>
                <a:latin typeface="+mn-lt"/>
              </a:rPr>
              <a:t>High frequency oscillations (</a:t>
            </a:r>
            <a:r>
              <a:rPr lang="en-US" dirty="0" err="1">
                <a:solidFill>
                  <a:srgbClr val="005A9E"/>
                </a:solidFill>
                <a:effectLst/>
                <a:latin typeface="+mn-lt"/>
              </a:rPr>
              <a:t>Meteo</a:t>
            </a:r>
            <a:r>
              <a:rPr lang="en-US" dirty="0">
                <a:solidFill>
                  <a:srgbClr val="005A9E"/>
                </a:solidFill>
                <a:effectLst/>
                <a:latin typeface="+mn-lt"/>
              </a:rPr>
              <a:t>-tsunamis, long waves…)</a:t>
            </a:r>
          </a:p>
          <a:p>
            <a:pPr marL="285365" lvl="1" indent="-342723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5A9E"/>
                </a:solidFill>
                <a:effectLst/>
                <a:latin typeface="+mn-lt"/>
              </a:rPr>
              <a:t>Important winds and currents</a:t>
            </a:r>
          </a:p>
        </p:txBody>
      </p:sp>
      <p:pic>
        <p:nvPicPr>
          <p:cNvPr id="10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08" y="4179232"/>
            <a:ext cx="3960812" cy="233997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667" y="3645024"/>
            <a:ext cx="3959225" cy="297021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69103"/>
            <a:ext cx="3960812" cy="291306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336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6 CuadroTexto"/>
          <p:cNvSpPr txBox="1"/>
          <p:nvPr/>
        </p:nvSpPr>
        <p:spPr>
          <a:xfrm>
            <a:off x="2233060" y="44624"/>
            <a:ext cx="665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Puertos del </a:t>
            </a:r>
            <a:r>
              <a:rPr lang="en-GB" sz="2000" b="1" dirty="0" smtClean="0">
                <a:solidFill>
                  <a:schemeClr val="bg1"/>
                </a:solidFill>
              </a:rPr>
              <a:t>Estado</a:t>
            </a:r>
            <a:r>
              <a:rPr lang="hr-HR" sz="2000" b="1" dirty="0" smtClean="0">
                <a:solidFill>
                  <a:schemeClr val="bg1"/>
                </a:solidFill>
              </a:rPr>
              <a:t> (http://www.puertos.es)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351 CuadroTexto"/>
          <p:cNvSpPr txBox="1"/>
          <p:nvPr/>
        </p:nvSpPr>
        <p:spPr>
          <a:xfrm>
            <a:off x="251520" y="620688"/>
            <a:ext cx="856895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Puertos del Estado Systems</a:t>
            </a:r>
          </a:p>
          <a:p>
            <a:endParaRPr lang="en-US" sz="1000" b="1" dirty="0">
              <a:solidFill>
                <a:srgbClr val="800000"/>
              </a:solidFill>
            </a:endParaRPr>
          </a:p>
          <a:p>
            <a:r>
              <a:rPr lang="en-US" sz="2000" b="1">
                <a:solidFill>
                  <a:srgbClr val="005A9E"/>
                </a:solidFill>
              </a:rPr>
              <a:t>Observational networks (RT):</a:t>
            </a:r>
            <a:endParaRPr lang="en-US" sz="2000" b="1" dirty="0">
              <a:solidFill>
                <a:srgbClr val="005A9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9E"/>
                </a:solidFill>
              </a:rPr>
              <a:t>Deep water complex buoy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9E"/>
                </a:solidFill>
              </a:rPr>
              <a:t>Coastal buoy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9E"/>
                </a:solidFill>
              </a:rPr>
              <a:t>Tide gauges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9E"/>
                </a:solidFill>
              </a:rPr>
              <a:t>HF Radar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9E"/>
                </a:solidFill>
              </a:rPr>
              <a:t>Meteorological network</a:t>
            </a:r>
          </a:p>
          <a:p>
            <a:endParaRPr lang="es-ES" sz="2000" b="1" dirty="0">
              <a:solidFill>
                <a:srgbClr val="005A9E"/>
              </a:solidFill>
            </a:endParaRPr>
          </a:p>
          <a:p>
            <a:r>
              <a:rPr lang="en-US" sz="2000" b="1" dirty="0">
                <a:solidFill>
                  <a:srgbClr val="005A9E"/>
                </a:solidFill>
              </a:rPr>
              <a:t>Modelling: Forecasting systems &amp; Reanalysis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5A9E"/>
                </a:solidFill>
              </a:rPr>
              <a:t>Waves</a:t>
            </a:r>
            <a:endParaRPr lang="es-ES" dirty="0">
              <a:solidFill>
                <a:srgbClr val="005A9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A9E"/>
                </a:solidFill>
              </a:rPr>
              <a:t>Sea </a:t>
            </a:r>
            <a:r>
              <a:rPr lang="es-ES" dirty="0" err="1">
                <a:solidFill>
                  <a:srgbClr val="005A9E"/>
                </a:solidFill>
              </a:rPr>
              <a:t>level</a:t>
            </a:r>
            <a:endParaRPr lang="es-ES" dirty="0">
              <a:solidFill>
                <a:srgbClr val="005A9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5A9E"/>
                </a:solidFill>
              </a:rPr>
              <a:t>Circulation</a:t>
            </a:r>
            <a:endParaRPr lang="es-ES" dirty="0">
              <a:solidFill>
                <a:srgbClr val="005A9E"/>
              </a:solidFill>
            </a:endParaRPr>
          </a:p>
          <a:p>
            <a:endParaRPr lang="es-ES" sz="2000" b="1" dirty="0">
              <a:solidFill>
                <a:srgbClr val="005A9E"/>
              </a:solidFill>
            </a:endParaRPr>
          </a:p>
          <a:p>
            <a:r>
              <a:rPr lang="en-US" sz="2000" b="1" dirty="0">
                <a:solidFill>
                  <a:srgbClr val="005A9E"/>
                </a:solidFill>
              </a:rPr>
              <a:t>Data Base and value added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5A9E"/>
                </a:solidFill>
              </a:rPr>
              <a:t>PORTUS </a:t>
            </a:r>
            <a:r>
              <a:rPr lang="es-ES_tradnl" dirty="0" err="1">
                <a:solidFill>
                  <a:srgbClr val="005A9E"/>
                </a:solidFill>
              </a:rPr>
              <a:t>system</a:t>
            </a:r>
            <a:r>
              <a:rPr lang="es-ES_tradnl" dirty="0">
                <a:solidFill>
                  <a:srgbClr val="005A9E"/>
                </a:solidFill>
              </a:rPr>
              <a:t> (</a:t>
            </a:r>
            <a:r>
              <a:rPr lang="es-ES_tradnl" dirty="0">
                <a:solidFill>
                  <a:srgbClr val="005A9E"/>
                </a:solidFill>
                <a:hlinkClick r:id="rId2"/>
              </a:rPr>
              <a:t>http://www.puertos.es</a:t>
            </a:r>
            <a:r>
              <a:rPr lang="es-ES_tradnl" dirty="0">
                <a:solidFill>
                  <a:srgbClr val="005A9E"/>
                </a:solidFill>
              </a:rPr>
              <a:t>)</a:t>
            </a:r>
            <a:endParaRPr lang="es-ES" dirty="0">
              <a:solidFill>
                <a:srgbClr val="005A9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5A9E"/>
                </a:solidFill>
              </a:rPr>
              <a:t>iMar</a:t>
            </a:r>
            <a:r>
              <a:rPr lang="es-ES" dirty="0">
                <a:solidFill>
                  <a:srgbClr val="005A9E"/>
                </a:solidFill>
              </a:rPr>
              <a:t> APP </a:t>
            </a:r>
            <a:r>
              <a:rPr lang="es-ES" dirty="0" err="1">
                <a:solidFill>
                  <a:srgbClr val="005A9E"/>
                </a:solidFill>
              </a:rPr>
              <a:t>for</a:t>
            </a:r>
            <a:r>
              <a:rPr lang="es-ES" dirty="0">
                <a:solidFill>
                  <a:srgbClr val="005A9E"/>
                </a:solidFill>
              </a:rPr>
              <a:t> </a:t>
            </a:r>
            <a:r>
              <a:rPr lang="es-ES" dirty="0" err="1">
                <a:solidFill>
                  <a:srgbClr val="005A9E"/>
                </a:solidFill>
              </a:rPr>
              <a:t>mobile</a:t>
            </a:r>
            <a:r>
              <a:rPr lang="es-ES" dirty="0">
                <a:solidFill>
                  <a:srgbClr val="005A9E"/>
                </a:solidFill>
              </a:rPr>
              <a:t> </a:t>
            </a:r>
            <a:r>
              <a:rPr lang="es-ES" dirty="0" err="1">
                <a:solidFill>
                  <a:srgbClr val="005A9E"/>
                </a:solidFill>
              </a:rPr>
              <a:t>phones</a:t>
            </a:r>
            <a:r>
              <a:rPr lang="es-ES" dirty="0">
                <a:solidFill>
                  <a:srgbClr val="005A9E"/>
                </a:solidFill>
              </a:rPr>
              <a:t> </a:t>
            </a:r>
          </a:p>
          <a:p>
            <a:endParaRPr lang="es-ES" sz="2000" b="1" dirty="0">
              <a:solidFill>
                <a:srgbClr val="005A9E"/>
              </a:solidFill>
            </a:endParaRPr>
          </a:p>
          <a:p>
            <a:endParaRPr lang="en-US" sz="700" b="1" dirty="0">
              <a:solidFill>
                <a:srgbClr val="005A9E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923927" y="1268760"/>
            <a:ext cx="5112569" cy="4968552"/>
            <a:chOff x="3923927" y="1268760"/>
            <a:chExt cx="5112569" cy="4968552"/>
          </a:xfrm>
        </p:grpSpPr>
        <p:pic>
          <p:nvPicPr>
            <p:cNvPr id="8" name="2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193" t="13507" r="19583" b="14044"/>
            <a:stretch/>
          </p:blipFill>
          <p:spPr>
            <a:xfrm>
              <a:off x="3923927" y="1268760"/>
              <a:ext cx="5112569" cy="4968552"/>
            </a:xfrm>
            <a:prstGeom prst="rect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sp>
          <p:nvSpPr>
            <p:cNvPr id="9" name="3 Título"/>
            <p:cNvSpPr txBox="1">
              <a:spLocks/>
            </p:cNvSpPr>
            <p:nvPr/>
          </p:nvSpPr>
          <p:spPr>
            <a:xfrm>
              <a:off x="3923928" y="1628800"/>
              <a:ext cx="2952328" cy="15121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16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DWBN 2016</a:t>
              </a:r>
            </a:p>
            <a:p>
              <a:pPr algn="l"/>
              <a:r>
                <a:rPr lang="en-GB" sz="16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Coastal Network</a:t>
              </a:r>
            </a:p>
            <a:p>
              <a:pPr algn="l"/>
              <a:r>
                <a:rPr lang="en-GB" sz="1600" dirty="0">
                  <a:solidFill>
                    <a:srgbClr val="FF481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Tide Gauges Network</a:t>
              </a:r>
            </a:p>
            <a:p>
              <a:pPr algn="l"/>
              <a:r>
                <a:rPr lang="en-GB" sz="1600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Radar HF Network</a:t>
              </a:r>
            </a:p>
            <a:p>
              <a:pPr algn="l"/>
              <a:r>
                <a:rPr lang="en-GB" sz="16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Meteorological Net.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071941" y="3789320"/>
            <a:ext cx="5892547" cy="2520000"/>
            <a:chOff x="3071941" y="3789320"/>
            <a:chExt cx="5892547" cy="2520000"/>
          </a:xfrm>
        </p:grpSpPr>
        <p:grpSp>
          <p:nvGrpSpPr>
            <p:cNvPr id="11" name="17 Grupo"/>
            <p:cNvGrpSpPr/>
            <p:nvPr/>
          </p:nvGrpSpPr>
          <p:grpSpPr>
            <a:xfrm>
              <a:off x="3071941" y="3789320"/>
              <a:ext cx="2647059" cy="2520000"/>
              <a:chOff x="488117" y="2801118"/>
              <a:chExt cx="2647059" cy="2520000"/>
            </a:xfrm>
          </p:grpSpPr>
          <p:pic>
            <p:nvPicPr>
              <p:cNvPr id="15" name="9 Imagen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8117" y="2801118"/>
                <a:ext cx="2647059" cy="2520000"/>
              </a:xfrm>
              <a:prstGeom prst="rect">
                <a:avLst/>
              </a:prstGeom>
            </p:spPr>
          </p:pic>
          <p:sp>
            <p:nvSpPr>
              <p:cNvPr id="16" name="11 CuadroTexto"/>
              <p:cNvSpPr txBox="1"/>
              <p:nvPr/>
            </p:nvSpPr>
            <p:spPr>
              <a:xfrm>
                <a:off x="1527289" y="3449190"/>
                <a:ext cx="863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Wave</a:t>
                </a:r>
                <a:r>
                  <a:rPr lang="en-GB" sz="1600" b="1" dirty="0">
                    <a:solidFill>
                      <a:schemeClr val="bg1"/>
                    </a:solidFill>
                  </a:rPr>
                  <a:t>s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en-GB" b="1" dirty="0" err="1">
                    <a:solidFill>
                      <a:schemeClr val="bg1"/>
                    </a:solidFill>
                  </a:rPr>
                  <a:t>Atl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18 Grupo"/>
            <p:cNvGrpSpPr/>
            <p:nvPr/>
          </p:nvGrpSpPr>
          <p:grpSpPr>
            <a:xfrm>
              <a:off x="5975453" y="3789320"/>
              <a:ext cx="2989035" cy="2520000"/>
              <a:chOff x="3275856" y="1197032"/>
              <a:chExt cx="2989035" cy="2520000"/>
            </a:xfrm>
          </p:grpSpPr>
          <p:pic>
            <p:nvPicPr>
              <p:cNvPr id="13" name="10 Imagen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5856" y="1197032"/>
                <a:ext cx="2989035" cy="2520000"/>
              </a:xfrm>
              <a:prstGeom prst="rect">
                <a:avLst/>
              </a:prstGeom>
            </p:spPr>
          </p:pic>
          <p:sp>
            <p:nvSpPr>
              <p:cNvPr id="14" name="12 CuadroTexto"/>
              <p:cNvSpPr txBox="1"/>
              <p:nvPr/>
            </p:nvSpPr>
            <p:spPr>
              <a:xfrm>
                <a:off x="3275856" y="1776099"/>
                <a:ext cx="863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Waves </a:t>
                </a:r>
              </a:p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Med</a:t>
                </a:r>
              </a:p>
            </p:txBody>
          </p:sp>
        </p:grpSp>
      </p:grpSp>
      <p:grpSp>
        <p:nvGrpSpPr>
          <p:cNvPr id="17" name="19 Grupo"/>
          <p:cNvGrpSpPr/>
          <p:nvPr/>
        </p:nvGrpSpPr>
        <p:grpSpPr>
          <a:xfrm>
            <a:off x="5097660" y="3429000"/>
            <a:ext cx="2553883" cy="2520000"/>
            <a:chOff x="6372200" y="1124744"/>
            <a:chExt cx="2553883" cy="2520000"/>
          </a:xfrm>
        </p:grpSpPr>
        <p:pic>
          <p:nvPicPr>
            <p:cNvPr id="18" name="5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72200" y="1124744"/>
              <a:ext cx="2553883" cy="2520000"/>
            </a:xfrm>
            <a:prstGeom prst="rect">
              <a:avLst/>
            </a:prstGeom>
          </p:spPr>
        </p:pic>
        <p:sp>
          <p:nvSpPr>
            <p:cNvPr id="19" name="13 CuadroTexto"/>
            <p:cNvSpPr txBox="1"/>
            <p:nvPr/>
          </p:nvSpPr>
          <p:spPr>
            <a:xfrm>
              <a:off x="7403119" y="1700808"/>
              <a:ext cx="6751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Sea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Level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2548817" y="3789040"/>
            <a:ext cx="6487679" cy="2550042"/>
            <a:chOff x="2548817" y="3789040"/>
            <a:chExt cx="6487679" cy="2550042"/>
          </a:xfrm>
        </p:grpSpPr>
        <p:grpSp>
          <p:nvGrpSpPr>
            <p:cNvPr id="21" name="20 Grupo"/>
            <p:cNvGrpSpPr/>
            <p:nvPr/>
          </p:nvGrpSpPr>
          <p:grpSpPr>
            <a:xfrm>
              <a:off x="2548817" y="3789040"/>
              <a:ext cx="2085581" cy="2520000"/>
              <a:chOff x="1229048" y="3598417"/>
              <a:chExt cx="2085581" cy="2520000"/>
            </a:xfrm>
          </p:grpSpPr>
          <p:pic>
            <p:nvPicPr>
              <p:cNvPr id="28" name="8 Imagen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29048" y="3598417"/>
                <a:ext cx="2058353" cy="2520000"/>
              </a:xfrm>
              <a:prstGeom prst="rect">
                <a:avLst/>
              </a:prstGeom>
            </p:spPr>
          </p:pic>
          <p:sp>
            <p:nvSpPr>
              <p:cNvPr id="29" name="14 CuadroTexto"/>
              <p:cNvSpPr txBox="1"/>
              <p:nvPr/>
            </p:nvSpPr>
            <p:spPr>
              <a:xfrm>
                <a:off x="1907704" y="5157192"/>
                <a:ext cx="140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Temperature</a:t>
                </a:r>
              </a:p>
            </p:txBody>
          </p:sp>
        </p:grpSp>
        <p:grpSp>
          <p:nvGrpSpPr>
            <p:cNvPr id="22" name="21 Grupo"/>
            <p:cNvGrpSpPr/>
            <p:nvPr/>
          </p:nvGrpSpPr>
          <p:grpSpPr>
            <a:xfrm>
              <a:off x="4777859" y="3789040"/>
              <a:ext cx="2058353" cy="2520000"/>
              <a:chOff x="3542823" y="3598417"/>
              <a:chExt cx="2058353" cy="2520000"/>
            </a:xfrm>
          </p:grpSpPr>
          <p:pic>
            <p:nvPicPr>
              <p:cNvPr id="26" name="2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542823" y="3598417"/>
                <a:ext cx="2058353" cy="2520000"/>
              </a:xfrm>
              <a:prstGeom prst="rect">
                <a:avLst/>
              </a:prstGeom>
            </p:spPr>
          </p:pic>
          <p:sp>
            <p:nvSpPr>
              <p:cNvPr id="27" name="15 CuadroTexto"/>
              <p:cNvSpPr txBox="1"/>
              <p:nvPr/>
            </p:nvSpPr>
            <p:spPr>
              <a:xfrm>
                <a:off x="4470577" y="5157192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Salinity</a:t>
                </a:r>
              </a:p>
            </p:txBody>
          </p:sp>
        </p:grpSp>
        <p:grpSp>
          <p:nvGrpSpPr>
            <p:cNvPr id="23" name="22 Grupo"/>
            <p:cNvGrpSpPr/>
            <p:nvPr/>
          </p:nvGrpSpPr>
          <p:grpSpPr>
            <a:xfrm>
              <a:off x="6978143" y="3819082"/>
              <a:ext cx="2058353" cy="2520000"/>
              <a:chOff x="5796136" y="3598417"/>
              <a:chExt cx="2058353" cy="2520000"/>
            </a:xfrm>
          </p:grpSpPr>
          <p:pic>
            <p:nvPicPr>
              <p:cNvPr id="24" name="1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3598417"/>
                <a:ext cx="2058353" cy="2520000"/>
              </a:xfrm>
              <a:prstGeom prst="rect">
                <a:avLst/>
              </a:prstGeom>
            </p:spPr>
          </p:pic>
          <p:sp>
            <p:nvSpPr>
              <p:cNvPr id="25" name="16 CuadroTexto"/>
              <p:cNvSpPr txBox="1"/>
              <p:nvPr/>
            </p:nvSpPr>
            <p:spPr>
              <a:xfrm>
                <a:off x="6813239" y="5157192"/>
                <a:ext cx="999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Currents</a:t>
                </a:r>
              </a:p>
            </p:txBody>
          </p:sp>
        </p:grpSp>
      </p:grp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" r="12227" b="-1874"/>
          <a:stretch/>
        </p:blipFill>
        <p:spPr>
          <a:xfrm>
            <a:off x="5148496" y="2826459"/>
            <a:ext cx="3888000" cy="3626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1" name="Grupo 30"/>
          <p:cNvGrpSpPr/>
          <p:nvPr/>
        </p:nvGrpSpPr>
        <p:grpSpPr>
          <a:xfrm>
            <a:off x="4572000" y="980728"/>
            <a:ext cx="4582628" cy="5544616"/>
            <a:chOff x="4381860" y="717789"/>
            <a:chExt cx="4654636" cy="5710454"/>
          </a:xfrm>
        </p:grpSpPr>
        <p:pic>
          <p:nvPicPr>
            <p:cNvPr id="32" name="0 Imag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717789"/>
              <a:ext cx="1558292" cy="2855227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0 Imagen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203" y="717789"/>
              <a:ext cx="1558293" cy="2855227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0 Imagen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860" y="3573016"/>
              <a:ext cx="1558292" cy="2855227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0 Imagen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027" y="3563061"/>
              <a:ext cx="1558293" cy="2855227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0 Imagen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204" y="3564242"/>
              <a:ext cx="1558292" cy="2855227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upo 36"/>
          <p:cNvGrpSpPr/>
          <p:nvPr/>
        </p:nvGrpSpPr>
        <p:grpSpPr>
          <a:xfrm>
            <a:off x="901494" y="5566985"/>
            <a:ext cx="2185190" cy="917202"/>
            <a:chOff x="901494" y="5566985"/>
            <a:chExt cx="2185190" cy="917202"/>
          </a:xfrm>
        </p:grpSpPr>
        <p:pic>
          <p:nvPicPr>
            <p:cNvPr id="38" name="0 Imagen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125" y="6110464"/>
              <a:ext cx="918559" cy="373723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0 Imagen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494" y="6110463"/>
              <a:ext cx="1246619" cy="373724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0 Imagen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63" y="5566985"/>
              <a:ext cx="1584930" cy="455182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9624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23728" y="116632"/>
            <a:ext cx="487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</a:rPr>
              <a:t>Marine </a:t>
            </a:r>
            <a:r>
              <a:rPr lang="es-ES_tradnl" sz="2000" b="1" dirty="0" err="1">
                <a:solidFill>
                  <a:schemeClr val="bg1"/>
                </a:solidFill>
              </a:rPr>
              <a:t>observations</a:t>
            </a:r>
            <a:r>
              <a:rPr lang="es-ES_tradnl" sz="2000" b="1" dirty="0">
                <a:solidFill>
                  <a:schemeClr val="bg1"/>
                </a:solidFill>
              </a:rPr>
              <a:t> in </a:t>
            </a:r>
            <a:r>
              <a:rPr lang="es-ES_tradnl" sz="2000" b="1" dirty="0" err="1">
                <a:solidFill>
                  <a:schemeClr val="bg1"/>
                </a:solidFill>
              </a:rPr>
              <a:t>Spain</a:t>
            </a:r>
            <a:endParaRPr lang="es-ES_tradnl" sz="2000" b="1" dirty="0">
              <a:solidFill>
                <a:schemeClr val="bg1"/>
              </a:solidFill>
            </a:endParaRPr>
          </a:p>
        </p:txBody>
      </p:sp>
      <p:sp>
        <p:nvSpPr>
          <p:cNvPr id="5" name="351 CuadroTexto"/>
          <p:cNvSpPr txBox="1"/>
          <p:nvPr/>
        </p:nvSpPr>
        <p:spPr>
          <a:xfrm>
            <a:off x="395536" y="692696"/>
            <a:ext cx="77768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5A9E"/>
                </a:solidFill>
              </a:rPr>
              <a:t>National level: </a:t>
            </a:r>
            <a:endParaRPr lang="es-ES" sz="2000" b="1" dirty="0">
              <a:solidFill>
                <a:srgbClr val="005A9E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5A9E"/>
                </a:solidFill>
              </a:rPr>
              <a:t>Puertos del Estado: operational national marine observations networks</a:t>
            </a:r>
            <a:endParaRPr lang="es-ES" dirty="0">
              <a:solidFill>
                <a:srgbClr val="005A9E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5A9E"/>
                </a:solidFill>
              </a:rPr>
              <a:t>AEMET: operational meteorological observations</a:t>
            </a:r>
            <a:endParaRPr lang="es-ES" dirty="0">
              <a:solidFill>
                <a:srgbClr val="005A9E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5A9E"/>
                </a:solidFill>
              </a:rPr>
              <a:t>IEO: one operational buoy, tide gauges, oceanographic campaigns &amp; ARGO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sz="700" b="1" dirty="0">
              <a:solidFill>
                <a:srgbClr val="005A9E"/>
              </a:solidFill>
            </a:endParaRPr>
          </a:p>
        </p:txBody>
      </p:sp>
      <p:sp>
        <p:nvSpPr>
          <p:cNvPr id="4" name="351 CuadroTexto"/>
          <p:cNvSpPr txBox="1"/>
          <p:nvPr/>
        </p:nvSpPr>
        <p:spPr>
          <a:xfrm>
            <a:off x="378768" y="2062296"/>
            <a:ext cx="397720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sz="2000" b="1" dirty="0">
                <a:solidFill>
                  <a:srgbClr val="005A9E"/>
                </a:solidFill>
              </a:rPr>
              <a:t>Local Systems:</a:t>
            </a:r>
            <a:endParaRPr lang="es-ES" sz="2000" b="1" dirty="0">
              <a:solidFill>
                <a:srgbClr val="005A9E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5A9E"/>
                </a:solidFill>
              </a:rPr>
              <a:t>Regional institutions: </a:t>
            </a:r>
          </a:p>
          <a:p>
            <a:pPr lvl="1"/>
            <a:r>
              <a:rPr lang="en-US" dirty="0">
                <a:solidFill>
                  <a:srgbClr val="005A9E"/>
                </a:solidFill>
              </a:rPr>
              <a:t>SOCIB, LIM, PLOCAN, VIGIA, </a:t>
            </a:r>
            <a:r>
              <a:rPr lang="en-US" dirty="0" err="1">
                <a:solidFill>
                  <a:srgbClr val="005A9E"/>
                </a:solidFill>
              </a:rPr>
              <a:t>Xunta</a:t>
            </a:r>
            <a:r>
              <a:rPr lang="en-US" dirty="0">
                <a:solidFill>
                  <a:srgbClr val="005A9E"/>
                </a:solidFill>
              </a:rPr>
              <a:t> Galicia</a:t>
            </a:r>
            <a:endParaRPr lang="es-ES" dirty="0">
              <a:solidFill>
                <a:srgbClr val="005A9E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5A9E"/>
                </a:solidFill>
              </a:rPr>
              <a:t>Regional  Met offices: </a:t>
            </a:r>
          </a:p>
          <a:p>
            <a:pPr lvl="1"/>
            <a:r>
              <a:rPr lang="en-US" dirty="0" err="1">
                <a:solidFill>
                  <a:srgbClr val="005A9E"/>
                </a:solidFill>
              </a:rPr>
              <a:t>Euskalmet</a:t>
            </a:r>
            <a:r>
              <a:rPr lang="en-US" dirty="0">
                <a:solidFill>
                  <a:srgbClr val="005A9E"/>
                </a:solidFill>
              </a:rPr>
              <a:t> / </a:t>
            </a:r>
            <a:r>
              <a:rPr lang="en-US" dirty="0" err="1">
                <a:solidFill>
                  <a:srgbClr val="005A9E"/>
                </a:solidFill>
              </a:rPr>
              <a:t>MeteoGalicia</a:t>
            </a:r>
            <a:endParaRPr lang="es-ES" dirty="0">
              <a:solidFill>
                <a:srgbClr val="005A9E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5A9E"/>
                </a:solidFill>
              </a:rPr>
              <a:t>Universities: </a:t>
            </a:r>
          </a:p>
          <a:p>
            <a:pPr lvl="1"/>
            <a:r>
              <a:rPr lang="en-US" dirty="0">
                <a:solidFill>
                  <a:srgbClr val="005A9E"/>
                </a:solidFill>
              </a:rPr>
              <a:t>U. Cádiz, U. </a:t>
            </a:r>
            <a:r>
              <a:rPr lang="en-US" dirty="0" err="1">
                <a:solidFill>
                  <a:srgbClr val="005A9E"/>
                </a:solidFill>
              </a:rPr>
              <a:t>Málaga</a:t>
            </a:r>
            <a:endParaRPr lang="es-ES" dirty="0">
              <a:solidFill>
                <a:srgbClr val="005A9E"/>
              </a:solidFill>
            </a:endParaRPr>
          </a:p>
          <a:p>
            <a:pPr marL="285750" indent="-285750">
              <a:buFontTx/>
              <a:buChar char="-"/>
            </a:pPr>
            <a:endParaRPr lang="es-ES_tradnl" dirty="0"/>
          </a:p>
          <a:p>
            <a:endParaRPr lang="en-US" sz="700" b="1" dirty="0">
              <a:solidFill>
                <a:srgbClr val="005A9E"/>
              </a:solidFill>
            </a:endParaRPr>
          </a:p>
        </p:txBody>
      </p:sp>
      <p:sp>
        <p:nvSpPr>
          <p:cNvPr id="7" name="351 CuadroTexto"/>
          <p:cNvSpPr txBox="1"/>
          <p:nvPr/>
        </p:nvSpPr>
        <p:spPr>
          <a:xfrm>
            <a:off x="539552" y="4929262"/>
            <a:ext cx="842493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s-ES_tradnl" dirty="0"/>
          </a:p>
          <a:p>
            <a:r>
              <a:rPr lang="en-US" b="1" dirty="0">
                <a:solidFill>
                  <a:srgbClr val="005A9E"/>
                </a:solidFill>
              </a:rPr>
              <a:t>Very good collaboration between all the institutions. Most of the systems integrated in Puertos system (PORTUS)</a:t>
            </a:r>
            <a:endParaRPr lang="es-ES" b="1" dirty="0">
              <a:solidFill>
                <a:srgbClr val="005A9E"/>
              </a:solidFill>
            </a:endParaRPr>
          </a:p>
          <a:p>
            <a:endParaRPr lang="en-US" sz="700" b="1" dirty="0">
              <a:solidFill>
                <a:srgbClr val="005A9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3184" y="2060790"/>
            <a:ext cx="3600000" cy="3312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744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23728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</a:rPr>
              <a:t>Puertos del </a:t>
            </a:r>
            <a:r>
              <a:rPr lang="es-ES_tradnl" sz="2000" b="1" dirty="0" err="1">
                <a:solidFill>
                  <a:schemeClr val="bg1"/>
                </a:solidFill>
              </a:rPr>
              <a:t>Estado’s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participation</a:t>
            </a:r>
            <a:r>
              <a:rPr lang="es-ES_tradnl" sz="2000" b="1" dirty="0">
                <a:solidFill>
                  <a:schemeClr val="bg1"/>
                </a:solidFill>
              </a:rPr>
              <a:t> in </a:t>
            </a:r>
            <a:r>
              <a:rPr lang="es-ES_tradnl" sz="2000" b="1" dirty="0" err="1">
                <a:solidFill>
                  <a:schemeClr val="bg1"/>
                </a:solidFill>
              </a:rPr>
              <a:t>European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systems</a:t>
            </a:r>
            <a:endParaRPr lang="es-ES_tradnl" sz="2000" b="1" dirty="0">
              <a:solidFill>
                <a:schemeClr val="bg1"/>
              </a:solidFill>
            </a:endParaRPr>
          </a:p>
        </p:txBody>
      </p:sp>
      <p:sp>
        <p:nvSpPr>
          <p:cNvPr id="5" name="351 CuadroTexto"/>
          <p:cNvSpPr txBox="1"/>
          <p:nvPr/>
        </p:nvSpPr>
        <p:spPr>
          <a:xfrm>
            <a:off x="287524" y="764704"/>
            <a:ext cx="8568952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5A9E"/>
                </a:solidFill>
              </a:rPr>
              <a:t>At European level:</a:t>
            </a:r>
            <a:endParaRPr lang="es-ES" sz="2000" b="1" dirty="0">
              <a:solidFill>
                <a:srgbClr val="005A9E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rgbClr val="005A9E"/>
                </a:solidFill>
              </a:rPr>
              <a:t>EuroGOOS</a:t>
            </a:r>
            <a:r>
              <a:rPr lang="en-US" b="1" dirty="0">
                <a:solidFill>
                  <a:srgbClr val="005A9E"/>
                </a:solidFill>
              </a:rPr>
              <a:t> &amp; </a:t>
            </a:r>
            <a:r>
              <a:rPr lang="en-US" b="1" dirty="0" err="1">
                <a:solidFill>
                  <a:srgbClr val="005A9E"/>
                </a:solidFill>
              </a:rPr>
              <a:t>EMODnet</a:t>
            </a:r>
            <a:r>
              <a:rPr lang="en-US" dirty="0">
                <a:solidFill>
                  <a:srgbClr val="005A9E"/>
                </a:solidFill>
              </a:rPr>
              <a:t>: Regional alliances IBI-ROOS / MONGOOS and WG &amp; Task Teams: DATAMEQ WG, Tide gauges task team, Fixed Platform task team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5A9E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005A9E"/>
                </a:solidFill>
              </a:rPr>
              <a:t>Eumetnet</a:t>
            </a:r>
            <a:r>
              <a:rPr lang="en-US" dirty="0">
                <a:solidFill>
                  <a:srgbClr val="005A9E"/>
                </a:solidFill>
              </a:rPr>
              <a:t> / E-</a:t>
            </a:r>
            <a:r>
              <a:rPr lang="en-US" dirty="0" err="1">
                <a:solidFill>
                  <a:srgbClr val="005A9E"/>
                </a:solidFill>
              </a:rPr>
              <a:t>surfmar</a:t>
            </a:r>
            <a:r>
              <a:rPr lang="en-US" dirty="0">
                <a:solidFill>
                  <a:srgbClr val="005A9E"/>
                </a:solidFill>
              </a:rPr>
              <a:t>: one of the 4 buoys integrating the European moored buoys network is owned by Puertos del Estado (Cabo </a:t>
            </a:r>
            <a:r>
              <a:rPr lang="en-US" dirty="0" err="1">
                <a:solidFill>
                  <a:srgbClr val="005A9E"/>
                </a:solidFill>
              </a:rPr>
              <a:t>Silleiro</a:t>
            </a:r>
            <a:r>
              <a:rPr lang="en-US" dirty="0">
                <a:solidFill>
                  <a:srgbClr val="005A9E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5A9E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5A9E"/>
                </a:solidFill>
              </a:rPr>
              <a:t>Data from deep water buoys is sent in real time to GTS, through AEMET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5A9E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5A9E"/>
                </a:solidFill>
              </a:rPr>
              <a:t>Copernicus Marine Environment Monitoring System (CMEMS)</a:t>
            </a:r>
            <a:r>
              <a:rPr lang="en-GB" dirty="0">
                <a:solidFill>
                  <a:srgbClr val="00007D"/>
                </a:solidFill>
              </a:rPr>
              <a:t>:  </a:t>
            </a:r>
            <a:r>
              <a:rPr lang="en-GB" dirty="0">
                <a:solidFill>
                  <a:srgbClr val="00B050"/>
                </a:solidFill>
                <a:hlinkClick r:id="rId2"/>
              </a:rPr>
              <a:t>http://marine.copernicus.eu</a:t>
            </a:r>
            <a:endParaRPr lang="en-US" b="1" dirty="0">
              <a:solidFill>
                <a:srgbClr val="005A9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9E"/>
                </a:solidFill>
              </a:rPr>
              <a:t>CMEMS is an operational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9E"/>
                </a:solidFill>
              </a:rPr>
              <a:t>6 regions (Arctic, Baltic, NWS, IBI, MED &amp; Black Sea) + Global component</a:t>
            </a:r>
            <a:endParaRPr lang="es-ES" dirty="0">
              <a:solidFill>
                <a:srgbClr val="005A9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9E"/>
                </a:solidFill>
              </a:rPr>
              <a:t>Modelling (</a:t>
            </a:r>
            <a:r>
              <a:rPr lang="en-US" dirty="0" err="1">
                <a:solidFill>
                  <a:srgbClr val="005A9E"/>
                </a:solidFill>
              </a:rPr>
              <a:t>forecast&amp;reanalisys</a:t>
            </a:r>
            <a:r>
              <a:rPr lang="en-US" dirty="0">
                <a:solidFill>
                  <a:srgbClr val="005A9E"/>
                </a:solidFill>
              </a:rPr>
              <a:t>): circulation, BGQ &amp; Waves</a:t>
            </a:r>
            <a:endParaRPr lang="es-ES" dirty="0">
              <a:solidFill>
                <a:srgbClr val="005A9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9E"/>
                </a:solidFill>
              </a:rPr>
              <a:t>TACs: Satellite &amp; In-Situ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9E"/>
                </a:solidFill>
              </a:rPr>
              <a:t>Cross-cutting activities: quality, standardization, validation &amp; assessment, evolution &amp; improvement, interaction with users</a:t>
            </a:r>
          </a:p>
          <a:p>
            <a:pPr marL="285750" indent="-285750">
              <a:buFontTx/>
              <a:buChar char="-"/>
            </a:pPr>
            <a:endParaRPr lang="es-ES" dirty="0">
              <a:solidFill>
                <a:srgbClr val="005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92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23728" y="116632"/>
            <a:ext cx="487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</a:rPr>
              <a:t>CMEMS</a:t>
            </a:r>
          </a:p>
        </p:txBody>
      </p:sp>
      <p:sp>
        <p:nvSpPr>
          <p:cNvPr id="5" name="351 CuadroTexto"/>
          <p:cNvSpPr txBox="1"/>
          <p:nvPr/>
        </p:nvSpPr>
        <p:spPr>
          <a:xfrm>
            <a:off x="179512" y="557675"/>
            <a:ext cx="864096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  <a:spcAft>
                <a:spcPts val="200"/>
              </a:spcAft>
            </a:pPr>
            <a:r>
              <a:rPr lang="en-GB" b="1" u="sng" dirty="0">
                <a:solidFill>
                  <a:srgbClr val="005A9E"/>
                </a:solidFill>
              </a:rPr>
              <a:t>Puertos del Estado is participating in two CMEMS services</a:t>
            </a:r>
            <a:r>
              <a:rPr lang="en-GB" u="sng" dirty="0">
                <a:solidFill>
                  <a:srgbClr val="005A9E"/>
                </a:solidFill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GB" sz="1600" b="1" dirty="0">
                <a:solidFill>
                  <a:srgbClr val="005A9E"/>
                </a:solidFill>
              </a:rPr>
              <a:t>- IBI (Iberia-Biscay-Ireland) MFC (Monitoring &amp; Forecasting </a:t>
            </a:r>
            <a:r>
              <a:rPr lang="en-GB" sz="1600" b="1" dirty="0" err="1">
                <a:solidFill>
                  <a:srgbClr val="005A9E"/>
                </a:solidFill>
              </a:rPr>
              <a:t>Center</a:t>
            </a:r>
            <a:r>
              <a:rPr lang="en-GB" sz="1600" b="1" dirty="0">
                <a:solidFill>
                  <a:srgbClr val="005A9E"/>
                </a:solidFill>
              </a:rPr>
              <a:t>) (Leader: PdE) :</a:t>
            </a:r>
          </a:p>
          <a:p>
            <a:pPr lvl="1" algn="just"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00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roid Sans Fallback" charset="0"/>
                <a:cs typeface="Droid Sans Fallback" charset="0"/>
              </a:rPr>
              <a:t>  </a:t>
            </a:r>
            <a:r>
              <a:rPr lang="en-US" sz="1600" dirty="0">
                <a:solidFill>
                  <a:srgbClr val="00007D"/>
                </a:solidFill>
                <a:ea typeface="Droid Sans Fallback" charset="0"/>
                <a:cs typeface="Droid Sans Fallback" charset="0"/>
              </a:rPr>
              <a:t>3D ocean circulation modelling: Forecast and Reanalysis (all variables included)</a:t>
            </a:r>
          </a:p>
          <a:p>
            <a:pPr algn="just">
              <a:spcBef>
                <a:spcPts val="600"/>
              </a:spcBef>
            </a:pPr>
            <a:r>
              <a:rPr lang="en-GB" sz="2000" dirty="0">
                <a:solidFill>
                  <a:srgbClr val="00007D"/>
                </a:solidFill>
              </a:rPr>
              <a:t>- </a:t>
            </a:r>
            <a:r>
              <a:rPr lang="en-GB" sz="1600" b="1" dirty="0">
                <a:solidFill>
                  <a:srgbClr val="005A9E"/>
                </a:solidFill>
              </a:rPr>
              <a:t>IN SITU TAC (Thematic Assembly </a:t>
            </a:r>
            <a:r>
              <a:rPr lang="en-GB" sz="1600" b="1" dirty="0" err="1">
                <a:solidFill>
                  <a:srgbClr val="005A9E"/>
                </a:solidFill>
              </a:rPr>
              <a:t>Center</a:t>
            </a:r>
            <a:r>
              <a:rPr lang="en-GB" sz="1600" b="1" dirty="0">
                <a:solidFill>
                  <a:srgbClr val="005A9E"/>
                </a:solidFill>
              </a:rPr>
              <a:t>) (Leader: Ifremer)  responsible of IBI region:</a:t>
            </a:r>
          </a:p>
          <a:p>
            <a:pPr lvl="1" algn="just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5A9E"/>
                </a:solidFill>
              </a:rPr>
              <a:t>Same data format </a:t>
            </a:r>
            <a:r>
              <a:rPr lang="en-US" altLang="en-US" sz="1600" dirty="0">
                <a:solidFill>
                  <a:srgbClr val="00007D"/>
                </a:solidFill>
              </a:rPr>
              <a:t>(NetCDF - </a:t>
            </a:r>
            <a:r>
              <a:rPr lang="en-US" altLang="en-US" sz="1600" dirty="0" err="1">
                <a:solidFill>
                  <a:srgbClr val="00007D"/>
                </a:solidFill>
              </a:rPr>
              <a:t>OceanSites</a:t>
            </a:r>
            <a:r>
              <a:rPr lang="en-US" altLang="en-US" sz="1600" dirty="0">
                <a:solidFill>
                  <a:srgbClr val="00007D"/>
                </a:solidFill>
              </a:rPr>
              <a:t> 1.2)  </a:t>
            </a:r>
          </a:p>
          <a:p>
            <a:pPr lvl="1" algn="just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5A9E"/>
                </a:solidFill>
              </a:rPr>
              <a:t>Same RTQC </a:t>
            </a:r>
            <a:r>
              <a:rPr lang="en-US" altLang="en-US" sz="1600" dirty="0">
                <a:solidFill>
                  <a:srgbClr val="00007D"/>
                </a:solidFill>
              </a:rPr>
              <a:t>&amp; quality indexes / </a:t>
            </a:r>
            <a:r>
              <a:rPr lang="en-US" altLang="en-US" sz="1600" b="1" dirty="0">
                <a:solidFill>
                  <a:srgbClr val="005A9E"/>
                </a:solidFill>
              </a:rPr>
              <a:t>Same FTP structure  </a:t>
            </a:r>
            <a:endParaRPr lang="en-US" altLang="en-US" sz="1600" dirty="0">
              <a:solidFill>
                <a:srgbClr val="00007D"/>
              </a:solidFill>
            </a:endParaRPr>
          </a:p>
          <a:p>
            <a:pPr lvl="1" algn="just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5A9E"/>
                </a:solidFill>
              </a:rPr>
              <a:t>NRT </a:t>
            </a:r>
            <a:r>
              <a:rPr lang="en-US" altLang="en-US" sz="1600" dirty="0">
                <a:solidFill>
                  <a:srgbClr val="00007D"/>
                </a:solidFill>
              </a:rPr>
              <a:t>(near real time) and </a:t>
            </a:r>
            <a:r>
              <a:rPr lang="en-US" altLang="en-US" sz="1600" b="1" dirty="0">
                <a:solidFill>
                  <a:srgbClr val="005A9E"/>
                </a:solidFill>
              </a:rPr>
              <a:t>REP </a:t>
            </a:r>
            <a:r>
              <a:rPr lang="en-US" altLang="en-US" sz="1600" dirty="0">
                <a:solidFill>
                  <a:srgbClr val="00007D"/>
                </a:solidFill>
              </a:rPr>
              <a:t>(reprocessed)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5A9E"/>
              </a:solidFill>
            </a:endParaRPr>
          </a:p>
          <a:p>
            <a:pPr marL="285750" indent="-285750">
              <a:buFontTx/>
              <a:buChar char="-"/>
            </a:pPr>
            <a:endParaRPr lang="es-ES" dirty="0">
              <a:solidFill>
                <a:srgbClr val="005A9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7" t="3521" r="2247" b="7294"/>
          <a:stretch/>
        </p:blipFill>
        <p:spPr bwMode="auto">
          <a:xfrm>
            <a:off x="1691680" y="3063710"/>
            <a:ext cx="5760640" cy="3461634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667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23728" y="116632"/>
            <a:ext cx="487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solidFill>
                  <a:schemeClr val="bg1"/>
                </a:solidFill>
              </a:rPr>
              <a:t>Opportunities</a:t>
            </a:r>
            <a:r>
              <a:rPr lang="es-ES_tradnl" sz="2000" b="1" dirty="0">
                <a:solidFill>
                  <a:schemeClr val="bg1"/>
                </a:solidFill>
              </a:rPr>
              <a:t> &amp; </a:t>
            </a:r>
            <a:r>
              <a:rPr lang="es-ES_tradnl" sz="2000" b="1" dirty="0" err="1">
                <a:solidFill>
                  <a:schemeClr val="bg1"/>
                </a:solidFill>
              </a:rPr>
              <a:t>challenges</a:t>
            </a:r>
            <a:endParaRPr lang="es-ES_tradnl" sz="2000" b="1" dirty="0">
              <a:solidFill>
                <a:schemeClr val="bg1"/>
              </a:solidFill>
            </a:endParaRPr>
          </a:p>
        </p:txBody>
      </p:sp>
      <p:sp>
        <p:nvSpPr>
          <p:cNvPr id="5" name="351 CuadroTexto"/>
          <p:cNvSpPr txBox="1"/>
          <p:nvPr/>
        </p:nvSpPr>
        <p:spPr>
          <a:xfrm>
            <a:off x="395536" y="692697"/>
            <a:ext cx="842493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5A9E"/>
                </a:solidFill>
              </a:rPr>
              <a:t>Opportunities:</a:t>
            </a:r>
          </a:p>
          <a:p>
            <a:endParaRPr lang="en-US" sz="2000" dirty="0">
              <a:solidFill>
                <a:srgbClr val="005A9E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5A9E"/>
                </a:solidFill>
              </a:rPr>
              <a:t>Set up an operational oceanographic system at European (EOOS)/Global level</a:t>
            </a:r>
          </a:p>
          <a:p>
            <a:endParaRPr lang="en-US" sz="2000" dirty="0">
              <a:solidFill>
                <a:srgbClr val="005A9E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5A9E"/>
                </a:solidFill>
              </a:rPr>
              <a:t>Increase the visibility of the Systems demonstrating their usefulness &amp; economical and social benefits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sz="2000" b="1" u="sng" dirty="0">
                <a:solidFill>
                  <a:srgbClr val="005A9E"/>
                </a:solidFill>
              </a:rPr>
              <a:t>Challenges:</a:t>
            </a:r>
          </a:p>
          <a:p>
            <a:endParaRPr lang="en-US" sz="2000" b="1" dirty="0">
              <a:solidFill>
                <a:srgbClr val="005A9E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5A9E"/>
                </a:solidFill>
              </a:rPr>
              <a:t>Oceans are undersampled. Some regions are missing basic &amp; not expensive measurement systems (</a:t>
            </a:r>
            <a:r>
              <a:rPr lang="en-US" sz="2000" dirty="0" err="1">
                <a:solidFill>
                  <a:srgbClr val="005A9E"/>
                </a:solidFill>
              </a:rPr>
              <a:t>f.i</a:t>
            </a:r>
            <a:r>
              <a:rPr lang="en-US" sz="2000" dirty="0">
                <a:solidFill>
                  <a:srgbClr val="005A9E"/>
                </a:solidFill>
              </a:rPr>
              <a:t>. tide gauges in the South Mediterranean)</a:t>
            </a:r>
          </a:p>
          <a:p>
            <a:endParaRPr lang="en-US" sz="2000" dirty="0">
              <a:solidFill>
                <a:srgbClr val="005A9E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5A9E"/>
                </a:solidFill>
              </a:rPr>
              <a:t>Offer a qualified service that satisfies the users needs</a:t>
            </a:r>
          </a:p>
          <a:p>
            <a:endParaRPr lang="en-US" sz="2000" dirty="0">
              <a:solidFill>
                <a:srgbClr val="005A9E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b="1" dirty="0">
                <a:solidFill>
                  <a:srgbClr val="005A9E"/>
                </a:solidFill>
              </a:rPr>
              <a:t>Guaranty the sustainability of the systems.</a:t>
            </a:r>
            <a:r>
              <a:rPr lang="en-US" sz="2000" dirty="0">
                <a:solidFill>
                  <a:srgbClr val="005A9E"/>
                </a:solidFill>
              </a:rPr>
              <a:t> Due to the economical crisis some of the systems have disappeared. Lecce declaration, 2014 (concern of </a:t>
            </a:r>
            <a:r>
              <a:rPr lang="en-US" sz="2000" dirty="0" err="1">
                <a:solidFill>
                  <a:srgbClr val="005A9E"/>
                </a:solidFill>
              </a:rPr>
              <a:t>MonGOOS</a:t>
            </a:r>
            <a:r>
              <a:rPr lang="en-US" sz="2000" dirty="0">
                <a:solidFill>
                  <a:srgbClr val="005A9E"/>
                </a:solidFill>
              </a:rPr>
              <a:t> community on the sustainability of the observing systems)</a:t>
            </a:r>
          </a:p>
          <a:p>
            <a:endParaRPr lang="en-US" sz="700" b="1" dirty="0">
              <a:solidFill>
                <a:srgbClr val="005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16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51 CuadroTexto"/>
          <p:cNvSpPr txBox="1"/>
          <p:nvPr/>
        </p:nvSpPr>
        <p:spPr>
          <a:xfrm>
            <a:off x="595997" y="2226637"/>
            <a:ext cx="800845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5A9E"/>
                </a:solidFill>
              </a:rPr>
              <a:t>“Models will evolve and improve, but, without data, will be untestable, and </a:t>
            </a:r>
            <a:r>
              <a:rPr lang="en-US" sz="2000" b="1" i="1" dirty="0">
                <a:solidFill>
                  <a:srgbClr val="005A9E"/>
                </a:solidFill>
              </a:rPr>
              <a:t>observations not taken today are lost forever”</a:t>
            </a:r>
          </a:p>
          <a:p>
            <a:endParaRPr lang="en-US" sz="2000" dirty="0">
              <a:solidFill>
                <a:srgbClr val="005A9E"/>
              </a:solidFill>
            </a:endParaRPr>
          </a:p>
          <a:p>
            <a:pPr algn="ctr"/>
            <a:r>
              <a:rPr lang="en-US" sz="2000" dirty="0">
                <a:solidFill>
                  <a:srgbClr val="005A9E"/>
                </a:solidFill>
              </a:rPr>
              <a:t>Carl </a:t>
            </a:r>
            <a:r>
              <a:rPr lang="en-US" sz="2000" dirty="0" err="1">
                <a:solidFill>
                  <a:srgbClr val="005A9E"/>
                </a:solidFill>
              </a:rPr>
              <a:t>Wunsch</a:t>
            </a:r>
            <a:r>
              <a:rPr lang="en-US" sz="2000" dirty="0">
                <a:solidFill>
                  <a:srgbClr val="005A9E"/>
                </a:solidFill>
              </a:rPr>
              <a:t> </a:t>
            </a:r>
            <a:r>
              <a:rPr lang="en-US" dirty="0">
                <a:solidFill>
                  <a:srgbClr val="005A9E"/>
                </a:solidFill>
              </a:rPr>
              <a:t>(1941- )</a:t>
            </a:r>
          </a:p>
          <a:p>
            <a:pPr algn="ctr"/>
            <a:r>
              <a:rPr lang="en-US" dirty="0">
                <a:solidFill>
                  <a:srgbClr val="005A9E"/>
                </a:solidFill>
              </a:rPr>
              <a:t>Professor of Physical Oceanography at the Massachusetts Institute of Technology</a:t>
            </a:r>
          </a:p>
          <a:p>
            <a:endParaRPr lang="en-US" sz="2000" dirty="0">
              <a:solidFill>
                <a:srgbClr val="005A9E"/>
              </a:solidFill>
            </a:endParaRPr>
          </a:p>
          <a:p>
            <a:endParaRPr lang="en-US" sz="2000" dirty="0">
              <a:solidFill>
                <a:srgbClr val="005A9E"/>
              </a:solidFill>
            </a:endParaRPr>
          </a:p>
          <a:p>
            <a:endParaRPr lang="en-US" sz="700" b="1" dirty="0">
              <a:solidFill>
                <a:srgbClr val="005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660225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723</Words>
  <Application>Microsoft Office PowerPoint</Application>
  <PresentationFormat>On-screen Show (4:3)</PresentationFormat>
  <Paragraphs>120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2_Tema de Office</vt:lpstr>
      <vt:lpstr>Diseño personalizado</vt:lpstr>
      <vt:lpstr>Spain and Puertos del Estado activities with regard to marine meteorological and oceanographic observations, opportunities and challenges  Marta de Alfonso (mar@puertos.es )  Physical Environment Department Puertos del Estado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DE ALFONSO ALONSO-MUÑOYERRO</dc:creator>
  <cp:lastModifiedBy>User</cp:lastModifiedBy>
  <cp:revision>98</cp:revision>
  <cp:lastPrinted>2016-03-04T09:08:24Z</cp:lastPrinted>
  <dcterms:created xsi:type="dcterms:W3CDTF">2016-02-29T08:44:33Z</dcterms:created>
  <dcterms:modified xsi:type="dcterms:W3CDTF">2016-09-06T10:41:02Z</dcterms:modified>
</cp:coreProperties>
</file>