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7" r:id="rId3"/>
    <p:sldId id="264" r:id="rId4"/>
    <p:sldId id="278" r:id="rId5"/>
    <p:sldId id="279" r:id="rId6"/>
    <p:sldId id="280" r:id="rId7"/>
    <p:sldId id="275" r:id="rId8"/>
    <p:sldId id="274" r:id="rId9"/>
    <p:sldId id="271" r:id="rId10"/>
    <p:sldId id="272" r:id="rId11"/>
    <p:sldId id="276" r:id="rId12"/>
    <p:sldId id="258" r:id="rId13"/>
    <p:sldId id="260" r:id="rId14"/>
    <p:sldId id="259" r:id="rId15"/>
    <p:sldId id="261" r:id="rId16"/>
    <p:sldId id="262" r:id="rId17"/>
    <p:sldId id="281" r:id="rId18"/>
    <p:sldId id="282" r:id="rId19"/>
    <p:sldId id="283" r:id="rId20"/>
    <p:sldId id="263" r:id="rId21"/>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92" d="100"/>
          <a:sy n="92" d="100"/>
        </p:scale>
        <p:origin x="-360"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9/6/2016</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9/6/2016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9/6/2016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9/6/2016</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11.emf"/></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23.emf"/></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9388" y="2254826"/>
            <a:ext cx="9826292" cy="1795463"/>
          </a:xfrm>
        </p:spPr>
        <p:txBody>
          <a:bodyPr>
            <a:normAutofit/>
          </a:bodyPr>
          <a:lstStyle/>
          <a:p>
            <a:pPr algn="ctr"/>
            <a:r>
              <a:rPr lang="hr-HR" dirty="0" smtClean="0"/>
              <a:t>COASTAL FLOODING ISSUES IN CROATIA</a:t>
            </a:r>
            <a:endParaRPr lang="hr-HR" dirty="0"/>
          </a:p>
        </p:txBody>
      </p:sp>
      <p:sp>
        <p:nvSpPr>
          <p:cNvPr id="3" name="Subtitle 2"/>
          <p:cNvSpPr>
            <a:spLocks noGrp="1"/>
          </p:cNvSpPr>
          <p:nvPr>
            <p:ph type="subTitle" idx="1"/>
          </p:nvPr>
        </p:nvSpPr>
        <p:spPr>
          <a:xfrm>
            <a:off x="1876424" y="4312227"/>
            <a:ext cx="8791575" cy="1620982"/>
          </a:xfrm>
        </p:spPr>
        <p:txBody>
          <a:bodyPr>
            <a:normAutofit fontScale="70000" lnSpcReduction="20000"/>
          </a:bodyPr>
          <a:lstStyle/>
          <a:p>
            <a:pPr algn="ctr"/>
            <a:endParaRPr lang="hr-HR" sz="3600" dirty="0" smtClean="0"/>
          </a:p>
          <a:p>
            <a:pPr algn="ctr"/>
            <a:r>
              <a:rPr lang="hr-HR" sz="3600" dirty="0" smtClean="0"/>
              <a:t>Ivica </a:t>
            </a:r>
            <a:r>
              <a:rPr lang="hr-HR" sz="3600" dirty="0" err="1" smtClean="0"/>
              <a:t>Plišić</a:t>
            </a:r>
            <a:r>
              <a:rPr lang="hr-HR" sz="3600" dirty="0" smtClean="0"/>
              <a:t> </a:t>
            </a:r>
            <a:r>
              <a:rPr lang="hr-HR" sz="3600" dirty="0" err="1" smtClean="0"/>
              <a:t>and</a:t>
            </a:r>
            <a:r>
              <a:rPr lang="hr-HR" sz="3600" dirty="0" smtClean="0"/>
              <a:t> Marijan Babić</a:t>
            </a:r>
          </a:p>
          <a:p>
            <a:pPr algn="ctr"/>
            <a:r>
              <a:rPr lang="hr-HR" sz="3600" dirty="0" smtClean="0"/>
              <a:t>Hrvatske vode</a:t>
            </a:r>
          </a:p>
        </p:txBody>
      </p:sp>
      <p:sp>
        <p:nvSpPr>
          <p:cNvPr id="4" name="TextBox 3"/>
          <p:cNvSpPr txBox="1"/>
          <p:nvPr/>
        </p:nvSpPr>
        <p:spPr>
          <a:xfrm>
            <a:off x="3169227" y="467591"/>
            <a:ext cx="5808518" cy="1477328"/>
          </a:xfrm>
          <a:prstGeom prst="rect">
            <a:avLst/>
          </a:prstGeom>
          <a:noFill/>
        </p:spPr>
        <p:txBody>
          <a:bodyPr wrap="square" rtlCol="0">
            <a:spAutoFit/>
          </a:bodyPr>
          <a:lstStyle/>
          <a:p>
            <a:pPr algn="ctr"/>
            <a:r>
              <a:rPr lang="en-GB" b="1" dirty="0"/>
              <a:t>WIGOS WORKSHOP FOR REGIONAL ASSOCIATION VI WITH FOCUS ON MARINE METEOROLOGICAL AND OCEANOGRAPHIC OBSERVING REQUIREMENTS</a:t>
            </a:r>
            <a:endParaRPr lang="hr-HR" b="1" dirty="0"/>
          </a:p>
          <a:p>
            <a:pPr algn="ctr"/>
            <a:r>
              <a:rPr lang="en-GB" dirty="0"/>
              <a:t> </a:t>
            </a:r>
            <a:endParaRPr lang="hr-HR" dirty="0"/>
          </a:p>
          <a:p>
            <a:pPr algn="ctr"/>
            <a:r>
              <a:rPr lang="en-GB" dirty="0"/>
              <a:t>SPLIT, CROATIA, 5-7 SEPTEMBER 2016</a:t>
            </a:r>
            <a:endParaRPr lang="hr-HR" dirty="0"/>
          </a:p>
        </p:txBody>
      </p:sp>
    </p:spTree>
    <p:extLst>
      <p:ext uri="{BB962C8B-B14F-4D97-AF65-F5344CB8AC3E}">
        <p14:creationId xmlns:p14="http://schemas.microsoft.com/office/powerpoint/2010/main" val="22239831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040" y="576954"/>
            <a:ext cx="5165869" cy="1478570"/>
          </a:xfrm>
        </p:spPr>
        <p:txBody>
          <a:bodyPr/>
          <a:lstStyle/>
          <a:p>
            <a:r>
              <a:rPr lang="hr-HR" dirty="0"/>
              <a:t>FLOOD </a:t>
            </a:r>
            <a:r>
              <a:rPr lang="hr-HR" dirty="0" smtClean="0"/>
              <a:t>RISK </a:t>
            </a:r>
            <a:r>
              <a:rPr lang="hr-HR" dirty="0"/>
              <a:t>MAPS FOR COASTAL AREAS</a:t>
            </a:r>
          </a:p>
        </p:txBody>
      </p:sp>
      <p:pic>
        <p:nvPicPr>
          <p:cNvPr id="5" name="Picture 4"/>
          <p:cNvPicPr>
            <a:picLocks noChangeAspect="1"/>
          </p:cNvPicPr>
          <p:nvPr/>
        </p:nvPicPr>
        <p:blipFill>
          <a:blip r:embed="rId2"/>
          <a:stretch>
            <a:fillRect/>
          </a:stretch>
        </p:blipFill>
        <p:spPr>
          <a:xfrm>
            <a:off x="6382708" y="72143"/>
            <a:ext cx="5747427" cy="6007509"/>
          </a:xfrm>
          <a:prstGeom prst="rect">
            <a:avLst/>
          </a:prstGeom>
        </p:spPr>
      </p:pic>
      <p:pic>
        <p:nvPicPr>
          <p:cNvPr id="9" name="Picture 8"/>
          <p:cNvPicPr>
            <a:picLocks noChangeAspect="1"/>
          </p:cNvPicPr>
          <p:nvPr/>
        </p:nvPicPr>
        <p:blipFill>
          <a:blip r:embed="rId3"/>
          <a:stretch>
            <a:fillRect/>
          </a:stretch>
        </p:blipFill>
        <p:spPr>
          <a:xfrm>
            <a:off x="6819481" y="3910730"/>
            <a:ext cx="4703097" cy="2777032"/>
          </a:xfrm>
          <a:prstGeom prst="rect">
            <a:avLst/>
          </a:prstGeom>
        </p:spPr>
      </p:pic>
      <p:pic>
        <p:nvPicPr>
          <p:cNvPr id="11" name="Content Placeholder 3"/>
          <p:cNvPicPr>
            <a:picLocks noGrp="1" noChangeAspect="1"/>
          </p:cNvPicPr>
          <p:nvPr>
            <p:ph idx="1"/>
          </p:nvPr>
        </p:nvPicPr>
        <p:blipFill>
          <a:blip r:embed="rId4"/>
          <a:stretch>
            <a:fillRect/>
          </a:stretch>
        </p:blipFill>
        <p:spPr>
          <a:xfrm>
            <a:off x="3894826" y="3075898"/>
            <a:ext cx="3308311" cy="3541712"/>
          </a:xfrm>
          <a:prstGeom prst="rect">
            <a:avLst/>
          </a:prstGeom>
        </p:spPr>
      </p:pic>
      <p:pic>
        <p:nvPicPr>
          <p:cNvPr id="12" name="Picture 11"/>
          <p:cNvPicPr>
            <a:picLocks noChangeAspect="1"/>
          </p:cNvPicPr>
          <p:nvPr/>
        </p:nvPicPr>
        <p:blipFill>
          <a:blip r:embed="rId5"/>
          <a:stretch>
            <a:fillRect/>
          </a:stretch>
        </p:blipFill>
        <p:spPr>
          <a:xfrm>
            <a:off x="213162" y="2744382"/>
            <a:ext cx="4314386" cy="3247401"/>
          </a:xfrm>
          <a:prstGeom prst="rect">
            <a:avLst/>
          </a:prstGeom>
        </p:spPr>
      </p:pic>
    </p:spTree>
    <p:extLst>
      <p:ext uri="{BB962C8B-B14F-4D97-AF65-F5344CB8AC3E}">
        <p14:creationId xmlns:p14="http://schemas.microsoft.com/office/powerpoint/2010/main" val="29205024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5" y="618518"/>
            <a:ext cx="4365768" cy="1478570"/>
          </a:xfrm>
        </p:spPr>
        <p:txBody>
          <a:bodyPr/>
          <a:lstStyle/>
          <a:p>
            <a:r>
              <a:rPr lang="hr-HR" dirty="0" smtClean="0"/>
              <a:t>COASTAL FLOODING IN CROATIA</a:t>
            </a:r>
            <a:endParaRPr lang="hr-HR" dirty="0"/>
          </a:p>
        </p:txBody>
      </p:sp>
      <p:sp>
        <p:nvSpPr>
          <p:cNvPr id="3" name="Content Placeholder 2"/>
          <p:cNvSpPr>
            <a:spLocks noGrp="1"/>
          </p:cNvSpPr>
          <p:nvPr>
            <p:ph idx="1"/>
          </p:nvPr>
        </p:nvSpPr>
        <p:spPr>
          <a:xfrm>
            <a:off x="1141413" y="2249487"/>
            <a:ext cx="3342356" cy="3541714"/>
          </a:xfrm>
        </p:spPr>
        <p:txBody>
          <a:bodyPr>
            <a:normAutofit/>
          </a:bodyPr>
          <a:lstStyle/>
          <a:p>
            <a:r>
              <a:rPr lang="en-US" dirty="0" smtClean="0"/>
              <a:t>Croatian </a:t>
            </a:r>
            <a:r>
              <a:rPr lang="en-US" dirty="0"/>
              <a:t>Hydrographic Institute produced a study "Flooding </a:t>
            </a:r>
            <a:r>
              <a:rPr lang="hr-HR" dirty="0" err="1" smtClean="0"/>
              <a:t>from</a:t>
            </a:r>
            <a:r>
              <a:rPr lang="hr-HR" dirty="0" smtClean="0"/>
              <a:t> </a:t>
            </a:r>
            <a:r>
              <a:rPr lang="en-US" dirty="0" smtClean="0"/>
              <a:t>the </a:t>
            </a:r>
            <a:r>
              <a:rPr lang="en-US" dirty="0"/>
              <a:t>sea in coastal areas</a:t>
            </a:r>
            <a:r>
              <a:rPr lang="en-US" dirty="0" smtClean="0"/>
              <a:t>"</a:t>
            </a:r>
            <a:endParaRPr lang="hr-HR" dirty="0"/>
          </a:p>
        </p:txBody>
      </p:sp>
      <p:pic>
        <p:nvPicPr>
          <p:cNvPr id="4" name="Content Placeholder 8"/>
          <p:cNvPicPr>
            <a:picLocks noChangeAspect="1"/>
          </p:cNvPicPr>
          <p:nvPr/>
        </p:nvPicPr>
        <p:blipFill>
          <a:blip/>
          <a:stretch>
            <a:fillRect/>
          </a:stretch>
        </p:blipFill>
        <p:spPr>
          <a:xfrm>
            <a:off x="4559721" y="2985201"/>
            <a:ext cx="2755478" cy="3541712"/>
          </a:xfrm>
          <a:prstGeom prst="rect">
            <a:avLst/>
          </a:prstGeom>
        </p:spPr>
      </p:pic>
      <p:pic>
        <p:nvPicPr>
          <p:cNvPr id="5" name="Content Placeholder 3"/>
          <p:cNvPicPr>
            <a:picLocks noChangeAspect="1"/>
          </p:cNvPicPr>
          <p:nvPr/>
        </p:nvPicPr>
        <p:blipFill>
          <a:blip r:embed="rId2"/>
          <a:stretch>
            <a:fillRect/>
          </a:stretch>
        </p:blipFill>
        <p:spPr>
          <a:xfrm>
            <a:off x="7391152" y="160511"/>
            <a:ext cx="4363452" cy="6366402"/>
          </a:xfrm>
          <a:prstGeom prst="rect">
            <a:avLst/>
          </a:prstGeom>
        </p:spPr>
      </p:pic>
    </p:spTree>
    <p:extLst>
      <p:ext uri="{BB962C8B-B14F-4D97-AF65-F5344CB8AC3E}">
        <p14:creationId xmlns:p14="http://schemas.microsoft.com/office/powerpoint/2010/main" val="1851587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027" y="244445"/>
            <a:ext cx="5411786" cy="1478570"/>
          </a:xfrm>
        </p:spPr>
        <p:txBody>
          <a:bodyPr/>
          <a:lstStyle/>
          <a:p>
            <a:r>
              <a:rPr lang="hr-HR" dirty="0" smtClean="0"/>
              <a:t>COASTAL </a:t>
            </a:r>
            <a:r>
              <a:rPr lang="hr-HR" dirty="0" err="1" smtClean="0"/>
              <a:t>storm</a:t>
            </a:r>
            <a:r>
              <a:rPr lang="hr-HR" dirty="0" smtClean="0"/>
              <a:t> </a:t>
            </a:r>
            <a:r>
              <a:rPr lang="hr-HR" dirty="0" err="1" smtClean="0"/>
              <a:t>suRges</a:t>
            </a:r>
            <a:endParaRPr lang="hr-HR" dirty="0"/>
          </a:p>
        </p:txBody>
      </p:sp>
      <p:pic>
        <p:nvPicPr>
          <p:cNvPr id="4" name="Content Placeholder 3"/>
          <p:cNvPicPr>
            <a:picLocks noGrp="1" noChangeAspect="1"/>
          </p:cNvPicPr>
          <p:nvPr>
            <p:ph idx="1"/>
          </p:nvPr>
        </p:nvPicPr>
        <p:blipFill>
          <a:blip/>
          <a:stretch>
            <a:fillRect/>
          </a:stretch>
        </p:blipFill>
        <p:spPr>
          <a:xfrm>
            <a:off x="6817795" y="296779"/>
            <a:ext cx="4354354" cy="6255945"/>
          </a:xfrm>
          <a:prstGeom prst="rect">
            <a:avLst/>
          </a:prstGeom>
        </p:spPr>
      </p:pic>
      <p:pic>
        <p:nvPicPr>
          <p:cNvPr id="5" name="Picture 4"/>
          <p:cNvPicPr>
            <a:picLocks noChangeAspect="1"/>
          </p:cNvPicPr>
          <p:nvPr/>
        </p:nvPicPr>
        <p:blipFill>
          <a:blip/>
          <a:stretch>
            <a:fillRect/>
          </a:stretch>
        </p:blipFill>
        <p:spPr>
          <a:xfrm>
            <a:off x="506027" y="1886543"/>
            <a:ext cx="5966962" cy="4766670"/>
          </a:xfrm>
          <a:prstGeom prst="rect">
            <a:avLst/>
          </a:prstGeom>
        </p:spPr>
      </p:pic>
      <p:pic>
        <p:nvPicPr>
          <p:cNvPr id="7" name="Picture 6"/>
          <p:cNvPicPr>
            <a:picLocks noChangeAspect="1"/>
          </p:cNvPicPr>
          <p:nvPr/>
        </p:nvPicPr>
        <p:blipFill>
          <a:blip r:embed="rId2"/>
          <a:stretch>
            <a:fillRect/>
          </a:stretch>
        </p:blipFill>
        <p:spPr>
          <a:xfrm>
            <a:off x="6553199" y="3188836"/>
            <a:ext cx="5309937" cy="3568651"/>
          </a:xfrm>
          <a:prstGeom prst="rect">
            <a:avLst/>
          </a:prstGeom>
        </p:spPr>
      </p:pic>
    </p:spTree>
    <p:extLst>
      <p:ext uri="{BB962C8B-B14F-4D97-AF65-F5344CB8AC3E}">
        <p14:creationId xmlns:p14="http://schemas.microsoft.com/office/powerpoint/2010/main" val="3553135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958" y="348499"/>
            <a:ext cx="3544887" cy="1478570"/>
          </a:xfrm>
        </p:spPr>
        <p:txBody>
          <a:bodyPr>
            <a:normAutofit fontScale="90000"/>
          </a:bodyPr>
          <a:lstStyle/>
          <a:p>
            <a:r>
              <a:rPr lang="hr-HR" dirty="0" smtClean="0"/>
              <a:t>COASTAL SEICHES</a:t>
            </a:r>
            <a:br>
              <a:rPr lang="hr-HR" dirty="0" smtClean="0"/>
            </a:br>
            <a:r>
              <a:rPr lang="hr-HR" dirty="0" smtClean="0"/>
              <a:t>(</a:t>
            </a:r>
            <a:r>
              <a:rPr lang="hr-HR" dirty="0" err="1" smtClean="0"/>
              <a:t>šćige</a:t>
            </a:r>
            <a:r>
              <a:rPr lang="hr-HR" dirty="0" smtClean="0"/>
              <a:t>)</a:t>
            </a:r>
            <a:endParaRPr lang="hr-HR" dirty="0"/>
          </a:p>
        </p:txBody>
      </p:sp>
      <p:sp>
        <p:nvSpPr>
          <p:cNvPr id="3" name="Content Placeholder 2"/>
          <p:cNvSpPr>
            <a:spLocks noGrp="1"/>
          </p:cNvSpPr>
          <p:nvPr>
            <p:ph idx="1"/>
          </p:nvPr>
        </p:nvSpPr>
        <p:spPr/>
        <p:txBody>
          <a:bodyPr/>
          <a:lstStyle/>
          <a:p>
            <a:endParaRPr lang="hr-HR" dirty="0"/>
          </a:p>
        </p:txBody>
      </p:sp>
      <p:pic>
        <p:nvPicPr>
          <p:cNvPr id="4" name="Picture 3"/>
          <p:cNvPicPr>
            <a:picLocks noChangeAspect="1"/>
          </p:cNvPicPr>
          <p:nvPr/>
        </p:nvPicPr>
        <p:blipFill>
          <a:blip r:embed="rId2"/>
          <a:stretch>
            <a:fillRect/>
          </a:stretch>
        </p:blipFill>
        <p:spPr>
          <a:xfrm>
            <a:off x="205599" y="1808187"/>
            <a:ext cx="4319831" cy="5049813"/>
          </a:xfrm>
          <a:prstGeom prst="rect">
            <a:avLst/>
          </a:prstGeom>
        </p:spPr>
      </p:pic>
      <p:pic>
        <p:nvPicPr>
          <p:cNvPr id="5" name="Picture 4"/>
          <p:cNvPicPr>
            <a:picLocks noChangeAspect="1"/>
          </p:cNvPicPr>
          <p:nvPr/>
        </p:nvPicPr>
        <p:blipFill>
          <a:blip r:embed="rId3"/>
          <a:stretch>
            <a:fillRect/>
          </a:stretch>
        </p:blipFill>
        <p:spPr>
          <a:xfrm>
            <a:off x="7584550" y="348499"/>
            <a:ext cx="4398674" cy="6472989"/>
          </a:xfrm>
          <a:prstGeom prst="rect">
            <a:avLst/>
          </a:prstGeom>
        </p:spPr>
      </p:pic>
      <p:pic>
        <p:nvPicPr>
          <p:cNvPr id="6" name="Picture 5"/>
          <p:cNvPicPr>
            <a:picLocks noChangeAspect="1"/>
          </p:cNvPicPr>
          <p:nvPr/>
        </p:nvPicPr>
        <p:blipFill>
          <a:blip r:embed="rId4"/>
          <a:stretch>
            <a:fillRect/>
          </a:stretch>
        </p:blipFill>
        <p:spPr>
          <a:xfrm>
            <a:off x="4525430" y="821949"/>
            <a:ext cx="4650318" cy="2702677"/>
          </a:xfrm>
          <a:prstGeom prst="rect">
            <a:avLst/>
          </a:prstGeom>
        </p:spPr>
      </p:pic>
    </p:spTree>
    <p:extLst>
      <p:ext uri="{BB962C8B-B14F-4D97-AF65-F5344CB8AC3E}">
        <p14:creationId xmlns:p14="http://schemas.microsoft.com/office/powerpoint/2010/main" val="996629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err="1" smtClean="0"/>
              <a:t>tsunamiS</a:t>
            </a:r>
            <a:endParaRPr lang="hr-HR" dirty="0"/>
          </a:p>
        </p:txBody>
      </p:sp>
      <p:pic>
        <p:nvPicPr>
          <p:cNvPr id="6" name="Content Placeholder 5"/>
          <p:cNvPicPr>
            <a:picLocks noGrp="1" noChangeAspect="1"/>
          </p:cNvPicPr>
          <p:nvPr>
            <p:ph idx="1"/>
          </p:nvPr>
        </p:nvPicPr>
        <p:blipFill>
          <a:blip r:embed="rId2"/>
          <a:stretch>
            <a:fillRect/>
          </a:stretch>
        </p:blipFill>
        <p:spPr>
          <a:xfrm>
            <a:off x="5763417" y="79520"/>
            <a:ext cx="6228057" cy="6666186"/>
          </a:xfrm>
          <a:prstGeom prst="rect">
            <a:avLst/>
          </a:prstGeom>
        </p:spPr>
      </p:pic>
      <p:pic>
        <p:nvPicPr>
          <p:cNvPr id="5" name="Picture 4"/>
          <p:cNvPicPr>
            <a:picLocks noChangeAspect="1"/>
          </p:cNvPicPr>
          <p:nvPr/>
        </p:nvPicPr>
        <p:blipFill>
          <a:blip r:embed="rId3"/>
          <a:stretch>
            <a:fillRect/>
          </a:stretch>
        </p:blipFill>
        <p:spPr>
          <a:xfrm>
            <a:off x="1036667" y="1772652"/>
            <a:ext cx="3886616" cy="4203031"/>
          </a:xfrm>
          <a:prstGeom prst="rect">
            <a:avLst/>
          </a:prstGeom>
        </p:spPr>
      </p:pic>
      <p:pic>
        <p:nvPicPr>
          <p:cNvPr id="7" name="Picture 6"/>
          <p:cNvPicPr>
            <a:picLocks noChangeAspect="1"/>
          </p:cNvPicPr>
          <p:nvPr/>
        </p:nvPicPr>
        <p:blipFill>
          <a:blip r:embed="rId4"/>
          <a:stretch>
            <a:fillRect/>
          </a:stretch>
        </p:blipFill>
        <p:spPr>
          <a:xfrm>
            <a:off x="964910" y="4601877"/>
            <a:ext cx="4641805" cy="2256123"/>
          </a:xfrm>
          <a:prstGeom prst="rect">
            <a:avLst/>
          </a:prstGeom>
        </p:spPr>
      </p:pic>
    </p:spTree>
    <p:extLst>
      <p:ext uri="{BB962C8B-B14F-4D97-AF65-F5344CB8AC3E}">
        <p14:creationId xmlns:p14="http://schemas.microsoft.com/office/powerpoint/2010/main" val="1297042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assessment </a:t>
            </a:r>
            <a:r>
              <a:rPr lang="en-US" dirty="0"/>
              <a:t>of high sea </a:t>
            </a:r>
            <a:r>
              <a:rPr lang="en-US" dirty="0" smtClean="0"/>
              <a:t>level</a:t>
            </a:r>
            <a:r>
              <a:rPr lang="hr-HR" dirty="0" smtClean="0"/>
              <a:t/>
            </a:r>
            <a:br>
              <a:rPr lang="hr-HR" dirty="0" smtClean="0"/>
            </a:br>
            <a:r>
              <a:rPr lang="hr-HR" dirty="0" smtClean="0"/>
              <a:t>on </a:t>
            </a:r>
            <a:r>
              <a:rPr lang="en-US" dirty="0" smtClean="0"/>
              <a:t>the </a:t>
            </a:r>
            <a:r>
              <a:rPr lang="en-US" dirty="0"/>
              <a:t>Croatian coast</a:t>
            </a:r>
            <a:endParaRPr lang="hr-HR" dirty="0"/>
          </a:p>
        </p:txBody>
      </p:sp>
      <p:sp>
        <p:nvSpPr>
          <p:cNvPr id="3" name="Content Placeholder 2"/>
          <p:cNvSpPr>
            <a:spLocks noGrp="1"/>
          </p:cNvSpPr>
          <p:nvPr>
            <p:ph idx="1"/>
          </p:nvPr>
        </p:nvSpPr>
        <p:spPr/>
        <p:txBody>
          <a:bodyPr/>
          <a:lstStyle/>
          <a:p>
            <a:endParaRPr lang="hr-HR"/>
          </a:p>
        </p:txBody>
      </p:sp>
      <p:pic>
        <p:nvPicPr>
          <p:cNvPr id="4" name="Picture 3"/>
          <p:cNvPicPr>
            <a:picLocks noChangeAspect="1"/>
          </p:cNvPicPr>
          <p:nvPr/>
        </p:nvPicPr>
        <p:blipFill>
          <a:blip r:embed="rId2"/>
          <a:stretch>
            <a:fillRect/>
          </a:stretch>
        </p:blipFill>
        <p:spPr>
          <a:xfrm>
            <a:off x="528248" y="2015529"/>
            <a:ext cx="3264107" cy="4829450"/>
          </a:xfrm>
          <a:prstGeom prst="rect">
            <a:avLst/>
          </a:prstGeom>
        </p:spPr>
      </p:pic>
      <p:pic>
        <p:nvPicPr>
          <p:cNvPr id="5" name="Picture 4"/>
          <p:cNvPicPr>
            <a:picLocks noChangeAspect="1"/>
          </p:cNvPicPr>
          <p:nvPr/>
        </p:nvPicPr>
        <p:blipFill>
          <a:blip r:embed="rId3"/>
          <a:stretch>
            <a:fillRect/>
          </a:stretch>
        </p:blipFill>
        <p:spPr>
          <a:xfrm>
            <a:off x="3879770" y="2015529"/>
            <a:ext cx="3174823" cy="4842471"/>
          </a:xfrm>
          <a:prstGeom prst="rect">
            <a:avLst/>
          </a:prstGeom>
        </p:spPr>
      </p:pic>
      <p:pic>
        <p:nvPicPr>
          <p:cNvPr id="6" name="Picture 5"/>
          <p:cNvPicPr>
            <a:picLocks noChangeAspect="1"/>
          </p:cNvPicPr>
          <p:nvPr/>
        </p:nvPicPr>
        <p:blipFill>
          <a:blip r:embed="rId4"/>
          <a:stretch>
            <a:fillRect/>
          </a:stretch>
        </p:blipFill>
        <p:spPr>
          <a:xfrm>
            <a:off x="6022791" y="1958759"/>
            <a:ext cx="4530169" cy="4756307"/>
          </a:xfrm>
          <a:prstGeom prst="rect">
            <a:avLst/>
          </a:prstGeom>
        </p:spPr>
      </p:pic>
      <p:pic>
        <p:nvPicPr>
          <p:cNvPr id="7" name="Picture 6"/>
          <p:cNvPicPr>
            <a:picLocks noChangeAspect="1"/>
          </p:cNvPicPr>
          <p:nvPr/>
        </p:nvPicPr>
        <p:blipFill>
          <a:blip r:embed="rId5"/>
          <a:stretch>
            <a:fillRect/>
          </a:stretch>
        </p:blipFill>
        <p:spPr>
          <a:xfrm>
            <a:off x="8069389" y="137892"/>
            <a:ext cx="4010534" cy="4122821"/>
          </a:xfrm>
          <a:prstGeom prst="rect">
            <a:avLst/>
          </a:prstGeom>
        </p:spPr>
      </p:pic>
    </p:spTree>
    <p:extLst>
      <p:ext uri="{BB962C8B-B14F-4D97-AF65-F5344CB8AC3E}">
        <p14:creationId xmlns:p14="http://schemas.microsoft.com/office/powerpoint/2010/main" val="679206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err="1" smtClean="0"/>
              <a:t>monitoring</a:t>
            </a:r>
            <a:endParaRPr lang="hr-HR" dirty="0"/>
          </a:p>
        </p:txBody>
      </p:sp>
      <p:sp>
        <p:nvSpPr>
          <p:cNvPr id="3" name="Content Placeholder 2"/>
          <p:cNvSpPr>
            <a:spLocks noGrp="1"/>
          </p:cNvSpPr>
          <p:nvPr>
            <p:ph idx="1"/>
          </p:nvPr>
        </p:nvSpPr>
        <p:spPr/>
        <p:txBody>
          <a:bodyPr/>
          <a:lstStyle/>
          <a:p>
            <a:endParaRPr lang="hr-HR"/>
          </a:p>
        </p:txBody>
      </p:sp>
      <p:pic>
        <p:nvPicPr>
          <p:cNvPr id="4" name="Picture 3"/>
          <p:cNvPicPr>
            <a:picLocks noChangeAspect="1"/>
          </p:cNvPicPr>
          <p:nvPr/>
        </p:nvPicPr>
        <p:blipFill>
          <a:blip r:embed="rId2"/>
          <a:stretch>
            <a:fillRect/>
          </a:stretch>
        </p:blipFill>
        <p:spPr>
          <a:xfrm>
            <a:off x="7307179" y="59090"/>
            <a:ext cx="4606457" cy="6736139"/>
          </a:xfrm>
          <a:prstGeom prst="rect">
            <a:avLst/>
          </a:prstGeom>
        </p:spPr>
      </p:pic>
      <p:pic>
        <p:nvPicPr>
          <p:cNvPr id="5" name="Picture 4"/>
          <p:cNvPicPr>
            <a:picLocks noChangeAspect="1"/>
          </p:cNvPicPr>
          <p:nvPr/>
        </p:nvPicPr>
        <p:blipFill>
          <a:blip r:embed="rId3"/>
          <a:stretch>
            <a:fillRect/>
          </a:stretch>
        </p:blipFill>
        <p:spPr>
          <a:xfrm>
            <a:off x="1186899" y="2249486"/>
            <a:ext cx="5152425" cy="4339803"/>
          </a:xfrm>
          <a:prstGeom prst="rect">
            <a:avLst/>
          </a:prstGeom>
        </p:spPr>
      </p:pic>
    </p:spTree>
    <p:extLst>
      <p:ext uri="{BB962C8B-B14F-4D97-AF65-F5344CB8AC3E}">
        <p14:creationId xmlns:p14="http://schemas.microsoft.com/office/powerpoint/2010/main" val="1051514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226" y="204043"/>
            <a:ext cx="6026005" cy="2133918"/>
          </a:xfrm>
        </p:spPr>
        <p:txBody>
          <a:bodyPr>
            <a:normAutofit fontScale="90000"/>
          </a:bodyPr>
          <a:lstStyle/>
          <a:p>
            <a:r>
              <a:rPr lang="hr-HR" dirty="0" smtClean="0"/>
              <a:t>POTENTIAL FLOODING OF CITY OF RIJEKA DUE TO A COMBINATION OF HIGH SEA LEVEL AND HIGH DISCHARGE OF RJEČINA RIVER</a:t>
            </a:r>
            <a:endParaRPr lang="hr-HR"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9300" y="2689417"/>
            <a:ext cx="5722975" cy="3794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0969" y="65011"/>
            <a:ext cx="2213406" cy="2411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3770" y="2578594"/>
            <a:ext cx="4947805" cy="401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009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6101051" cy="1478570"/>
          </a:xfrm>
        </p:spPr>
        <p:txBody>
          <a:bodyPr>
            <a:normAutofit fontScale="90000"/>
          </a:bodyPr>
          <a:lstStyle/>
          <a:p>
            <a:r>
              <a:rPr lang="hr-HR" dirty="0" smtClean="0"/>
              <a:t>DEVELOPMENT OF FLOOD FORECASTING SYSTEMS IN CROATIA</a:t>
            </a:r>
            <a:endParaRPr lang="hr-HR"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39691" y="3361960"/>
            <a:ext cx="4387310" cy="3340177"/>
          </a:xfrm>
          <a:prstGeom prst="rect">
            <a:avLst/>
          </a:prstGeom>
        </p:spPr>
      </p:pic>
      <p:pic>
        <p:nvPicPr>
          <p:cNvPr id="5" name="Picture 3"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5515" y="168927"/>
            <a:ext cx="3155662" cy="303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1141413" y="2078182"/>
            <a:ext cx="5726978" cy="455121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hr-HR" dirty="0" err="1" smtClean="0"/>
              <a:t>Joint</a:t>
            </a:r>
            <a:r>
              <a:rPr lang="hr-HR" dirty="0" smtClean="0"/>
              <a:t> </a:t>
            </a:r>
            <a:r>
              <a:rPr lang="hr-HR" dirty="0" err="1" smtClean="0"/>
              <a:t>project</a:t>
            </a:r>
            <a:r>
              <a:rPr lang="hr-HR" dirty="0" smtClean="0"/>
              <a:t>(s) </a:t>
            </a:r>
            <a:r>
              <a:rPr lang="hr-HR" dirty="0" err="1" smtClean="0"/>
              <a:t>of</a:t>
            </a:r>
            <a:r>
              <a:rPr lang="hr-HR" dirty="0" smtClean="0"/>
              <a:t> Hrvatske vode </a:t>
            </a:r>
            <a:r>
              <a:rPr lang="hr-HR" dirty="0" err="1" smtClean="0"/>
              <a:t>and</a:t>
            </a:r>
            <a:r>
              <a:rPr lang="hr-HR" dirty="0" smtClean="0"/>
              <a:t> DHMZ</a:t>
            </a:r>
            <a:endParaRPr lang="hr-HR" dirty="0"/>
          </a:p>
          <a:p>
            <a:r>
              <a:rPr lang="hr-HR" dirty="0" smtClean="0"/>
              <a:t>MIKE-</a:t>
            </a:r>
            <a:r>
              <a:rPr lang="hr-HR" dirty="0" err="1" smtClean="0"/>
              <a:t>based</a:t>
            </a:r>
            <a:r>
              <a:rPr lang="hr-HR" dirty="0" smtClean="0"/>
              <a:t> </a:t>
            </a:r>
            <a:r>
              <a:rPr lang="hr-HR" dirty="0" err="1" smtClean="0"/>
              <a:t>hydrologic</a:t>
            </a:r>
            <a:r>
              <a:rPr lang="hr-HR" dirty="0" smtClean="0"/>
              <a:t> </a:t>
            </a:r>
            <a:r>
              <a:rPr lang="hr-HR" dirty="0" err="1" smtClean="0"/>
              <a:t>and</a:t>
            </a:r>
            <a:r>
              <a:rPr lang="hr-HR" dirty="0" smtClean="0"/>
              <a:t> </a:t>
            </a:r>
            <a:r>
              <a:rPr lang="hr-HR" dirty="0" err="1" smtClean="0"/>
              <a:t>hydrodynamic</a:t>
            </a:r>
            <a:r>
              <a:rPr lang="hr-HR" dirty="0" smtClean="0"/>
              <a:t> </a:t>
            </a:r>
            <a:r>
              <a:rPr lang="hr-HR" dirty="0" err="1" smtClean="0"/>
              <a:t>modeling</a:t>
            </a:r>
            <a:endParaRPr lang="hr-HR" dirty="0" smtClean="0"/>
          </a:p>
          <a:p>
            <a:r>
              <a:rPr lang="hr-HR" dirty="0" err="1" smtClean="0"/>
              <a:t>Completed</a:t>
            </a:r>
            <a:r>
              <a:rPr lang="hr-HR" dirty="0" smtClean="0"/>
              <a:t> 2015: Sava </a:t>
            </a:r>
            <a:r>
              <a:rPr lang="hr-HR" dirty="0" err="1" smtClean="0"/>
              <a:t>and</a:t>
            </a:r>
            <a:r>
              <a:rPr lang="hr-HR" dirty="0" smtClean="0"/>
              <a:t> Kupa </a:t>
            </a:r>
            <a:r>
              <a:rPr lang="hr-HR" dirty="0" err="1" smtClean="0"/>
              <a:t>Rivers</a:t>
            </a:r>
            <a:r>
              <a:rPr lang="hr-HR" dirty="0" smtClean="0"/>
              <a:t>  </a:t>
            </a:r>
            <a:r>
              <a:rPr lang="hr-HR" dirty="0" err="1" smtClean="0"/>
              <a:t>from</a:t>
            </a:r>
            <a:r>
              <a:rPr lang="hr-HR" dirty="0" smtClean="0"/>
              <a:t> </a:t>
            </a:r>
            <a:r>
              <a:rPr lang="hr-HR" dirty="0" err="1" smtClean="0"/>
              <a:t>the</a:t>
            </a:r>
            <a:r>
              <a:rPr lang="hr-HR" dirty="0" smtClean="0"/>
              <a:t> </a:t>
            </a:r>
            <a:r>
              <a:rPr lang="hr-HR" dirty="0" err="1" smtClean="0"/>
              <a:t>border</a:t>
            </a:r>
            <a:r>
              <a:rPr lang="hr-HR" dirty="0" smtClean="0"/>
              <a:t> </a:t>
            </a:r>
            <a:r>
              <a:rPr lang="hr-HR" dirty="0" err="1" smtClean="0"/>
              <a:t>with</a:t>
            </a:r>
            <a:r>
              <a:rPr lang="hr-HR" dirty="0" smtClean="0"/>
              <a:t> </a:t>
            </a:r>
            <a:r>
              <a:rPr lang="hr-HR" dirty="0" err="1" smtClean="0"/>
              <a:t>Slovenia</a:t>
            </a:r>
            <a:r>
              <a:rPr lang="hr-HR" dirty="0" smtClean="0"/>
              <a:t> to Sisak (10.000 km2)</a:t>
            </a:r>
          </a:p>
          <a:p>
            <a:r>
              <a:rPr lang="hr-HR" dirty="0" smtClean="0"/>
              <a:t>To </a:t>
            </a:r>
            <a:r>
              <a:rPr lang="hr-HR" dirty="0" err="1" smtClean="0"/>
              <a:t>be</a:t>
            </a:r>
            <a:r>
              <a:rPr lang="hr-HR" dirty="0" smtClean="0"/>
              <a:t> </a:t>
            </a:r>
            <a:r>
              <a:rPr lang="hr-HR" dirty="0" err="1" smtClean="0"/>
              <a:t>completed</a:t>
            </a:r>
            <a:r>
              <a:rPr lang="hr-HR" dirty="0" smtClean="0"/>
              <a:t> 2016: Sava </a:t>
            </a:r>
            <a:r>
              <a:rPr lang="hr-HR" dirty="0" err="1" smtClean="0"/>
              <a:t>River</a:t>
            </a:r>
            <a:r>
              <a:rPr lang="hr-HR" dirty="0" smtClean="0"/>
              <a:t> </a:t>
            </a:r>
            <a:r>
              <a:rPr lang="hr-HR" dirty="0" err="1" smtClean="0"/>
              <a:t>up</a:t>
            </a:r>
            <a:r>
              <a:rPr lang="hr-HR" dirty="0" smtClean="0"/>
              <a:t> to </a:t>
            </a:r>
            <a:r>
              <a:rPr lang="hr-HR" dirty="0" err="1" smtClean="0"/>
              <a:t>the</a:t>
            </a:r>
            <a:r>
              <a:rPr lang="hr-HR" dirty="0" smtClean="0"/>
              <a:t> </a:t>
            </a:r>
            <a:r>
              <a:rPr lang="hr-HR" dirty="0" err="1" smtClean="0"/>
              <a:t>border</a:t>
            </a:r>
            <a:r>
              <a:rPr lang="hr-HR" dirty="0" smtClean="0"/>
              <a:t> </a:t>
            </a:r>
            <a:r>
              <a:rPr lang="hr-HR" dirty="0" err="1" smtClean="0"/>
              <a:t>with</a:t>
            </a:r>
            <a:r>
              <a:rPr lang="hr-HR" dirty="0" smtClean="0"/>
              <a:t> </a:t>
            </a:r>
            <a:r>
              <a:rPr lang="hr-HR" dirty="0" err="1" smtClean="0"/>
              <a:t>Serbia</a:t>
            </a:r>
            <a:r>
              <a:rPr lang="hr-HR" dirty="0" smtClean="0"/>
              <a:t> (40.000 km2)</a:t>
            </a:r>
          </a:p>
          <a:p>
            <a:r>
              <a:rPr lang="hr-HR" dirty="0" smtClean="0"/>
              <a:t>Future: </a:t>
            </a:r>
            <a:r>
              <a:rPr lang="hr-HR" dirty="0" err="1" smtClean="0"/>
              <a:t>the</a:t>
            </a:r>
            <a:r>
              <a:rPr lang="hr-HR" dirty="0" smtClean="0"/>
              <a:t> </a:t>
            </a:r>
            <a:r>
              <a:rPr lang="hr-HR" dirty="0" err="1" smtClean="0"/>
              <a:t>entire</a:t>
            </a:r>
            <a:r>
              <a:rPr lang="hr-HR" dirty="0" smtClean="0"/>
              <a:t> </a:t>
            </a:r>
            <a:r>
              <a:rPr lang="hr-HR" dirty="0" err="1" smtClean="0"/>
              <a:t>territory</a:t>
            </a:r>
            <a:r>
              <a:rPr lang="hr-HR" dirty="0" smtClean="0"/>
              <a:t> </a:t>
            </a:r>
            <a:r>
              <a:rPr lang="hr-HR" dirty="0" err="1" smtClean="0"/>
              <a:t>of</a:t>
            </a:r>
            <a:r>
              <a:rPr lang="hr-HR" dirty="0" smtClean="0"/>
              <a:t> Croatia, </a:t>
            </a:r>
            <a:r>
              <a:rPr lang="hr-HR" dirty="0" err="1" smtClean="0"/>
              <a:t>including</a:t>
            </a:r>
            <a:r>
              <a:rPr lang="hr-HR" dirty="0" smtClean="0"/>
              <a:t> </a:t>
            </a:r>
            <a:r>
              <a:rPr lang="hr-HR" dirty="0" err="1" smtClean="0"/>
              <a:t>coastal</a:t>
            </a:r>
            <a:r>
              <a:rPr lang="hr-HR" dirty="0" smtClean="0"/>
              <a:t> </a:t>
            </a:r>
            <a:r>
              <a:rPr lang="hr-HR" dirty="0" err="1" smtClean="0"/>
              <a:t>river</a:t>
            </a:r>
            <a:r>
              <a:rPr lang="hr-HR" dirty="0" smtClean="0"/>
              <a:t> </a:t>
            </a:r>
            <a:r>
              <a:rPr lang="hr-HR" dirty="0" err="1" smtClean="0"/>
              <a:t>basins</a:t>
            </a:r>
            <a:endParaRPr lang="hr-HR" dirty="0"/>
          </a:p>
          <a:p>
            <a:r>
              <a:rPr lang="hr-HR" dirty="0" smtClean="0"/>
              <a:t>For </a:t>
            </a:r>
            <a:r>
              <a:rPr lang="hr-HR" dirty="0" err="1" smtClean="0"/>
              <a:t>coastal</a:t>
            </a:r>
            <a:r>
              <a:rPr lang="hr-HR" dirty="0" smtClean="0"/>
              <a:t> </a:t>
            </a:r>
            <a:r>
              <a:rPr lang="hr-HR" dirty="0" err="1" smtClean="0"/>
              <a:t>rivers</a:t>
            </a:r>
            <a:r>
              <a:rPr lang="hr-HR" dirty="0" smtClean="0"/>
              <a:t>, </a:t>
            </a:r>
            <a:r>
              <a:rPr lang="hr-HR" dirty="0" err="1" smtClean="0"/>
              <a:t>need</a:t>
            </a:r>
            <a:r>
              <a:rPr lang="hr-HR" dirty="0" smtClean="0"/>
              <a:t> </a:t>
            </a:r>
            <a:r>
              <a:rPr lang="hr-HR" dirty="0" err="1" smtClean="0"/>
              <a:t>forecast</a:t>
            </a:r>
            <a:r>
              <a:rPr lang="hr-HR" dirty="0" smtClean="0"/>
              <a:t> </a:t>
            </a:r>
            <a:r>
              <a:rPr lang="hr-HR" dirty="0" err="1" smtClean="0"/>
              <a:t>of</a:t>
            </a:r>
            <a:r>
              <a:rPr lang="hr-HR" dirty="0" smtClean="0"/>
              <a:t> </a:t>
            </a:r>
            <a:r>
              <a:rPr lang="hr-HR" dirty="0" err="1" smtClean="0"/>
              <a:t>discharge</a:t>
            </a:r>
            <a:r>
              <a:rPr lang="hr-HR" dirty="0" smtClean="0"/>
              <a:t> (</a:t>
            </a:r>
            <a:r>
              <a:rPr lang="hr-HR" dirty="0" err="1" smtClean="0"/>
              <a:t>hydrology</a:t>
            </a:r>
            <a:r>
              <a:rPr lang="hr-HR" dirty="0" smtClean="0"/>
              <a:t>) </a:t>
            </a:r>
            <a:r>
              <a:rPr lang="hr-HR" dirty="0" err="1" smtClean="0"/>
              <a:t>and</a:t>
            </a:r>
            <a:r>
              <a:rPr lang="hr-HR" dirty="0" smtClean="0"/>
              <a:t> </a:t>
            </a:r>
            <a:r>
              <a:rPr lang="hr-HR" dirty="0" err="1" smtClean="0"/>
              <a:t>forecast</a:t>
            </a:r>
            <a:r>
              <a:rPr lang="hr-HR" dirty="0" smtClean="0"/>
              <a:t> </a:t>
            </a:r>
            <a:r>
              <a:rPr lang="hr-HR" dirty="0" err="1" smtClean="0"/>
              <a:t>of</a:t>
            </a:r>
            <a:r>
              <a:rPr lang="hr-HR" dirty="0" smtClean="0"/>
              <a:t> </a:t>
            </a:r>
            <a:r>
              <a:rPr lang="hr-HR" dirty="0" err="1" smtClean="0"/>
              <a:t>sea</a:t>
            </a:r>
            <a:r>
              <a:rPr lang="hr-HR" dirty="0" smtClean="0"/>
              <a:t> </a:t>
            </a:r>
            <a:r>
              <a:rPr lang="hr-HR" dirty="0" err="1" smtClean="0"/>
              <a:t>level</a:t>
            </a:r>
            <a:endParaRPr lang="hr-HR" dirty="0" smtClean="0"/>
          </a:p>
        </p:txBody>
      </p:sp>
    </p:spTree>
    <p:extLst>
      <p:ext uri="{BB962C8B-B14F-4D97-AF65-F5344CB8AC3E}">
        <p14:creationId xmlns:p14="http://schemas.microsoft.com/office/powerpoint/2010/main" val="2381737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FRMP – MEASURES</a:t>
            </a:r>
            <a:endParaRPr lang="hr-HR" dirty="0"/>
          </a:p>
        </p:txBody>
      </p:sp>
      <p:sp>
        <p:nvSpPr>
          <p:cNvPr id="3" name="Content Placeholder 2"/>
          <p:cNvSpPr>
            <a:spLocks noGrp="1"/>
          </p:cNvSpPr>
          <p:nvPr>
            <p:ph idx="1"/>
          </p:nvPr>
        </p:nvSpPr>
        <p:spPr/>
        <p:txBody>
          <a:bodyPr/>
          <a:lstStyle/>
          <a:p>
            <a:pPr marL="457200" indent="-457200">
              <a:buFont typeface="+mj-lt"/>
              <a:buAutoNum type="arabicPeriod"/>
            </a:pPr>
            <a:r>
              <a:rPr lang="hr-HR" dirty="0" err="1" smtClean="0"/>
              <a:t>Preparation</a:t>
            </a:r>
            <a:r>
              <a:rPr lang="hr-HR" dirty="0" smtClean="0"/>
              <a:t> </a:t>
            </a:r>
            <a:r>
              <a:rPr lang="hr-HR" dirty="0" err="1" smtClean="0"/>
              <a:t>of</a:t>
            </a:r>
            <a:r>
              <a:rPr lang="hr-HR" dirty="0" smtClean="0"/>
              <a:t> </a:t>
            </a:r>
            <a:r>
              <a:rPr lang="hr-HR" dirty="0" err="1" smtClean="0"/>
              <a:t>concept</a:t>
            </a:r>
            <a:r>
              <a:rPr lang="hr-HR" dirty="0" smtClean="0"/>
              <a:t> </a:t>
            </a:r>
            <a:r>
              <a:rPr lang="hr-HR" dirty="0" err="1" smtClean="0"/>
              <a:t>of</a:t>
            </a:r>
            <a:r>
              <a:rPr lang="hr-HR" dirty="0" smtClean="0"/>
              <a:t> </a:t>
            </a:r>
            <a:r>
              <a:rPr lang="hr-HR" dirty="0" err="1" smtClean="0"/>
              <a:t>flood</a:t>
            </a:r>
            <a:r>
              <a:rPr lang="hr-HR" dirty="0" smtClean="0"/>
              <a:t> </a:t>
            </a:r>
            <a:r>
              <a:rPr lang="hr-HR" dirty="0" err="1" smtClean="0"/>
              <a:t>risk</a:t>
            </a:r>
            <a:r>
              <a:rPr lang="hr-HR" dirty="0" smtClean="0"/>
              <a:t> </a:t>
            </a:r>
            <a:r>
              <a:rPr lang="hr-HR" dirty="0" err="1" smtClean="0"/>
              <a:t>management</a:t>
            </a:r>
            <a:r>
              <a:rPr lang="hr-HR" dirty="0" smtClean="0"/>
              <a:t> for </a:t>
            </a:r>
            <a:r>
              <a:rPr lang="hr-HR" dirty="0" err="1" smtClean="0"/>
              <a:t>coastal</a:t>
            </a:r>
            <a:r>
              <a:rPr lang="hr-HR" dirty="0" smtClean="0"/>
              <a:t> </a:t>
            </a:r>
            <a:r>
              <a:rPr lang="hr-HR" dirty="0" err="1" smtClean="0"/>
              <a:t>flooding</a:t>
            </a:r>
            <a:r>
              <a:rPr lang="hr-HR" dirty="0" smtClean="0"/>
              <a:t>.</a:t>
            </a:r>
            <a:endParaRPr lang="hr-HR" dirty="0"/>
          </a:p>
        </p:txBody>
      </p:sp>
    </p:spTree>
    <p:extLst>
      <p:ext uri="{BB962C8B-B14F-4D97-AF65-F5344CB8AC3E}">
        <p14:creationId xmlns:p14="http://schemas.microsoft.com/office/powerpoint/2010/main" val="3901636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OUTLINE</a:t>
            </a:r>
            <a:endParaRPr lang="hr-HR" dirty="0"/>
          </a:p>
        </p:txBody>
      </p:sp>
      <p:sp>
        <p:nvSpPr>
          <p:cNvPr id="3" name="Content Placeholder 2"/>
          <p:cNvSpPr>
            <a:spLocks noGrp="1"/>
          </p:cNvSpPr>
          <p:nvPr>
            <p:ph idx="1"/>
          </p:nvPr>
        </p:nvSpPr>
        <p:spPr>
          <a:xfrm>
            <a:off x="1141412" y="1968932"/>
            <a:ext cx="9905999" cy="4109749"/>
          </a:xfrm>
        </p:spPr>
        <p:txBody>
          <a:bodyPr>
            <a:normAutofit/>
          </a:bodyPr>
          <a:lstStyle/>
          <a:p>
            <a:r>
              <a:rPr lang="hr-HR" dirty="0" smtClean="0"/>
              <a:t>Legal </a:t>
            </a:r>
            <a:r>
              <a:rPr lang="hr-HR" dirty="0" err="1" smtClean="0"/>
              <a:t>framework</a:t>
            </a:r>
            <a:r>
              <a:rPr lang="hr-HR" dirty="0" smtClean="0"/>
              <a:t> </a:t>
            </a:r>
            <a:r>
              <a:rPr lang="hr-HR" dirty="0" err="1" smtClean="0"/>
              <a:t>in</a:t>
            </a:r>
            <a:r>
              <a:rPr lang="hr-HR" dirty="0" smtClean="0"/>
              <a:t> Croatia</a:t>
            </a:r>
          </a:p>
          <a:p>
            <a:r>
              <a:rPr lang="hr-HR" dirty="0" err="1" smtClean="0"/>
              <a:t>Water</a:t>
            </a:r>
            <a:r>
              <a:rPr lang="hr-HR" dirty="0" smtClean="0"/>
              <a:t> </a:t>
            </a:r>
            <a:r>
              <a:rPr lang="hr-HR" dirty="0" err="1" smtClean="0"/>
              <a:t>management</a:t>
            </a:r>
            <a:r>
              <a:rPr lang="hr-HR" dirty="0" smtClean="0"/>
              <a:t> </a:t>
            </a:r>
            <a:r>
              <a:rPr lang="hr-HR" dirty="0" err="1" smtClean="0"/>
              <a:t>planning</a:t>
            </a:r>
            <a:r>
              <a:rPr lang="hr-HR" dirty="0" smtClean="0"/>
              <a:t> </a:t>
            </a:r>
            <a:r>
              <a:rPr lang="hr-HR" dirty="0" err="1" smtClean="0"/>
              <a:t>documents</a:t>
            </a:r>
            <a:endParaRPr lang="hr-HR" dirty="0" smtClean="0"/>
          </a:p>
          <a:p>
            <a:r>
              <a:rPr lang="hr-HR" dirty="0" err="1" smtClean="0"/>
              <a:t>Implementation</a:t>
            </a:r>
            <a:r>
              <a:rPr lang="hr-HR" dirty="0" smtClean="0"/>
              <a:t> </a:t>
            </a:r>
            <a:r>
              <a:rPr lang="hr-HR" dirty="0" err="1" smtClean="0"/>
              <a:t>of</a:t>
            </a:r>
            <a:r>
              <a:rPr lang="hr-HR" dirty="0" smtClean="0"/>
              <a:t> </a:t>
            </a:r>
            <a:r>
              <a:rPr lang="hr-HR" dirty="0" err="1" smtClean="0"/>
              <a:t>Directive</a:t>
            </a:r>
            <a:r>
              <a:rPr lang="hr-HR" dirty="0" smtClean="0"/>
              <a:t> 2007-60-EC on </a:t>
            </a:r>
            <a:r>
              <a:rPr lang="hr-HR" dirty="0" err="1" smtClean="0"/>
              <a:t>Assessment</a:t>
            </a:r>
            <a:r>
              <a:rPr lang="hr-HR" dirty="0" smtClean="0"/>
              <a:t> </a:t>
            </a:r>
            <a:r>
              <a:rPr lang="hr-HR" dirty="0" err="1" smtClean="0"/>
              <a:t>and</a:t>
            </a:r>
            <a:r>
              <a:rPr lang="hr-HR" dirty="0" smtClean="0"/>
              <a:t> Management </a:t>
            </a:r>
            <a:r>
              <a:rPr lang="hr-HR" dirty="0" err="1" smtClean="0"/>
              <a:t>of</a:t>
            </a:r>
            <a:r>
              <a:rPr lang="hr-HR" dirty="0" smtClean="0"/>
              <a:t> </a:t>
            </a:r>
            <a:r>
              <a:rPr lang="hr-HR" dirty="0" err="1" smtClean="0"/>
              <a:t>Flood</a:t>
            </a:r>
            <a:r>
              <a:rPr lang="hr-HR" dirty="0" smtClean="0"/>
              <a:t> </a:t>
            </a:r>
            <a:r>
              <a:rPr lang="hr-HR" dirty="0" err="1" smtClean="0"/>
              <a:t>Risks</a:t>
            </a:r>
            <a:endParaRPr lang="hr-HR" dirty="0" smtClean="0"/>
          </a:p>
          <a:p>
            <a:r>
              <a:rPr lang="hr-HR" dirty="0" smtClean="0"/>
              <a:t>Data </a:t>
            </a:r>
            <a:r>
              <a:rPr lang="hr-HR" dirty="0" err="1" smtClean="0"/>
              <a:t>and</a:t>
            </a:r>
            <a:r>
              <a:rPr lang="hr-HR" dirty="0" smtClean="0"/>
              <a:t> </a:t>
            </a:r>
            <a:r>
              <a:rPr lang="hr-HR" dirty="0" err="1" smtClean="0"/>
              <a:t>analysis</a:t>
            </a:r>
            <a:r>
              <a:rPr lang="hr-HR" dirty="0" smtClean="0"/>
              <a:t> </a:t>
            </a:r>
            <a:r>
              <a:rPr lang="hr-HR" dirty="0" err="1" smtClean="0"/>
              <a:t>of</a:t>
            </a:r>
            <a:r>
              <a:rPr lang="hr-HR" dirty="0" smtClean="0"/>
              <a:t> </a:t>
            </a:r>
            <a:r>
              <a:rPr lang="hr-HR" dirty="0" err="1" smtClean="0"/>
              <a:t>coastal</a:t>
            </a:r>
            <a:r>
              <a:rPr lang="hr-HR" dirty="0" smtClean="0"/>
              <a:t> </a:t>
            </a:r>
            <a:r>
              <a:rPr lang="hr-HR" dirty="0" err="1" smtClean="0"/>
              <a:t>flooding</a:t>
            </a:r>
            <a:r>
              <a:rPr lang="hr-HR" dirty="0" smtClean="0"/>
              <a:t> for </a:t>
            </a:r>
            <a:r>
              <a:rPr lang="hr-HR" dirty="0" err="1" smtClean="0"/>
              <a:t>the</a:t>
            </a:r>
            <a:r>
              <a:rPr lang="hr-HR" dirty="0" smtClean="0"/>
              <a:t> 1st FRMP</a:t>
            </a:r>
          </a:p>
          <a:p>
            <a:r>
              <a:rPr lang="hr-HR" dirty="0" err="1" smtClean="0"/>
              <a:t>Importance</a:t>
            </a:r>
            <a:r>
              <a:rPr lang="hr-HR" dirty="0" smtClean="0"/>
              <a:t> </a:t>
            </a:r>
            <a:r>
              <a:rPr lang="hr-HR" dirty="0" err="1" smtClean="0"/>
              <a:t>of</a:t>
            </a:r>
            <a:r>
              <a:rPr lang="hr-HR" dirty="0" smtClean="0"/>
              <a:t> </a:t>
            </a:r>
            <a:r>
              <a:rPr lang="hr-HR" dirty="0" err="1" smtClean="0"/>
              <a:t>improved</a:t>
            </a:r>
            <a:r>
              <a:rPr lang="hr-HR" dirty="0" smtClean="0"/>
              <a:t> </a:t>
            </a:r>
            <a:r>
              <a:rPr lang="hr-HR" dirty="0" err="1" smtClean="0"/>
              <a:t>monitoring</a:t>
            </a:r>
            <a:r>
              <a:rPr lang="hr-HR" dirty="0" smtClean="0"/>
              <a:t> </a:t>
            </a:r>
            <a:r>
              <a:rPr lang="hr-HR" dirty="0" err="1" smtClean="0"/>
              <a:t>and</a:t>
            </a:r>
            <a:r>
              <a:rPr lang="hr-HR" dirty="0" smtClean="0"/>
              <a:t> </a:t>
            </a:r>
            <a:r>
              <a:rPr lang="hr-HR" dirty="0" err="1" smtClean="0"/>
              <a:t>forecasting</a:t>
            </a:r>
            <a:endParaRPr lang="hr-HR" dirty="0" smtClean="0"/>
          </a:p>
          <a:p>
            <a:endParaRPr lang="hr-HR" dirty="0" smtClean="0"/>
          </a:p>
          <a:p>
            <a:endParaRPr lang="hr-HR" dirty="0" smtClean="0"/>
          </a:p>
          <a:p>
            <a:endParaRPr lang="hr-HR" dirty="0" smtClean="0"/>
          </a:p>
          <a:p>
            <a:endParaRPr lang="hr-HR" dirty="0"/>
          </a:p>
        </p:txBody>
      </p:sp>
    </p:spTree>
    <p:extLst>
      <p:ext uri="{BB962C8B-B14F-4D97-AF65-F5344CB8AC3E}">
        <p14:creationId xmlns:p14="http://schemas.microsoft.com/office/powerpoint/2010/main" val="16232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1199891"/>
          </a:xfrm>
        </p:spPr>
        <p:txBody>
          <a:bodyPr/>
          <a:lstStyle/>
          <a:p>
            <a:r>
              <a:rPr lang="hr-HR" dirty="0" smtClean="0"/>
              <a:t>COASTAL FLOODING - GAPS</a:t>
            </a:r>
            <a:br>
              <a:rPr lang="hr-HR" dirty="0" smtClean="0"/>
            </a:br>
            <a:endParaRPr lang="hr-HR" dirty="0"/>
          </a:p>
        </p:txBody>
      </p:sp>
      <p:sp>
        <p:nvSpPr>
          <p:cNvPr id="3" name="Content Placeholder 2"/>
          <p:cNvSpPr>
            <a:spLocks noGrp="1"/>
          </p:cNvSpPr>
          <p:nvPr>
            <p:ph idx="1"/>
          </p:nvPr>
        </p:nvSpPr>
        <p:spPr>
          <a:xfrm>
            <a:off x="1141412" y="1444336"/>
            <a:ext cx="9905999" cy="4346865"/>
          </a:xfrm>
        </p:spPr>
        <p:txBody>
          <a:bodyPr>
            <a:normAutofit fontScale="77500" lnSpcReduction="20000"/>
          </a:bodyPr>
          <a:lstStyle/>
          <a:p>
            <a:r>
              <a:rPr lang="hr-HR" dirty="0" err="1" smtClean="0"/>
              <a:t>Missing</a:t>
            </a:r>
            <a:r>
              <a:rPr lang="hr-HR" dirty="0" smtClean="0"/>
              <a:t> or </a:t>
            </a:r>
            <a:r>
              <a:rPr lang="hr-HR" dirty="0" err="1" smtClean="0"/>
              <a:t>insufiicient</a:t>
            </a:r>
            <a:r>
              <a:rPr lang="en-US" dirty="0" smtClean="0"/>
              <a:t>: </a:t>
            </a:r>
            <a:endParaRPr lang="hr-HR" dirty="0" smtClean="0"/>
          </a:p>
          <a:p>
            <a:pPr lvl="1"/>
            <a:r>
              <a:rPr lang="en-US" dirty="0" smtClean="0"/>
              <a:t>Objectives</a:t>
            </a:r>
            <a:endParaRPr lang="hr-HR" dirty="0" smtClean="0"/>
          </a:p>
          <a:p>
            <a:pPr lvl="1"/>
            <a:r>
              <a:rPr lang="hr-HR" dirty="0" smtClean="0"/>
              <a:t>M</a:t>
            </a:r>
            <a:r>
              <a:rPr lang="en-US" dirty="0" err="1" smtClean="0"/>
              <a:t>easures</a:t>
            </a:r>
            <a:r>
              <a:rPr lang="en-US" dirty="0"/>
              <a:t>, </a:t>
            </a:r>
            <a:endParaRPr lang="hr-HR" dirty="0" smtClean="0"/>
          </a:p>
          <a:p>
            <a:pPr lvl="1"/>
            <a:r>
              <a:rPr lang="hr-HR" dirty="0" smtClean="0"/>
              <a:t>P</a:t>
            </a:r>
            <a:r>
              <a:rPr lang="en-US" dirty="0" err="1" smtClean="0"/>
              <a:t>rotection</a:t>
            </a:r>
            <a:r>
              <a:rPr lang="hr-HR" dirty="0" smtClean="0"/>
              <a:t>, </a:t>
            </a:r>
            <a:r>
              <a:rPr lang="en-US" dirty="0" smtClean="0"/>
              <a:t>preparedness</a:t>
            </a:r>
            <a:r>
              <a:rPr lang="en-US" dirty="0"/>
              <a:t>, forecasting floods, </a:t>
            </a:r>
            <a:endParaRPr lang="hr-HR" dirty="0"/>
          </a:p>
          <a:p>
            <a:pPr lvl="1"/>
            <a:r>
              <a:rPr lang="hr-HR" dirty="0" smtClean="0"/>
              <a:t>S</a:t>
            </a:r>
            <a:r>
              <a:rPr lang="en-US" dirty="0" err="1" smtClean="0"/>
              <a:t>ystems</a:t>
            </a:r>
            <a:r>
              <a:rPr lang="en-US" dirty="0" smtClean="0"/>
              <a:t> </a:t>
            </a:r>
            <a:r>
              <a:rPr lang="en-US" dirty="0"/>
              <a:t>for informing and warning</a:t>
            </a:r>
            <a:r>
              <a:rPr lang="en-US" dirty="0" smtClean="0"/>
              <a:t>.</a:t>
            </a:r>
            <a:endParaRPr lang="hr-HR" dirty="0" smtClean="0"/>
          </a:p>
          <a:p>
            <a:r>
              <a:rPr lang="hr-HR" dirty="0" smtClean="0"/>
              <a:t>Hrvatske vode are </a:t>
            </a:r>
            <a:r>
              <a:rPr lang="hr-HR" dirty="0" err="1" smtClean="0"/>
              <a:t>responsible</a:t>
            </a:r>
            <a:r>
              <a:rPr lang="hr-HR" dirty="0" smtClean="0"/>
              <a:t> for </a:t>
            </a:r>
            <a:r>
              <a:rPr lang="hr-HR" dirty="0" err="1" smtClean="0"/>
              <a:t>developing</a:t>
            </a:r>
            <a:r>
              <a:rPr lang="hr-HR" dirty="0" smtClean="0"/>
              <a:t> </a:t>
            </a:r>
            <a:r>
              <a:rPr lang="hr-HR" dirty="0" err="1" smtClean="0"/>
              <a:t>plans</a:t>
            </a:r>
            <a:r>
              <a:rPr lang="hr-HR" dirty="0" smtClean="0"/>
              <a:t> but </a:t>
            </a:r>
            <a:r>
              <a:rPr lang="hr-HR" dirty="0" err="1" smtClean="0"/>
              <a:t>it</a:t>
            </a:r>
            <a:r>
              <a:rPr lang="hr-HR" dirty="0" smtClean="0"/>
              <a:t> is </a:t>
            </a:r>
            <a:r>
              <a:rPr lang="hr-HR" dirty="0" err="1" smtClean="0"/>
              <a:t>not</a:t>
            </a:r>
            <a:r>
              <a:rPr lang="hr-HR" dirty="0" smtClean="0"/>
              <a:t> </a:t>
            </a:r>
            <a:r>
              <a:rPr lang="hr-HR" dirty="0" err="1" smtClean="0"/>
              <a:t>clear</a:t>
            </a:r>
            <a:r>
              <a:rPr lang="hr-HR" dirty="0" smtClean="0"/>
              <a:t> </a:t>
            </a:r>
            <a:r>
              <a:rPr lang="hr-HR" dirty="0" err="1" smtClean="0"/>
              <a:t>who</a:t>
            </a:r>
            <a:r>
              <a:rPr lang="hr-HR" dirty="0" smtClean="0"/>
              <a:t> </a:t>
            </a:r>
            <a:r>
              <a:rPr lang="hr-HR" dirty="0" err="1" smtClean="0"/>
              <a:t>is</a:t>
            </a:r>
            <a:r>
              <a:rPr lang="hr-HR" dirty="0" smtClean="0"/>
              <a:t> </a:t>
            </a:r>
            <a:r>
              <a:rPr lang="hr-HR" dirty="0" err="1" smtClean="0"/>
              <a:t>responsible</a:t>
            </a:r>
            <a:r>
              <a:rPr lang="hr-HR" dirty="0" smtClean="0"/>
              <a:t> for for </a:t>
            </a:r>
            <a:r>
              <a:rPr lang="hr-HR" dirty="0" err="1" smtClean="0"/>
              <a:t>developing</a:t>
            </a:r>
            <a:r>
              <a:rPr lang="hr-HR" dirty="0" smtClean="0"/>
              <a:t> </a:t>
            </a:r>
            <a:r>
              <a:rPr lang="hr-HR" dirty="0" err="1" smtClean="0"/>
              <a:t>and</a:t>
            </a:r>
            <a:r>
              <a:rPr lang="hr-HR" dirty="0" smtClean="0"/>
              <a:t> </a:t>
            </a:r>
            <a:r>
              <a:rPr lang="hr-HR" dirty="0" err="1" smtClean="0"/>
              <a:t>implementing</a:t>
            </a:r>
            <a:r>
              <a:rPr lang="hr-HR" dirty="0" smtClean="0"/>
              <a:t> </a:t>
            </a:r>
            <a:r>
              <a:rPr lang="hr-HR" dirty="0" err="1" smtClean="0"/>
              <a:t>measures</a:t>
            </a:r>
            <a:r>
              <a:rPr lang="en-US" dirty="0" smtClean="0"/>
              <a:t> </a:t>
            </a:r>
            <a:endParaRPr lang="hr-HR" dirty="0" smtClean="0"/>
          </a:p>
          <a:p>
            <a:r>
              <a:rPr lang="hr-HR" dirty="0" smtClean="0"/>
              <a:t>Hrvatske vode </a:t>
            </a:r>
            <a:r>
              <a:rPr lang="en-US" dirty="0" smtClean="0"/>
              <a:t>are </a:t>
            </a:r>
            <a:r>
              <a:rPr lang="en-US" dirty="0"/>
              <a:t>responsible for reporting, and that means to </a:t>
            </a:r>
            <a:r>
              <a:rPr lang="hr-HR" dirty="0" smtClean="0"/>
              <a:t>monitor</a:t>
            </a:r>
            <a:r>
              <a:rPr lang="en-US" dirty="0" smtClean="0"/>
              <a:t> </a:t>
            </a:r>
            <a:r>
              <a:rPr lang="en-US" dirty="0"/>
              <a:t>progress in this area</a:t>
            </a:r>
            <a:r>
              <a:rPr lang="en-US" dirty="0" smtClean="0"/>
              <a:t>.</a:t>
            </a:r>
            <a:endParaRPr lang="hr-HR" dirty="0" smtClean="0"/>
          </a:p>
          <a:p>
            <a:r>
              <a:rPr lang="en-US" dirty="0" smtClean="0"/>
              <a:t>Therefore</a:t>
            </a:r>
            <a:r>
              <a:rPr lang="en-US" dirty="0"/>
              <a:t>, we </a:t>
            </a:r>
            <a:r>
              <a:rPr lang="en-US" dirty="0" smtClean="0"/>
              <a:t>propose:</a:t>
            </a:r>
            <a:endParaRPr lang="hr-HR" dirty="0" smtClean="0"/>
          </a:p>
          <a:p>
            <a:pPr lvl="1"/>
            <a:r>
              <a:rPr lang="en-US" dirty="0" smtClean="0"/>
              <a:t>Enhance </a:t>
            </a:r>
            <a:r>
              <a:rPr lang="en-US" dirty="0"/>
              <a:t>monitoring of sea levels and monitoring </a:t>
            </a:r>
            <a:r>
              <a:rPr lang="en-US" dirty="0" smtClean="0"/>
              <a:t>waves</a:t>
            </a:r>
            <a:endParaRPr lang="hr-HR" dirty="0" smtClean="0"/>
          </a:p>
          <a:p>
            <a:pPr lvl="1"/>
            <a:r>
              <a:rPr lang="en-US" dirty="0" smtClean="0"/>
              <a:t>Flooding </a:t>
            </a:r>
            <a:r>
              <a:rPr lang="en-US" dirty="0"/>
              <a:t>should </a:t>
            </a:r>
            <a:r>
              <a:rPr lang="hr-HR" dirty="0" err="1" smtClean="0"/>
              <a:t>be</a:t>
            </a:r>
            <a:r>
              <a:rPr lang="en-US" dirty="0" smtClean="0"/>
              <a:t> in</a:t>
            </a:r>
            <a:r>
              <a:rPr lang="hr-HR" dirty="0" err="1" smtClean="0"/>
              <a:t>cluded</a:t>
            </a:r>
            <a:r>
              <a:rPr lang="hr-HR" dirty="0" smtClean="0"/>
              <a:t> </a:t>
            </a:r>
            <a:r>
              <a:rPr lang="hr-HR" dirty="0" err="1" smtClean="0"/>
              <a:t>in</a:t>
            </a:r>
            <a:r>
              <a:rPr lang="en-US" dirty="0" smtClean="0"/>
              <a:t> </a:t>
            </a:r>
            <a:r>
              <a:rPr lang="en-US" dirty="0" err="1" smtClean="0"/>
              <a:t>meteoalarm</a:t>
            </a:r>
            <a:endParaRPr lang="hr-HR" dirty="0" smtClean="0"/>
          </a:p>
          <a:p>
            <a:pPr lvl="1"/>
            <a:r>
              <a:rPr lang="hr-HR" dirty="0" err="1" smtClean="0"/>
              <a:t>Improve</a:t>
            </a:r>
            <a:r>
              <a:rPr lang="hr-HR" dirty="0" smtClean="0"/>
              <a:t> </a:t>
            </a:r>
            <a:r>
              <a:rPr lang="hr-HR" dirty="0" err="1" smtClean="0"/>
              <a:t>legal</a:t>
            </a:r>
            <a:r>
              <a:rPr lang="hr-HR" dirty="0" smtClean="0"/>
              <a:t> </a:t>
            </a:r>
            <a:r>
              <a:rPr lang="hr-HR" dirty="0" err="1" smtClean="0"/>
              <a:t>framework</a:t>
            </a:r>
            <a:r>
              <a:rPr lang="hr-HR" dirty="0" smtClean="0"/>
              <a:t> </a:t>
            </a:r>
            <a:r>
              <a:rPr lang="hr-HR" dirty="0" err="1" smtClean="0"/>
              <a:t>and</a:t>
            </a:r>
            <a:r>
              <a:rPr lang="hr-HR" dirty="0" smtClean="0"/>
              <a:t> </a:t>
            </a:r>
            <a:r>
              <a:rPr lang="hr-HR" dirty="0" err="1" smtClean="0"/>
              <a:t>define</a:t>
            </a:r>
            <a:r>
              <a:rPr lang="hr-HR" dirty="0" smtClean="0"/>
              <a:t> </a:t>
            </a:r>
            <a:r>
              <a:rPr lang="hr-HR" dirty="0" err="1" smtClean="0"/>
              <a:t>responsibilities</a:t>
            </a:r>
            <a:r>
              <a:rPr lang="hr-HR" dirty="0" smtClean="0"/>
              <a:t> for</a:t>
            </a:r>
            <a:r>
              <a:rPr lang="en-US" dirty="0" smtClean="0"/>
              <a:t> </a:t>
            </a:r>
            <a:r>
              <a:rPr lang="hr-HR" dirty="0" err="1" smtClean="0"/>
              <a:t>implementation</a:t>
            </a:r>
            <a:r>
              <a:rPr lang="hr-HR" dirty="0" smtClean="0"/>
              <a:t> </a:t>
            </a:r>
            <a:r>
              <a:rPr lang="hr-HR" dirty="0" err="1" smtClean="0"/>
              <a:t>of</a:t>
            </a:r>
            <a:r>
              <a:rPr lang="hr-HR" dirty="0" smtClean="0"/>
              <a:t> </a:t>
            </a:r>
            <a:r>
              <a:rPr lang="en-US" dirty="0" smtClean="0"/>
              <a:t>measures </a:t>
            </a:r>
            <a:r>
              <a:rPr lang="en-US" dirty="0"/>
              <a:t>for flood protection </a:t>
            </a:r>
            <a:r>
              <a:rPr lang="hr-HR" dirty="0" err="1" smtClean="0"/>
              <a:t>from</a:t>
            </a:r>
            <a:r>
              <a:rPr lang="hr-HR" dirty="0" smtClean="0"/>
              <a:t> </a:t>
            </a:r>
            <a:r>
              <a:rPr lang="hr-HR" dirty="0" err="1" smtClean="0"/>
              <a:t>the</a:t>
            </a:r>
            <a:r>
              <a:rPr lang="hr-HR" dirty="0" smtClean="0"/>
              <a:t> </a:t>
            </a:r>
            <a:r>
              <a:rPr lang="hr-HR" dirty="0" err="1" smtClean="0"/>
              <a:t>sea</a:t>
            </a:r>
            <a:endParaRPr lang="en-US" dirty="0"/>
          </a:p>
          <a:p>
            <a:endParaRPr lang="hr-HR" dirty="0"/>
          </a:p>
        </p:txBody>
      </p:sp>
    </p:spTree>
    <p:extLst>
      <p:ext uri="{BB962C8B-B14F-4D97-AF65-F5344CB8AC3E}">
        <p14:creationId xmlns:p14="http://schemas.microsoft.com/office/powerpoint/2010/main" val="612349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err="1" smtClean="0"/>
              <a:t>Water</a:t>
            </a:r>
            <a:r>
              <a:rPr lang="hr-HR" dirty="0" smtClean="0"/>
              <a:t> ACT</a:t>
            </a:r>
            <a:endParaRPr lang="hr-HR" dirty="0"/>
          </a:p>
        </p:txBody>
      </p:sp>
      <p:sp>
        <p:nvSpPr>
          <p:cNvPr id="3" name="Content Placeholder 2"/>
          <p:cNvSpPr>
            <a:spLocks noGrp="1"/>
          </p:cNvSpPr>
          <p:nvPr>
            <p:ph idx="1"/>
          </p:nvPr>
        </p:nvSpPr>
        <p:spPr>
          <a:xfrm>
            <a:off x="1141412" y="1704110"/>
            <a:ext cx="9905999" cy="4087092"/>
          </a:xfrm>
        </p:spPr>
        <p:txBody>
          <a:bodyPr>
            <a:normAutofit fontScale="92500" lnSpcReduction="10000"/>
          </a:bodyPr>
          <a:lstStyle/>
          <a:p>
            <a:r>
              <a:rPr lang="hr-HR" dirty="0" err="1" smtClean="0"/>
              <a:t>Art</a:t>
            </a:r>
            <a:r>
              <a:rPr lang="hr-HR" dirty="0" smtClean="0"/>
              <a:t> 1: </a:t>
            </a:r>
            <a:r>
              <a:rPr lang="en-US" dirty="0" smtClean="0"/>
              <a:t>The </a:t>
            </a:r>
            <a:r>
              <a:rPr lang="en-US" dirty="0"/>
              <a:t>Water Act regulates the legal status of water, water management, protection from flooding</a:t>
            </a:r>
            <a:r>
              <a:rPr lang="en-US" dirty="0" smtClean="0"/>
              <a:t>, </a:t>
            </a:r>
            <a:r>
              <a:rPr lang="en-US" dirty="0"/>
              <a:t>drainage and irrigation, public water supply and public drainage, and institutional structure of these </a:t>
            </a:r>
            <a:r>
              <a:rPr lang="en-US" dirty="0" smtClean="0"/>
              <a:t>activities</a:t>
            </a:r>
            <a:r>
              <a:rPr lang="hr-HR" dirty="0" smtClean="0"/>
              <a:t> (</a:t>
            </a:r>
            <a:r>
              <a:rPr lang="hr-HR" dirty="0" err="1" smtClean="0"/>
              <a:t>Art</a:t>
            </a:r>
            <a:r>
              <a:rPr lang="hr-HR" dirty="0" smtClean="0"/>
              <a:t> 1)</a:t>
            </a:r>
          </a:p>
          <a:p>
            <a:r>
              <a:rPr lang="hr-HR" dirty="0" err="1" smtClean="0"/>
              <a:t>Art</a:t>
            </a:r>
            <a:r>
              <a:rPr lang="hr-HR" dirty="0" smtClean="0"/>
              <a:t> 2: </a:t>
            </a:r>
            <a:r>
              <a:rPr lang="hr-HR" dirty="0" err="1" smtClean="0"/>
              <a:t>The</a:t>
            </a:r>
            <a:r>
              <a:rPr lang="hr-HR" dirty="0" smtClean="0"/>
              <a:t> </a:t>
            </a:r>
            <a:r>
              <a:rPr lang="en-US" dirty="0" smtClean="0"/>
              <a:t>Water </a:t>
            </a:r>
            <a:r>
              <a:rPr lang="en-US" dirty="0"/>
              <a:t>Act </a:t>
            </a:r>
            <a:r>
              <a:rPr lang="hr-HR" dirty="0" err="1" smtClean="0"/>
              <a:t>regulates</a:t>
            </a:r>
            <a:r>
              <a:rPr lang="hr-HR" dirty="0" smtClean="0"/>
              <a:t> all </a:t>
            </a:r>
            <a:r>
              <a:rPr lang="hr-HR" dirty="0" err="1" smtClean="0"/>
              <a:t>surface</a:t>
            </a:r>
            <a:r>
              <a:rPr lang="hr-HR" dirty="0" smtClean="0"/>
              <a:t> </a:t>
            </a:r>
            <a:r>
              <a:rPr lang="hr-HR" dirty="0" err="1" smtClean="0"/>
              <a:t>water</a:t>
            </a:r>
            <a:r>
              <a:rPr lang="hr-HR" dirty="0" smtClean="0"/>
              <a:t> </a:t>
            </a:r>
            <a:r>
              <a:rPr lang="hr-HR" dirty="0" err="1" smtClean="0"/>
              <a:t>and</a:t>
            </a:r>
            <a:r>
              <a:rPr lang="hr-HR" dirty="0" smtClean="0"/>
              <a:t> </a:t>
            </a:r>
            <a:r>
              <a:rPr lang="hr-HR" dirty="0" err="1" smtClean="0"/>
              <a:t>groundwater</a:t>
            </a:r>
            <a:r>
              <a:rPr lang="hr-HR" dirty="0" smtClean="0"/>
              <a:t> </a:t>
            </a:r>
            <a:r>
              <a:rPr lang="hr-HR" dirty="0" err="1" smtClean="0"/>
              <a:t>issues</a:t>
            </a:r>
            <a:r>
              <a:rPr lang="hr-HR" dirty="0" smtClean="0"/>
              <a:t>, but: </a:t>
            </a:r>
          </a:p>
          <a:p>
            <a:pPr lvl="1"/>
            <a:r>
              <a:rPr lang="hr-HR" dirty="0" err="1" smtClean="0"/>
              <a:t>regarding</a:t>
            </a:r>
            <a:r>
              <a:rPr lang="hr-HR" dirty="0" smtClean="0"/>
              <a:t> </a:t>
            </a:r>
            <a:r>
              <a:rPr lang="hr-HR" dirty="0" err="1" smtClean="0"/>
              <a:t>coastal</a:t>
            </a:r>
            <a:r>
              <a:rPr lang="hr-HR" dirty="0" smtClean="0"/>
              <a:t> </a:t>
            </a:r>
            <a:r>
              <a:rPr lang="hr-HR" dirty="0" err="1" smtClean="0"/>
              <a:t>waters</a:t>
            </a:r>
            <a:r>
              <a:rPr lang="hr-HR" dirty="0" smtClean="0"/>
              <a:t>, </a:t>
            </a:r>
            <a:r>
              <a:rPr lang="hr-HR" dirty="0" err="1" smtClean="0"/>
              <a:t>it</a:t>
            </a:r>
            <a:r>
              <a:rPr lang="hr-HR" dirty="0" smtClean="0"/>
              <a:t> </a:t>
            </a:r>
            <a:r>
              <a:rPr lang="hr-HR" dirty="0" err="1" smtClean="0"/>
              <a:t>regulates</a:t>
            </a:r>
            <a:r>
              <a:rPr lang="hr-HR" dirty="0" smtClean="0"/>
              <a:t> </a:t>
            </a:r>
            <a:r>
              <a:rPr lang="hr-HR" dirty="0" err="1" smtClean="0"/>
              <a:t>only</a:t>
            </a:r>
            <a:r>
              <a:rPr lang="hr-HR" dirty="0" smtClean="0"/>
              <a:t> </a:t>
            </a:r>
            <a:r>
              <a:rPr lang="hr-HR" dirty="0" err="1" smtClean="0"/>
              <a:t>water</a:t>
            </a:r>
            <a:r>
              <a:rPr lang="hr-HR" dirty="0" smtClean="0"/>
              <a:t> </a:t>
            </a:r>
            <a:r>
              <a:rPr lang="hr-HR" dirty="0" err="1" smtClean="0"/>
              <a:t>protection</a:t>
            </a:r>
            <a:r>
              <a:rPr lang="hr-HR" dirty="0" smtClean="0"/>
              <a:t> </a:t>
            </a:r>
            <a:r>
              <a:rPr lang="hr-HR" dirty="0" err="1" smtClean="0"/>
              <a:t>issues</a:t>
            </a:r>
            <a:r>
              <a:rPr lang="hr-HR" dirty="0" smtClean="0"/>
              <a:t> </a:t>
            </a:r>
          </a:p>
          <a:p>
            <a:pPr lvl="1"/>
            <a:r>
              <a:rPr lang="hr-HR" dirty="0" err="1"/>
              <a:t>r</a:t>
            </a:r>
            <a:r>
              <a:rPr lang="hr-HR" dirty="0" err="1" smtClean="0"/>
              <a:t>egarding</a:t>
            </a:r>
            <a:r>
              <a:rPr lang="hr-HR" dirty="0" smtClean="0"/>
              <a:t> </a:t>
            </a:r>
            <a:r>
              <a:rPr lang="hr-HR" dirty="0" err="1" smtClean="0"/>
              <a:t>territorial</a:t>
            </a:r>
            <a:r>
              <a:rPr lang="hr-HR" dirty="0" smtClean="0"/>
              <a:t> </a:t>
            </a:r>
            <a:r>
              <a:rPr lang="hr-HR" dirty="0" err="1" smtClean="0"/>
              <a:t>sea</a:t>
            </a:r>
            <a:r>
              <a:rPr lang="hr-HR" dirty="0" smtClean="0"/>
              <a:t> </a:t>
            </a:r>
            <a:r>
              <a:rPr lang="hr-HR" dirty="0" err="1" smtClean="0"/>
              <a:t>waters</a:t>
            </a:r>
            <a:r>
              <a:rPr lang="hr-HR" dirty="0" smtClean="0"/>
              <a:t>, </a:t>
            </a:r>
            <a:r>
              <a:rPr lang="hr-HR" dirty="0" err="1" smtClean="0"/>
              <a:t>it</a:t>
            </a:r>
            <a:r>
              <a:rPr lang="hr-HR" dirty="0" smtClean="0"/>
              <a:t> </a:t>
            </a:r>
            <a:r>
              <a:rPr lang="hr-HR" dirty="0" err="1" smtClean="0"/>
              <a:t>regulates</a:t>
            </a:r>
            <a:r>
              <a:rPr lang="hr-HR" dirty="0" smtClean="0"/>
              <a:t> </a:t>
            </a:r>
            <a:r>
              <a:rPr lang="hr-HR" dirty="0" err="1" smtClean="0"/>
              <a:t>only</a:t>
            </a:r>
            <a:r>
              <a:rPr lang="hr-HR" dirty="0" smtClean="0"/>
              <a:t> </a:t>
            </a:r>
            <a:r>
              <a:rPr lang="hr-HR" dirty="0" err="1" smtClean="0"/>
              <a:t>their</a:t>
            </a:r>
            <a:r>
              <a:rPr lang="hr-HR" dirty="0" smtClean="0"/>
              <a:t> </a:t>
            </a:r>
            <a:r>
              <a:rPr lang="hr-HR" dirty="0" err="1" smtClean="0"/>
              <a:t>chemical</a:t>
            </a:r>
            <a:r>
              <a:rPr lang="hr-HR" dirty="0" smtClean="0"/>
              <a:t> status </a:t>
            </a:r>
            <a:r>
              <a:rPr lang="hr-HR" dirty="0" err="1" smtClean="0"/>
              <a:t>and</a:t>
            </a:r>
            <a:r>
              <a:rPr lang="hr-HR" dirty="0" smtClean="0"/>
              <a:t> </a:t>
            </a:r>
            <a:r>
              <a:rPr lang="en-US" dirty="0" smtClean="0"/>
              <a:t>drinking water</a:t>
            </a:r>
            <a:r>
              <a:rPr lang="hr-HR" dirty="0" smtClean="0"/>
              <a:t> </a:t>
            </a:r>
            <a:r>
              <a:rPr lang="hr-HR" dirty="0" err="1" smtClean="0"/>
              <a:t>supply</a:t>
            </a:r>
            <a:r>
              <a:rPr lang="hr-HR" dirty="0" smtClean="0"/>
              <a:t> </a:t>
            </a:r>
            <a:r>
              <a:rPr lang="hr-HR" dirty="0" err="1" smtClean="0"/>
              <a:t>issues</a:t>
            </a:r>
            <a:endParaRPr lang="hr-HR" dirty="0" smtClean="0"/>
          </a:p>
          <a:p>
            <a:r>
              <a:rPr lang="hr-HR" dirty="0" err="1" smtClean="0"/>
              <a:t>Art</a:t>
            </a:r>
            <a:r>
              <a:rPr lang="hr-HR" dirty="0" smtClean="0"/>
              <a:t> 4: </a:t>
            </a:r>
            <a:r>
              <a:rPr lang="en-US" dirty="0" smtClean="0"/>
              <a:t>The </a:t>
            </a:r>
            <a:r>
              <a:rPr lang="en-US" dirty="0"/>
              <a:t>objective of water management is to ensure sufficient quantities of quality water, protection of people and property from flooding and to achieve good water status in order to protect human life and health</a:t>
            </a:r>
            <a:endParaRPr lang="hr-HR" dirty="0" smtClean="0"/>
          </a:p>
          <a:p>
            <a:endParaRPr lang="hr-HR" dirty="0"/>
          </a:p>
          <a:p>
            <a:endParaRPr lang="hr-HR" dirty="0" smtClean="0"/>
          </a:p>
          <a:p>
            <a:endParaRPr lang="hr-HR" dirty="0" smtClean="0"/>
          </a:p>
          <a:p>
            <a:endParaRPr lang="hr-HR" dirty="0"/>
          </a:p>
        </p:txBody>
      </p:sp>
    </p:spTree>
    <p:extLst>
      <p:ext uri="{BB962C8B-B14F-4D97-AF65-F5344CB8AC3E}">
        <p14:creationId xmlns:p14="http://schemas.microsoft.com/office/powerpoint/2010/main" val="3624528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WATER MANAGEMENT PLANNING DOCUMENTS</a:t>
            </a:r>
            <a:endParaRPr lang="hr-HR" dirty="0"/>
          </a:p>
        </p:txBody>
      </p:sp>
      <p:sp>
        <p:nvSpPr>
          <p:cNvPr id="3" name="Content Placeholder 2"/>
          <p:cNvSpPr>
            <a:spLocks noGrp="1"/>
          </p:cNvSpPr>
          <p:nvPr>
            <p:ph idx="1"/>
          </p:nvPr>
        </p:nvSpPr>
        <p:spPr/>
        <p:txBody>
          <a:bodyPr>
            <a:normAutofit fontScale="77500" lnSpcReduction="20000"/>
          </a:bodyPr>
          <a:lstStyle/>
          <a:p>
            <a:r>
              <a:rPr lang="en-US" u="sng" dirty="0"/>
              <a:t>Water Management Strategy</a:t>
            </a:r>
            <a:r>
              <a:rPr lang="en-US" dirty="0"/>
              <a:t>, adopted by the Croatian Parliament </a:t>
            </a:r>
            <a:r>
              <a:rPr lang="hr-HR" dirty="0" err="1" smtClean="0"/>
              <a:t>in</a:t>
            </a:r>
            <a:r>
              <a:rPr lang="en-US" dirty="0" smtClean="0"/>
              <a:t> 2008</a:t>
            </a:r>
            <a:endParaRPr lang="hr-HR" dirty="0"/>
          </a:p>
          <a:p>
            <a:r>
              <a:rPr lang="en-US" u="sng" dirty="0" smtClean="0"/>
              <a:t>River </a:t>
            </a:r>
            <a:r>
              <a:rPr lang="en-US" u="sng" dirty="0"/>
              <a:t>Basin Management Plan</a:t>
            </a:r>
            <a:r>
              <a:rPr lang="en-US" dirty="0"/>
              <a:t> </a:t>
            </a:r>
            <a:r>
              <a:rPr lang="hr-HR" dirty="0" smtClean="0"/>
              <a:t>(RBMP) for </a:t>
            </a:r>
            <a:r>
              <a:rPr lang="en-US" dirty="0" smtClean="0"/>
              <a:t>2016</a:t>
            </a:r>
            <a:r>
              <a:rPr lang="hr-HR" dirty="0" smtClean="0"/>
              <a:t>-</a:t>
            </a:r>
            <a:r>
              <a:rPr lang="en-US" dirty="0" smtClean="0"/>
              <a:t>202</a:t>
            </a:r>
            <a:r>
              <a:rPr lang="hr-HR" dirty="0" smtClean="0"/>
              <a:t>1</a:t>
            </a:r>
            <a:r>
              <a:rPr lang="en-US" dirty="0" smtClean="0"/>
              <a:t>, </a:t>
            </a:r>
            <a:r>
              <a:rPr lang="en-US" dirty="0"/>
              <a:t>adopted by the Croatian </a:t>
            </a:r>
            <a:r>
              <a:rPr lang="en-US" dirty="0" smtClean="0"/>
              <a:t>Government</a:t>
            </a:r>
            <a:r>
              <a:rPr lang="hr-HR" dirty="0" smtClean="0"/>
              <a:t> </a:t>
            </a:r>
            <a:r>
              <a:rPr lang="hr-HR" dirty="0" err="1" smtClean="0"/>
              <a:t>in</a:t>
            </a:r>
            <a:r>
              <a:rPr lang="hr-HR" dirty="0" smtClean="0"/>
              <a:t> 2016</a:t>
            </a:r>
          </a:p>
          <a:p>
            <a:r>
              <a:rPr lang="hr-HR" u="sng" dirty="0" err="1" smtClean="0"/>
              <a:t>Flood</a:t>
            </a:r>
            <a:r>
              <a:rPr lang="hr-HR" u="sng" dirty="0" smtClean="0"/>
              <a:t> R</a:t>
            </a:r>
            <a:r>
              <a:rPr lang="en-US" u="sng" dirty="0" err="1" smtClean="0"/>
              <a:t>isk</a:t>
            </a:r>
            <a:r>
              <a:rPr lang="en-US" u="sng" dirty="0" smtClean="0"/>
              <a:t> </a:t>
            </a:r>
            <a:r>
              <a:rPr lang="en-US" u="sng" dirty="0"/>
              <a:t>Management </a:t>
            </a:r>
            <a:r>
              <a:rPr lang="en-US" u="sng" dirty="0" smtClean="0"/>
              <a:t>Plan</a:t>
            </a:r>
            <a:r>
              <a:rPr lang="hr-HR" dirty="0" smtClean="0"/>
              <a:t> (FRMP) for 2016-2021, </a:t>
            </a:r>
            <a:r>
              <a:rPr lang="hr-HR" dirty="0" err="1" smtClean="0"/>
              <a:t>which</a:t>
            </a:r>
            <a:r>
              <a:rPr lang="hr-HR" dirty="0" smtClean="0"/>
              <a:t> is </a:t>
            </a:r>
            <a:r>
              <a:rPr lang="hr-HR" dirty="0" err="1" smtClean="0"/>
              <a:t>an</a:t>
            </a:r>
            <a:r>
              <a:rPr lang="hr-HR" dirty="0" smtClean="0"/>
              <a:t> integral </a:t>
            </a:r>
            <a:r>
              <a:rPr lang="hr-HR" dirty="0" err="1" smtClean="0"/>
              <a:t>part</a:t>
            </a:r>
            <a:r>
              <a:rPr lang="hr-HR" dirty="0" smtClean="0"/>
              <a:t> </a:t>
            </a:r>
            <a:r>
              <a:rPr lang="hr-HR" dirty="0" err="1" smtClean="0"/>
              <a:t>of</a:t>
            </a:r>
            <a:r>
              <a:rPr lang="hr-HR" dirty="0" smtClean="0"/>
              <a:t> </a:t>
            </a:r>
            <a:r>
              <a:rPr lang="hr-HR" dirty="0" err="1" smtClean="0"/>
              <a:t>the</a:t>
            </a:r>
            <a:r>
              <a:rPr lang="hr-HR" dirty="0" smtClean="0"/>
              <a:t> RBMP</a:t>
            </a:r>
            <a:r>
              <a:rPr lang="en-US" dirty="0" smtClean="0"/>
              <a:t> </a:t>
            </a:r>
            <a:endParaRPr lang="hr-HR" dirty="0" smtClean="0"/>
          </a:p>
          <a:p>
            <a:r>
              <a:rPr lang="en-US" u="sng" dirty="0" smtClean="0"/>
              <a:t>Multi</a:t>
            </a:r>
            <a:r>
              <a:rPr lang="hr-HR" u="sng" dirty="0" err="1" smtClean="0"/>
              <a:t>annual</a:t>
            </a:r>
            <a:r>
              <a:rPr lang="en-US" u="sng" dirty="0" smtClean="0"/>
              <a:t> program</a:t>
            </a:r>
            <a:r>
              <a:rPr lang="hr-HR" u="sng" dirty="0" smtClean="0"/>
              <a:t>me</a:t>
            </a:r>
            <a:r>
              <a:rPr lang="en-US" u="sng" dirty="0" smtClean="0"/>
              <a:t> </a:t>
            </a:r>
            <a:r>
              <a:rPr lang="en-US" u="sng" dirty="0"/>
              <a:t>of </a:t>
            </a:r>
            <a:r>
              <a:rPr lang="hr-HR" u="sng" dirty="0" err="1" smtClean="0"/>
              <a:t>construction</a:t>
            </a:r>
            <a:r>
              <a:rPr lang="hr-HR" u="sng" dirty="0" smtClean="0"/>
              <a:t> </a:t>
            </a:r>
            <a:r>
              <a:rPr lang="hr-HR" u="sng" dirty="0" err="1" smtClean="0"/>
              <a:t>of</a:t>
            </a:r>
            <a:r>
              <a:rPr lang="hr-HR" u="sng" dirty="0" smtClean="0"/>
              <a:t> </a:t>
            </a:r>
            <a:r>
              <a:rPr lang="en-US" u="sng" dirty="0" smtClean="0"/>
              <a:t>regulation </a:t>
            </a:r>
            <a:r>
              <a:rPr lang="en-US" u="sng" dirty="0"/>
              <a:t>and protection </a:t>
            </a:r>
            <a:r>
              <a:rPr lang="hr-HR" u="sng" dirty="0" err="1" smtClean="0"/>
              <a:t>facilities</a:t>
            </a:r>
            <a:r>
              <a:rPr lang="hr-HR" u="sng" dirty="0" smtClean="0"/>
              <a:t> </a:t>
            </a:r>
            <a:r>
              <a:rPr lang="hr-HR" u="sng" dirty="0" err="1" smtClean="0"/>
              <a:t>and</a:t>
            </a:r>
            <a:r>
              <a:rPr lang="hr-HR" u="sng" dirty="0" smtClean="0"/>
              <a:t> </a:t>
            </a:r>
            <a:r>
              <a:rPr lang="hr-HR" u="sng" dirty="0" err="1" smtClean="0"/>
              <a:t>amelioration</a:t>
            </a:r>
            <a:r>
              <a:rPr lang="hr-HR" u="sng" dirty="0" smtClean="0"/>
              <a:t> </a:t>
            </a:r>
            <a:r>
              <a:rPr lang="hr-HR" u="sng" dirty="0" err="1" smtClean="0"/>
              <a:t>facilities</a:t>
            </a:r>
            <a:r>
              <a:rPr lang="en-US" dirty="0" smtClean="0"/>
              <a:t>, </a:t>
            </a:r>
            <a:r>
              <a:rPr lang="en-US" dirty="0"/>
              <a:t>adopted by the Croatian </a:t>
            </a:r>
            <a:r>
              <a:rPr lang="en-US" dirty="0" smtClean="0"/>
              <a:t>Government</a:t>
            </a:r>
            <a:r>
              <a:rPr lang="hr-HR" dirty="0" smtClean="0"/>
              <a:t> </a:t>
            </a:r>
            <a:r>
              <a:rPr lang="hr-HR" dirty="0" err="1" smtClean="0"/>
              <a:t>in</a:t>
            </a:r>
            <a:r>
              <a:rPr lang="hr-HR" dirty="0" smtClean="0"/>
              <a:t> 2015 = programme </a:t>
            </a:r>
            <a:r>
              <a:rPr lang="hr-HR" dirty="0" err="1" smtClean="0"/>
              <a:t>of</a:t>
            </a:r>
            <a:r>
              <a:rPr lang="hr-HR" dirty="0" smtClean="0"/>
              <a:t> </a:t>
            </a:r>
            <a:r>
              <a:rPr lang="hr-HR" dirty="0" err="1" smtClean="0"/>
              <a:t>structural</a:t>
            </a:r>
            <a:r>
              <a:rPr lang="hr-HR" dirty="0" smtClean="0"/>
              <a:t> </a:t>
            </a:r>
            <a:r>
              <a:rPr lang="hr-HR" dirty="0" err="1" smtClean="0"/>
              <a:t>flood</a:t>
            </a:r>
            <a:r>
              <a:rPr lang="hr-HR" dirty="0" smtClean="0"/>
              <a:t> </a:t>
            </a:r>
            <a:r>
              <a:rPr lang="hr-HR" dirty="0" err="1" smtClean="0"/>
              <a:t>risk</a:t>
            </a:r>
            <a:r>
              <a:rPr lang="hr-HR" dirty="0" smtClean="0"/>
              <a:t> </a:t>
            </a:r>
            <a:r>
              <a:rPr lang="hr-HR" dirty="0" err="1" smtClean="0"/>
              <a:t>management</a:t>
            </a:r>
            <a:r>
              <a:rPr lang="hr-HR" dirty="0" smtClean="0"/>
              <a:t> </a:t>
            </a:r>
            <a:r>
              <a:rPr lang="hr-HR" dirty="0" err="1" smtClean="0"/>
              <a:t>measures</a:t>
            </a:r>
            <a:r>
              <a:rPr lang="hr-HR" dirty="0" smtClean="0"/>
              <a:t> for </a:t>
            </a:r>
            <a:r>
              <a:rPr lang="hr-HR" dirty="0" err="1" smtClean="0"/>
              <a:t>the</a:t>
            </a:r>
            <a:r>
              <a:rPr lang="hr-HR" dirty="0" smtClean="0"/>
              <a:t> FRMP</a:t>
            </a:r>
          </a:p>
          <a:p>
            <a:r>
              <a:rPr lang="hr-HR" dirty="0"/>
              <a:t>Hrvatske vode are </a:t>
            </a:r>
            <a:r>
              <a:rPr lang="hr-HR" dirty="0" err="1"/>
              <a:t>responsible</a:t>
            </a:r>
            <a:r>
              <a:rPr lang="hr-HR" dirty="0"/>
              <a:t> for </a:t>
            </a:r>
            <a:r>
              <a:rPr lang="hr-HR" dirty="0" err="1"/>
              <a:t>preparation</a:t>
            </a:r>
            <a:r>
              <a:rPr lang="hr-HR" dirty="0"/>
              <a:t> </a:t>
            </a:r>
            <a:r>
              <a:rPr lang="hr-HR" dirty="0" err="1"/>
              <a:t>of</a:t>
            </a:r>
            <a:r>
              <a:rPr lang="hr-HR" dirty="0"/>
              <a:t> </a:t>
            </a:r>
            <a:r>
              <a:rPr lang="hr-HR" dirty="0" err="1"/>
              <a:t>the</a:t>
            </a:r>
            <a:r>
              <a:rPr lang="hr-HR" dirty="0"/>
              <a:t> </a:t>
            </a:r>
            <a:r>
              <a:rPr lang="hr-HR" dirty="0" err="1"/>
              <a:t>draft</a:t>
            </a:r>
            <a:r>
              <a:rPr lang="hr-HR" dirty="0"/>
              <a:t> RBMP </a:t>
            </a:r>
            <a:r>
              <a:rPr lang="hr-HR" dirty="0" err="1"/>
              <a:t>including</a:t>
            </a:r>
            <a:r>
              <a:rPr lang="hr-HR" dirty="0"/>
              <a:t> </a:t>
            </a:r>
            <a:r>
              <a:rPr lang="hr-HR" dirty="0" err="1"/>
              <a:t>the</a:t>
            </a:r>
            <a:r>
              <a:rPr lang="hr-HR" dirty="0"/>
              <a:t> </a:t>
            </a:r>
            <a:r>
              <a:rPr lang="hr-HR" dirty="0" smtClean="0"/>
              <a:t>FRMP</a:t>
            </a:r>
          </a:p>
          <a:p>
            <a:r>
              <a:rPr lang="hr-HR" dirty="0" smtClean="0"/>
              <a:t>THERE ARE NO STRUCTURAL COASTAL FLOOD RISK MANAGEMENT MEASURES IN THE FRMP!   </a:t>
            </a:r>
            <a:endParaRPr lang="hr-HR" dirty="0"/>
          </a:p>
        </p:txBody>
      </p:sp>
    </p:spTree>
    <p:extLst>
      <p:ext uri="{BB962C8B-B14F-4D97-AF65-F5344CB8AC3E}">
        <p14:creationId xmlns:p14="http://schemas.microsoft.com/office/powerpoint/2010/main" val="1271572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err="1"/>
              <a:t>Implementation</a:t>
            </a:r>
            <a:r>
              <a:rPr lang="hr-HR" dirty="0"/>
              <a:t> </a:t>
            </a:r>
            <a:r>
              <a:rPr lang="hr-HR" dirty="0" err="1"/>
              <a:t>of</a:t>
            </a:r>
            <a:r>
              <a:rPr lang="hr-HR" dirty="0"/>
              <a:t> </a:t>
            </a:r>
            <a:r>
              <a:rPr lang="hr-HR" dirty="0" err="1"/>
              <a:t>Directive</a:t>
            </a:r>
            <a:r>
              <a:rPr lang="hr-HR" dirty="0"/>
              <a:t> 2007-60-EC on </a:t>
            </a:r>
            <a:r>
              <a:rPr lang="hr-HR" dirty="0" err="1"/>
              <a:t>Assessment</a:t>
            </a:r>
            <a:r>
              <a:rPr lang="hr-HR" dirty="0"/>
              <a:t> </a:t>
            </a:r>
            <a:r>
              <a:rPr lang="hr-HR" dirty="0" err="1"/>
              <a:t>and</a:t>
            </a:r>
            <a:r>
              <a:rPr lang="hr-HR" dirty="0"/>
              <a:t> Management </a:t>
            </a:r>
            <a:r>
              <a:rPr lang="hr-HR" dirty="0" err="1"/>
              <a:t>of</a:t>
            </a:r>
            <a:r>
              <a:rPr lang="hr-HR" dirty="0"/>
              <a:t> </a:t>
            </a:r>
            <a:r>
              <a:rPr lang="hr-HR" dirty="0" err="1"/>
              <a:t>Flood</a:t>
            </a:r>
            <a:r>
              <a:rPr lang="hr-HR" dirty="0"/>
              <a:t> </a:t>
            </a:r>
            <a:r>
              <a:rPr lang="hr-HR" dirty="0" err="1"/>
              <a:t>Risks</a:t>
            </a:r>
            <a:endParaRPr lang="hr-HR" dirty="0"/>
          </a:p>
        </p:txBody>
      </p:sp>
      <p:sp>
        <p:nvSpPr>
          <p:cNvPr id="3" name="Content Placeholder 2"/>
          <p:cNvSpPr>
            <a:spLocks noGrp="1"/>
          </p:cNvSpPr>
          <p:nvPr>
            <p:ph idx="1"/>
          </p:nvPr>
        </p:nvSpPr>
        <p:spPr/>
        <p:txBody>
          <a:bodyPr>
            <a:normAutofit fontScale="85000" lnSpcReduction="20000"/>
          </a:bodyPr>
          <a:lstStyle/>
          <a:p>
            <a:r>
              <a:rPr lang="hr-HR" dirty="0" smtClean="0"/>
              <a:t>1st </a:t>
            </a:r>
            <a:r>
              <a:rPr lang="hr-HR" dirty="0" err="1" smtClean="0"/>
              <a:t>step</a:t>
            </a:r>
            <a:r>
              <a:rPr lang="hr-HR" dirty="0" smtClean="0"/>
              <a:t>: </a:t>
            </a:r>
            <a:r>
              <a:rPr lang="hr-HR" dirty="0" err="1" smtClean="0"/>
              <a:t>Preliminary</a:t>
            </a:r>
            <a:r>
              <a:rPr lang="hr-HR" dirty="0" smtClean="0"/>
              <a:t> </a:t>
            </a:r>
            <a:r>
              <a:rPr lang="hr-HR" dirty="0" err="1" smtClean="0"/>
              <a:t>Flood</a:t>
            </a:r>
            <a:r>
              <a:rPr lang="hr-HR" dirty="0" smtClean="0"/>
              <a:t> </a:t>
            </a:r>
            <a:r>
              <a:rPr lang="hr-HR" dirty="0" err="1" smtClean="0"/>
              <a:t>Risk</a:t>
            </a:r>
            <a:r>
              <a:rPr lang="hr-HR" dirty="0" smtClean="0"/>
              <a:t> </a:t>
            </a:r>
            <a:r>
              <a:rPr lang="hr-HR" dirty="0" err="1" smtClean="0"/>
              <a:t>Analysis</a:t>
            </a:r>
            <a:r>
              <a:rPr lang="hr-HR" dirty="0" smtClean="0"/>
              <a:t> (2011, 2017,…)</a:t>
            </a:r>
          </a:p>
          <a:p>
            <a:r>
              <a:rPr lang="hr-HR" dirty="0" smtClean="0"/>
              <a:t>2nd </a:t>
            </a:r>
            <a:r>
              <a:rPr lang="hr-HR" dirty="0" err="1" smtClean="0"/>
              <a:t>step</a:t>
            </a:r>
            <a:r>
              <a:rPr lang="hr-HR" dirty="0" smtClean="0"/>
              <a:t>: </a:t>
            </a:r>
            <a:r>
              <a:rPr lang="hr-HR" dirty="0" err="1" smtClean="0"/>
              <a:t>Flood</a:t>
            </a:r>
            <a:r>
              <a:rPr lang="hr-HR" dirty="0" smtClean="0"/>
              <a:t> Hazard </a:t>
            </a:r>
            <a:r>
              <a:rPr lang="hr-HR" dirty="0" err="1" smtClean="0"/>
              <a:t>and</a:t>
            </a:r>
            <a:r>
              <a:rPr lang="hr-HR" dirty="0" smtClean="0"/>
              <a:t> </a:t>
            </a:r>
            <a:r>
              <a:rPr lang="hr-HR" dirty="0" err="1" smtClean="0"/>
              <a:t>Flood</a:t>
            </a:r>
            <a:r>
              <a:rPr lang="hr-HR" dirty="0" smtClean="0"/>
              <a:t> </a:t>
            </a:r>
            <a:r>
              <a:rPr lang="hr-HR" dirty="0" err="1" smtClean="0"/>
              <a:t>Risk</a:t>
            </a:r>
            <a:r>
              <a:rPr lang="hr-HR" dirty="0" smtClean="0"/>
              <a:t> </a:t>
            </a:r>
            <a:r>
              <a:rPr lang="hr-HR" dirty="0" err="1" smtClean="0"/>
              <a:t>Maps</a:t>
            </a:r>
            <a:r>
              <a:rPr lang="hr-HR" dirty="0" smtClean="0"/>
              <a:t> (2013, 2019, …)</a:t>
            </a:r>
          </a:p>
          <a:p>
            <a:r>
              <a:rPr lang="hr-HR" dirty="0" smtClean="0"/>
              <a:t>3rd </a:t>
            </a:r>
            <a:r>
              <a:rPr lang="hr-HR" dirty="0" err="1" smtClean="0"/>
              <a:t>step</a:t>
            </a:r>
            <a:r>
              <a:rPr lang="hr-HR" dirty="0" smtClean="0"/>
              <a:t>: </a:t>
            </a:r>
            <a:r>
              <a:rPr lang="hr-HR" dirty="0" err="1" smtClean="0"/>
              <a:t>Flood</a:t>
            </a:r>
            <a:r>
              <a:rPr lang="hr-HR" dirty="0" smtClean="0"/>
              <a:t> </a:t>
            </a:r>
            <a:r>
              <a:rPr lang="hr-HR" dirty="0" err="1" smtClean="0"/>
              <a:t>Risk</a:t>
            </a:r>
            <a:r>
              <a:rPr lang="hr-HR" dirty="0" smtClean="0"/>
              <a:t> Management Plan (2015, 2021, …)</a:t>
            </a:r>
          </a:p>
          <a:p>
            <a:pPr marL="0" indent="0">
              <a:buNone/>
            </a:pPr>
            <a:r>
              <a:rPr lang="hr-HR" dirty="0" smtClean="0"/>
              <a:t> </a:t>
            </a:r>
          </a:p>
          <a:p>
            <a:r>
              <a:rPr lang="hr-HR" dirty="0" err="1" smtClean="0"/>
              <a:t>The</a:t>
            </a:r>
            <a:r>
              <a:rPr lang="hr-HR" dirty="0" smtClean="0"/>
              <a:t> FRMP</a:t>
            </a:r>
            <a:r>
              <a:rPr lang="en-US" dirty="0" smtClean="0"/>
              <a:t> </a:t>
            </a:r>
            <a:r>
              <a:rPr lang="hr-HR" dirty="0" smtClean="0"/>
              <a:t>must </a:t>
            </a:r>
            <a:r>
              <a:rPr lang="en-US" dirty="0" smtClean="0"/>
              <a:t>include: </a:t>
            </a:r>
            <a:endParaRPr lang="hr-HR" dirty="0" smtClean="0"/>
          </a:p>
          <a:p>
            <a:pPr lvl="1"/>
            <a:r>
              <a:rPr lang="en-US" dirty="0" smtClean="0"/>
              <a:t>Objectives</a:t>
            </a:r>
            <a:r>
              <a:rPr lang="hr-HR" dirty="0" smtClean="0"/>
              <a:t> </a:t>
            </a:r>
            <a:r>
              <a:rPr lang="hr-HR" dirty="0" err="1" smtClean="0"/>
              <a:t>of</a:t>
            </a:r>
            <a:r>
              <a:rPr lang="hr-HR" dirty="0" smtClean="0"/>
              <a:t> </a:t>
            </a:r>
            <a:r>
              <a:rPr lang="hr-HR" dirty="0" err="1" smtClean="0"/>
              <a:t>flood</a:t>
            </a:r>
            <a:r>
              <a:rPr lang="hr-HR" dirty="0" smtClean="0"/>
              <a:t> </a:t>
            </a:r>
            <a:r>
              <a:rPr lang="hr-HR" dirty="0" err="1" smtClean="0"/>
              <a:t>risk</a:t>
            </a:r>
            <a:r>
              <a:rPr lang="hr-HR" dirty="0" smtClean="0"/>
              <a:t> </a:t>
            </a:r>
            <a:r>
              <a:rPr lang="hr-HR" dirty="0" err="1" smtClean="0"/>
              <a:t>management</a:t>
            </a:r>
            <a:endParaRPr lang="hr-HR" dirty="0" smtClean="0"/>
          </a:p>
          <a:p>
            <a:pPr lvl="1"/>
            <a:r>
              <a:rPr lang="hr-HR" dirty="0" err="1" smtClean="0"/>
              <a:t>Measures</a:t>
            </a:r>
            <a:r>
              <a:rPr lang="hr-HR" dirty="0" smtClean="0"/>
              <a:t> for </a:t>
            </a:r>
            <a:r>
              <a:rPr lang="hr-HR" dirty="0" err="1" smtClean="0"/>
              <a:t>meeting</a:t>
            </a:r>
            <a:r>
              <a:rPr lang="hr-HR" dirty="0" smtClean="0"/>
              <a:t> </a:t>
            </a:r>
            <a:r>
              <a:rPr lang="hr-HR" dirty="0" err="1" smtClean="0"/>
              <a:t>these</a:t>
            </a:r>
            <a:r>
              <a:rPr lang="hr-HR" dirty="0" smtClean="0"/>
              <a:t> </a:t>
            </a:r>
            <a:r>
              <a:rPr lang="hr-HR" dirty="0" err="1" smtClean="0"/>
              <a:t>objectives</a:t>
            </a:r>
            <a:r>
              <a:rPr lang="hr-HR" dirty="0" smtClean="0"/>
              <a:t>, </a:t>
            </a:r>
            <a:r>
              <a:rPr lang="hr-HR" dirty="0" err="1" smtClean="0"/>
              <a:t>including</a:t>
            </a:r>
            <a:r>
              <a:rPr lang="hr-HR" dirty="0" smtClean="0"/>
              <a:t> preventive </a:t>
            </a:r>
            <a:r>
              <a:rPr lang="hr-HR" dirty="0" err="1" smtClean="0"/>
              <a:t>measures</a:t>
            </a:r>
            <a:endParaRPr lang="hr-HR" dirty="0" smtClean="0"/>
          </a:p>
          <a:p>
            <a:pPr lvl="1"/>
            <a:r>
              <a:rPr lang="hr-HR" dirty="0" err="1" smtClean="0"/>
              <a:t>Protection</a:t>
            </a:r>
            <a:r>
              <a:rPr lang="hr-HR" dirty="0" smtClean="0"/>
              <a:t>, </a:t>
            </a:r>
            <a:r>
              <a:rPr lang="hr-HR" dirty="0" err="1" smtClean="0"/>
              <a:t>preparedness</a:t>
            </a:r>
            <a:r>
              <a:rPr lang="hr-HR" dirty="0" smtClean="0"/>
              <a:t> </a:t>
            </a:r>
            <a:r>
              <a:rPr lang="hr-HR" dirty="0" err="1" smtClean="0"/>
              <a:t>and</a:t>
            </a:r>
            <a:r>
              <a:rPr lang="hr-HR" dirty="0" smtClean="0"/>
              <a:t> </a:t>
            </a:r>
            <a:r>
              <a:rPr lang="hr-HR" dirty="0" err="1" smtClean="0"/>
              <a:t>flood</a:t>
            </a:r>
            <a:r>
              <a:rPr lang="hr-HR" dirty="0" smtClean="0"/>
              <a:t> </a:t>
            </a:r>
            <a:r>
              <a:rPr lang="hr-HR" dirty="0" err="1" smtClean="0"/>
              <a:t>forecasting</a:t>
            </a:r>
            <a:endParaRPr lang="hr-HR" dirty="0" smtClean="0"/>
          </a:p>
          <a:p>
            <a:pPr lvl="1"/>
            <a:r>
              <a:rPr lang="hr-HR" dirty="0" smtClean="0"/>
              <a:t>S</a:t>
            </a:r>
            <a:r>
              <a:rPr lang="en-US" dirty="0" err="1" smtClean="0"/>
              <a:t>ystems</a:t>
            </a:r>
            <a:r>
              <a:rPr lang="en-US" dirty="0" smtClean="0"/>
              <a:t> </a:t>
            </a:r>
            <a:r>
              <a:rPr lang="en-US" dirty="0"/>
              <a:t>for informing and </a:t>
            </a:r>
            <a:r>
              <a:rPr lang="en-US" dirty="0" smtClean="0"/>
              <a:t>warning</a:t>
            </a:r>
            <a:r>
              <a:rPr lang="hr-HR" dirty="0" smtClean="0"/>
              <a:t> </a:t>
            </a:r>
            <a:endParaRPr lang="hr-HR" dirty="0"/>
          </a:p>
        </p:txBody>
      </p:sp>
    </p:spTree>
    <p:extLst>
      <p:ext uri="{BB962C8B-B14F-4D97-AF65-F5344CB8AC3E}">
        <p14:creationId xmlns:p14="http://schemas.microsoft.com/office/powerpoint/2010/main" val="808128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FLOOD HAZARD AND FLOOD RISK MAPS</a:t>
            </a:r>
            <a:endParaRPr lang="hr-HR" dirty="0"/>
          </a:p>
        </p:txBody>
      </p:sp>
      <p:sp>
        <p:nvSpPr>
          <p:cNvPr id="3" name="Content Placeholder 2"/>
          <p:cNvSpPr>
            <a:spLocks noGrp="1"/>
          </p:cNvSpPr>
          <p:nvPr>
            <p:ph idx="1"/>
          </p:nvPr>
        </p:nvSpPr>
        <p:spPr/>
        <p:txBody>
          <a:bodyPr/>
          <a:lstStyle/>
          <a:p>
            <a:r>
              <a:rPr lang="hr-HR" dirty="0" smtClean="0"/>
              <a:t>Hrvatske vode</a:t>
            </a:r>
            <a:r>
              <a:rPr lang="en-US" dirty="0" smtClean="0"/>
              <a:t> </a:t>
            </a:r>
            <a:r>
              <a:rPr lang="en-US" dirty="0"/>
              <a:t>are </a:t>
            </a:r>
            <a:r>
              <a:rPr lang="hr-HR" dirty="0" err="1" smtClean="0"/>
              <a:t>responsible</a:t>
            </a:r>
            <a:r>
              <a:rPr lang="hr-HR" dirty="0" smtClean="0"/>
              <a:t> for</a:t>
            </a:r>
            <a:r>
              <a:rPr lang="en-US" dirty="0" smtClean="0"/>
              <a:t> </a:t>
            </a:r>
            <a:r>
              <a:rPr lang="hr-HR" dirty="0" err="1" smtClean="0"/>
              <a:t>preparation</a:t>
            </a:r>
            <a:r>
              <a:rPr lang="en-US" dirty="0" smtClean="0"/>
              <a:t> </a:t>
            </a:r>
            <a:r>
              <a:rPr lang="hr-HR" dirty="0" err="1"/>
              <a:t>of</a:t>
            </a:r>
            <a:r>
              <a:rPr lang="en-US" dirty="0"/>
              <a:t> </a:t>
            </a:r>
            <a:r>
              <a:rPr lang="en-US" u="sng" dirty="0"/>
              <a:t>flood hazard maps</a:t>
            </a:r>
            <a:r>
              <a:rPr lang="en-US" dirty="0"/>
              <a:t> </a:t>
            </a:r>
            <a:r>
              <a:rPr lang="hr-HR" dirty="0" smtClean="0"/>
              <a:t>(</a:t>
            </a:r>
            <a:r>
              <a:rPr lang="hr-HR" dirty="0" err="1" smtClean="0"/>
              <a:t>showing</a:t>
            </a:r>
            <a:r>
              <a:rPr lang="hr-HR" dirty="0" smtClean="0"/>
              <a:t> </a:t>
            </a:r>
            <a:r>
              <a:rPr lang="hr-HR" dirty="0" err="1" smtClean="0"/>
              <a:t>potential</a:t>
            </a:r>
            <a:r>
              <a:rPr lang="hr-HR" dirty="0" smtClean="0"/>
              <a:t> </a:t>
            </a:r>
            <a:r>
              <a:rPr lang="hr-HR" dirty="0" err="1" smtClean="0"/>
              <a:t>flood</a:t>
            </a:r>
            <a:r>
              <a:rPr lang="hr-HR" dirty="0" smtClean="0"/>
              <a:t> </a:t>
            </a:r>
            <a:r>
              <a:rPr lang="hr-HR" dirty="0" err="1" smtClean="0"/>
              <a:t>event</a:t>
            </a:r>
            <a:r>
              <a:rPr lang="hr-HR" dirty="0" smtClean="0"/>
              <a:t> </a:t>
            </a:r>
            <a:r>
              <a:rPr lang="hr-HR" dirty="0" err="1" smtClean="0"/>
              <a:t>scenarios</a:t>
            </a:r>
            <a:r>
              <a:rPr lang="hr-HR" dirty="0" smtClean="0"/>
              <a:t>, </a:t>
            </a:r>
            <a:r>
              <a:rPr lang="hr-HR" dirty="0" err="1" smtClean="0"/>
              <a:t>i.e</a:t>
            </a:r>
            <a:r>
              <a:rPr lang="hr-HR" dirty="0" smtClean="0"/>
              <a:t>. </a:t>
            </a:r>
            <a:r>
              <a:rPr lang="hr-HR" dirty="0" err="1" smtClean="0"/>
              <a:t>extent</a:t>
            </a:r>
            <a:r>
              <a:rPr lang="hr-HR" dirty="0" smtClean="0"/>
              <a:t> </a:t>
            </a:r>
            <a:r>
              <a:rPr lang="hr-HR" dirty="0" err="1" smtClean="0"/>
              <a:t>and</a:t>
            </a:r>
            <a:r>
              <a:rPr lang="hr-HR" dirty="0" smtClean="0"/>
              <a:t> </a:t>
            </a:r>
            <a:r>
              <a:rPr lang="hr-HR" dirty="0" err="1" smtClean="0"/>
              <a:t>depth</a:t>
            </a:r>
            <a:r>
              <a:rPr lang="hr-HR" dirty="0" smtClean="0"/>
              <a:t> </a:t>
            </a:r>
            <a:r>
              <a:rPr lang="hr-HR" dirty="0" err="1" smtClean="0"/>
              <a:t>of</a:t>
            </a:r>
            <a:r>
              <a:rPr lang="hr-HR" dirty="0" smtClean="0"/>
              <a:t> </a:t>
            </a:r>
            <a:r>
              <a:rPr lang="hr-HR" dirty="0" err="1" smtClean="0"/>
              <a:t>floods</a:t>
            </a:r>
            <a:r>
              <a:rPr lang="hr-HR" dirty="0" smtClean="0"/>
              <a:t>) </a:t>
            </a:r>
            <a:r>
              <a:rPr lang="en-US" dirty="0" smtClean="0"/>
              <a:t>and</a:t>
            </a:r>
            <a:r>
              <a:rPr lang="hr-HR" dirty="0" smtClean="0"/>
              <a:t> </a:t>
            </a:r>
            <a:r>
              <a:rPr lang="en-US" u="sng" dirty="0"/>
              <a:t>flood risk</a:t>
            </a:r>
            <a:r>
              <a:rPr lang="hr-HR" u="sng" dirty="0"/>
              <a:t> </a:t>
            </a:r>
            <a:r>
              <a:rPr lang="hr-HR" u="sng" dirty="0" err="1" smtClean="0"/>
              <a:t>maps</a:t>
            </a:r>
            <a:r>
              <a:rPr lang="hr-HR" dirty="0" smtClean="0"/>
              <a:t> (</a:t>
            </a:r>
            <a:r>
              <a:rPr lang="hr-HR" dirty="0" err="1" smtClean="0"/>
              <a:t>showing</a:t>
            </a:r>
            <a:r>
              <a:rPr lang="hr-HR" dirty="0" smtClean="0"/>
              <a:t> </a:t>
            </a:r>
            <a:r>
              <a:rPr lang="hr-HR" dirty="0" err="1" smtClean="0"/>
              <a:t>potential</a:t>
            </a:r>
            <a:r>
              <a:rPr lang="hr-HR" dirty="0" smtClean="0"/>
              <a:t> </a:t>
            </a:r>
            <a:r>
              <a:rPr lang="hr-HR" dirty="0" err="1" smtClean="0"/>
              <a:t>consequences</a:t>
            </a:r>
            <a:r>
              <a:rPr lang="hr-HR" dirty="0" smtClean="0"/>
              <a:t> </a:t>
            </a:r>
            <a:r>
              <a:rPr lang="hr-HR" dirty="0" err="1" smtClean="0"/>
              <a:t>of</a:t>
            </a:r>
            <a:r>
              <a:rPr lang="hr-HR" dirty="0" smtClean="0"/>
              <a:t> </a:t>
            </a:r>
            <a:r>
              <a:rPr lang="hr-HR" dirty="0" err="1" smtClean="0"/>
              <a:t>floods</a:t>
            </a:r>
            <a:r>
              <a:rPr lang="hr-HR" dirty="0" smtClean="0"/>
              <a:t>, </a:t>
            </a:r>
            <a:r>
              <a:rPr lang="hr-HR" dirty="0" err="1" smtClean="0"/>
              <a:t>i.e</a:t>
            </a:r>
            <a:r>
              <a:rPr lang="hr-HR" dirty="0" smtClean="0"/>
              <a:t>. </a:t>
            </a:r>
            <a:r>
              <a:rPr lang="hr-HR" dirty="0" err="1" smtClean="0"/>
              <a:t>potentially</a:t>
            </a:r>
            <a:r>
              <a:rPr lang="hr-HR" dirty="0" smtClean="0"/>
              <a:t> </a:t>
            </a:r>
            <a:r>
              <a:rPr lang="hr-HR" dirty="0" err="1" smtClean="0"/>
              <a:t>affected</a:t>
            </a:r>
            <a:r>
              <a:rPr lang="hr-HR" dirty="0" smtClean="0"/>
              <a:t> </a:t>
            </a:r>
            <a:r>
              <a:rPr lang="hr-HR" dirty="0" err="1" smtClean="0"/>
              <a:t>population</a:t>
            </a:r>
            <a:r>
              <a:rPr lang="hr-HR" dirty="0" smtClean="0"/>
              <a:t>, </a:t>
            </a:r>
            <a:r>
              <a:rPr lang="hr-HR" dirty="0" err="1" smtClean="0"/>
              <a:t>economic</a:t>
            </a:r>
            <a:r>
              <a:rPr lang="hr-HR" dirty="0" smtClean="0"/>
              <a:t> </a:t>
            </a:r>
            <a:r>
              <a:rPr lang="hr-HR" dirty="0" err="1" smtClean="0"/>
              <a:t>activities</a:t>
            </a:r>
            <a:r>
              <a:rPr lang="hr-HR" dirty="0" smtClean="0"/>
              <a:t>, </a:t>
            </a:r>
            <a:r>
              <a:rPr lang="hr-HR" dirty="0" err="1" smtClean="0"/>
              <a:t>natural</a:t>
            </a:r>
            <a:r>
              <a:rPr lang="hr-HR" dirty="0" smtClean="0"/>
              <a:t> </a:t>
            </a:r>
            <a:r>
              <a:rPr lang="hr-HR" dirty="0" err="1" smtClean="0"/>
              <a:t>and</a:t>
            </a:r>
            <a:r>
              <a:rPr lang="hr-HR" dirty="0" smtClean="0"/>
              <a:t> </a:t>
            </a:r>
            <a:r>
              <a:rPr lang="hr-HR" dirty="0" err="1" smtClean="0"/>
              <a:t>cultural</a:t>
            </a:r>
            <a:r>
              <a:rPr lang="hr-HR" dirty="0" smtClean="0"/>
              <a:t> </a:t>
            </a:r>
            <a:r>
              <a:rPr lang="hr-HR" dirty="0" err="1" smtClean="0"/>
              <a:t>heritage</a:t>
            </a:r>
            <a:r>
              <a:rPr lang="hr-HR" dirty="0" smtClean="0"/>
              <a:t>)</a:t>
            </a:r>
          </a:p>
          <a:p>
            <a:r>
              <a:rPr lang="hr-HR" dirty="0" smtClean="0"/>
              <a:t>1st set </a:t>
            </a:r>
            <a:r>
              <a:rPr lang="hr-HR" dirty="0" err="1" smtClean="0"/>
              <a:t>of</a:t>
            </a:r>
            <a:r>
              <a:rPr lang="hr-HR" dirty="0" smtClean="0"/>
              <a:t> FH </a:t>
            </a:r>
            <a:r>
              <a:rPr lang="hr-HR" dirty="0" err="1" smtClean="0"/>
              <a:t>and</a:t>
            </a:r>
            <a:r>
              <a:rPr lang="hr-HR" dirty="0" smtClean="0"/>
              <a:t> </a:t>
            </a:r>
            <a:r>
              <a:rPr lang="hr-HR" dirty="0" err="1" smtClean="0"/>
              <a:t>FR</a:t>
            </a:r>
            <a:r>
              <a:rPr lang="hr-HR" dirty="0" smtClean="0"/>
              <a:t> </a:t>
            </a:r>
            <a:r>
              <a:rPr lang="hr-HR" dirty="0" err="1" smtClean="0"/>
              <a:t>maps</a:t>
            </a:r>
            <a:r>
              <a:rPr lang="hr-HR" dirty="0" smtClean="0"/>
              <a:t> </a:t>
            </a:r>
            <a:r>
              <a:rPr lang="hr-HR" dirty="0" err="1" smtClean="0"/>
              <a:t>were</a:t>
            </a:r>
            <a:r>
              <a:rPr lang="hr-HR" dirty="0" smtClean="0"/>
              <a:t> </a:t>
            </a:r>
            <a:r>
              <a:rPr lang="hr-HR" dirty="0" err="1" smtClean="0"/>
              <a:t>prepared</a:t>
            </a:r>
            <a:r>
              <a:rPr lang="hr-HR" dirty="0" smtClean="0"/>
              <a:t> for </a:t>
            </a:r>
            <a:r>
              <a:rPr lang="hr-HR" dirty="0" err="1" smtClean="0"/>
              <a:t>the</a:t>
            </a:r>
            <a:r>
              <a:rPr lang="hr-HR" dirty="0" smtClean="0"/>
              <a:t> 1st FRMP</a:t>
            </a:r>
          </a:p>
          <a:p>
            <a:r>
              <a:rPr lang="hr-HR" dirty="0" err="1" smtClean="0"/>
              <a:t>Improved</a:t>
            </a:r>
            <a:r>
              <a:rPr lang="hr-HR" dirty="0" smtClean="0"/>
              <a:t> </a:t>
            </a:r>
            <a:r>
              <a:rPr lang="hr-HR" dirty="0" err="1" smtClean="0"/>
              <a:t>maps</a:t>
            </a:r>
            <a:r>
              <a:rPr lang="hr-HR" dirty="0" smtClean="0"/>
              <a:t> </a:t>
            </a:r>
            <a:r>
              <a:rPr lang="hr-HR" dirty="0" err="1" smtClean="0"/>
              <a:t>will</a:t>
            </a:r>
            <a:r>
              <a:rPr lang="hr-HR" dirty="0" smtClean="0"/>
              <a:t> </a:t>
            </a:r>
            <a:r>
              <a:rPr lang="hr-HR" dirty="0" err="1" smtClean="0"/>
              <a:t>be</a:t>
            </a:r>
            <a:r>
              <a:rPr lang="hr-HR" dirty="0" smtClean="0"/>
              <a:t> </a:t>
            </a:r>
            <a:r>
              <a:rPr lang="hr-HR" dirty="0" err="1" smtClean="0"/>
              <a:t>prepared</a:t>
            </a:r>
            <a:r>
              <a:rPr lang="hr-HR" dirty="0" smtClean="0"/>
              <a:t> for </a:t>
            </a:r>
            <a:r>
              <a:rPr lang="hr-HR" dirty="0" err="1" smtClean="0"/>
              <a:t>the</a:t>
            </a:r>
            <a:r>
              <a:rPr lang="hr-HR" dirty="0" smtClean="0"/>
              <a:t> 2nd FRMP</a:t>
            </a:r>
            <a:endParaRPr lang="hr-HR" dirty="0"/>
          </a:p>
        </p:txBody>
      </p:sp>
    </p:spTree>
    <p:extLst>
      <p:ext uri="{BB962C8B-B14F-4D97-AF65-F5344CB8AC3E}">
        <p14:creationId xmlns:p14="http://schemas.microsoft.com/office/powerpoint/2010/main" val="3638516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777" y="473045"/>
            <a:ext cx="3399414" cy="1478570"/>
          </a:xfrm>
        </p:spPr>
        <p:txBody>
          <a:bodyPr>
            <a:normAutofit/>
          </a:bodyPr>
          <a:lstStyle/>
          <a:p>
            <a:r>
              <a:rPr lang="hr-HR" dirty="0" smtClean="0"/>
              <a:t>FLOOD HAZARD MAPS</a:t>
            </a:r>
            <a:endParaRPr lang="hr-HR" dirty="0"/>
          </a:p>
        </p:txBody>
      </p:sp>
      <p:sp>
        <p:nvSpPr>
          <p:cNvPr id="3" name="Content Placeholder 2"/>
          <p:cNvSpPr>
            <a:spLocks noGrp="1"/>
          </p:cNvSpPr>
          <p:nvPr>
            <p:ph idx="1"/>
          </p:nvPr>
        </p:nvSpPr>
        <p:spPr>
          <a:xfrm>
            <a:off x="700844" y="1992813"/>
            <a:ext cx="3727367" cy="2057817"/>
          </a:xfrm>
        </p:spPr>
        <p:txBody>
          <a:bodyPr>
            <a:normAutofit fontScale="92500" lnSpcReduction="10000"/>
          </a:bodyPr>
          <a:lstStyle/>
          <a:p>
            <a:r>
              <a:rPr lang="en-US" dirty="0"/>
              <a:t>The greatest </a:t>
            </a:r>
            <a:r>
              <a:rPr lang="en-US" dirty="0" smtClean="0"/>
              <a:t>damage</a:t>
            </a:r>
            <a:r>
              <a:rPr lang="hr-HR" dirty="0" smtClean="0"/>
              <a:t>s</a:t>
            </a:r>
            <a:r>
              <a:rPr lang="en-US" dirty="0" smtClean="0"/>
              <a:t> </a:t>
            </a:r>
            <a:r>
              <a:rPr lang="en-US" dirty="0"/>
              <a:t>from the floods are expected in the </a:t>
            </a:r>
            <a:r>
              <a:rPr lang="hr-HR" dirty="0" err="1" smtClean="0"/>
              <a:t>Danube</a:t>
            </a:r>
            <a:r>
              <a:rPr lang="en-US" dirty="0" smtClean="0"/>
              <a:t> </a:t>
            </a:r>
            <a:r>
              <a:rPr lang="en-US" dirty="0"/>
              <a:t>River Basin, but </a:t>
            </a:r>
            <a:r>
              <a:rPr lang="en-US" dirty="0" smtClean="0"/>
              <a:t>damage </a:t>
            </a:r>
            <a:r>
              <a:rPr lang="hr-HR" dirty="0" smtClean="0"/>
              <a:t>are</a:t>
            </a:r>
            <a:r>
              <a:rPr lang="en-US" dirty="0" smtClean="0"/>
              <a:t> </a:t>
            </a:r>
            <a:r>
              <a:rPr lang="hr-HR" dirty="0" err="1" smtClean="0"/>
              <a:t>also</a:t>
            </a:r>
            <a:r>
              <a:rPr lang="hr-HR" dirty="0" smtClean="0"/>
              <a:t> </a:t>
            </a:r>
            <a:r>
              <a:rPr lang="en-US" dirty="0" smtClean="0"/>
              <a:t>expected </a:t>
            </a:r>
            <a:r>
              <a:rPr lang="en-US" dirty="0"/>
              <a:t>in the Adriatic area (15%)</a:t>
            </a:r>
            <a:endParaRPr lang="hr-HR" dirty="0"/>
          </a:p>
        </p:txBody>
      </p:sp>
      <p:pic>
        <p:nvPicPr>
          <p:cNvPr id="5" name="Picture 4"/>
          <p:cNvPicPr>
            <a:picLocks noChangeAspect="1"/>
          </p:cNvPicPr>
          <p:nvPr/>
        </p:nvPicPr>
        <p:blipFill>
          <a:blip r:embed="rId2"/>
          <a:stretch>
            <a:fillRect/>
          </a:stretch>
        </p:blipFill>
        <p:spPr>
          <a:xfrm>
            <a:off x="4428211" y="988215"/>
            <a:ext cx="5718388" cy="5797595"/>
          </a:xfrm>
          <a:prstGeom prst="rect">
            <a:avLst/>
          </a:prstGeom>
        </p:spPr>
      </p:pic>
      <p:pic>
        <p:nvPicPr>
          <p:cNvPr id="7" name="Content Placeholder 3"/>
          <p:cNvPicPr>
            <a:picLocks noChangeAspect="1"/>
          </p:cNvPicPr>
          <p:nvPr/>
        </p:nvPicPr>
        <p:blipFill>
          <a:blip r:embed="rId3"/>
          <a:stretch>
            <a:fillRect/>
          </a:stretch>
        </p:blipFill>
        <p:spPr>
          <a:xfrm>
            <a:off x="5880436" y="204119"/>
            <a:ext cx="6133793" cy="4103185"/>
          </a:xfrm>
          <a:prstGeom prst="rect">
            <a:avLst/>
          </a:prstGeom>
        </p:spPr>
      </p:pic>
    </p:spTree>
    <p:extLst>
      <p:ext uri="{BB962C8B-B14F-4D97-AF65-F5344CB8AC3E}">
        <p14:creationId xmlns:p14="http://schemas.microsoft.com/office/powerpoint/2010/main" val="1214840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FLOOD RISKS</a:t>
            </a:r>
            <a:endParaRPr lang="hr-HR" dirty="0"/>
          </a:p>
        </p:txBody>
      </p:sp>
      <p:pic>
        <p:nvPicPr>
          <p:cNvPr id="4" name="Content Placeholder 3"/>
          <p:cNvPicPr>
            <a:picLocks noGrp="1" noChangeAspect="1"/>
          </p:cNvPicPr>
          <p:nvPr>
            <p:ph idx="1"/>
          </p:nvPr>
        </p:nvPicPr>
        <p:blipFill>
          <a:blip r:embed="rId2"/>
          <a:stretch>
            <a:fillRect/>
          </a:stretch>
        </p:blipFill>
        <p:spPr>
          <a:xfrm>
            <a:off x="1780674" y="1915005"/>
            <a:ext cx="7611979" cy="4858893"/>
          </a:xfrm>
          <a:prstGeom prst="rect">
            <a:avLst/>
          </a:prstGeom>
        </p:spPr>
      </p:pic>
    </p:spTree>
    <p:extLst>
      <p:ext uri="{BB962C8B-B14F-4D97-AF65-F5344CB8AC3E}">
        <p14:creationId xmlns:p14="http://schemas.microsoft.com/office/powerpoint/2010/main" val="1502277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FLOOD HAZARD MAPS FOR COASTAL AREAS</a:t>
            </a:r>
            <a:endParaRPr lang="hr-HR" dirty="0"/>
          </a:p>
        </p:txBody>
      </p:sp>
      <p:pic>
        <p:nvPicPr>
          <p:cNvPr id="8" name="Picture 7"/>
          <p:cNvPicPr>
            <a:picLocks noChangeAspect="1"/>
          </p:cNvPicPr>
          <p:nvPr/>
        </p:nvPicPr>
        <p:blipFill>
          <a:blip r:embed="rId2"/>
          <a:stretch>
            <a:fillRect/>
          </a:stretch>
        </p:blipFill>
        <p:spPr>
          <a:xfrm>
            <a:off x="2751993" y="1892751"/>
            <a:ext cx="4100082" cy="4390741"/>
          </a:xfrm>
          <a:prstGeom prst="rect">
            <a:avLst/>
          </a:prstGeom>
        </p:spPr>
      </p:pic>
      <p:pic>
        <p:nvPicPr>
          <p:cNvPr id="9" name="Content Placeholder 8"/>
          <p:cNvPicPr>
            <a:picLocks noGrp="1" noChangeAspect="1"/>
          </p:cNvPicPr>
          <p:nvPr>
            <p:ph idx="1"/>
          </p:nvPr>
        </p:nvPicPr>
        <p:blipFill>
          <a:blip r:embed="rId3"/>
          <a:stretch>
            <a:fillRect/>
          </a:stretch>
        </p:blipFill>
        <p:spPr>
          <a:xfrm>
            <a:off x="6548722" y="1829426"/>
            <a:ext cx="4784472" cy="4454066"/>
          </a:xfrm>
          <a:prstGeom prst="rect">
            <a:avLst/>
          </a:prstGeom>
        </p:spPr>
      </p:pic>
      <p:pic>
        <p:nvPicPr>
          <p:cNvPr id="10" name="Picture 9"/>
          <p:cNvPicPr>
            <a:picLocks noChangeAspect="1"/>
          </p:cNvPicPr>
          <p:nvPr/>
        </p:nvPicPr>
        <p:blipFill>
          <a:blip r:embed="rId4"/>
          <a:stretch>
            <a:fillRect/>
          </a:stretch>
        </p:blipFill>
        <p:spPr>
          <a:xfrm>
            <a:off x="663110" y="2793741"/>
            <a:ext cx="3160744" cy="3489751"/>
          </a:xfrm>
          <a:prstGeom prst="rect">
            <a:avLst/>
          </a:prstGeom>
        </p:spPr>
      </p:pic>
    </p:spTree>
    <p:extLst>
      <p:ext uri="{BB962C8B-B14F-4D97-AF65-F5344CB8AC3E}">
        <p14:creationId xmlns:p14="http://schemas.microsoft.com/office/powerpoint/2010/main" val="415484237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xmlns=""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TM04033919[[fn=Circuit]]</Template>
  <TotalTime>1052</TotalTime>
  <Words>753</Words>
  <Application>Microsoft Office PowerPoint</Application>
  <PresentationFormat>Custom</PresentationFormat>
  <Paragraphs>78</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Circuit</vt:lpstr>
      <vt:lpstr>COASTAL FLOODING ISSUES IN CROATIA</vt:lpstr>
      <vt:lpstr>OUTLINE</vt:lpstr>
      <vt:lpstr>Water ACT</vt:lpstr>
      <vt:lpstr>WATER MANAGEMENT PLANNING DOCUMENTS</vt:lpstr>
      <vt:lpstr>Implementation of Directive 2007-60-EC on Assessment and Management of Flood Risks</vt:lpstr>
      <vt:lpstr>FLOOD HAZARD AND FLOOD RISK MAPS</vt:lpstr>
      <vt:lpstr>FLOOD HAZARD MAPS</vt:lpstr>
      <vt:lpstr>FLOOD RISKS</vt:lpstr>
      <vt:lpstr>FLOOD HAZARD MAPS FOR COASTAL AREAS</vt:lpstr>
      <vt:lpstr>FLOOD RISK MAPS FOR COASTAL AREAS</vt:lpstr>
      <vt:lpstr>COASTAL FLOODING IN CROATIA</vt:lpstr>
      <vt:lpstr>COASTAL storm suRges</vt:lpstr>
      <vt:lpstr>COASTAL SEICHES (šćige)</vt:lpstr>
      <vt:lpstr>tsunamiS</vt:lpstr>
      <vt:lpstr>assessment of high sea level on the Croatian coast</vt:lpstr>
      <vt:lpstr>monitoring</vt:lpstr>
      <vt:lpstr>POTENTIAL FLOODING OF CITY OF RIJEKA DUE TO A COMBINATION OF HIGH SEA LEVEL AND HIGH DISCHARGE OF RJEČINA RIVER</vt:lpstr>
      <vt:lpstr>DEVELOPMENT OF FLOOD FORECASTING SYSTEMS IN CROATIA</vt:lpstr>
      <vt:lpstr>FRMP – MEASURES</vt:lpstr>
      <vt:lpstr>COASTAL FLOODING - GAPS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TEHNIČKI PROPISI OPĆI TEHNIČKI UVJETI NORME, TEHNIČKA PRAVILA ZA RADOVE U VODNOM GOSPODARSTVU</dc:title>
  <dc:creator>Ivica Plišić</dc:creator>
  <cp:lastModifiedBy>Marijan Babić</cp:lastModifiedBy>
  <cp:revision>79</cp:revision>
  <cp:lastPrinted>2016-09-02T12:39:38Z</cp:lastPrinted>
  <dcterms:created xsi:type="dcterms:W3CDTF">2016-07-01T12:40:04Z</dcterms:created>
  <dcterms:modified xsi:type="dcterms:W3CDTF">2016-09-06T05:47:31Z</dcterms:modified>
</cp:coreProperties>
</file>