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7" r:id="rId4"/>
    <p:sldId id="278" r:id="rId5"/>
    <p:sldId id="272" r:id="rId6"/>
    <p:sldId id="274" r:id="rId7"/>
    <p:sldId id="280" r:id="rId8"/>
    <p:sldId id="273" r:id="rId9"/>
    <p:sldId id="269" r:id="rId10"/>
    <p:sldId id="267" r:id="rId11"/>
    <p:sldId id="263" r:id="rId12"/>
    <p:sldId id="264" r:id="rId13"/>
    <p:sldId id="275" r:id="rId14"/>
    <p:sldId id="265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DED7D-10C5-4A0D-ABC6-A495923788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27F77-1052-4697-91B2-FDF63D1B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9AFBC-B7B3-4A11-930A-49BEDEE17CDE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sr-Latn-RS" dirty="0" smtClean="0"/>
              <a:t>Maritime Transport and Possible Accidents in the Adriatic Sea, by D. </a:t>
            </a:r>
            <a:r>
              <a:rPr lang="en-US" altLang="sr-Latn-RS" dirty="0" err="1" smtClean="0"/>
              <a:t>Zec</a:t>
            </a:r>
            <a:r>
              <a:rPr lang="en-US" altLang="sr-Latn-RS" dirty="0" smtClean="0"/>
              <a:t>, </a:t>
            </a:r>
            <a:r>
              <a:rPr lang="en-US" altLang="sr-Latn-RS" dirty="0" err="1" smtClean="0"/>
              <a:t>Maglić</a:t>
            </a:r>
            <a:r>
              <a:rPr lang="en-US" altLang="sr-Latn-RS" dirty="0" smtClean="0"/>
              <a:t>, </a:t>
            </a:r>
            <a:r>
              <a:rPr lang="en-US" altLang="sr-Latn-RS" dirty="0" err="1" smtClean="0"/>
              <a:t>Hlača</a:t>
            </a:r>
            <a:r>
              <a:rPr lang="en-US" altLang="sr-Latn-RS" dirty="0" smtClean="0"/>
              <a:t>, 2008</a:t>
            </a:r>
            <a:endParaRPr lang="hr-HR" altLang="sr-Latn-RS" dirty="0" smtClean="0"/>
          </a:p>
          <a:p>
            <a:pPr>
              <a:spcBef>
                <a:spcPct val="0"/>
              </a:spcBef>
            </a:pPr>
            <a:r>
              <a:rPr lang="en-US" altLang="sr-Latn-RS" b="1" dirty="0" smtClean="0">
                <a:latin typeface="Arial" charset="0"/>
                <a:ea typeface="Calibri" pitchFamily="34" charset="0"/>
                <a:cs typeface="Arial" charset="0"/>
              </a:rPr>
              <a:t>Left - Weather conditions  - Wind atlas, 10m wind intensity  </a:t>
            </a:r>
            <a:r>
              <a:rPr lang="en-US" altLang="sr-Latn-RS" dirty="0" smtClean="0">
                <a:latin typeface="Arial" charset="0"/>
                <a:ea typeface="Calibri" pitchFamily="34" charset="0"/>
                <a:cs typeface="Arial" charset="0"/>
              </a:rPr>
              <a:t>based on wind re-analyses data</a:t>
            </a:r>
            <a:r>
              <a:rPr lang="en-US" altLang="sr-Latn-RS" b="1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altLang="sr-Latn-RS" dirty="0" smtClean="0">
                <a:latin typeface="Arial" charset="0"/>
                <a:ea typeface="Calibri" pitchFamily="34" charset="0"/>
                <a:cs typeface="Arial" charset="0"/>
              </a:rPr>
              <a:t>, downscaled to 2x2km horizontal resolution; the strongest winds are at red to purple </a:t>
            </a:r>
            <a:r>
              <a:rPr lang="en-US" altLang="sr-Latn-RS" dirty="0" err="1" smtClean="0">
                <a:latin typeface="Arial" charset="0"/>
                <a:ea typeface="Calibri" pitchFamily="34" charset="0"/>
                <a:cs typeface="Arial" charset="0"/>
              </a:rPr>
              <a:t>colours</a:t>
            </a:r>
            <a:r>
              <a:rPr lang="en-US" altLang="sr-Latn-RS" dirty="0" smtClean="0">
                <a:latin typeface="Arial" charset="0"/>
                <a:ea typeface="Calibri" pitchFamily="34" charset="0"/>
                <a:cs typeface="Arial" charset="0"/>
              </a:rPr>
              <a:t> scheme. </a:t>
            </a:r>
            <a:endParaRPr lang="hr-HR" altLang="sr-Latn-RS" sz="9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sr-Latn-RS" b="1" dirty="0" smtClean="0">
                <a:latin typeface="Arial" charset="0"/>
                <a:ea typeface="Calibri" pitchFamily="34" charset="0"/>
                <a:cs typeface="Calibri" pitchFamily="34" charset="0"/>
              </a:rPr>
              <a:t>Right - High impact coastal zones </a:t>
            </a:r>
            <a:r>
              <a:rPr lang="en-US" altLang="sr-Latn-RS" dirty="0" smtClean="0">
                <a:latin typeface="Arial" charset="0"/>
                <a:ea typeface="Calibri" pitchFamily="34" charset="0"/>
                <a:cs typeface="Calibri" pitchFamily="34" charset="0"/>
              </a:rPr>
              <a:t>:   West Istria Cost, </a:t>
            </a:r>
            <a:r>
              <a:rPr lang="en-US" altLang="sr-Latn-RS" dirty="0" err="1" smtClean="0">
                <a:latin typeface="Arial" charset="0"/>
                <a:ea typeface="Calibri" pitchFamily="34" charset="0"/>
                <a:cs typeface="Calibri" pitchFamily="34" charset="0"/>
              </a:rPr>
              <a:t>Kvarner</a:t>
            </a:r>
            <a:r>
              <a:rPr lang="en-US" altLang="sr-Latn-RS" dirty="0" smtClean="0">
                <a:latin typeface="Arial" charset="0"/>
                <a:ea typeface="Calibri" pitchFamily="34" charset="0"/>
                <a:cs typeface="Calibri" pitchFamily="34" charset="0"/>
              </a:rPr>
              <a:t> bay- Rijeka Port , Split Port Area,  </a:t>
            </a:r>
            <a:r>
              <a:rPr lang="en-US" altLang="sr-Latn-RS" dirty="0" err="1" smtClean="0">
                <a:latin typeface="Arial" charset="0"/>
                <a:ea typeface="Calibri" pitchFamily="34" charset="0"/>
                <a:cs typeface="Calibri" pitchFamily="34" charset="0"/>
              </a:rPr>
              <a:t>Ploce</a:t>
            </a:r>
            <a:r>
              <a:rPr lang="en-US" altLang="sr-Latn-RS" dirty="0" smtClean="0">
                <a:latin typeface="Arial" charset="0"/>
                <a:ea typeface="Calibri" pitchFamily="34" charset="0"/>
                <a:cs typeface="Calibri" pitchFamily="34" charset="0"/>
              </a:rPr>
              <a:t> Port area  (light blue), </a:t>
            </a:r>
            <a:r>
              <a:rPr lang="en-US" altLang="sr-Latn-RS" dirty="0" err="1" smtClean="0">
                <a:latin typeface="Arial" charset="0"/>
                <a:ea typeface="Calibri" pitchFamily="34" charset="0"/>
                <a:cs typeface="Calibri" pitchFamily="34" charset="0"/>
              </a:rPr>
              <a:t>Kornati</a:t>
            </a:r>
            <a:r>
              <a:rPr lang="en-US" altLang="sr-Latn-RS" dirty="0" smtClean="0">
                <a:latin typeface="Arial" charset="0"/>
                <a:ea typeface="Calibri" pitchFamily="34" charset="0"/>
                <a:cs typeface="Calibri" pitchFamily="34" charset="0"/>
              </a:rPr>
              <a:t> national park area - recreational zones (blue)   </a:t>
            </a:r>
          </a:p>
          <a:p>
            <a:pPr>
              <a:spcBef>
                <a:spcPct val="0"/>
              </a:spcBef>
            </a:pPr>
            <a:r>
              <a:rPr lang="en-US" altLang="sr-Latn-RS" dirty="0" smtClean="0">
                <a:latin typeface="Arial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sr-Latn-RS" dirty="0" smtClean="0">
                <a:latin typeface="Arial" charset="0"/>
                <a:ea typeface="Calibri" pitchFamily="34" charset="0"/>
                <a:cs typeface="Calibri" pitchFamily="34" charset="0"/>
              </a:rPr>
            </a:br>
            <a:endParaRPr lang="en-US" altLang="sr-Latn-RS" sz="2000" dirty="0" smtClean="0">
              <a:latin typeface="Arial" charset="0"/>
              <a:cs typeface="Arial" charset="0"/>
            </a:endParaRPr>
          </a:p>
          <a:p>
            <a:endParaRPr lang="hr-HR" altLang="sr-Latn-RS" dirty="0" smtClean="0"/>
          </a:p>
          <a:p>
            <a:endParaRPr lang="en-US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9DC5D7-45F9-417A-A14E-6E5791D05DEC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9AFBC-B7B3-4A11-930A-49BEDEE17CDE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9AFBC-B7B3-4A11-930A-49BEDEE17CDE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9AFBC-B7B3-4A11-930A-49BEDEE17CDE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2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8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2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4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7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4F75-EFAC-41F0-9F2A-4110EA2E711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9E22-35C3-4548-8D19-B02CE4DE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eteo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Croatian marine meteorology </a:t>
            </a:r>
            <a:br>
              <a:rPr lang="hr-HR" b="1" dirty="0" smtClean="0">
                <a:solidFill>
                  <a:srgbClr val="002060"/>
                </a:solidFill>
              </a:rPr>
            </a:br>
            <a:r>
              <a:rPr lang="hr-HR" b="1" dirty="0" smtClean="0">
                <a:solidFill>
                  <a:srgbClr val="002060"/>
                </a:solidFill>
              </a:rPr>
              <a:t>from national to regional</a:t>
            </a:r>
            <a:br>
              <a:rPr lang="hr-HR" b="1" dirty="0" smtClean="0">
                <a:solidFill>
                  <a:srgbClr val="002060"/>
                </a:solidFill>
              </a:rPr>
            </a:br>
            <a:r>
              <a:rPr lang="hr-HR" b="1" dirty="0" smtClean="0">
                <a:solidFill>
                  <a:srgbClr val="002060"/>
                </a:solidFill>
              </a:rPr>
              <a:t>WIGOS activities </a:t>
            </a:r>
            <a:r>
              <a:rPr lang="hr-HR" sz="3600" b="1" u="sng" dirty="0" smtClean="0">
                <a:solidFill>
                  <a:srgbClr val="002060"/>
                </a:solidFill>
              </a:rPr>
              <a:t>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Dijana </a:t>
            </a:r>
            <a:r>
              <a:rPr lang="hr-HR" dirty="0" smtClean="0"/>
              <a:t>Klarić</a:t>
            </a:r>
          </a:p>
          <a:p>
            <a:r>
              <a:rPr lang="hr-HR" dirty="0" smtClean="0"/>
              <a:t>AMMC project manager</a:t>
            </a:r>
            <a:endParaRPr lang="hr-HR" dirty="0"/>
          </a:p>
          <a:p>
            <a:r>
              <a:rPr lang="hr-HR" dirty="0" smtClean="0"/>
              <a:t>DHMZ  </a:t>
            </a:r>
            <a:endParaRPr lang="hr-HR" dirty="0"/>
          </a:p>
          <a:p>
            <a:r>
              <a:rPr lang="hr-HR" dirty="0" smtClean="0">
                <a:hlinkClick r:id="rId2"/>
              </a:rPr>
              <a:t>www.meteo.hr</a:t>
            </a:r>
            <a:endParaRPr lang="hr-HR" dirty="0" smtClean="0"/>
          </a:p>
          <a:p>
            <a:r>
              <a:rPr lang="hr-HR" dirty="0"/>
              <a:t>dijana@cirus.dhz.hr</a:t>
            </a:r>
          </a:p>
          <a:p>
            <a:endParaRPr lang="hr-HR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905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48690"/>
            <a:ext cx="806598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Calibri Light" pitchFamily="34" charset="0"/>
            </a:endParaRPr>
          </a:p>
          <a:p>
            <a:endParaRPr lang="en-US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 Action plan for national cooperation</a:t>
            </a:r>
            <a:endParaRPr lang="hr-HR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r-H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provide national inventory of  met-ocean observations </a:t>
            </a:r>
          </a:p>
          <a:p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to cooperate on modernization and maintenace of met-ocean observation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optimize atmospheric-ocean measurements networks (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WIGOS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tools)</a:t>
            </a:r>
            <a:endParaRPr lang="hr-H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to provide efficient  real-time  data exchange </a:t>
            </a:r>
          </a:p>
          <a:p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 to estublish Quality 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anagment procedures </a:t>
            </a:r>
          </a:p>
          <a:p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r-H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estublish scientific and operative cooperation  integrated</a:t>
            </a:r>
          </a:p>
          <a:p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meteorological-ocenographic forecasting system 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to cooperate on Adriatic sea reanalyzes actions 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(historic data rescue and digitalization)</a:t>
            </a:r>
          </a:p>
          <a:p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11197"/>
              </p:ext>
            </p:extLst>
          </p:nvPr>
        </p:nvGraphicFramePr>
        <p:xfrm>
          <a:off x="519953" y="653415"/>
          <a:ext cx="822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tmap Image" r:id="rId3" imgW="8371429" imgH="600159" progId="PBrush">
                  <p:embed/>
                </p:oleObj>
              </mc:Choice>
              <mc:Fallback>
                <p:oleObj name="Bitmap Image" r:id="rId3" imgW="8371429" imgH="60015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53" y="653415"/>
                        <a:ext cx="82296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55650" y="260350"/>
            <a:ext cx="7488238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AMMC national strategy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hr-HR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21286" y="274639"/>
            <a:ext cx="6965513" cy="1230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600" b="1" dirty="0" smtClean="0">
                <a:solidFill>
                  <a:srgbClr val="002060"/>
                </a:solidFill>
              </a:rPr>
              <a:t>                National partnership</a:t>
            </a:r>
            <a:br>
              <a:rPr lang="hr-HR" altLang="sr-Latn-RS" sz="3600" b="1" dirty="0" smtClean="0">
                <a:solidFill>
                  <a:srgbClr val="002060"/>
                </a:solidFill>
              </a:rPr>
            </a:br>
            <a:r>
              <a:rPr lang="hr-HR" altLang="sr-Latn-RS" sz="2000" b="1" dirty="0" smtClean="0">
                <a:solidFill>
                  <a:srgbClr val="002060"/>
                </a:solidFill>
              </a:rPr>
              <a:t>  </a:t>
            </a:r>
            <a:r>
              <a:rPr lang="en-US" altLang="sr-Latn-RS" sz="2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2132856"/>
            <a:ext cx="8229600" cy="410443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operative marine meteorological and </a:t>
            </a:r>
            <a:r>
              <a:rPr lang="hr-H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oceanographic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hr-H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hr-HR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2015</a:t>
            </a:r>
          </a:p>
          <a:p>
            <a:pPr marL="0" indent="0">
              <a:buNone/>
              <a:defRPr/>
            </a:pPr>
            <a:r>
              <a:rPr lang="hr-H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board of institutions 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marL="0" indent="0">
              <a:buNone/>
              <a:defRPr/>
            </a:pPr>
            <a:endParaRPr lang="hr-HR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hr-H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met-ocean monitoring </a:t>
            </a:r>
            <a:r>
              <a:rPr lang="en-U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 </a:t>
            </a:r>
            <a:endParaRPr lang="hr-HR" sz="20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hr-H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Adriatic </a:t>
            </a:r>
            <a:r>
              <a:rPr lang="en-U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r-H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JOZO 1</a:t>
            </a:r>
            <a:r>
              <a:rPr lang="en-U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hr-H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for operative  oceanographic modeling  JOZO 2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hr-H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WG for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safety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and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2016</a:t>
            </a:r>
          </a:p>
          <a:p>
            <a:pPr marL="0" indent="0">
              <a:buNone/>
              <a:defRPr/>
            </a:pPr>
            <a:r>
              <a:rPr lang="hr-H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sr-Latn-R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3" y="1084276"/>
            <a:ext cx="648072" cy="72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://www.plovput.hr/Portals/5/images/LogoPreuzimanj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20" y="1159811"/>
            <a:ext cx="666992" cy="6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hi.hr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4639"/>
            <a:ext cx="1389869" cy="6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5" y="327175"/>
            <a:ext cx="3775456" cy="6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39" y="1159811"/>
            <a:ext cx="709504" cy="8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48" y="1104058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30" y="1189427"/>
            <a:ext cx="720717" cy="72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517232"/>
            <a:ext cx="7776864" cy="707886"/>
          </a:xfrm>
          <a:prstGeom prst="rect">
            <a:avLst/>
          </a:prstGeom>
          <a:noFill/>
          <a:ln w="76200">
            <a:solidFill>
              <a:srgbClr val="FF0000">
                <a:alpha val="41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 agreement on scientifical, tehnological and operative cooperation                               </a:t>
            </a:r>
            <a:r>
              <a:rPr lang="hr-H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signed    summer 2016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92581"/>
            <a:ext cx="82296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u="sng" dirty="0" smtClean="0"/>
              <a:t>Operative met-ocean system</a:t>
            </a:r>
            <a:br>
              <a:rPr lang="hr-HR" b="1" u="sng" dirty="0" smtClean="0"/>
            </a:br>
            <a:r>
              <a:rPr lang="hr-HR" sz="3600" b="1" u="sng" dirty="0" smtClean="0"/>
              <a:t>J</a:t>
            </a:r>
            <a:r>
              <a:rPr lang="hr-HR" sz="3600" dirty="0" smtClean="0"/>
              <a:t>adranska </a:t>
            </a:r>
            <a:r>
              <a:rPr lang="hr-HR" sz="3600" b="1" u="sng" dirty="0"/>
              <a:t>o</a:t>
            </a:r>
            <a:r>
              <a:rPr lang="hr-HR" sz="3600" dirty="0"/>
              <a:t>perativna i </a:t>
            </a:r>
            <a:r>
              <a:rPr lang="hr-HR" sz="3600" b="1" u="sng" dirty="0"/>
              <a:t>z</a:t>
            </a:r>
            <a:r>
              <a:rPr lang="hr-HR" sz="3600" dirty="0"/>
              <a:t>nanstvena </a:t>
            </a:r>
            <a:r>
              <a:rPr lang="hr-HR" sz="3600" b="1" u="sng" dirty="0"/>
              <a:t>o</a:t>
            </a:r>
            <a:r>
              <a:rPr lang="hr-HR" sz="3600" dirty="0"/>
              <a:t>ceanografija  </a:t>
            </a:r>
            <a:r>
              <a:rPr lang="hr-HR" sz="3600" b="1" dirty="0"/>
              <a:t>JOZO</a:t>
            </a:r>
            <a:endParaRPr lang="en-US" sz="3600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649483" cy="285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44522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Observations</a:t>
            </a:r>
            <a:r>
              <a:rPr lang="hr-HR" b="1" dirty="0" smtClean="0"/>
              <a:t>      + Meteorological models      +  Oceanograpic models +   end products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21286" y="274639"/>
            <a:ext cx="6965513" cy="1230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600" b="1" dirty="0" smtClean="0">
                <a:solidFill>
                  <a:srgbClr val="002060"/>
                </a:solidFill>
              </a:rPr>
              <a:t>                National observations</a:t>
            </a:r>
            <a:br>
              <a:rPr lang="hr-HR" altLang="sr-Latn-RS" sz="3600" b="1" dirty="0" smtClean="0">
                <a:solidFill>
                  <a:srgbClr val="002060"/>
                </a:solidFill>
              </a:rPr>
            </a:br>
            <a:r>
              <a:rPr lang="hr-HR" altLang="sr-Latn-RS" sz="2000" b="1" dirty="0" smtClean="0">
                <a:solidFill>
                  <a:srgbClr val="002060"/>
                </a:solidFill>
              </a:rPr>
              <a:t>  </a:t>
            </a:r>
            <a:r>
              <a:rPr lang="en-US" altLang="sr-Latn-RS" sz="2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2132856"/>
            <a:ext cx="8229600" cy="41044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  AWS at lighthouses  ( WIGOS)</a:t>
            </a:r>
          </a:p>
          <a:p>
            <a:pPr marL="0" indent="0">
              <a:buNone/>
              <a:defRPr/>
            </a:pPr>
            <a:r>
              <a:rPr lang="hr-H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marine add 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support for  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VTS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DHMZ have to provide QM procedures </a:t>
            </a:r>
          </a:p>
          <a:p>
            <a:pPr marL="0" indent="0">
              <a:buNone/>
              <a:defRPr/>
            </a:pPr>
            <a:endParaRPr lang="hr-H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of  oceanographic observing systems</a:t>
            </a:r>
          </a:p>
          <a:p>
            <a:pPr marL="0" indent="0">
              <a:buNone/>
              <a:defRPr/>
            </a:pPr>
            <a:r>
              <a:rPr lang="hr-H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buoys ( 2 active), </a:t>
            </a:r>
            <a:r>
              <a:rPr lang="hr-H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 riders,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tide gauges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 radars</a:t>
            </a:r>
          </a:p>
          <a:p>
            <a:pPr marL="0" indent="0">
              <a:buNone/>
              <a:defRPr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no funds for operative runs</a:t>
            </a:r>
          </a:p>
          <a:p>
            <a:pPr marL="0" indent="0">
              <a:buNone/>
              <a:defRPr/>
            </a:pP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no procedures for RT data exchange</a:t>
            </a:r>
          </a:p>
          <a:p>
            <a:pPr marL="0" indent="0">
              <a:buNone/>
              <a:defRPr/>
            </a:pP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common projects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sr-Latn-R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3" y="1084276"/>
            <a:ext cx="648072" cy="72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://www.plovput.hr/Portals/5/images/LogoPreuzimanj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20" y="1159811"/>
            <a:ext cx="666992" cy="6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hi.hr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4639"/>
            <a:ext cx="1389869" cy="6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5" y="327175"/>
            <a:ext cx="3775456" cy="6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39" y="1159811"/>
            <a:ext cx="709504" cy="8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48" y="1104058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30" y="1189427"/>
            <a:ext cx="720717" cy="72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699" y="5517232"/>
            <a:ext cx="7925749" cy="400110"/>
          </a:xfrm>
          <a:prstGeom prst="rect">
            <a:avLst/>
          </a:prstGeom>
          <a:noFill/>
          <a:ln w="76200">
            <a:solidFill>
              <a:srgbClr val="FF0000">
                <a:alpha val="41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Common plans for modernization met-ocean observing network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570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DHMZ modernization of observing networks </a:t>
            </a:r>
            <a:r>
              <a:rPr lang="hr-HR" altLang="sr-Latn-R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5399831" cy="43926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r-HR" sz="800" b="1" dirty="0" smtClean="0">
              <a:solidFill>
                <a:srgbClr val="001744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b="1" dirty="0" smtClean="0">
                <a:solidFill>
                  <a:srgbClr val="0070C0"/>
                </a:solidFill>
                <a:cs typeface="Arial" pitchFamily="34" charset="0"/>
              </a:rPr>
              <a:t>Meteorological Observation Network Modernization in Croatia – METMONIC</a:t>
            </a:r>
          </a:p>
          <a:p>
            <a:pPr>
              <a:defRPr/>
            </a:pPr>
            <a:r>
              <a:rPr lang="en-US" altLang="en-US" sz="2000" b="1" u="sng" dirty="0" smtClean="0">
                <a:cs typeface="Arial" pitchFamily="34" charset="0"/>
              </a:rPr>
              <a:t>Croatian EU  Structural  funds</a:t>
            </a:r>
            <a:r>
              <a:rPr lang="hr-HR" altLang="en-US" sz="2000" b="1" u="sng" dirty="0" smtClean="0">
                <a:cs typeface="Arial" pitchFamily="34" charset="0"/>
              </a:rPr>
              <a:t>  (ERDF + CF)</a:t>
            </a:r>
            <a:endParaRPr lang="en-US" altLang="en-US" sz="2000" b="1" u="sng" dirty="0" smtClean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hr-HR" altLang="en-US" sz="2000" b="1" dirty="0" smtClean="0">
                <a:cs typeface="Arial" pitchFamily="34" charset="0"/>
              </a:rPr>
              <a:t>-     </a:t>
            </a:r>
            <a:r>
              <a:rPr lang="en-US" altLang="en-US" sz="2000" b="1" dirty="0" smtClean="0">
                <a:cs typeface="Arial" pitchFamily="34" charset="0"/>
              </a:rPr>
              <a:t>Project </a:t>
            </a:r>
            <a:r>
              <a:rPr lang="hr-HR" altLang="en-US" sz="2000" b="1" dirty="0" smtClean="0">
                <a:cs typeface="Arial" pitchFamily="34" charset="0"/>
              </a:rPr>
              <a:t> ~</a:t>
            </a:r>
            <a:r>
              <a:rPr lang="en-US" altLang="en-US" sz="2800" b="1" dirty="0" smtClean="0">
                <a:cs typeface="Arial" pitchFamily="34" charset="0"/>
              </a:rPr>
              <a:t>28 mil €</a:t>
            </a:r>
            <a:endParaRPr lang="en-US" altLang="en-US" sz="2000" b="1" dirty="0" smtClean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hr-HR" altLang="en-US" sz="2000" b="1" dirty="0" smtClean="0">
                <a:cs typeface="Arial" pitchFamily="34" charset="0"/>
              </a:rPr>
              <a:t>-    </a:t>
            </a:r>
            <a:r>
              <a:rPr lang="en-US" altLang="en-US" sz="2000" b="1" dirty="0" smtClean="0">
                <a:cs typeface="Arial" pitchFamily="34" charset="0"/>
              </a:rPr>
              <a:t> timeline </a:t>
            </a:r>
            <a:r>
              <a:rPr lang="en-US" sz="2000" b="1" dirty="0" smtClean="0"/>
              <a:t>201</a:t>
            </a:r>
            <a:r>
              <a:rPr lang="hr-HR" sz="2000" b="1" dirty="0"/>
              <a:t>6</a:t>
            </a:r>
            <a:r>
              <a:rPr lang="en-US" sz="2000" b="1" dirty="0" smtClean="0"/>
              <a:t>– 2023</a:t>
            </a:r>
            <a:endParaRPr lang="hr-HR" sz="2000" b="1" dirty="0" smtClean="0"/>
          </a:p>
          <a:p>
            <a:pPr marL="0" indent="0">
              <a:buNone/>
              <a:defRPr/>
            </a:pPr>
            <a:endParaRPr lang="hr-HR" altLang="en-US" sz="2000" b="1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hr-HR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  met-ocean  observing and </a:t>
            </a:r>
          </a:p>
          <a:p>
            <a:pPr marL="0" indent="0">
              <a:buNone/>
              <a:defRPr/>
            </a:pPr>
            <a:r>
              <a:rPr lang="hr-HR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forecasting system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hr-HR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Integrated solution for WIGOS set-up </a:t>
            </a:r>
            <a:r>
              <a:rPr lang="hr-HR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 </a:t>
            </a:r>
            <a:endParaRPr lang="en-US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hr-HR" altLang="en-US" sz="2000" b="1" dirty="0">
              <a:cs typeface="Arial" pitchFamily="34" charset="0"/>
            </a:endParaRPr>
          </a:p>
          <a:p>
            <a:pPr marL="0" indent="0">
              <a:buNone/>
              <a:defRPr/>
            </a:pPr>
            <a:endParaRPr lang="hr-HR" altLang="en-US" sz="2000" b="1" dirty="0" smtClean="0">
              <a:cs typeface="Arial" pitchFamily="34" charset="0"/>
            </a:endParaRPr>
          </a:p>
          <a:p>
            <a:pPr>
              <a:defRPr/>
            </a:pPr>
            <a:endParaRPr lang="hr-HR" sz="2000" b="1" dirty="0" smtClean="0">
              <a:solidFill>
                <a:srgbClr val="001744"/>
              </a:solidFill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sr-Latn-R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8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00192" y="1988840"/>
            <a:ext cx="2565400" cy="435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 u="sng" dirty="0" smtClean="0">
                <a:solidFill>
                  <a:srgbClr val="002060"/>
                </a:solidFill>
              </a:rPr>
              <a:t>Equipment + IT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000" b="1" dirty="0" smtClean="0">
                <a:solidFill>
                  <a:srgbClr val="002060"/>
                </a:solidFill>
              </a:rPr>
              <a:t>~400 </a:t>
            </a:r>
            <a:r>
              <a:rPr lang="hr-HR" altLang="sr-Latn-RS" sz="2000" b="1" dirty="0">
                <a:solidFill>
                  <a:srgbClr val="002060"/>
                </a:solidFill>
              </a:rPr>
              <a:t>AWS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000" b="1" u="sng" dirty="0" smtClean="0">
                <a:solidFill>
                  <a:srgbClr val="0070C0"/>
                </a:solidFill>
              </a:rPr>
              <a:t>5 </a:t>
            </a:r>
            <a:r>
              <a:rPr lang="hr-HR" altLang="sr-Latn-RS" sz="2000" b="1" u="sng" dirty="0">
                <a:solidFill>
                  <a:srgbClr val="0070C0"/>
                </a:solidFill>
              </a:rPr>
              <a:t>moored </a:t>
            </a:r>
            <a:r>
              <a:rPr lang="hr-HR" altLang="sr-Latn-RS" sz="2000" b="1" u="sng" dirty="0" smtClean="0">
                <a:solidFill>
                  <a:srgbClr val="0070C0"/>
                </a:solidFill>
              </a:rPr>
              <a:t>buoys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000" b="1" dirty="0" smtClean="0">
                <a:solidFill>
                  <a:srgbClr val="0070C0"/>
                </a:solidFill>
              </a:rPr>
              <a:t>   </a:t>
            </a:r>
            <a:r>
              <a:rPr lang="hr-HR" altLang="sr-Latn-RS" sz="2000" b="1" u="sng" dirty="0" smtClean="0">
                <a:solidFill>
                  <a:srgbClr val="0070C0"/>
                </a:solidFill>
              </a:rPr>
              <a:t>20 SST buoys</a:t>
            </a:r>
            <a:endParaRPr lang="hr-HR" altLang="sr-Latn-RS" sz="2000" b="1" u="sng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000" b="1" dirty="0">
                <a:solidFill>
                  <a:srgbClr val="002060"/>
                </a:solidFill>
              </a:rPr>
              <a:t>2 radiosonding stations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000" b="1" dirty="0">
                <a:solidFill>
                  <a:srgbClr val="002060"/>
                </a:solidFill>
              </a:rPr>
              <a:t>3 wind – profilers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000" b="1" dirty="0">
                <a:solidFill>
                  <a:srgbClr val="002060"/>
                </a:solidFill>
              </a:rPr>
              <a:t>3 lidars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000" b="1" u="sng" dirty="0">
                <a:solidFill>
                  <a:srgbClr val="002060"/>
                </a:solidFill>
              </a:rPr>
              <a:t>6 weather radars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b="1" dirty="0">
                <a:solidFill>
                  <a:srgbClr val="002060"/>
                </a:solidFill>
              </a:rPr>
              <a:t> (</a:t>
            </a:r>
            <a:r>
              <a:rPr lang="hr-HR" altLang="sr-Latn-RS" b="1" dirty="0">
                <a:solidFill>
                  <a:srgbClr val="0070C0"/>
                </a:solidFill>
              </a:rPr>
              <a:t>3 at Adriatic coast</a:t>
            </a:r>
            <a:r>
              <a:rPr lang="hr-HR" altLang="sr-Latn-RS" b="1" dirty="0">
                <a:solidFill>
                  <a:srgbClr val="002060"/>
                </a:solidFill>
              </a:rPr>
              <a:t>)</a:t>
            </a:r>
            <a:endParaRPr lang="en-US" altLang="sr-Latn-R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Moored buoys at Croatia </a:t>
            </a:r>
            <a:r>
              <a:rPr lang="hr-HR" sz="3200" dirty="0" smtClean="0"/>
              <a:t>2 active </a:t>
            </a:r>
            <a:r>
              <a:rPr lang="hr-HR" sz="3200" b="1" dirty="0" smtClean="0"/>
              <a:t>5 planned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ETEO-OCEANOGRAFSKE-PLU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/>
          <a:stretch>
            <a:fillRect/>
          </a:stretch>
        </p:blipFill>
        <p:spPr bwMode="auto">
          <a:xfrm>
            <a:off x="-16042" y="1412776"/>
            <a:ext cx="9154112" cy="521082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5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570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200" b="1" dirty="0" smtClean="0">
                <a:solidFill>
                  <a:srgbClr val="002060"/>
                </a:solidFill>
              </a:rPr>
              <a:t>Croatian marine meteorological services</a:t>
            </a:r>
            <a:br>
              <a:rPr lang="hr-HR" altLang="sr-Latn-RS" sz="3200" b="1" dirty="0" smtClean="0">
                <a:solidFill>
                  <a:srgbClr val="002060"/>
                </a:solidFill>
              </a:rPr>
            </a:br>
            <a:r>
              <a:rPr lang="hr-HR" altLang="sr-Latn-RS" sz="800" b="1" dirty="0" smtClean="0">
                <a:solidFill>
                  <a:srgbClr val="002060"/>
                </a:solidFill>
              </a:rPr>
              <a:t>  </a:t>
            </a:r>
            <a:r>
              <a:rPr lang="hr-HR" altLang="sr-Latn-RS" sz="3200" b="1" dirty="0" smtClean="0">
                <a:solidFill>
                  <a:srgbClr val="002060"/>
                </a:solidFill>
              </a:rPr>
              <a:t/>
            </a:r>
            <a:br>
              <a:rPr lang="hr-HR" altLang="sr-Latn-RS" sz="3200" b="1" dirty="0" smtClean="0">
                <a:solidFill>
                  <a:srgbClr val="002060"/>
                </a:solidFill>
              </a:rPr>
            </a:br>
            <a:r>
              <a:rPr lang="hr-HR" altLang="sr-Latn-RS" sz="2400" b="1" dirty="0" smtClean="0">
                <a:solidFill>
                  <a:srgbClr val="002060"/>
                </a:solidFill>
              </a:rPr>
              <a:t>DHMZ center </a:t>
            </a:r>
            <a:r>
              <a:rPr lang="hr-HR" altLang="sr-Latn-RS" sz="2000" b="1" dirty="0" smtClean="0">
                <a:solidFill>
                  <a:srgbClr val="002060"/>
                </a:solidFill>
              </a:rPr>
              <a:t>PMC – </a:t>
            </a:r>
            <a:r>
              <a:rPr lang="en-US" altLang="sr-Latn-RS" sz="2000" b="1" dirty="0" smtClean="0">
                <a:solidFill>
                  <a:srgbClr val="002060"/>
                </a:solidFill>
              </a:rPr>
              <a:t>Split </a:t>
            </a:r>
            <a:r>
              <a:rPr lang="hr-HR" altLang="sr-Latn-RS" sz="2000" b="1" dirty="0" smtClean="0">
                <a:solidFill>
                  <a:srgbClr val="002060"/>
                </a:solidFill>
              </a:rPr>
              <a:t>and Rijeka </a:t>
            </a:r>
            <a:r>
              <a:rPr lang="en-US" altLang="sr-Latn-RS" sz="2000" b="1" dirty="0" err="1" smtClean="0">
                <a:solidFill>
                  <a:srgbClr val="002060"/>
                </a:solidFill>
              </a:rPr>
              <a:t>harbo</a:t>
            </a:r>
            <a:r>
              <a:rPr lang="hr-HR" altLang="sr-Latn-RS" sz="2000" b="1" dirty="0" smtClean="0">
                <a:solidFill>
                  <a:srgbClr val="002060"/>
                </a:solidFill>
              </a:rPr>
              <a:t>rs  </a:t>
            </a:r>
            <a:r>
              <a:rPr lang="en-US" altLang="sr-Latn-RS" sz="2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2" y="1556793"/>
            <a:ext cx="8496175" cy="4680496"/>
          </a:xfrm>
        </p:spPr>
        <p:txBody>
          <a:bodyPr>
            <a:normAutofit fontScale="925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PMC is </a:t>
            </a: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 marine meteorological call service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hr-H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DHMZ  data production and WIS center in Zagreb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equipped with resources and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trained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Marine weather forecasters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(MWF)  and data and IT operators. </a:t>
            </a:r>
          </a:p>
          <a:p>
            <a:pPr marL="0" indent="0">
              <a:buFont typeface="Arial" pitchFamily="34" charset="0"/>
              <a:buNone/>
              <a:defRPr/>
            </a:pP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MWFs work in 24/7h shifts</a:t>
            </a: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and provides:              </a:t>
            </a:r>
            <a:r>
              <a:rPr lang="hr-HR" sz="2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1 January 2016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marine weather and sea state watch, forecast weather and sea phenomena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- issues </a:t>
            </a:r>
            <a:r>
              <a:rPr lang="hr-HR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language warnings  for hazardous  wather and sea state phenomena </a:t>
            </a: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at  inner seas and coastal areas,</a:t>
            </a:r>
          </a:p>
          <a:p>
            <a:pPr>
              <a:buFontTx/>
              <a:buChar char="-"/>
              <a:defRPr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 and warnings 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 SOLAS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recreational vessels</a:t>
            </a:r>
            <a:r>
              <a:rPr lang="hr-HR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hr-HR" sz="2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r-HR" sz="21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Meteoalarm </a:t>
            </a:r>
            <a:r>
              <a:rPr lang="hr-HR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warnings for inner sea and coastal zones  ( February 2016)</a:t>
            </a:r>
          </a:p>
          <a:p>
            <a:pPr marL="0" indent="0">
              <a:buNone/>
              <a:defRPr/>
            </a:pP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r-H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Copericus space</a:t>
            </a:r>
            <a:r>
              <a:rPr lang="hr-H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on  education </a:t>
            </a:r>
            <a:r>
              <a:rPr lang="hr-HR" sz="2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altimetry </a:t>
            </a:r>
            <a:r>
              <a:rPr lang="hr-HR" sz="2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Supetar Oct. </a:t>
            </a:r>
            <a:r>
              <a:rPr lang="hr-HR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r-HR" sz="21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  <a:defRPr/>
            </a:pPr>
            <a:r>
              <a:rPr lang="hr-HR" sz="2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         MOB </a:t>
            </a:r>
            <a:r>
              <a:rPr lang="hr-HR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 Nautical Information Service  </a:t>
            </a:r>
            <a:r>
              <a:rPr lang="hr-HR" sz="21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hr-HR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 </a:t>
            </a:r>
            <a:r>
              <a:rPr lang="hr-HR" sz="21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1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hr-H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hr-HR" sz="1800" b="1" dirty="0" smtClean="0">
              <a:solidFill>
                <a:srgbClr val="001744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hr-HR" sz="800" b="1" dirty="0" smtClean="0">
              <a:solidFill>
                <a:srgbClr val="001744"/>
              </a:solidFill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sr-Latn-R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8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6" y="5589240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8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05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700808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        </a:t>
            </a:r>
          </a:p>
          <a:p>
            <a:r>
              <a:rPr lang="hr-HR" b="1" dirty="0" smtClean="0"/>
              <a:t>VTS traffic managment</a:t>
            </a:r>
          </a:p>
          <a:p>
            <a:r>
              <a:rPr lang="hr-HR" b="1" dirty="0"/>
              <a:t> </a:t>
            </a:r>
            <a:r>
              <a:rPr lang="hr-HR" b="1" dirty="0" smtClean="0"/>
              <a:t>- weather and se state condition and alternate rutes</a:t>
            </a:r>
          </a:p>
          <a:p>
            <a:endParaRPr lang="hr-HR" b="1" dirty="0"/>
          </a:p>
          <a:p>
            <a:r>
              <a:rPr lang="hr-HR" b="1" dirty="0" smtClean="0"/>
              <a:t>Example of routes from HHI  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166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M</a:t>
            </a:r>
            <a:r>
              <a:rPr lang="hr-HR" sz="2800" b="1" u="sng" dirty="0" smtClean="0">
                <a:solidFill>
                  <a:srgbClr val="002060"/>
                </a:solidFill>
              </a:rPr>
              <a:t>arine traffic lines and alternate rutes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3356992"/>
            <a:ext cx="7041984" cy="24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358900" y="404813"/>
            <a:ext cx="71008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dirty="0"/>
              <a:t>     R</a:t>
            </a:r>
            <a:r>
              <a:rPr lang="en-US" altLang="sr-Latn-RS" b="1" dirty="0" err="1"/>
              <a:t>isk</a:t>
            </a:r>
            <a:r>
              <a:rPr lang="en-US" altLang="sr-Latn-RS" b="1" dirty="0"/>
              <a:t> assessments and high impact costal zones areas</a:t>
            </a:r>
            <a:endParaRPr lang="hr-HR" altLang="sr-Latn-RS" dirty="0"/>
          </a:p>
          <a:p>
            <a:pPr eaLnBrk="1" hangingPunct="1">
              <a:spcBef>
                <a:spcPct val="50000"/>
              </a:spcBef>
            </a:pPr>
            <a:endParaRPr lang="en-US" altLang="sr-Latn-RS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8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522413"/>
            <a:ext cx="19240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1485900"/>
            <a:ext cx="17494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av_9201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897313"/>
            <a:ext cx="22002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3602038"/>
            <a:ext cx="31908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sr-Latn-RS" sz="1100"/>
              <a:t>                   </a:t>
            </a:r>
            <a:endParaRPr lang="en-US" altLang="sr-Latn-RS"/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5580063" y="1393825"/>
            <a:ext cx="3313112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sr-Latn-RS" sz="1100"/>
              <a:t> </a:t>
            </a:r>
            <a:r>
              <a:rPr lang="en-US" altLang="sr-Latn-RS" b="1"/>
              <a:t>Maps of marine traffic risk zones</a:t>
            </a:r>
            <a:r>
              <a:rPr lang="en-US" altLang="sr-Latn-RS"/>
              <a:t> with highest risk to </a:t>
            </a:r>
            <a:endParaRPr lang="hr-HR" altLang="sr-Latn-RS"/>
          </a:p>
          <a:p>
            <a:r>
              <a:rPr lang="en-US" altLang="sr-Latn-RS"/>
              <a:t>ship collisions (left), </a:t>
            </a:r>
            <a:endParaRPr lang="hr-HR" altLang="sr-Latn-RS"/>
          </a:p>
          <a:p>
            <a:r>
              <a:rPr lang="en-US" altLang="sr-Latn-RS"/>
              <a:t>ships groundings (right). </a:t>
            </a:r>
            <a:endParaRPr lang="hr-HR" altLang="sr-Latn-RS"/>
          </a:p>
          <a:p>
            <a:r>
              <a:rPr lang="en-US" altLang="sr-Latn-RS"/>
              <a:t>                                 		</a:t>
            </a:r>
            <a:endParaRPr lang="hr-HR" altLang="sr-Latn-RS"/>
          </a:p>
          <a:p>
            <a:endParaRPr lang="hr-HR" altLang="sr-Latn-RS"/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9328150"/>
            <a:ext cx="2238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sr-Latn-RS" sz="1100" b="1"/>
              <a:t> </a:t>
            </a:r>
            <a:endParaRPr lang="en-US" altLang="sr-Latn-RS"/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5580063" y="3862388"/>
            <a:ext cx="3313112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hr-HR" altLang="sr-Latn-RS" sz="800"/>
          </a:p>
          <a:p>
            <a:pPr algn="ctr"/>
            <a:r>
              <a:rPr lang="en-US" altLang="sr-Latn-RS" sz="1100"/>
              <a:t> </a:t>
            </a:r>
            <a:r>
              <a:rPr lang="en-US" altLang="sr-Latn-RS" b="1"/>
              <a:t>High impact costal zones areas</a:t>
            </a:r>
            <a:endParaRPr lang="hr-HR" altLang="sr-Latn-RS" b="1"/>
          </a:p>
          <a:p>
            <a:pPr algn="ctr"/>
            <a:endParaRPr lang="hr-HR" altLang="sr-Latn-RS" b="1"/>
          </a:p>
          <a:p>
            <a:pPr eaLnBrk="1" hangingPunct="1"/>
            <a:r>
              <a:rPr lang="en-US" altLang="sr-Latn-RS" b="1"/>
              <a:t>Weather conditions</a:t>
            </a:r>
            <a:endParaRPr lang="hr-HR" altLang="sr-Latn-RS" b="1"/>
          </a:p>
          <a:p>
            <a:pPr eaLnBrk="1" hangingPunct="1"/>
            <a:r>
              <a:rPr lang="hr-HR" altLang="sr-Latn-RS" b="1"/>
              <a:t>10m </a:t>
            </a:r>
            <a:r>
              <a:rPr lang="en-US" altLang="sr-Latn-RS" b="1"/>
              <a:t>Wind atlas</a:t>
            </a:r>
            <a:r>
              <a:rPr lang="hr-HR" altLang="sr-Latn-RS" b="1"/>
              <a:t> </a:t>
            </a:r>
            <a:r>
              <a:rPr lang="hr-HR" altLang="sr-Latn-RS"/>
              <a:t>(left)</a:t>
            </a:r>
            <a:r>
              <a:rPr lang="en-US" altLang="sr-Latn-RS"/>
              <a:t>  </a:t>
            </a:r>
            <a:endParaRPr lang="hr-HR" altLang="sr-Latn-RS"/>
          </a:p>
          <a:p>
            <a:pPr eaLnBrk="1" hangingPunct="1"/>
            <a:r>
              <a:rPr lang="en-US" altLang="sr-Latn-RS" b="1"/>
              <a:t>High impact coastal zones </a:t>
            </a:r>
            <a:r>
              <a:rPr lang="hr-HR" altLang="sr-Latn-RS"/>
              <a:t>(right)</a:t>
            </a:r>
          </a:p>
        </p:txBody>
      </p:sp>
    </p:spTree>
    <p:extLst>
      <p:ext uri="{BB962C8B-B14F-4D97-AF65-F5344CB8AC3E}">
        <p14:creationId xmlns:p14="http://schemas.microsoft.com/office/powerpoint/2010/main" val="3831886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825" y="100013"/>
            <a:ext cx="7419975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of meteorological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and their application in Croatia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25" y="1057275"/>
            <a:ext cx="7667625" cy="54483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endParaRPr lang="hr-HR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r-H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  1851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the first station with regular observations</a:t>
            </a:r>
          </a:p>
          <a:p>
            <a:pPr>
              <a:buFont typeface="Arial" charset="0"/>
              <a:buChar char="•"/>
              <a:defRPr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 1858 – the first climatological report</a:t>
            </a:r>
          </a:p>
          <a:p>
            <a:pPr>
              <a:buFont typeface="Arial" charset="0"/>
              <a:buChar char="•"/>
              <a:defRPr/>
            </a:pP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Zagreb- Grič 1862 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first meteorological observatory, </a:t>
            </a:r>
          </a:p>
          <a:p>
            <a:pPr marL="0" indent="0">
              <a:buFont typeface="Arial" charset="0"/>
              <a:buNone/>
              <a:defRPr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continuous observation records  till today</a:t>
            </a:r>
          </a:p>
          <a:p>
            <a:pPr>
              <a:buFont typeface="Arial" charset="0"/>
              <a:buChar char="•"/>
              <a:defRPr/>
            </a:pP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19th st. 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 stations with   20 years obser. records</a:t>
            </a:r>
          </a:p>
          <a:p>
            <a:pPr marL="0" indent="0">
              <a:buFont typeface="Arial" charset="0"/>
              <a:buNone/>
              <a:defRPr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r-H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Hvar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Zagreb-Grič, </a:t>
            </a:r>
            <a:r>
              <a:rPr lang="hr-H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Pula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Rijeka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30 years records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Centennial</a:t>
            </a:r>
            <a:r>
              <a:rPr lang="hr-HR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(secular)climate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monitoring climate variation</a:t>
            </a:r>
          </a:p>
          <a:p>
            <a:pPr marL="0" indent="0">
              <a:buFont typeface="Arial" charset="0"/>
              <a:buNone/>
              <a:defRPr/>
            </a:pPr>
            <a:r>
              <a:rPr lang="hr-H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Zagreb-Grič, Osijek, Požega, Gospić, </a:t>
            </a:r>
            <a:r>
              <a:rPr lang="hr-H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Crikvenica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Hvar</a:t>
            </a:r>
          </a:p>
          <a:p>
            <a:pPr>
              <a:buFont typeface="Arial" charset="0"/>
              <a:buChar char="•"/>
              <a:defRPr/>
            </a:pPr>
            <a:endParaRPr lang="hr-H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r-H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r-HR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hr-HR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FFD1A-BB02-4790-8D25-CF312AA394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4700588"/>
            <a:ext cx="6656387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905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2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Croatian VOS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632848" cy="1689051"/>
          </a:xfrm>
          <a:solidFill>
            <a:schemeClr val="bg2">
              <a:alpha val="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Started at year 1956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 activities  144 ships</a:t>
            </a: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current status  -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ships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 line ships, 1 cargo) </a:t>
            </a: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  VOS      </a:t>
            </a: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ational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hr-H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JCOMM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period 1987 -2013</a:t>
            </a: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left axes- max 145; right axes 8000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5544616" cy="27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8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46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Croatia tide gauge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85 years of Bakar tide guage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6152"/>
            <a:ext cx="7200800" cy="411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40988"/>
            <a:ext cx="709504" cy="8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39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66825" y="274638"/>
            <a:ext cx="7419975" cy="9842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DHMZ observing system at Adriatic </a:t>
            </a:r>
          </a:p>
          <a:p>
            <a:pPr>
              <a:defRPr/>
            </a:pPr>
            <a:endParaRPr lang="hr-H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Real-time: main synoptic stations, AWS</a:t>
            </a:r>
          </a:p>
          <a:p>
            <a:pPr>
              <a:defRPr/>
            </a:pPr>
            <a:endParaRPr lang="hr-H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63750"/>
            <a:ext cx="234473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750" y="1416050"/>
            <a:ext cx="3328988" cy="2646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hr-HR" sz="2000" b="1" dirty="0">
                <a:latin typeface="Arial" charset="0"/>
                <a:cs typeface="Arial" charset="0"/>
              </a:rPr>
              <a:t>SST </a:t>
            </a:r>
            <a:r>
              <a:rPr lang="en-US" sz="2000" b="1" dirty="0">
                <a:latin typeface="Arial" charset="0"/>
                <a:cs typeface="Arial" charset="0"/>
              </a:rPr>
              <a:t>measurements </a:t>
            </a:r>
            <a:r>
              <a:rPr lang="hr-HR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>
                <a:latin typeface="Arial" charset="0"/>
                <a:cs typeface="Arial" charset="0"/>
              </a:rPr>
              <a:t>near stations  </a:t>
            </a:r>
            <a:r>
              <a:rPr lang="hr-HR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manual + 5 buoys</a:t>
            </a:r>
          </a:p>
          <a:p>
            <a:pPr marL="285750" indent="-285750">
              <a:buFontTx/>
              <a:buChar char="-"/>
              <a:defRPr/>
            </a:pPr>
            <a:endParaRPr lang="hr-HR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hr-HR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hr-HR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hr-HR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hr-HR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hr-HR" dirty="0">
              <a:latin typeface="Arial" charset="0"/>
              <a:cs typeface="Arial" charset="0"/>
            </a:endParaRPr>
          </a:p>
          <a:p>
            <a:pPr>
              <a:defRPr/>
            </a:pPr>
            <a:endParaRPr lang="hr-HR" dirty="0">
              <a:latin typeface="Arial" charset="0"/>
              <a:cs typeface="Arial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5248275" y="1322388"/>
            <a:ext cx="3289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en-US" sz="2000" b="1"/>
              <a:t>- sea state observations  </a:t>
            </a:r>
          </a:p>
          <a:p>
            <a:pPr eaLnBrk="1" hangingPunct="1"/>
            <a:r>
              <a:rPr lang="hr-HR" altLang="en-US" sz="2000" b="1"/>
              <a:t>    18.1.2016.   03UTC, 06 UTC,</a:t>
            </a:r>
            <a:endParaRPr lang="en-US" altLang="en-US" sz="2000" b="1"/>
          </a:p>
        </p:txBody>
      </p:sp>
      <p:pic>
        <p:nvPicPr>
          <p:cNvPr id="1127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32000"/>
            <a:ext cx="4175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011613"/>
            <a:ext cx="38211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7923213" y="2884488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en-US" b="1">
                <a:solidFill>
                  <a:srgbClr val="FF3399"/>
                </a:solidFill>
              </a:rPr>
              <a:t>6bf</a:t>
            </a:r>
            <a:endParaRPr lang="en-US" altLang="en-US" b="1">
              <a:solidFill>
                <a:srgbClr val="FF3399"/>
              </a:solidFill>
            </a:endParaRPr>
          </a:p>
        </p:txBody>
      </p: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7812088" y="4508500"/>
            <a:ext cx="725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en-US" b="1">
                <a:solidFill>
                  <a:srgbClr val="FF0000"/>
                </a:solidFill>
              </a:rPr>
              <a:t>5bf</a:t>
            </a:r>
            <a:endParaRPr lang="en-US" altLang="en-US" b="1">
              <a:solidFill>
                <a:srgbClr val="FF0000"/>
              </a:solidFill>
            </a:endParaRPr>
          </a:p>
        </p:txBody>
      </p:sp>
      <p:pic>
        <p:nvPicPr>
          <p:cNvPr id="1127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924300"/>
            <a:ext cx="25955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063750"/>
            <a:ext cx="14605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905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48690"/>
            <a:ext cx="80659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Calibri Light" pitchFamily="34" charset="0"/>
            </a:endParaRPr>
          </a:p>
          <a:p>
            <a:endParaRPr lang="hr-HR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>
                <a:solidFill>
                  <a:srgbClr val="002060"/>
                </a:solidFill>
                <a:latin typeface="Calibri Light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002060"/>
                </a:solidFill>
                <a:latin typeface="Calibri Light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 cooperate  JCOMM and IOC  objectives from 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medium term strategy 2014-2021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</a:t>
            </a:r>
            <a:r>
              <a:rPr lang="en-US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DHMZ Action plan for  marine meteorology  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capacity building</a:t>
            </a:r>
            <a:endParaRPr lang="hr-HR" sz="2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procedures  to strengthen marine </a:t>
            </a:r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forecasters competences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provide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WIGOS Implementation plan and  IT infrastructure 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update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atmospheric-ocean measurements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setup the system for Adriatic Sea monitoring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(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nowcasting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met-ocean forecasts and early warning systems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monitoring on Adriatic sea climate and  climate of sea state phenomena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AMMC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geoportal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WIS WIGOS and INSPIRE functionality</a:t>
            </a:r>
          </a:p>
          <a:p>
            <a:endParaRPr lang="en-US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979477"/>
              </p:ext>
            </p:extLst>
          </p:nvPr>
        </p:nvGraphicFramePr>
        <p:xfrm>
          <a:off x="519953" y="653415"/>
          <a:ext cx="822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map Image" r:id="rId3" imgW="8371429" imgH="600159" progId="PBrush">
                  <p:embed/>
                </p:oleObj>
              </mc:Choice>
              <mc:Fallback>
                <p:oleObj name="Bitmap Image" r:id="rId3" imgW="8371429" imgH="60015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53" y="653415"/>
                        <a:ext cx="82296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55650" y="260350"/>
            <a:ext cx="7488238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AMMC national strategy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hr-HR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3518" y="5452574"/>
            <a:ext cx="7113526" cy="11423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hr-HR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eaLnBrk="0" hangingPunct="0"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WMO </a:t>
            </a:r>
            <a:r>
              <a:rPr lang="en-A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Marine Weather Forecaster Competence </a:t>
            </a:r>
            <a:r>
              <a:rPr lang="en-A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Standard</a:t>
            </a:r>
            <a:r>
              <a:rPr lang="hr-H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A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Framework</a:t>
            </a:r>
            <a:endParaRPr lang="hr-HR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eaLnBrk="0" hangingPunct="0">
              <a:defRPr/>
            </a:pPr>
            <a:r>
              <a:rPr lang="hr-HR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17th WMO </a:t>
            </a:r>
            <a:r>
              <a:rPr lang="hr-H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Congress </a:t>
            </a:r>
            <a:r>
              <a:rPr lang="hr-HR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2015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94" y="5313052"/>
            <a:ext cx="12065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791</Words>
  <Application>Microsoft Office PowerPoint</Application>
  <PresentationFormat>On-screen Show (4:3)</PresentationFormat>
  <Paragraphs>161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Bitmap Image</vt:lpstr>
      <vt:lpstr>Croatian marine meteorology  from national to regional WIGOS activities  </vt:lpstr>
      <vt:lpstr>Croatian marine meteorological services    DHMZ center PMC – Split and Rijeka harbors   </vt:lpstr>
      <vt:lpstr>PowerPoint Presentation</vt:lpstr>
      <vt:lpstr>PowerPoint Presentation</vt:lpstr>
      <vt:lpstr>160 years of meteorological observations and their application in Croatia</vt:lpstr>
      <vt:lpstr>Croatian VOS observations</vt:lpstr>
      <vt:lpstr>Croatia tide gauge network</vt:lpstr>
      <vt:lpstr>PowerPoint Presentation</vt:lpstr>
      <vt:lpstr>PowerPoint Presentation</vt:lpstr>
      <vt:lpstr>PowerPoint Presentation</vt:lpstr>
      <vt:lpstr>                National partnership    </vt:lpstr>
      <vt:lpstr>Operative met-ocean system Jadranska operativna i znanstvena oceanografija  JOZO</vt:lpstr>
      <vt:lpstr>                National observations    </vt:lpstr>
      <vt:lpstr>DHMZ modernization of observing networks   </vt:lpstr>
      <vt:lpstr>Moored buoys at Croatia 2 active 5 planned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Dijana Laptop</dc:creator>
  <cp:lastModifiedBy>Dijana Laptop</cp:lastModifiedBy>
  <cp:revision>37</cp:revision>
  <dcterms:created xsi:type="dcterms:W3CDTF">2016-09-04T07:49:17Z</dcterms:created>
  <dcterms:modified xsi:type="dcterms:W3CDTF">2016-09-06T07:40:05Z</dcterms:modified>
</cp:coreProperties>
</file>