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10" r:id="rId3"/>
    <p:sldId id="411" r:id="rId4"/>
    <p:sldId id="414" r:id="rId5"/>
    <p:sldId id="426" r:id="rId6"/>
    <p:sldId id="428" r:id="rId7"/>
    <p:sldId id="430" r:id="rId8"/>
    <p:sldId id="431" r:id="rId9"/>
    <p:sldId id="415" r:id="rId10"/>
    <p:sldId id="416" r:id="rId11"/>
    <p:sldId id="422" r:id="rId12"/>
    <p:sldId id="417" r:id="rId13"/>
    <p:sldId id="418" r:id="rId14"/>
    <p:sldId id="421" r:id="rId15"/>
    <p:sldId id="432" r:id="rId16"/>
    <p:sldId id="412" r:id="rId17"/>
    <p:sldId id="419" r:id="rId18"/>
    <p:sldId id="423" r:id="rId19"/>
    <p:sldId id="408" r:id="rId20"/>
    <p:sldId id="433" r:id="rId21"/>
  </p:sldIdLst>
  <p:sldSz cx="9144000" cy="6858000" type="screen4x3"/>
  <p:notesSz cx="6735763" cy="9869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AEEF"/>
    <a:srgbClr val="3399FF"/>
    <a:srgbClr val="60DF20"/>
    <a:srgbClr val="0099FF"/>
    <a:srgbClr val="33CCFF"/>
    <a:srgbClr val="9933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09" autoAdjust="0"/>
  </p:normalViewPr>
  <p:slideViewPr>
    <p:cSldViewPr>
      <p:cViewPr varScale="1">
        <p:scale>
          <a:sx n="75" d="100"/>
          <a:sy n="75" d="100"/>
        </p:scale>
        <p:origin x="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>
      <p:cViewPr varScale="1">
        <p:scale>
          <a:sx n="79" d="100"/>
          <a:sy n="79" d="100"/>
        </p:scale>
        <p:origin x="-3312" y="-90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poli\Documents\E-SURFMAR\Network_design_review\lenvsslD_brmH_nob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ubbleChart>
        <c:varyColors val="0"/>
        <c:ser>
          <c:idx val="0"/>
          <c:order val="0"/>
          <c:tx>
            <c:v>Automatic VOS</c:v>
          </c:tx>
          <c:spPr>
            <a:solidFill>
              <a:srgbClr val="28B2D2"/>
            </a:solidFill>
            <a:ln w="9525" cap="flat" cmpd="sng" algn="ctr">
              <a:solidFill>
                <a:schemeClr val="tx2">
                  <a:alpha val="75000"/>
                </a:schemeClr>
              </a:solidFill>
            </a:ln>
            <a:effectLst>
              <a:innerShdw blurRad="114300">
                <a:schemeClr val="accent1">
                  <a:alpha val="70000"/>
                </a:schemeClr>
              </a:innerShdw>
            </a:effectLst>
          </c:spPr>
          <c:invertIfNegative val="0"/>
          <c:xVal>
            <c:numRef>
              <c:f>Feuil1!$A$1:$A$537</c:f>
              <c:numCache>
                <c:formatCode>General</c:formatCode>
                <c:ptCount val="537"/>
                <c:pt idx="0">
                  <c:v>15.3</c:v>
                </c:pt>
                <c:pt idx="1">
                  <c:v>18.2</c:v>
                </c:pt>
                <c:pt idx="2">
                  <c:v>19.5</c:v>
                </c:pt>
                <c:pt idx="3">
                  <c:v>20</c:v>
                </c:pt>
                <c:pt idx="4">
                  <c:v>21</c:v>
                </c:pt>
                <c:pt idx="5">
                  <c:v>24</c:v>
                </c:pt>
                <c:pt idx="6">
                  <c:v>24.7</c:v>
                </c:pt>
                <c:pt idx="7">
                  <c:v>24.9</c:v>
                </c:pt>
                <c:pt idx="8">
                  <c:v>25</c:v>
                </c:pt>
                <c:pt idx="9">
                  <c:v>29.6</c:v>
                </c:pt>
                <c:pt idx="10">
                  <c:v>35</c:v>
                </c:pt>
                <c:pt idx="11">
                  <c:v>40.5</c:v>
                </c:pt>
                <c:pt idx="12">
                  <c:v>42.7</c:v>
                </c:pt>
                <c:pt idx="13">
                  <c:v>44</c:v>
                </c:pt>
                <c:pt idx="14">
                  <c:v>46</c:v>
                </c:pt>
                <c:pt idx="15">
                  <c:v>47.7</c:v>
                </c:pt>
                <c:pt idx="16">
                  <c:v>50</c:v>
                </c:pt>
                <c:pt idx="17">
                  <c:v>50.5</c:v>
                </c:pt>
                <c:pt idx="18">
                  <c:v>51</c:v>
                </c:pt>
                <c:pt idx="19">
                  <c:v>51</c:v>
                </c:pt>
                <c:pt idx="20">
                  <c:v>51.4</c:v>
                </c:pt>
                <c:pt idx="21">
                  <c:v>52.1</c:v>
                </c:pt>
                <c:pt idx="22">
                  <c:v>52.5</c:v>
                </c:pt>
                <c:pt idx="23">
                  <c:v>54</c:v>
                </c:pt>
                <c:pt idx="24">
                  <c:v>54.6</c:v>
                </c:pt>
                <c:pt idx="25">
                  <c:v>54.6</c:v>
                </c:pt>
                <c:pt idx="26">
                  <c:v>54.7</c:v>
                </c:pt>
                <c:pt idx="27">
                  <c:v>56</c:v>
                </c:pt>
                <c:pt idx="28">
                  <c:v>56</c:v>
                </c:pt>
                <c:pt idx="29">
                  <c:v>56.3</c:v>
                </c:pt>
                <c:pt idx="30">
                  <c:v>56.34</c:v>
                </c:pt>
                <c:pt idx="31">
                  <c:v>56.6</c:v>
                </c:pt>
                <c:pt idx="32">
                  <c:v>58</c:v>
                </c:pt>
                <c:pt idx="33">
                  <c:v>59</c:v>
                </c:pt>
                <c:pt idx="34">
                  <c:v>59.4</c:v>
                </c:pt>
                <c:pt idx="35">
                  <c:v>60</c:v>
                </c:pt>
                <c:pt idx="36">
                  <c:v>60.5</c:v>
                </c:pt>
                <c:pt idx="37">
                  <c:v>60.7</c:v>
                </c:pt>
                <c:pt idx="38">
                  <c:v>60.8</c:v>
                </c:pt>
                <c:pt idx="39">
                  <c:v>62.5</c:v>
                </c:pt>
                <c:pt idx="40">
                  <c:v>63.2</c:v>
                </c:pt>
                <c:pt idx="41">
                  <c:v>63.8</c:v>
                </c:pt>
                <c:pt idx="42">
                  <c:v>65</c:v>
                </c:pt>
                <c:pt idx="43">
                  <c:v>65.099999999999994</c:v>
                </c:pt>
                <c:pt idx="44">
                  <c:v>66</c:v>
                </c:pt>
                <c:pt idx="45">
                  <c:v>66</c:v>
                </c:pt>
                <c:pt idx="46">
                  <c:v>67.5</c:v>
                </c:pt>
                <c:pt idx="47">
                  <c:v>68.599999999999994</c:v>
                </c:pt>
                <c:pt idx="48">
                  <c:v>69.099999999999994</c:v>
                </c:pt>
                <c:pt idx="49">
                  <c:v>69.7</c:v>
                </c:pt>
                <c:pt idx="50">
                  <c:v>72</c:v>
                </c:pt>
                <c:pt idx="51">
                  <c:v>72.400000000000006</c:v>
                </c:pt>
                <c:pt idx="52">
                  <c:v>72.7</c:v>
                </c:pt>
                <c:pt idx="53">
                  <c:v>72.8</c:v>
                </c:pt>
                <c:pt idx="54">
                  <c:v>73.650000000000006</c:v>
                </c:pt>
                <c:pt idx="55">
                  <c:v>73.900000000000006</c:v>
                </c:pt>
                <c:pt idx="56">
                  <c:v>76</c:v>
                </c:pt>
                <c:pt idx="57">
                  <c:v>78.5</c:v>
                </c:pt>
                <c:pt idx="58">
                  <c:v>79.599999999999994</c:v>
                </c:pt>
                <c:pt idx="59">
                  <c:v>80</c:v>
                </c:pt>
                <c:pt idx="60">
                  <c:v>80</c:v>
                </c:pt>
                <c:pt idx="61">
                  <c:v>81.900000000000006</c:v>
                </c:pt>
                <c:pt idx="62">
                  <c:v>83</c:v>
                </c:pt>
                <c:pt idx="63">
                  <c:v>83</c:v>
                </c:pt>
                <c:pt idx="64">
                  <c:v>83</c:v>
                </c:pt>
                <c:pt idx="65">
                  <c:v>83</c:v>
                </c:pt>
                <c:pt idx="66">
                  <c:v>84</c:v>
                </c:pt>
                <c:pt idx="67">
                  <c:v>84</c:v>
                </c:pt>
                <c:pt idx="68">
                  <c:v>85</c:v>
                </c:pt>
                <c:pt idx="69">
                  <c:v>85.15</c:v>
                </c:pt>
                <c:pt idx="70">
                  <c:v>87.9</c:v>
                </c:pt>
                <c:pt idx="71">
                  <c:v>88</c:v>
                </c:pt>
                <c:pt idx="72">
                  <c:v>88</c:v>
                </c:pt>
                <c:pt idx="73">
                  <c:v>89.2</c:v>
                </c:pt>
                <c:pt idx="74">
                  <c:v>89.2</c:v>
                </c:pt>
                <c:pt idx="75">
                  <c:v>89.3</c:v>
                </c:pt>
                <c:pt idx="76">
                  <c:v>89.8</c:v>
                </c:pt>
                <c:pt idx="77">
                  <c:v>90.1</c:v>
                </c:pt>
                <c:pt idx="78">
                  <c:v>90.2</c:v>
                </c:pt>
                <c:pt idx="79">
                  <c:v>91.25</c:v>
                </c:pt>
                <c:pt idx="80">
                  <c:v>93</c:v>
                </c:pt>
                <c:pt idx="81">
                  <c:v>93</c:v>
                </c:pt>
                <c:pt idx="82">
                  <c:v>94.8</c:v>
                </c:pt>
                <c:pt idx="83">
                  <c:v>97.1</c:v>
                </c:pt>
                <c:pt idx="84">
                  <c:v>97.5</c:v>
                </c:pt>
                <c:pt idx="85">
                  <c:v>98.2</c:v>
                </c:pt>
                <c:pt idx="86">
                  <c:v>98.3</c:v>
                </c:pt>
                <c:pt idx="87">
                  <c:v>99.04</c:v>
                </c:pt>
                <c:pt idx="88">
                  <c:v>99.04</c:v>
                </c:pt>
                <c:pt idx="89">
                  <c:v>99.4</c:v>
                </c:pt>
                <c:pt idx="90">
                  <c:v>99.7</c:v>
                </c:pt>
                <c:pt idx="91">
                  <c:v>100</c:v>
                </c:pt>
                <c:pt idx="92">
                  <c:v>100.7</c:v>
                </c:pt>
                <c:pt idx="93">
                  <c:v>101</c:v>
                </c:pt>
                <c:pt idx="94">
                  <c:v>101</c:v>
                </c:pt>
                <c:pt idx="95">
                  <c:v>101</c:v>
                </c:pt>
                <c:pt idx="96">
                  <c:v>107</c:v>
                </c:pt>
                <c:pt idx="97">
                  <c:v>107</c:v>
                </c:pt>
                <c:pt idx="98">
                  <c:v>107.6</c:v>
                </c:pt>
                <c:pt idx="99">
                  <c:v>107.8</c:v>
                </c:pt>
                <c:pt idx="100">
                  <c:v>111.5</c:v>
                </c:pt>
                <c:pt idx="101">
                  <c:v>112</c:v>
                </c:pt>
                <c:pt idx="102">
                  <c:v>112</c:v>
                </c:pt>
                <c:pt idx="103">
                  <c:v>113</c:v>
                </c:pt>
                <c:pt idx="104">
                  <c:v>113.1</c:v>
                </c:pt>
                <c:pt idx="105">
                  <c:v>113.6</c:v>
                </c:pt>
                <c:pt idx="106">
                  <c:v>114.1</c:v>
                </c:pt>
                <c:pt idx="107">
                  <c:v>115</c:v>
                </c:pt>
                <c:pt idx="108">
                  <c:v>115</c:v>
                </c:pt>
                <c:pt idx="109">
                  <c:v>115.6</c:v>
                </c:pt>
                <c:pt idx="110">
                  <c:v>115.6</c:v>
                </c:pt>
                <c:pt idx="111">
                  <c:v>117.9</c:v>
                </c:pt>
                <c:pt idx="112">
                  <c:v>118.6</c:v>
                </c:pt>
                <c:pt idx="113">
                  <c:v>119.6</c:v>
                </c:pt>
                <c:pt idx="114">
                  <c:v>120</c:v>
                </c:pt>
                <c:pt idx="115">
                  <c:v>120</c:v>
                </c:pt>
                <c:pt idx="116">
                  <c:v>120.5</c:v>
                </c:pt>
                <c:pt idx="117">
                  <c:v>121.2</c:v>
                </c:pt>
                <c:pt idx="118">
                  <c:v>121.2</c:v>
                </c:pt>
                <c:pt idx="119">
                  <c:v>122</c:v>
                </c:pt>
                <c:pt idx="120">
                  <c:v>122</c:v>
                </c:pt>
                <c:pt idx="121">
                  <c:v>122.1</c:v>
                </c:pt>
                <c:pt idx="122">
                  <c:v>123.7</c:v>
                </c:pt>
                <c:pt idx="123">
                  <c:v>124</c:v>
                </c:pt>
                <c:pt idx="124">
                  <c:v>125</c:v>
                </c:pt>
                <c:pt idx="125">
                  <c:v>125.6</c:v>
                </c:pt>
                <c:pt idx="126">
                  <c:v>126</c:v>
                </c:pt>
                <c:pt idx="127">
                  <c:v>126</c:v>
                </c:pt>
                <c:pt idx="128">
                  <c:v>126.5</c:v>
                </c:pt>
                <c:pt idx="129">
                  <c:v>126.5</c:v>
                </c:pt>
                <c:pt idx="130">
                  <c:v>128</c:v>
                </c:pt>
                <c:pt idx="131">
                  <c:v>129</c:v>
                </c:pt>
                <c:pt idx="132">
                  <c:v>130</c:v>
                </c:pt>
                <c:pt idx="133">
                  <c:v>131.69999999999999</c:v>
                </c:pt>
                <c:pt idx="134">
                  <c:v>133</c:v>
                </c:pt>
                <c:pt idx="135">
                  <c:v>133</c:v>
                </c:pt>
                <c:pt idx="136">
                  <c:v>133</c:v>
                </c:pt>
                <c:pt idx="137">
                  <c:v>134</c:v>
                </c:pt>
                <c:pt idx="138">
                  <c:v>136</c:v>
                </c:pt>
                <c:pt idx="139">
                  <c:v>136</c:v>
                </c:pt>
                <c:pt idx="140">
                  <c:v>136</c:v>
                </c:pt>
                <c:pt idx="141">
                  <c:v>136</c:v>
                </c:pt>
                <c:pt idx="142">
                  <c:v>142.1</c:v>
                </c:pt>
                <c:pt idx="143">
                  <c:v>143</c:v>
                </c:pt>
                <c:pt idx="144">
                  <c:v>145</c:v>
                </c:pt>
                <c:pt idx="145">
                  <c:v>147</c:v>
                </c:pt>
                <c:pt idx="146">
                  <c:v>147.5</c:v>
                </c:pt>
                <c:pt idx="147">
                  <c:v>148.80000000000001</c:v>
                </c:pt>
                <c:pt idx="148">
                  <c:v>148.9</c:v>
                </c:pt>
                <c:pt idx="149">
                  <c:v>149</c:v>
                </c:pt>
                <c:pt idx="150">
                  <c:v>149.1</c:v>
                </c:pt>
                <c:pt idx="151">
                  <c:v>149.30000000000001</c:v>
                </c:pt>
                <c:pt idx="152">
                  <c:v>150</c:v>
                </c:pt>
                <c:pt idx="153">
                  <c:v>150</c:v>
                </c:pt>
                <c:pt idx="154">
                  <c:v>150</c:v>
                </c:pt>
                <c:pt idx="155">
                  <c:v>150</c:v>
                </c:pt>
                <c:pt idx="156">
                  <c:v>150.19999999999999</c:v>
                </c:pt>
                <c:pt idx="157">
                  <c:v>151</c:v>
                </c:pt>
                <c:pt idx="158">
                  <c:v>152</c:v>
                </c:pt>
                <c:pt idx="159">
                  <c:v>152</c:v>
                </c:pt>
                <c:pt idx="160">
                  <c:v>152.4</c:v>
                </c:pt>
                <c:pt idx="161">
                  <c:v>156</c:v>
                </c:pt>
                <c:pt idx="162">
                  <c:v>156.53</c:v>
                </c:pt>
                <c:pt idx="163">
                  <c:v>156.9</c:v>
                </c:pt>
                <c:pt idx="164">
                  <c:v>157</c:v>
                </c:pt>
                <c:pt idx="165">
                  <c:v>158</c:v>
                </c:pt>
                <c:pt idx="166">
                  <c:v>158.1</c:v>
                </c:pt>
                <c:pt idx="167">
                  <c:v>158.1</c:v>
                </c:pt>
                <c:pt idx="168">
                  <c:v>158.9</c:v>
                </c:pt>
                <c:pt idx="169">
                  <c:v>158.9</c:v>
                </c:pt>
                <c:pt idx="170">
                  <c:v>159</c:v>
                </c:pt>
                <c:pt idx="171">
                  <c:v>159.9</c:v>
                </c:pt>
                <c:pt idx="172">
                  <c:v>159.9</c:v>
                </c:pt>
                <c:pt idx="173">
                  <c:v>161</c:v>
                </c:pt>
                <c:pt idx="174">
                  <c:v>162</c:v>
                </c:pt>
                <c:pt idx="175">
                  <c:v>164.4</c:v>
                </c:pt>
                <c:pt idx="176">
                  <c:v>165</c:v>
                </c:pt>
                <c:pt idx="177">
                  <c:v>165.8</c:v>
                </c:pt>
                <c:pt idx="178">
                  <c:v>166</c:v>
                </c:pt>
                <c:pt idx="179">
                  <c:v>166.2</c:v>
                </c:pt>
                <c:pt idx="180">
                  <c:v>166.7</c:v>
                </c:pt>
                <c:pt idx="181">
                  <c:v>166.7</c:v>
                </c:pt>
                <c:pt idx="182">
                  <c:v>167</c:v>
                </c:pt>
                <c:pt idx="183">
                  <c:v>167.2</c:v>
                </c:pt>
                <c:pt idx="184">
                  <c:v>168</c:v>
                </c:pt>
                <c:pt idx="185">
                  <c:v>168</c:v>
                </c:pt>
                <c:pt idx="186">
                  <c:v>170</c:v>
                </c:pt>
                <c:pt idx="187">
                  <c:v>170</c:v>
                </c:pt>
                <c:pt idx="188">
                  <c:v>171.2</c:v>
                </c:pt>
                <c:pt idx="189">
                  <c:v>171.4</c:v>
                </c:pt>
                <c:pt idx="190">
                  <c:v>171.6</c:v>
                </c:pt>
                <c:pt idx="191">
                  <c:v>171.6</c:v>
                </c:pt>
                <c:pt idx="192">
                  <c:v>172</c:v>
                </c:pt>
                <c:pt idx="193">
                  <c:v>173</c:v>
                </c:pt>
                <c:pt idx="194">
                  <c:v>173</c:v>
                </c:pt>
                <c:pt idx="195">
                  <c:v>173</c:v>
                </c:pt>
                <c:pt idx="196">
                  <c:v>173</c:v>
                </c:pt>
                <c:pt idx="197">
                  <c:v>176</c:v>
                </c:pt>
                <c:pt idx="198">
                  <c:v>176</c:v>
                </c:pt>
                <c:pt idx="199">
                  <c:v>176.1</c:v>
                </c:pt>
                <c:pt idx="200">
                  <c:v>176.5</c:v>
                </c:pt>
                <c:pt idx="201">
                  <c:v>177</c:v>
                </c:pt>
                <c:pt idx="202">
                  <c:v>179.2</c:v>
                </c:pt>
                <c:pt idx="203">
                  <c:v>179.7</c:v>
                </c:pt>
                <c:pt idx="204">
                  <c:v>179.9</c:v>
                </c:pt>
                <c:pt idx="205">
                  <c:v>180</c:v>
                </c:pt>
                <c:pt idx="206">
                  <c:v>180</c:v>
                </c:pt>
                <c:pt idx="207">
                  <c:v>180</c:v>
                </c:pt>
                <c:pt idx="208">
                  <c:v>180.4</c:v>
                </c:pt>
                <c:pt idx="209">
                  <c:v>180.45</c:v>
                </c:pt>
                <c:pt idx="210">
                  <c:v>182</c:v>
                </c:pt>
                <c:pt idx="211">
                  <c:v>182.1</c:v>
                </c:pt>
                <c:pt idx="212">
                  <c:v>182.1</c:v>
                </c:pt>
                <c:pt idx="213">
                  <c:v>182.5</c:v>
                </c:pt>
                <c:pt idx="214">
                  <c:v>182.5</c:v>
                </c:pt>
                <c:pt idx="215">
                  <c:v>182.55</c:v>
                </c:pt>
                <c:pt idx="216">
                  <c:v>182.8</c:v>
                </c:pt>
                <c:pt idx="217">
                  <c:v>182.9</c:v>
                </c:pt>
                <c:pt idx="218">
                  <c:v>182.9</c:v>
                </c:pt>
                <c:pt idx="219">
                  <c:v>182.9</c:v>
                </c:pt>
                <c:pt idx="220">
                  <c:v>183</c:v>
                </c:pt>
                <c:pt idx="221">
                  <c:v>183</c:v>
                </c:pt>
                <c:pt idx="222">
                  <c:v>183</c:v>
                </c:pt>
                <c:pt idx="223">
                  <c:v>183.2</c:v>
                </c:pt>
                <c:pt idx="224">
                  <c:v>183.22</c:v>
                </c:pt>
                <c:pt idx="225">
                  <c:v>183.22</c:v>
                </c:pt>
                <c:pt idx="226">
                  <c:v>183.22</c:v>
                </c:pt>
                <c:pt idx="227">
                  <c:v>183.6</c:v>
                </c:pt>
                <c:pt idx="228">
                  <c:v>183.8</c:v>
                </c:pt>
                <c:pt idx="229">
                  <c:v>183.88</c:v>
                </c:pt>
                <c:pt idx="230">
                  <c:v>184</c:v>
                </c:pt>
                <c:pt idx="231">
                  <c:v>184.07</c:v>
                </c:pt>
                <c:pt idx="232">
                  <c:v>184.22</c:v>
                </c:pt>
                <c:pt idx="233">
                  <c:v>184.22</c:v>
                </c:pt>
                <c:pt idx="234">
                  <c:v>184.3</c:v>
                </c:pt>
                <c:pt idx="235">
                  <c:v>184.6</c:v>
                </c:pt>
                <c:pt idx="236">
                  <c:v>185.2</c:v>
                </c:pt>
                <c:pt idx="237">
                  <c:v>186.3</c:v>
                </c:pt>
                <c:pt idx="238">
                  <c:v>186.4</c:v>
                </c:pt>
                <c:pt idx="239">
                  <c:v>187</c:v>
                </c:pt>
                <c:pt idx="240">
                  <c:v>187.5</c:v>
                </c:pt>
                <c:pt idx="241">
                  <c:v>187.5</c:v>
                </c:pt>
                <c:pt idx="242">
                  <c:v>189</c:v>
                </c:pt>
                <c:pt idx="243">
                  <c:v>189.7</c:v>
                </c:pt>
                <c:pt idx="244">
                  <c:v>189.8</c:v>
                </c:pt>
                <c:pt idx="245">
                  <c:v>189.8</c:v>
                </c:pt>
                <c:pt idx="246">
                  <c:v>189.9</c:v>
                </c:pt>
                <c:pt idx="247">
                  <c:v>190</c:v>
                </c:pt>
                <c:pt idx="248">
                  <c:v>190</c:v>
                </c:pt>
                <c:pt idx="249">
                  <c:v>190</c:v>
                </c:pt>
                <c:pt idx="250">
                  <c:v>190.1</c:v>
                </c:pt>
                <c:pt idx="251">
                  <c:v>190.1</c:v>
                </c:pt>
                <c:pt idx="252">
                  <c:v>192.8</c:v>
                </c:pt>
                <c:pt idx="253">
                  <c:v>192.9</c:v>
                </c:pt>
                <c:pt idx="254">
                  <c:v>193</c:v>
                </c:pt>
                <c:pt idx="255">
                  <c:v>194.4</c:v>
                </c:pt>
                <c:pt idx="256">
                  <c:v>195.4</c:v>
                </c:pt>
                <c:pt idx="257">
                  <c:v>196</c:v>
                </c:pt>
                <c:pt idx="258">
                  <c:v>197.7</c:v>
                </c:pt>
                <c:pt idx="259">
                  <c:v>197.8</c:v>
                </c:pt>
                <c:pt idx="260">
                  <c:v>198</c:v>
                </c:pt>
                <c:pt idx="261">
                  <c:v>199</c:v>
                </c:pt>
                <c:pt idx="262">
                  <c:v>199.1</c:v>
                </c:pt>
                <c:pt idx="263">
                  <c:v>199.2</c:v>
                </c:pt>
                <c:pt idx="264">
                  <c:v>199.2</c:v>
                </c:pt>
                <c:pt idx="265">
                  <c:v>199.5</c:v>
                </c:pt>
                <c:pt idx="266">
                  <c:v>200</c:v>
                </c:pt>
                <c:pt idx="267">
                  <c:v>200</c:v>
                </c:pt>
                <c:pt idx="268">
                  <c:v>200</c:v>
                </c:pt>
                <c:pt idx="269">
                  <c:v>200</c:v>
                </c:pt>
                <c:pt idx="270">
                  <c:v>200</c:v>
                </c:pt>
                <c:pt idx="271">
                  <c:v>203</c:v>
                </c:pt>
                <c:pt idx="272">
                  <c:v>204</c:v>
                </c:pt>
                <c:pt idx="273">
                  <c:v>204.9</c:v>
                </c:pt>
                <c:pt idx="274">
                  <c:v>205.5</c:v>
                </c:pt>
                <c:pt idx="275">
                  <c:v>207.3</c:v>
                </c:pt>
                <c:pt idx="276">
                  <c:v>207.4</c:v>
                </c:pt>
                <c:pt idx="277">
                  <c:v>207.4</c:v>
                </c:pt>
                <c:pt idx="278">
                  <c:v>207.4</c:v>
                </c:pt>
                <c:pt idx="279">
                  <c:v>207.4</c:v>
                </c:pt>
                <c:pt idx="280">
                  <c:v>207.5</c:v>
                </c:pt>
                <c:pt idx="281">
                  <c:v>207.9</c:v>
                </c:pt>
                <c:pt idx="282">
                  <c:v>208.9</c:v>
                </c:pt>
                <c:pt idx="283">
                  <c:v>209</c:v>
                </c:pt>
                <c:pt idx="284">
                  <c:v>209</c:v>
                </c:pt>
                <c:pt idx="285">
                  <c:v>210</c:v>
                </c:pt>
                <c:pt idx="286">
                  <c:v>210</c:v>
                </c:pt>
                <c:pt idx="287">
                  <c:v>210</c:v>
                </c:pt>
                <c:pt idx="288">
                  <c:v>210.1</c:v>
                </c:pt>
                <c:pt idx="289">
                  <c:v>210.1</c:v>
                </c:pt>
                <c:pt idx="290">
                  <c:v>210.1</c:v>
                </c:pt>
                <c:pt idx="291">
                  <c:v>210.1</c:v>
                </c:pt>
                <c:pt idx="292">
                  <c:v>210.49</c:v>
                </c:pt>
                <c:pt idx="293">
                  <c:v>210.49</c:v>
                </c:pt>
                <c:pt idx="294">
                  <c:v>210.5</c:v>
                </c:pt>
                <c:pt idx="295">
                  <c:v>210.54</c:v>
                </c:pt>
                <c:pt idx="296">
                  <c:v>210.54</c:v>
                </c:pt>
                <c:pt idx="297">
                  <c:v>210.8</c:v>
                </c:pt>
                <c:pt idx="298">
                  <c:v>211.9</c:v>
                </c:pt>
                <c:pt idx="299">
                  <c:v>212</c:v>
                </c:pt>
                <c:pt idx="300">
                  <c:v>214</c:v>
                </c:pt>
                <c:pt idx="301">
                  <c:v>215.4</c:v>
                </c:pt>
                <c:pt idx="302">
                  <c:v>216</c:v>
                </c:pt>
                <c:pt idx="303">
                  <c:v>216.1</c:v>
                </c:pt>
                <c:pt idx="304">
                  <c:v>216.2</c:v>
                </c:pt>
                <c:pt idx="305">
                  <c:v>217</c:v>
                </c:pt>
                <c:pt idx="306">
                  <c:v>219.2</c:v>
                </c:pt>
                <c:pt idx="307">
                  <c:v>219.2</c:v>
                </c:pt>
                <c:pt idx="308">
                  <c:v>220</c:v>
                </c:pt>
                <c:pt idx="309">
                  <c:v>220.8</c:v>
                </c:pt>
                <c:pt idx="310">
                  <c:v>220.8</c:v>
                </c:pt>
                <c:pt idx="311">
                  <c:v>221.5</c:v>
                </c:pt>
                <c:pt idx="312">
                  <c:v>222.1</c:v>
                </c:pt>
                <c:pt idx="313">
                  <c:v>222.2</c:v>
                </c:pt>
                <c:pt idx="314">
                  <c:v>222.2</c:v>
                </c:pt>
                <c:pt idx="315">
                  <c:v>223.3</c:v>
                </c:pt>
                <c:pt idx="316">
                  <c:v>225</c:v>
                </c:pt>
                <c:pt idx="317">
                  <c:v>227.8</c:v>
                </c:pt>
                <c:pt idx="318">
                  <c:v>227.8</c:v>
                </c:pt>
                <c:pt idx="319">
                  <c:v>227.9</c:v>
                </c:pt>
                <c:pt idx="320">
                  <c:v>227.9</c:v>
                </c:pt>
                <c:pt idx="321">
                  <c:v>228</c:v>
                </c:pt>
                <c:pt idx="322">
                  <c:v>228</c:v>
                </c:pt>
                <c:pt idx="323">
                  <c:v>228.6</c:v>
                </c:pt>
                <c:pt idx="324">
                  <c:v>230</c:v>
                </c:pt>
                <c:pt idx="325">
                  <c:v>230.9</c:v>
                </c:pt>
                <c:pt idx="326">
                  <c:v>231</c:v>
                </c:pt>
                <c:pt idx="327">
                  <c:v>231</c:v>
                </c:pt>
                <c:pt idx="328">
                  <c:v>231</c:v>
                </c:pt>
                <c:pt idx="329">
                  <c:v>237</c:v>
                </c:pt>
                <c:pt idx="330">
                  <c:v>240.6</c:v>
                </c:pt>
                <c:pt idx="331">
                  <c:v>241</c:v>
                </c:pt>
                <c:pt idx="332">
                  <c:v>241.03</c:v>
                </c:pt>
                <c:pt idx="333">
                  <c:v>242</c:v>
                </c:pt>
                <c:pt idx="334">
                  <c:v>243</c:v>
                </c:pt>
                <c:pt idx="335">
                  <c:v>243</c:v>
                </c:pt>
                <c:pt idx="336">
                  <c:v>243</c:v>
                </c:pt>
                <c:pt idx="337">
                  <c:v>243.3</c:v>
                </c:pt>
                <c:pt idx="338">
                  <c:v>243.4</c:v>
                </c:pt>
                <c:pt idx="339">
                  <c:v>245</c:v>
                </c:pt>
                <c:pt idx="340">
                  <c:v>245</c:v>
                </c:pt>
                <c:pt idx="341">
                  <c:v>245</c:v>
                </c:pt>
                <c:pt idx="342">
                  <c:v>245</c:v>
                </c:pt>
                <c:pt idx="343">
                  <c:v>246</c:v>
                </c:pt>
                <c:pt idx="344">
                  <c:v>246</c:v>
                </c:pt>
                <c:pt idx="345">
                  <c:v>246.8</c:v>
                </c:pt>
                <c:pt idx="346">
                  <c:v>247.7</c:v>
                </c:pt>
                <c:pt idx="347">
                  <c:v>251.5</c:v>
                </c:pt>
                <c:pt idx="348">
                  <c:v>251.5</c:v>
                </c:pt>
                <c:pt idx="349">
                  <c:v>251.5</c:v>
                </c:pt>
                <c:pt idx="350">
                  <c:v>251.6</c:v>
                </c:pt>
                <c:pt idx="351">
                  <c:v>253.3</c:v>
                </c:pt>
                <c:pt idx="352">
                  <c:v>254.4</c:v>
                </c:pt>
                <c:pt idx="353">
                  <c:v>255</c:v>
                </c:pt>
                <c:pt idx="354">
                  <c:v>258</c:v>
                </c:pt>
                <c:pt idx="355">
                  <c:v>259.8</c:v>
                </c:pt>
                <c:pt idx="356">
                  <c:v>260</c:v>
                </c:pt>
                <c:pt idx="357">
                  <c:v>260</c:v>
                </c:pt>
                <c:pt idx="358">
                  <c:v>260.10000000000002</c:v>
                </c:pt>
                <c:pt idx="359">
                  <c:v>261</c:v>
                </c:pt>
                <c:pt idx="360">
                  <c:v>261.2</c:v>
                </c:pt>
                <c:pt idx="361">
                  <c:v>261.2</c:v>
                </c:pt>
                <c:pt idx="362">
                  <c:v>261.60000000000002</c:v>
                </c:pt>
                <c:pt idx="363">
                  <c:v>262</c:v>
                </c:pt>
                <c:pt idx="364">
                  <c:v>262.10000000000002</c:v>
                </c:pt>
                <c:pt idx="365">
                  <c:v>262.10000000000002</c:v>
                </c:pt>
                <c:pt idx="366">
                  <c:v>264</c:v>
                </c:pt>
                <c:pt idx="367">
                  <c:v>264.10000000000002</c:v>
                </c:pt>
                <c:pt idx="368">
                  <c:v>264.3</c:v>
                </c:pt>
                <c:pt idx="369">
                  <c:v>264.8</c:v>
                </c:pt>
                <c:pt idx="370">
                  <c:v>264.8</c:v>
                </c:pt>
                <c:pt idx="371">
                  <c:v>265</c:v>
                </c:pt>
                <c:pt idx="372">
                  <c:v>265</c:v>
                </c:pt>
                <c:pt idx="373">
                  <c:v>265</c:v>
                </c:pt>
                <c:pt idx="374">
                  <c:v>265.8</c:v>
                </c:pt>
                <c:pt idx="375">
                  <c:v>265.83999999999997</c:v>
                </c:pt>
                <c:pt idx="376">
                  <c:v>266.7</c:v>
                </c:pt>
                <c:pt idx="377">
                  <c:v>268.8</c:v>
                </c:pt>
                <c:pt idx="378">
                  <c:v>270.3</c:v>
                </c:pt>
                <c:pt idx="379">
                  <c:v>270.3</c:v>
                </c:pt>
                <c:pt idx="380">
                  <c:v>270.39999999999998</c:v>
                </c:pt>
                <c:pt idx="381">
                  <c:v>270.39999999999998</c:v>
                </c:pt>
                <c:pt idx="382">
                  <c:v>271.89999999999998</c:v>
                </c:pt>
                <c:pt idx="383">
                  <c:v>272</c:v>
                </c:pt>
                <c:pt idx="384">
                  <c:v>272.10000000000002</c:v>
                </c:pt>
                <c:pt idx="385">
                  <c:v>272.10000000000002</c:v>
                </c:pt>
                <c:pt idx="386">
                  <c:v>272.2</c:v>
                </c:pt>
                <c:pt idx="387">
                  <c:v>272.3</c:v>
                </c:pt>
                <c:pt idx="388">
                  <c:v>274</c:v>
                </c:pt>
                <c:pt idx="389">
                  <c:v>274.7</c:v>
                </c:pt>
                <c:pt idx="390">
                  <c:v>275</c:v>
                </c:pt>
                <c:pt idx="391">
                  <c:v>275.10000000000002</c:v>
                </c:pt>
                <c:pt idx="392">
                  <c:v>275.2</c:v>
                </c:pt>
                <c:pt idx="393">
                  <c:v>277</c:v>
                </c:pt>
                <c:pt idx="394">
                  <c:v>277</c:v>
                </c:pt>
                <c:pt idx="395">
                  <c:v>277</c:v>
                </c:pt>
                <c:pt idx="396">
                  <c:v>277</c:v>
                </c:pt>
                <c:pt idx="397">
                  <c:v>277.2</c:v>
                </c:pt>
                <c:pt idx="398">
                  <c:v>277.2</c:v>
                </c:pt>
                <c:pt idx="399">
                  <c:v>277.2</c:v>
                </c:pt>
                <c:pt idx="400">
                  <c:v>278</c:v>
                </c:pt>
                <c:pt idx="401">
                  <c:v>278</c:v>
                </c:pt>
                <c:pt idx="402">
                  <c:v>278.8</c:v>
                </c:pt>
                <c:pt idx="403">
                  <c:v>278.8</c:v>
                </c:pt>
                <c:pt idx="404">
                  <c:v>278.89999999999998</c:v>
                </c:pt>
                <c:pt idx="405">
                  <c:v>278.89999999999998</c:v>
                </c:pt>
                <c:pt idx="406">
                  <c:v>279</c:v>
                </c:pt>
                <c:pt idx="407">
                  <c:v>279</c:v>
                </c:pt>
                <c:pt idx="408">
                  <c:v>280.5</c:v>
                </c:pt>
                <c:pt idx="409">
                  <c:v>281</c:v>
                </c:pt>
                <c:pt idx="410">
                  <c:v>281</c:v>
                </c:pt>
                <c:pt idx="411">
                  <c:v>281</c:v>
                </c:pt>
                <c:pt idx="412">
                  <c:v>282.10000000000002</c:v>
                </c:pt>
                <c:pt idx="413">
                  <c:v>282.10000000000002</c:v>
                </c:pt>
                <c:pt idx="414">
                  <c:v>282.2</c:v>
                </c:pt>
                <c:pt idx="415">
                  <c:v>285</c:v>
                </c:pt>
                <c:pt idx="416">
                  <c:v>285.10000000000002</c:v>
                </c:pt>
                <c:pt idx="417">
                  <c:v>285.39999999999998</c:v>
                </c:pt>
                <c:pt idx="418">
                  <c:v>285.8</c:v>
                </c:pt>
                <c:pt idx="419">
                  <c:v>286.5</c:v>
                </c:pt>
                <c:pt idx="420">
                  <c:v>286.5</c:v>
                </c:pt>
                <c:pt idx="421">
                  <c:v>286.89999999999998</c:v>
                </c:pt>
                <c:pt idx="422">
                  <c:v>287.8</c:v>
                </c:pt>
                <c:pt idx="423">
                  <c:v>288</c:v>
                </c:pt>
                <c:pt idx="424">
                  <c:v>288.39999999999998</c:v>
                </c:pt>
                <c:pt idx="425">
                  <c:v>288.43</c:v>
                </c:pt>
                <c:pt idx="426">
                  <c:v>288.60000000000002</c:v>
                </c:pt>
                <c:pt idx="427">
                  <c:v>288.60000000000002</c:v>
                </c:pt>
                <c:pt idx="428">
                  <c:v>288.75</c:v>
                </c:pt>
                <c:pt idx="429">
                  <c:v>289</c:v>
                </c:pt>
                <c:pt idx="430">
                  <c:v>289.60000000000002</c:v>
                </c:pt>
                <c:pt idx="431">
                  <c:v>290.2</c:v>
                </c:pt>
                <c:pt idx="432">
                  <c:v>290.2</c:v>
                </c:pt>
                <c:pt idx="433">
                  <c:v>290.2</c:v>
                </c:pt>
                <c:pt idx="434">
                  <c:v>291.7</c:v>
                </c:pt>
                <c:pt idx="435">
                  <c:v>291.76</c:v>
                </c:pt>
                <c:pt idx="436">
                  <c:v>292</c:v>
                </c:pt>
                <c:pt idx="437">
                  <c:v>292</c:v>
                </c:pt>
                <c:pt idx="438">
                  <c:v>292</c:v>
                </c:pt>
                <c:pt idx="439">
                  <c:v>292</c:v>
                </c:pt>
                <c:pt idx="440">
                  <c:v>292</c:v>
                </c:pt>
                <c:pt idx="441">
                  <c:v>292</c:v>
                </c:pt>
                <c:pt idx="442">
                  <c:v>292</c:v>
                </c:pt>
                <c:pt idx="443">
                  <c:v>292</c:v>
                </c:pt>
                <c:pt idx="444">
                  <c:v>292</c:v>
                </c:pt>
                <c:pt idx="445">
                  <c:v>292.10000000000002</c:v>
                </c:pt>
                <c:pt idx="446">
                  <c:v>292.10000000000002</c:v>
                </c:pt>
                <c:pt idx="447">
                  <c:v>292.10000000000002</c:v>
                </c:pt>
                <c:pt idx="448">
                  <c:v>292.10000000000002</c:v>
                </c:pt>
                <c:pt idx="449">
                  <c:v>292.2</c:v>
                </c:pt>
                <c:pt idx="450">
                  <c:v>293.8</c:v>
                </c:pt>
                <c:pt idx="451">
                  <c:v>293.86</c:v>
                </c:pt>
                <c:pt idx="452">
                  <c:v>293.86</c:v>
                </c:pt>
                <c:pt idx="453">
                  <c:v>293.89999999999998</c:v>
                </c:pt>
                <c:pt idx="454">
                  <c:v>293.89999999999998</c:v>
                </c:pt>
                <c:pt idx="455">
                  <c:v>294</c:v>
                </c:pt>
                <c:pt idx="456">
                  <c:v>294</c:v>
                </c:pt>
                <c:pt idx="457">
                  <c:v>294</c:v>
                </c:pt>
                <c:pt idx="458">
                  <c:v>294</c:v>
                </c:pt>
                <c:pt idx="459">
                  <c:v>294</c:v>
                </c:pt>
                <c:pt idx="460">
                  <c:v>294</c:v>
                </c:pt>
                <c:pt idx="461">
                  <c:v>294.10000000000002</c:v>
                </c:pt>
                <c:pt idx="462">
                  <c:v>294.10000000000002</c:v>
                </c:pt>
                <c:pt idx="463">
                  <c:v>294.10000000000002</c:v>
                </c:pt>
                <c:pt idx="464">
                  <c:v>294.10000000000002</c:v>
                </c:pt>
                <c:pt idx="465">
                  <c:v>294.10000000000002</c:v>
                </c:pt>
                <c:pt idx="466">
                  <c:v>294.10000000000002</c:v>
                </c:pt>
                <c:pt idx="467">
                  <c:v>294.12</c:v>
                </c:pt>
                <c:pt idx="468">
                  <c:v>294.2</c:v>
                </c:pt>
                <c:pt idx="469">
                  <c:v>294.2</c:v>
                </c:pt>
                <c:pt idx="470">
                  <c:v>299</c:v>
                </c:pt>
                <c:pt idx="471">
                  <c:v>299.2</c:v>
                </c:pt>
                <c:pt idx="472">
                  <c:v>299.5</c:v>
                </c:pt>
                <c:pt idx="473">
                  <c:v>299.5</c:v>
                </c:pt>
                <c:pt idx="474">
                  <c:v>299.5</c:v>
                </c:pt>
                <c:pt idx="475">
                  <c:v>299.5</c:v>
                </c:pt>
                <c:pt idx="476">
                  <c:v>299.5</c:v>
                </c:pt>
                <c:pt idx="477">
                  <c:v>299.89999999999998</c:v>
                </c:pt>
                <c:pt idx="478">
                  <c:v>299.89999999999998</c:v>
                </c:pt>
                <c:pt idx="479">
                  <c:v>299.89999999999998</c:v>
                </c:pt>
                <c:pt idx="480">
                  <c:v>300</c:v>
                </c:pt>
                <c:pt idx="481">
                  <c:v>300</c:v>
                </c:pt>
                <c:pt idx="482">
                  <c:v>300</c:v>
                </c:pt>
                <c:pt idx="483">
                  <c:v>300.10000000000002</c:v>
                </c:pt>
                <c:pt idx="484">
                  <c:v>304.10000000000002</c:v>
                </c:pt>
                <c:pt idx="485">
                  <c:v>305.60000000000002</c:v>
                </c:pt>
                <c:pt idx="486">
                  <c:v>315</c:v>
                </c:pt>
                <c:pt idx="487">
                  <c:v>317.3</c:v>
                </c:pt>
                <c:pt idx="488">
                  <c:v>318</c:v>
                </c:pt>
                <c:pt idx="489">
                  <c:v>319</c:v>
                </c:pt>
                <c:pt idx="490">
                  <c:v>320.60000000000002</c:v>
                </c:pt>
                <c:pt idx="491">
                  <c:v>320.60000000000002</c:v>
                </c:pt>
                <c:pt idx="492">
                  <c:v>323</c:v>
                </c:pt>
                <c:pt idx="493">
                  <c:v>324.89999999999998</c:v>
                </c:pt>
                <c:pt idx="494">
                  <c:v>324.89999999999998</c:v>
                </c:pt>
                <c:pt idx="495">
                  <c:v>325.7</c:v>
                </c:pt>
                <c:pt idx="496">
                  <c:v>329.5</c:v>
                </c:pt>
                <c:pt idx="497">
                  <c:v>329.82</c:v>
                </c:pt>
                <c:pt idx="498">
                  <c:v>330</c:v>
                </c:pt>
                <c:pt idx="499">
                  <c:v>330</c:v>
                </c:pt>
                <c:pt idx="500">
                  <c:v>330</c:v>
                </c:pt>
                <c:pt idx="501">
                  <c:v>332</c:v>
                </c:pt>
                <c:pt idx="502">
                  <c:v>332.4</c:v>
                </c:pt>
                <c:pt idx="503">
                  <c:v>332.6</c:v>
                </c:pt>
                <c:pt idx="504">
                  <c:v>332.6</c:v>
                </c:pt>
                <c:pt idx="505">
                  <c:v>333</c:v>
                </c:pt>
                <c:pt idx="506">
                  <c:v>334</c:v>
                </c:pt>
                <c:pt idx="507">
                  <c:v>334.1</c:v>
                </c:pt>
                <c:pt idx="508">
                  <c:v>334.8</c:v>
                </c:pt>
                <c:pt idx="509">
                  <c:v>335</c:v>
                </c:pt>
                <c:pt idx="510">
                  <c:v>335</c:v>
                </c:pt>
                <c:pt idx="511">
                  <c:v>335</c:v>
                </c:pt>
                <c:pt idx="512">
                  <c:v>335</c:v>
                </c:pt>
                <c:pt idx="513">
                  <c:v>335</c:v>
                </c:pt>
                <c:pt idx="514">
                  <c:v>335.1</c:v>
                </c:pt>
                <c:pt idx="515">
                  <c:v>335.4</c:v>
                </c:pt>
                <c:pt idx="516">
                  <c:v>335.5</c:v>
                </c:pt>
                <c:pt idx="517">
                  <c:v>335.5</c:v>
                </c:pt>
                <c:pt idx="518">
                  <c:v>336.7</c:v>
                </c:pt>
                <c:pt idx="519">
                  <c:v>336.7</c:v>
                </c:pt>
                <c:pt idx="520">
                  <c:v>338</c:v>
                </c:pt>
                <c:pt idx="521">
                  <c:v>338.8</c:v>
                </c:pt>
                <c:pt idx="522">
                  <c:v>340</c:v>
                </c:pt>
                <c:pt idx="523">
                  <c:v>340.2</c:v>
                </c:pt>
                <c:pt idx="524">
                  <c:v>342</c:v>
                </c:pt>
                <c:pt idx="525">
                  <c:v>345</c:v>
                </c:pt>
                <c:pt idx="526">
                  <c:v>345</c:v>
                </c:pt>
                <c:pt idx="527">
                  <c:v>345</c:v>
                </c:pt>
                <c:pt idx="528">
                  <c:v>345.2</c:v>
                </c:pt>
                <c:pt idx="529">
                  <c:v>345.3</c:v>
                </c:pt>
                <c:pt idx="530">
                  <c:v>345.3</c:v>
                </c:pt>
                <c:pt idx="531">
                  <c:v>347</c:v>
                </c:pt>
                <c:pt idx="532">
                  <c:v>360</c:v>
                </c:pt>
                <c:pt idx="533">
                  <c:v>361</c:v>
                </c:pt>
                <c:pt idx="534">
                  <c:v>366.5</c:v>
                </c:pt>
              </c:numCache>
            </c:numRef>
          </c:xVal>
          <c:yVal>
            <c:numRef>
              <c:f>Feuil1!$B$1:$B$537</c:f>
              <c:numCache>
                <c:formatCode>General</c:formatCode>
                <c:ptCount val="537"/>
                <c:pt idx="0">
                  <c:v>4.5</c:v>
                </c:pt>
                <c:pt idx="1">
                  <c:v>5</c:v>
                </c:pt>
                <c:pt idx="2">
                  <c:v>5.2</c:v>
                </c:pt>
                <c:pt idx="3">
                  <c:v>3</c:v>
                </c:pt>
                <c:pt idx="4">
                  <c:v>6</c:v>
                </c:pt>
                <c:pt idx="5">
                  <c:v>1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8.5</c:v>
                </c:pt>
                <c:pt idx="11">
                  <c:v>8.5</c:v>
                </c:pt>
                <c:pt idx="12">
                  <c:v>8</c:v>
                </c:pt>
                <c:pt idx="13">
                  <c:v>3.6</c:v>
                </c:pt>
                <c:pt idx="14">
                  <c:v>5</c:v>
                </c:pt>
                <c:pt idx="15">
                  <c:v>9.5</c:v>
                </c:pt>
                <c:pt idx="16">
                  <c:v>11</c:v>
                </c:pt>
                <c:pt idx="17">
                  <c:v>10</c:v>
                </c:pt>
                <c:pt idx="18">
                  <c:v>8</c:v>
                </c:pt>
                <c:pt idx="19">
                  <c:v>17</c:v>
                </c:pt>
                <c:pt idx="20">
                  <c:v>10</c:v>
                </c:pt>
                <c:pt idx="21">
                  <c:v>10</c:v>
                </c:pt>
                <c:pt idx="22">
                  <c:v>6</c:v>
                </c:pt>
                <c:pt idx="23">
                  <c:v>8</c:v>
                </c:pt>
                <c:pt idx="24">
                  <c:v>6</c:v>
                </c:pt>
                <c:pt idx="25">
                  <c:v>8</c:v>
                </c:pt>
                <c:pt idx="26">
                  <c:v>4.0999999999999996</c:v>
                </c:pt>
                <c:pt idx="27">
                  <c:v>4</c:v>
                </c:pt>
                <c:pt idx="28">
                  <c:v>9</c:v>
                </c:pt>
                <c:pt idx="29">
                  <c:v>12</c:v>
                </c:pt>
                <c:pt idx="30">
                  <c:v>6</c:v>
                </c:pt>
                <c:pt idx="31">
                  <c:v>8</c:v>
                </c:pt>
                <c:pt idx="32">
                  <c:v>8</c:v>
                </c:pt>
                <c:pt idx="33">
                  <c:v>4</c:v>
                </c:pt>
                <c:pt idx="34">
                  <c:v>6</c:v>
                </c:pt>
                <c:pt idx="35">
                  <c:v>10.4</c:v>
                </c:pt>
                <c:pt idx="36">
                  <c:v>6</c:v>
                </c:pt>
                <c:pt idx="37">
                  <c:v>10</c:v>
                </c:pt>
                <c:pt idx="38">
                  <c:v>6</c:v>
                </c:pt>
                <c:pt idx="39">
                  <c:v>10</c:v>
                </c:pt>
                <c:pt idx="40">
                  <c:v>12</c:v>
                </c:pt>
                <c:pt idx="41">
                  <c:v>22</c:v>
                </c:pt>
                <c:pt idx="42">
                  <c:v>6</c:v>
                </c:pt>
                <c:pt idx="43">
                  <c:v>8</c:v>
                </c:pt>
                <c:pt idx="44">
                  <c:v>4</c:v>
                </c:pt>
                <c:pt idx="45">
                  <c:v>6</c:v>
                </c:pt>
                <c:pt idx="46">
                  <c:v>14.5</c:v>
                </c:pt>
                <c:pt idx="47">
                  <c:v>15</c:v>
                </c:pt>
                <c:pt idx="48">
                  <c:v>12</c:v>
                </c:pt>
                <c:pt idx="49">
                  <c:v>13.2</c:v>
                </c:pt>
                <c:pt idx="50">
                  <c:v>12.3</c:v>
                </c:pt>
                <c:pt idx="51">
                  <c:v>12</c:v>
                </c:pt>
                <c:pt idx="52">
                  <c:v>8</c:v>
                </c:pt>
                <c:pt idx="53">
                  <c:v>8</c:v>
                </c:pt>
                <c:pt idx="54">
                  <c:v>12</c:v>
                </c:pt>
                <c:pt idx="55">
                  <c:v>14.7</c:v>
                </c:pt>
                <c:pt idx="56">
                  <c:v>5.6</c:v>
                </c:pt>
                <c:pt idx="57">
                  <c:v>9</c:v>
                </c:pt>
                <c:pt idx="58">
                  <c:v>18</c:v>
                </c:pt>
                <c:pt idx="59">
                  <c:v>13</c:v>
                </c:pt>
                <c:pt idx="60">
                  <c:v>15.6</c:v>
                </c:pt>
                <c:pt idx="61">
                  <c:v>17.5</c:v>
                </c:pt>
                <c:pt idx="62">
                  <c:v>9.1</c:v>
                </c:pt>
                <c:pt idx="63">
                  <c:v>13.7</c:v>
                </c:pt>
                <c:pt idx="64">
                  <c:v>14.7</c:v>
                </c:pt>
                <c:pt idx="65">
                  <c:v>17.5</c:v>
                </c:pt>
                <c:pt idx="66">
                  <c:v>12.8</c:v>
                </c:pt>
                <c:pt idx="67">
                  <c:v>13.3</c:v>
                </c:pt>
                <c:pt idx="68">
                  <c:v>13.7</c:v>
                </c:pt>
                <c:pt idx="69">
                  <c:v>15.7</c:v>
                </c:pt>
                <c:pt idx="70">
                  <c:v>12</c:v>
                </c:pt>
                <c:pt idx="71">
                  <c:v>19</c:v>
                </c:pt>
                <c:pt idx="72">
                  <c:v>21.6</c:v>
                </c:pt>
                <c:pt idx="73">
                  <c:v>17.3</c:v>
                </c:pt>
                <c:pt idx="74">
                  <c:v>19.8</c:v>
                </c:pt>
                <c:pt idx="75">
                  <c:v>12</c:v>
                </c:pt>
                <c:pt idx="76">
                  <c:v>17</c:v>
                </c:pt>
                <c:pt idx="77">
                  <c:v>19</c:v>
                </c:pt>
                <c:pt idx="78">
                  <c:v>13</c:v>
                </c:pt>
                <c:pt idx="79">
                  <c:v>13.8</c:v>
                </c:pt>
                <c:pt idx="80">
                  <c:v>13</c:v>
                </c:pt>
                <c:pt idx="81">
                  <c:v>19</c:v>
                </c:pt>
                <c:pt idx="82">
                  <c:v>14</c:v>
                </c:pt>
                <c:pt idx="83">
                  <c:v>20</c:v>
                </c:pt>
                <c:pt idx="84">
                  <c:v>14</c:v>
                </c:pt>
                <c:pt idx="85">
                  <c:v>19</c:v>
                </c:pt>
                <c:pt idx="86">
                  <c:v>19</c:v>
                </c:pt>
                <c:pt idx="87">
                  <c:v>14.5</c:v>
                </c:pt>
                <c:pt idx="88">
                  <c:v>17.8</c:v>
                </c:pt>
                <c:pt idx="89">
                  <c:v>16.7</c:v>
                </c:pt>
                <c:pt idx="90">
                  <c:v>17.5</c:v>
                </c:pt>
                <c:pt idx="91">
                  <c:v>23</c:v>
                </c:pt>
                <c:pt idx="92">
                  <c:v>8</c:v>
                </c:pt>
                <c:pt idx="93">
                  <c:v>20.3</c:v>
                </c:pt>
                <c:pt idx="94">
                  <c:v>21.6</c:v>
                </c:pt>
                <c:pt idx="95">
                  <c:v>21.8</c:v>
                </c:pt>
                <c:pt idx="96">
                  <c:v>18</c:v>
                </c:pt>
                <c:pt idx="97">
                  <c:v>19.8</c:v>
                </c:pt>
                <c:pt idx="98">
                  <c:v>28</c:v>
                </c:pt>
                <c:pt idx="99">
                  <c:v>23</c:v>
                </c:pt>
                <c:pt idx="100">
                  <c:v>12</c:v>
                </c:pt>
                <c:pt idx="101">
                  <c:v>15.5</c:v>
                </c:pt>
                <c:pt idx="102">
                  <c:v>19.5</c:v>
                </c:pt>
                <c:pt idx="103">
                  <c:v>16</c:v>
                </c:pt>
                <c:pt idx="104">
                  <c:v>10</c:v>
                </c:pt>
                <c:pt idx="105">
                  <c:v>22</c:v>
                </c:pt>
                <c:pt idx="106">
                  <c:v>16.600000000000001</c:v>
                </c:pt>
                <c:pt idx="107">
                  <c:v>12</c:v>
                </c:pt>
                <c:pt idx="108">
                  <c:v>17</c:v>
                </c:pt>
                <c:pt idx="109">
                  <c:v>17</c:v>
                </c:pt>
                <c:pt idx="110">
                  <c:v>25.8</c:v>
                </c:pt>
                <c:pt idx="111">
                  <c:v>18</c:v>
                </c:pt>
                <c:pt idx="112">
                  <c:v>18.399999999999999</c:v>
                </c:pt>
                <c:pt idx="113">
                  <c:v>19.2</c:v>
                </c:pt>
                <c:pt idx="114">
                  <c:v>16</c:v>
                </c:pt>
                <c:pt idx="115">
                  <c:v>23.8</c:v>
                </c:pt>
                <c:pt idx="116">
                  <c:v>16</c:v>
                </c:pt>
                <c:pt idx="117">
                  <c:v>16</c:v>
                </c:pt>
                <c:pt idx="118">
                  <c:v>16.5</c:v>
                </c:pt>
                <c:pt idx="119">
                  <c:v>15</c:v>
                </c:pt>
                <c:pt idx="120">
                  <c:v>17</c:v>
                </c:pt>
                <c:pt idx="121">
                  <c:v>18</c:v>
                </c:pt>
                <c:pt idx="122">
                  <c:v>22.6</c:v>
                </c:pt>
                <c:pt idx="123">
                  <c:v>14</c:v>
                </c:pt>
                <c:pt idx="124">
                  <c:v>21.8</c:v>
                </c:pt>
                <c:pt idx="125">
                  <c:v>18</c:v>
                </c:pt>
                <c:pt idx="126">
                  <c:v>19</c:v>
                </c:pt>
                <c:pt idx="127">
                  <c:v>23.5</c:v>
                </c:pt>
                <c:pt idx="128">
                  <c:v>20</c:v>
                </c:pt>
                <c:pt idx="129">
                  <c:v>20.9</c:v>
                </c:pt>
                <c:pt idx="130">
                  <c:v>17</c:v>
                </c:pt>
                <c:pt idx="131">
                  <c:v>20.5</c:v>
                </c:pt>
                <c:pt idx="132">
                  <c:v>18</c:v>
                </c:pt>
                <c:pt idx="133">
                  <c:v>26.7</c:v>
                </c:pt>
                <c:pt idx="134">
                  <c:v>6</c:v>
                </c:pt>
                <c:pt idx="135">
                  <c:v>21</c:v>
                </c:pt>
                <c:pt idx="136">
                  <c:v>26</c:v>
                </c:pt>
                <c:pt idx="137">
                  <c:v>26</c:v>
                </c:pt>
                <c:pt idx="138">
                  <c:v>11</c:v>
                </c:pt>
                <c:pt idx="139">
                  <c:v>18.399999999999999</c:v>
                </c:pt>
                <c:pt idx="140">
                  <c:v>19</c:v>
                </c:pt>
                <c:pt idx="141">
                  <c:v>19.3</c:v>
                </c:pt>
                <c:pt idx="142">
                  <c:v>13</c:v>
                </c:pt>
                <c:pt idx="143">
                  <c:v>21.4</c:v>
                </c:pt>
                <c:pt idx="144">
                  <c:v>24</c:v>
                </c:pt>
                <c:pt idx="145">
                  <c:v>26</c:v>
                </c:pt>
                <c:pt idx="146">
                  <c:v>20.100000000000001</c:v>
                </c:pt>
                <c:pt idx="147">
                  <c:v>18</c:v>
                </c:pt>
                <c:pt idx="148">
                  <c:v>29</c:v>
                </c:pt>
                <c:pt idx="149">
                  <c:v>26</c:v>
                </c:pt>
                <c:pt idx="150">
                  <c:v>20.5</c:v>
                </c:pt>
                <c:pt idx="151">
                  <c:v>23</c:v>
                </c:pt>
                <c:pt idx="152">
                  <c:v>18.8</c:v>
                </c:pt>
                <c:pt idx="153">
                  <c:v>19</c:v>
                </c:pt>
                <c:pt idx="154">
                  <c:v>21</c:v>
                </c:pt>
                <c:pt idx="155">
                  <c:v>24</c:v>
                </c:pt>
                <c:pt idx="156">
                  <c:v>23.5</c:v>
                </c:pt>
                <c:pt idx="157">
                  <c:v>24</c:v>
                </c:pt>
                <c:pt idx="158">
                  <c:v>15</c:v>
                </c:pt>
                <c:pt idx="159">
                  <c:v>16.5</c:v>
                </c:pt>
                <c:pt idx="160">
                  <c:v>18</c:v>
                </c:pt>
                <c:pt idx="161">
                  <c:v>28</c:v>
                </c:pt>
                <c:pt idx="162">
                  <c:v>15.5</c:v>
                </c:pt>
                <c:pt idx="163">
                  <c:v>22.8</c:v>
                </c:pt>
                <c:pt idx="164">
                  <c:v>24.6</c:v>
                </c:pt>
                <c:pt idx="165">
                  <c:v>21</c:v>
                </c:pt>
                <c:pt idx="166">
                  <c:v>20.7</c:v>
                </c:pt>
                <c:pt idx="167">
                  <c:v>22</c:v>
                </c:pt>
                <c:pt idx="168">
                  <c:v>20.6</c:v>
                </c:pt>
                <c:pt idx="169">
                  <c:v>21</c:v>
                </c:pt>
                <c:pt idx="170">
                  <c:v>25</c:v>
                </c:pt>
                <c:pt idx="171">
                  <c:v>22.9</c:v>
                </c:pt>
                <c:pt idx="172">
                  <c:v>28</c:v>
                </c:pt>
                <c:pt idx="173">
                  <c:v>25</c:v>
                </c:pt>
                <c:pt idx="174">
                  <c:v>14</c:v>
                </c:pt>
                <c:pt idx="175">
                  <c:v>17.5</c:v>
                </c:pt>
                <c:pt idx="176">
                  <c:v>25</c:v>
                </c:pt>
                <c:pt idx="177">
                  <c:v>21</c:v>
                </c:pt>
                <c:pt idx="178">
                  <c:v>25</c:v>
                </c:pt>
                <c:pt idx="179">
                  <c:v>23.5</c:v>
                </c:pt>
                <c:pt idx="180">
                  <c:v>26.8</c:v>
                </c:pt>
                <c:pt idx="181">
                  <c:v>27.5</c:v>
                </c:pt>
                <c:pt idx="182">
                  <c:v>24</c:v>
                </c:pt>
                <c:pt idx="183">
                  <c:v>28</c:v>
                </c:pt>
                <c:pt idx="184">
                  <c:v>21.6</c:v>
                </c:pt>
                <c:pt idx="185">
                  <c:v>24.3</c:v>
                </c:pt>
                <c:pt idx="186">
                  <c:v>23</c:v>
                </c:pt>
                <c:pt idx="187">
                  <c:v>26</c:v>
                </c:pt>
                <c:pt idx="188">
                  <c:v>18.7</c:v>
                </c:pt>
                <c:pt idx="189">
                  <c:v>25</c:v>
                </c:pt>
                <c:pt idx="190">
                  <c:v>17</c:v>
                </c:pt>
                <c:pt idx="191">
                  <c:v>24</c:v>
                </c:pt>
                <c:pt idx="192">
                  <c:v>22</c:v>
                </c:pt>
                <c:pt idx="193">
                  <c:v>21.3</c:v>
                </c:pt>
                <c:pt idx="194">
                  <c:v>22.2</c:v>
                </c:pt>
                <c:pt idx="195">
                  <c:v>24</c:v>
                </c:pt>
                <c:pt idx="196">
                  <c:v>27</c:v>
                </c:pt>
                <c:pt idx="197">
                  <c:v>21</c:v>
                </c:pt>
                <c:pt idx="198">
                  <c:v>24</c:v>
                </c:pt>
                <c:pt idx="199">
                  <c:v>25.7</c:v>
                </c:pt>
                <c:pt idx="200">
                  <c:v>30.6</c:v>
                </c:pt>
                <c:pt idx="201">
                  <c:v>23</c:v>
                </c:pt>
                <c:pt idx="202">
                  <c:v>26.8</c:v>
                </c:pt>
                <c:pt idx="203">
                  <c:v>28</c:v>
                </c:pt>
                <c:pt idx="204">
                  <c:v>29.7</c:v>
                </c:pt>
                <c:pt idx="205">
                  <c:v>23.8</c:v>
                </c:pt>
                <c:pt idx="206">
                  <c:v>32</c:v>
                </c:pt>
                <c:pt idx="207">
                  <c:v>34</c:v>
                </c:pt>
                <c:pt idx="208">
                  <c:v>18.5</c:v>
                </c:pt>
                <c:pt idx="209">
                  <c:v>20</c:v>
                </c:pt>
                <c:pt idx="210">
                  <c:v>28</c:v>
                </c:pt>
                <c:pt idx="211">
                  <c:v>26</c:v>
                </c:pt>
                <c:pt idx="212">
                  <c:v>28</c:v>
                </c:pt>
                <c:pt idx="213">
                  <c:v>18.7</c:v>
                </c:pt>
                <c:pt idx="214">
                  <c:v>32.5</c:v>
                </c:pt>
                <c:pt idx="215">
                  <c:v>19.5</c:v>
                </c:pt>
                <c:pt idx="216">
                  <c:v>36</c:v>
                </c:pt>
                <c:pt idx="217">
                  <c:v>23</c:v>
                </c:pt>
                <c:pt idx="218">
                  <c:v>25</c:v>
                </c:pt>
                <c:pt idx="219">
                  <c:v>36</c:v>
                </c:pt>
                <c:pt idx="220">
                  <c:v>21.1</c:v>
                </c:pt>
                <c:pt idx="221">
                  <c:v>24.4</c:v>
                </c:pt>
                <c:pt idx="222">
                  <c:v>29</c:v>
                </c:pt>
                <c:pt idx="223">
                  <c:v>30.6</c:v>
                </c:pt>
                <c:pt idx="224">
                  <c:v>22.6</c:v>
                </c:pt>
                <c:pt idx="225">
                  <c:v>23</c:v>
                </c:pt>
                <c:pt idx="226">
                  <c:v>25</c:v>
                </c:pt>
                <c:pt idx="227">
                  <c:v>30</c:v>
                </c:pt>
                <c:pt idx="228">
                  <c:v>22.4</c:v>
                </c:pt>
                <c:pt idx="229">
                  <c:v>22.8</c:v>
                </c:pt>
                <c:pt idx="230">
                  <c:v>30</c:v>
                </c:pt>
                <c:pt idx="231">
                  <c:v>34</c:v>
                </c:pt>
                <c:pt idx="232">
                  <c:v>19.3</c:v>
                </c:pt>
                <c:pt idx="233">
                  <c:v>20</c:v>
                </c:pt>
                <c:pt idx="234">
                  <c:v>24</c:v>
                </c:pt>
                <c:pt idx="235">
                  <c:v>27</c:v>
                </c:pt>
                <c:pt idx="236">
                  <c:v>25</c:v>
                </c:pt>
                <c:pt idx="237">
                  <c:v>28</c:v>
                </c:pt>
                <c:pt idx="238">
                  <c:v>28</c:v>
                </c:pt>
                <c:pt idx="239">
                  <c:v>29</c:v>
                </c:pt>
                <c:pt idx="240">
                  <c:v>23</c:v>
                </c:pt>
                <c:pt idx="241">
                  <c:v>28</c:v>
                </c:pt>
                <c:pt idx="242">
                  <c:v>18.3</c:v>
                </c:pt>
                <c:pt idx="243">
                  <c:v>24.2</c:v>
                </c:pt>
                <c:pt idx="244">
                  <c:v>23.2</c:v>
                </c:pt>
                <c:pt idx="245">
                  <c:v>24.2</c:v>
                </c:pt>
                <c:pt idx="246">
                  <c:v>22</c:v>
                </c:pt>
                <c:pt idx="247">
                  <c:v>22</c:v>
                </c:pt>
                <c:pt idx="248">
                  <c:v>27</c:v>
                </c:pt>
                <c:pt idx="249">
                  <c:v>37.700000000000003</c:v>
                </c:pt>
                <c:pt idx="250">
                  <c:v>27</c:v>
                </c:pt>
                <c:pt idx="251">
                  <c:v>33</c:v>
                </c:pt>
                <c:pt idx="252">
                  <c:v>30</c:v>
                </c:pt>
                <c:pt idx="253">
                  <c:v>30</c:v>
                </c:pt>
                <c:pt idx="254">
                  <c:v>29.1</c:v>
                </c:pt>
                <c:pt idx="255">
                  <c:v>29.7</c:v>
                </c:pt>
                <c:pt idx="256">
                  <c:v>29.7</c:v>
                </c:pt>
                <c:pt idx="257">
                  <c:v>24</c:v>
                </c:pt>
                <c:pt idx="258">
                  <c:v>27</c:v>
                </c:pt>
                <c:pt idx="259">
                  <c:v>21.3</c:v>
                </c:pt>
                <c:pt idx="260">
                  <c:v>26.4</c:v>
                </c:pt>
                <c:pt idx="261">
                  <c:v>31</c:v>
                </c:pt>
                <c:pt idx="262">
                  <c:v>35</c:v>
                </c:pt>
                <c:pt idx="263">
                  <c:v>27</c:v>
                </c:pt>
                <c:pt idx="264">
                  <c:v>28</c:v>
                </c:pt>
                <c:pt idx="265">
                  <c:v>22</c:v>
                </c:pt>
                <c:pt idx="266">
                  <c:v>24</c:v>
                </c:pt>
                <c:pt idx="267">
                  <c:v>24.3</c:v>
                </c:pt>
                <c:pt idx="268">
                  <c:v>27</c:v>
                </c:pt>
                <c:pt idx="269">
                  <c:v>29</c:v>
                </c:pt>
                <c:pt idx="270">
                  <c:v>29.5</c:v>
                </c:pt>
                <c:pt idx="271">
                  <c:v>28</c:v>
                </c:pt>
                <c:pt idx="272">
                  <c:v>30</c:v>
                </c:pt>
                <c:pt idx="273">
                  <c:v>32</c:v>
                </c:pt>
                <c:pt idx="274">
                  <c:v>19</c:v>
                </c:pt>
                <c:pt idx="275">
                  <c:v>30</c:v>
                </c:pt>
                <c:pt idx="276">
                  <c:v>28</c:v>
                </c:pt>
                <c:pt idx="277">
                  <c:v>30</c:v>
                </c:pt>
                <c:pt idx="278">
                  <c:v>32</c:v>
                </c:pt>
                <c:pt idx="279">
                  <c:v>35</c:v>
                </c:pt>
                <c:pt idx="280">
                  <c:v>32</c:v>
                </c:pt>
                <c:pt idx="281">
                  <c:v>30</c:v>
                </c:pt>
                <c:pt idx="282">
                  <c:v>30</c:v>
                </c:pt>
                <c:pt idx="283">
                  <c:v>24.2</c:v>
                </c:pt>
                <c:pt idx="284">
                  <c:v>24.5</c:v>
                </c:pt>
                <c:pt idx="285">
                  <c:v>28.5</c:v>
                </c:pt>
                <c:pt idx="286">
                  <c:v>29</c:v>
                </c:pt>
                <c:pt idx="287">
                  <c:v>32</c:v>
                </c:pt>
                <c:pt idx="288">
                  <c:v>27.3</c:v>
                </c:pt>
                <c:pt idx="289">
                  <c:v>27.9</c:v>
                </c:pt>
                <c:pt idx="290">
                  <c:v>30</c:v>
                </c:pt>
                <c:pt idx="291">
                  <c:v>32</c:v>
                </c:pt>
                <c:pt idx="292">
                  <c:v>26.8</c:v>
                </c:pt>
                <c:pt idx="293">
                  <c:v>27.5</c:v>
                </c:pt>
                <c:pt idx="294">
                  <c:v>27</c:v>
                </c:pt>
                <c:pt idx="295">
                  <c:v>26.6</c:v>
                </c:pt>
                <c:pt idx="296">
                  <c:v>27</c:v>
                </c:pt>
                <c:pt idx="297">
                  <c:v>26.7</c:v>
                </c:pt>
                <c:pt idx="298">
                  <c:v>30</c:v>
                </c:pt>
                <c:pt idx="299">
                  <c:v>27.5</c:v>
                </c:pt>
                <c:pt idx="300">
                  <c:v>26.5</c:v>
                </c:pt>
                <c:pt idx="301">
                  <c:v>36.6</c:v>
                </c:pt>
                <c:pt idx="302">
                  <c:v>27.2</c:v>
                </c:pt>
                <c:pt idx="303">
                  <c:v>27.2</c:v>
                </c:pt>
                <c:pt idx="304">
                  <c:v>27.2</c:v>
                </c:pt>
                <c:pt idx="305">
                  <c:v>31.6</c:v>
                </c:pt>
                <c:pt idx="306">
                  <c:v>24.5</c:v>
                </c:pt>
                <c:pt idx="307">
                  <c:v>26</c:v>
                </c:pt>
                <c:pt idx="308">
                  <c:v>32</c:v>
                </c:pt>
                <c:pt idx="309">
                  <c:v>19</c:v>
                </c:pt>
                <c:pt idx="310">
                  <c:v>21.5</c:v>
                </c:pt>
                <c:pt idx="311">
                  <c:v>27</c:v>
                </c:pt>
                <c:pt idx="312">
                  <c:v>32</c:v>
                </c:pt>
                <c:pt idx="313">
                  <c:v>32</c:v>
                </c:pt>
                <c:pt idx="314">
                  <c:v>33</c:v>
                </c:pt>
                <c:pt idx="315">
                  <c:v>31.5</c:v>
                </c:pt>
                <c:pt idx="316">
                  <c:v>29</c:v>
                </c:pt>
                <c:pt idx="317">
                  <c:v>33</c:v>
                </c:pt>
                <c:pt idx="318">
                  <c:v>34</c:v>
                </c:pt>
                <c:pt idx="319">
                  <c:v>31</c:v>
                </c:pt>
                <c:pt idx="320">
                  <c:v>34</c:v>
                </c:pt>
                <c:pt idx="321">
                  <c:v>21</c:v>
                </c:pt>
                <c:pt idx="322">
                  <c:v>25</c:v>
                </c:pt>
                <c:pt idx="323">
                  <c:v>30</c:v>
                </c:pt>
                <c:pt idx="324">
                  <c:v>33.619999999999997</c:v>
                </c:pt>
                <c:pt idx="325">
                  <c:v>33</c:v>
                </c:pt>
                <c:pt idx="326">
                  <c:v>26</c:v>
                </c:pt>
                <c:pt idx="327">
                  <c:v>32</c:v>
                </c:pt>
                <c:pt idx="328">
                  <c:v>38</c:v>
                </c:pt>
                <c:pt idx="329">
                  <c:v>23</c:v>
                </c:pt>
                <c:pt idx="330">
                  <c:v>28.5</c:v>
                </c:pt>
                <c:pt idx="331">
                  <c:v>30</c:v>
                </c:pt>
                <c:pt idx="332">
                  <c:v>20</c:v>
                </c:pt>
                <c:pt idx="333">
                  <c:v>25</c:v>
                </c:pt>
                <c:pt idx="334">
                  <c:v>24</c:v>
                </c:pt>
                <c:pt idx="335">
                  <c:v>29</c:v>
                </c:pt>
                <c:pt idx="336">
                  <c:v>34</c:v>
                </c:pt>
                <c:pt idx="337">
                  <c:v>30.5</c:v>
                </c:pt>
                <c:pt idx="338">
                  <c:v>33</c:v>
                </c:pt>
                <c:pt idx="339">
                  <c:v>22</c:v>
                </c:pt>
                <c:pt idx="340">
                  <c:v>27.2</c:v>
                </c:pt>
                <c:pt idx="341">
                  <c:v>28.5</c:v>
                </c:pt>
                <c:pt idx="342">
                  <c:v>32</c:v>
                </c:pt>
                <c:pt idx="343">
                  <c:v>24</c:v>
                </c:pt>
                <c:pt idx="344">
                  <c:v>24.5</c:v>
                </c:pt>
                <c:pt idx="345">
                  <c:v>28.8</c:v>
                </c:pt>
                <c:pt idx="346">
                  <c:v>37</c:v>
                </c:pt>
                <c:pt idx="347">
                  <c:v>22</c:v>
                </c:pt>
                <c:pt idx="348">
                  <c:v>22.5</c:v>
                </c:pt>
                <c:pt idx="349">
                  <c:v>23</c:v>
                </c:pt>
                <c:pt idx="350">
                  <c:v>22</c:v>
                </c:pt>
                <c:pt idx="351">
                  <c:v>25</c:v>
                </c:pt>
                <c:pt idx="352">
                  <c:v>17.100000000000001</c:v>
                </c:pt>
                <c:pt idx="353">
                  <c:v>18.100000000000001</c:v>
                </c:pt>
                <c:pt idx="354">
                  <c:v>32</c:v>
                </c:pt>
                <c:pt idx="355">
                  <c:v>35</c:v>
                </c:pt>
                <c:pt idx="356">
                  <c:v>29</c:v>
                </c:pt>
                <c:pt idx="357">
                  <c:v>33</c:v>
                </c:pt>
                <c:pt idx="358">
                  <c:v>31.7</c:v>
                </c:pt>
                <c:pt idx="359">
                  <c:v>31</c:v>
                </c:pt>
                <c:pt idx="360">
                  <c:v>26</c:v>
                </c:pt>
                <c:pt idx="361">
                  <c:v>28.5</c:v>
                </c:pt>
                <c:pt idx="362">
                  <c:v>30</c:v>
                </c:pt>
                <c:pt idx="363">
                  <c:v>35</c:v>
                </c:pt>
                <c:pt idx="364">
                  <c:v>34</c:v>
                </c:pt>
                <c:pt idx="365">
                  <c:v>36</c:v>
                </c:pt>
                <c:pt idx="366">
                  <c:v>32</c:v>
                </c:pt>
                <c:pt idx="367">
                  <c:v>32</c:v>
                </c:pt>
                <c:pt idx="368">
                  <c:v>32</c:v>
                </c:pt>
                <c:pt idx="369">
                  <c:v>25</c:v>
                </c:pt>
                <c:pt idx="370">
                  <c:v>31</c:v>
                </c:pt>
                <c:pt idx="371">
                  <c:v>28</c:v>
                </c:pt>
                <c:pt idx="372">
                  <c:v>34</c:v>
                </c:pt>
                <c:pt idx="373">
                  <c:v>35</c:v>
                </c:pt>
                <c:pt idx="374">
                  <c:v>28.8</c:v>
                </c:pt>
                <c:pt idx="375">
                  <c:v>28.3</c:v>
                </c:pt>
                <c:pt idx="376">
                  <c:v>33</c:v>
                </c:pt>
                <c:pt idx="377">
                  <c:v>36</c:v>
                </c:pt>
                <c:pt idx="378">
                  <c:v>36</c:v>
                </c:pt>
                <c:pt idx="379">
                  <c:v>38</c:v>
                </c:pt>
                <c:pt idx="380">
                  <c:v>36</c:v>
                </c:pt>
                <c:pt idx="381">
                  <c:v>38</c:v>
                </c:pt>
                <c:pt idx="382">
                  <c:v>36</c:v>
                </c:pt>
                <c:pt idx="383">
                  <c:v>36</c:v>
                </c:pt>
                <c:pt idx="384">
                  <c:v>31.7</c:v>
                </c:pt>
                <c:pt idx="385">
                  <c:v>36</c:v>
                </c:pt>
                <c:pt idx="386">
                  <c:v>30</c:v>
                </c:pt>
                <c:pt idx="387">
                  <c:v>31</c:v>
                </c:pt>
                <c:pt idx="388">
                  <c:v>33.119999999999997</c:v>
                </c:pt>
                <c:pt idx="389">
                  <c:v>38</c:v>
                </c:pt>
                <c:pt idx="390">
                  <c:v>36</c:v>
                </c:pt>
                <c:pt idx="391">
                  <c:v>32</c:v>
                </c:pt>
                <c:pt idx="392">
                  <c:v>34</c:v>
                </c:pt>
                <c:pt idx="393">
                  <c:v>30</c:v>
                </c:pt>
                <c:pt idx="394">
                  <c:v>30.6</c:v>
                </c:pt>
                <c:pt idx="395">
                  <c:v>35</c:v>
                </c:pt>
                <c:pt idx="396">
                  <c:v>36</c:v>
                </c:pt>
                <c:pt idx="397">
                  <c:v>35</c:v>
                </c:pt>
                <c:pt idx="398">
                  <c:v>36</c:v>
                </c:pt>
                <c:pt idx="399">
                  <c:v>38</c:v>
                </c:pt>
                <c:pt idx="400">
                  <c:v>32</c:v>
                </c:pt>
                <c:pt idx="401">
                  <c:v>33</c:v>
                </c:pt>
                <c:pt idx="402">
                  <c:v>30.5</c:v>
                </c:pt>
                <c:pt idx="403">
                  <c:v>32</c:v>
                </c:pt>
                <c:pt idx="404">
                  <c:v>31.4</c:v>
                </c:pt>
                <c:pt idx="405">
                  <c:v>35</c:v>
                </c:pt>
                <c:pt idx="406">
                  <c:v>32</c:v>
                </c:pt>
                <c:pt idx="407">
                  <c:v>32.799999999999997</c:v>
                </c:pt>
                <c:pt idx="408">
                  <c:v>38</c:v>
                </c:pt>
                <c:pt idx="409">
                  <c:v>30</c:v>
                </c:pt>
                <c:pt idx="410">
                  <c:v>32</c:v>
                </c:pt>
                <c:pt idx="411">
                  <c:v>33</c:v>
                </c:pt>
                <c:pt idx="412">
                  <c:v>35</c:v>
                </c:pt>
                <c:pt idx="413">
                  <c:v>36</c:v>
                </c:pt>
                <c:pt idx="414">
                  <c:v>35</c:v>
                </c:pt>
                <c:pt idx="415">
                  <c:v>33</c:v>
                </c:pt>
                <c:pt idx="416">
                  <c:v>27</c:v>
                </c:pt>
                <c:pt idx="417">
                  <c:v>36</c:v>
                </c:pt>
                <c:pt idx="418">
                  <c:v>27.4</c:v>
                </c:pt>
                <c:pt idx="419">
                  <c:v>36</c:v>
                </c:pt>
                <c:pt idx="420">
                  <c:v>38</c:v>
                </c:pt>
                <c:pt idx="421">
                  <c:v>36</c:v>
                </c:pt>
                <c:pt idx="422">
                  <c:v>27.3</c:v>
                </c:pt>
                <c:pt idx="423">
                  <c:v>32</c:v>
                </c:pt>
                <c:pt idx="424">
                  <c:v>34</c:v>
                </c:pt>
                <c:pt idx="425">
                  <c:v>35</c:v>
                </c:pt>
                <c:pt idx="426">
                  <c:v>27.5</c:v>
                </c:pt>
                <c:pt idx="427">
                  <c:v>30</c:v>
                </c:pt>
                <c:pt idx="428">
                  <c:v>38.5</c:v>
                </c:pt>
                <c:pt idx="429">
                  <c:v>29.7</c:v>
                </c:pt>
                <c:pt idx="430">
                  <c:v>30.1</c:v>
                </c:pt>
                <c:pt idx="431">
                  <c:v>28</c:v>
                </c:pt>
                <c:pt idx="432">
                  <c:v>28.9</c:v>
                </c:pt>
                <c:pt idx="433">
                  <c:v>29</c:v>
                </c:pt>
                <c:pt idx="434">
                  <c:v>35</c:v>
                </c:pt>
                <c:pt idx="435">
                  <c:v>21.5</c:v>
                </c:pt>
                <c:pt idx="436">
                  <c:v>23.5</c:v>
                </c:pt>
                <c:pt idx="437">
                  <c:v>27</c:v>
                </c:pt>
                <c:pt idx="438">
                  <c:v>28.7</c:v>
                </c:pt>
                <c:pt idx="439">
                  <c:v>29</c:v>
                </c:pt>
                <c:pt idx="440">
                  <c:v>31</c:v>
                </c:pt>
                <c:pt idx="441">
                  <c:v>32</c:v>
                </c:pt>
                <c:pt idx="442">
                  <c:v>32.5</c:v>
                </c:pt>
                <c:pt idx="443">
                  <c:v>33</c:v>
                </c:pt>
                <c:pt idx="444">
                  <c:v>34</c:v>
                </c:pt>
                <c:pt idx="445">
                  <c:v>23.6</c:v>
                </c:pt>
                <c:pt idx="446">
                  <c:v>27</c:v>
                </c:pt>
                <c:pt idx="447">
                  <c:v>28</c:v>
                </c:pt>
                <c:pt idx="448">
                  <c:v>32</c:v>
                </c:pt>
                <c:pt idx="449">
                  <c:v>34</c:v>
                </c:pt>
                <c:pt idx="450">
                  <c:v>28</c:v>
                </c:pt>
                <c:pt idx="451">
                  <c:v>31.7</c:v>
                </c:pt>
                <c:pt idx="452">
                  <c:v>32</c:v>
                </c:pt>
                <c:pt idx="453">
                  <c:v>31.7</c:v>
                </c:pt>
                <c:pt idx="454">
                  <c:v>32.6</c:v>
                </c:pt>
                <c:pt idx="455">
                  <c:v>24.3</c:v>
                </c:pt>
                <c:pt idx="456">
                  <c:v>27.5</c:v>
                </c:pt>
                <c:pt idx="457">
                  <c:v>28.5</c:v>
                </c:pt>
                <c:pt idx="458">
                  <c:v>32</c:v>
                </c:pt>
                <c:pt idx="459">
                  <c:v>33</c:v>
                </c:pt>
                <c:pt idx="460">
                  <c:v>35</c:v>
                </c:pt>
                <c:pt idx="461">
                  <c:v>25</c:v>
                </c:pt>
                <c:pt idx="462">
                  <c:v>27.5</c:v>
                </c:pt>
                <c:pt idx="463">
                  <c:v>30.3</c:v>
                </c:pt>
                <c:pt idx="464">
                  <c:v>34</c:v>
                </c:pt>
                <c:pt idx="465">
                  <c:v>35</c:v>
                </c:pt>
                <c:pt idx="466">
                  <c:v>36</c:v>
                </c:pt>
                <c:pt idx="467">
                  <c:v>30</c:v>
                </c:pt>
                <c:pt idx="468">
                  <c:v>33</c:v>
                </c:pt>
                <c:pt idx="469">
                  <c:v>35</c:v>
                </c:pt>
                <c:pt idx="470">
                  <c:v>37</c:v>
                </c:pt>
                <c:pt idx="471">
                  <c:v>36</c:v>
                </c:pt>
                <c:pt idx="472">
                  <c:v>28</c:v>
                </c:pt>
                <c:pt idx="473">
                  <c:v>32</c:v>
                </c:pt>
                <c:pt idx="474">
                  <c:v>32.5</c:v>
                </c:pt>
                <c:pt idx="475">
                  <c:v>35</c:v>
                </c:pt>
                <c:pt idx="476">
                  <c:v>39</c:v>
                </c:pt>
                <c:pt idx="477">
                  <c:v>32</c:v>
                </c:pt>
                <c:pt idx="478">
                  <c:v>32.200000000000003</c:v>
                </c:pt>
                <c:pt idx="479">
                  <c:v>32.6</c:v>
                </c:pt>
                <c:pt idx="480">
                  <c:v>32</c:v>
                </c:pt>
                <c:pt idx="481">
                  <c:v>35.6</c:v>
                </c:pt>
                <c:pt idx="482">
                  <c:v>36</c:v>
                </c:pt>
                <c:pt idx="483">
                  <c:v>36</c:v>
                </c:pt>
                <c:pt idx="484">
                  <c:v>36</c:v>
                </c:pt>
                <c:pt idx="485">
                  <c:v>36</c:v>
                </c:pt>
                <c:pt idx="486">
                  <c:v>35</c:v>
                </c:pt>
                <c:pt idx="487">
                  <c:v>28.7</c:v>
                </c:pt>
                <c:pt idx="488">
                  <c:v>36</c:v>
                </c:pt>
                <c:pt idx="489">
                  <c:v>28.8</c:v>
                </c:pt>
                <c:pt idx="490">
                  <c:v>36</c:v>
                </c:pt>
                <c:pt idx="491">
                  <c:v>38</c:v>
                </c:pt>
                <c:pt idx="492">
                  <c:v>36.6</c:v>
                </c:pt>
                <c:pt idx="493">
                  <c:v>36</c:v>
                </c:pt>
                <c:pt idx="494">
                  <c:v>38</c:v>
                </c:pt>
                <c:pt idx="495">
                  <c:v>34.5</c:v>
                </c:pt>
                <c:pt idx="496">
                  <c:v>32</c:v>
                </c:pt>
                <c:pt idx="497">
                  <c:v>30</c:v>
                </c:pt>
                <c:pt idx="498">
                  <c:v>21</c:v>
                </c:pt>
                <c:pt idx="499">
                  <c:v>31.7</c:v>
                </c:pt>
                <c:pt idx="500">
                  <c:v>36</c:v>
                </c:pt>
                <c:pt idx="501">
                  <c:v>37.5</c:v>
                </c:pt>
                <c:pt idx="502">
                  <c:v>38</c:v>
                </c:pt>
                <c:pt idx="503">
                  <c:v>37</c:v>
                </c:pt>
                <c:pt idx="504">
                  <c:v>39</c:v>
                </c:pt>
                <c:pt idx="505">
                  <c:v>26.8</c:v>
                </c:pt>
                <c:pt idx="506">
                  <c:v>36</c:v>
                </c:pt>
                <c:pt idx="507">
                  <c:v>36</c:v>
                </c:pt>
                <c:pt idx="508">
                  <c:v>33</c:v>
                </c:pt>
                <c:pt idx="509">
                  <c:v>33</c:v>
                </c:pt>
                <c:pt idx="510">
                  <c:v>35</c:v>
                </c:pt>
                <c:pt idx="511">
                  <c:v>36</c:v>
                </c:pt>
                <c:pt idx="512">
                  <c:v>36.799999999999997</c:v>
                </c:pt>
                <c:pt idx="513">
                  <c:v>38</c:v>
                </c:pt>
                <c:pt idx="514">
                  <c:v>38</c:v>
                </c:pt>
                <c:pt idx="515">
                  <c:v>36</c:v>
                </c:pt>
                <c:pt idx="516">
                  <c:v>36</c:v>
                </c:pt>
                <c:pt idx="517">
                  <c:v>38</c:v>
                </c:pt>
                <c:pt idx="518">
                  <c:v>36</c:v>
                </c:pt>
                <c:pt idx="519">
                  <c:v>38</c:v>
                </c:pt>
                <c:pt idx="520">
                  <c:v>28</c:v>
                </c:pt>
                <c:pt idx="521">
                  <c:v>30</c:v>
                </c:pt>
                <c:pt idx="522">
                  <c:v>31</c:v>
                </c:pt>
                <c:pt idx="523">
                  <c:v>36</c:v>
                </c:pt>
                <c:pt idx="524">
                  <c:v>32</c:v>
                </c:pt>
                <c:pt idx="525">
                  <c:v>33.299999999999997</c:v>
                </c:pt>
                <c:pt idx="526">
                  <c:v>34.1</c:v>
                </c:pt>
                <c:pt idx="527">
                  <c:v>36</c:v>
                </c:pt>
                <c:pt idx="528">
                  <c:v>34.5</c:v>
                </c:pt>
                <c:pt idx="529">
                  <c:v>35</c:v>
                </c:pt>
                <c:pt idx="530">
                  <c:v>35.700000000000003</c:v>
                </c:pt>
                <c:pt idx="531">
                  <c:v>36</c:v>
                </c:pt>
                <c:pt idx="532">
                  <c:v>29.5</c:v>
                </c:pt>
                <c:pt idx="533">
                  <c:v>38</c:v>
                </c:pt>
                <c:pt idx="534">
                  <c:v>37</c:v>
                </c:pt>
              </c:numCache>
            </c:numRef>
          </c:yVal>
          <c:bubbleSize>
            <c:numRef>
              <c:f>Feuil1!$C$1:$C$537</c:f>
              <c:numCache>
                <c:formatCode>General</c:formatCode>
                <c:ptCount val="537"/>
                <c:pt idx="0">
                  <c:v>1212</c:v>
                </c:pt>
                <c:pt idx="1">
                  <c:v>2193</c:v>
                </c:pt>
                <c:pt idx="2">
                  <c:v>1893</c:v>
                </c:pt>
                <c:pt idx="3">
                  <c:v>999</c:v>
                </c:pt>
                <c:pt idx="4">
                  <c:v>870</c:v>
                </c:pt>
                <c:pt idx="5">
                  <c:v>36</c:v>
                </c:pt>
                <c:pt idx="6">
                  <c:v>354</c:v>
                </c:pt>
                <c:pt idx="7">
                  <c:v>1256</c:v>
                </c:pt>
                <c:pt idx="8">
                  <c:v>625</c:v>
                </c:pt>
                <c:pt idx="9">
                  <c:v>775</c:v>
                </c:pt>
                <c:pt idx="10">
                  <c:v>315</c:v>
                </c:pt>
                <c:pt idx="11">
                  <c:v>1500</c:v>
                </c:pt>
                <c:pt idx="12">
                  <c:v>2142</c:v>
                </c:pt>
                <c:pt idx="13">
                  <c:v>23</c:v>
                </c:pt>
                <c:pt idx="14">
                  <c:v>240</c:v>
                </c:pt>
                <c:pt idx="15">
                  <c:v>1993</c:v>
                </c:pt>
                <c:pt idx="16">
                  <c:v>80</c:v>
                </c:pt>
                <c:pt idx="17">
                  <c:v>92</c:v>
                </c:pt>
                <c:pt idx="18">
                  <c:v>732</c:v>
                </c:pt>
                <c:pt idx="19">
                  <c:v>433</c:v>
                </c:pt>
                <c:pt idx="20">
                  <c:v>2054</c:v>
                </c:pt>
                <c:pt idx="21">
                  <c:v>2109</c:v>
                </c:pt>
                <c:pt idx="22">
                  <c:v>493</c:v>
                </c:pt>
                <c:pt idx="23">
                  <c:v>51</c:v>
                </c:pt>
                <c:pt idx="24">
                  <c:v>1958</c:v>
                </c:pt>
                <c:pt idx="25">
                  <c:v>1107</c:v>
                </c:pt>
                <c:pt idx="26">
                  <c:v>59</c:v>
                </c:pt>
                <c:pt idx="27">
                  <c:v>46</c:v>
                </c:pt>
                <c:pt idx="28">
                  <c:v>6</c:v>
                </c:pt>
                <c:pt idx="29">
                  <c:v>848</c:v>
                </c:pt>
                <c:pt idx="30">
                  <c:v>399</c:v>
                </c:pt>
                <c:pt idx="31">
                  <c:v>2204</c:v>
                </c:pt>
                <c:pt idx="32">
                  <c:v>16</c:v>
                </c:pt>
                <c:pt idx="33">
                  <c:v>4</c:v>
                </c:pt>
                <c:pt idx="34">
                  <c:v>60</c:v>
                </c:pt>
                <c:pt idx="35">
                  <c:v>91</c:v>
                </c:pt>
                <c:pt idx="36">
                  <c:v>1826</c:v>
                </c:pt>
                <c:pt idx="37">
                  <c:v>2197</c:v>
                </c:pt>
                <c:pt idx="38">
                  <c:v>1607</c:v>
                </c:pt>
                <c:pt idx="39">
                  <c:v>2029</c:v>
                </c:pt>
                <c:pt idx="40">
                  <c:v>1178</c:v>
                </c:pt>
                <c:pt idx="41">
                  <c:v>141</c:v>
                </c:pt>
                <c:pt idx="42">
                  <c:v>36</c:v>
                </c:pt>
                <c:pt idx="43">
                  <c:v>23</c:v>
                </c:pt>
                <c:pt idx="44">
                  <c:v>33</c:v>
                </c:pt>
                <c:pt idx="45">
                  <c:v>98</c:v>
                </c:pt>
                <c:pt idx="46">
                  <c:v>2171</c:v>
                </c:pt>
                <c:pt idx="47">
                  <c:v>2204</c:v>
                </c:pt>
                <c:pt idx="48">
                  <c:v>2139</c:v>
                </c:pt>
                <c:pt idx="49">
                  <c:v>1322</c:v>
                </c:pt>
                <c:pt idx="50">
                  <c:v>618</c:v>
                </c:pt>
                <c:pt idx="51">
                  <c:v>1984</c:v>
                </c:pt>
                <c:pt idx="52">
                  <c:v>1471</c:v>
                </c:pt>
                <c:pt idx="53">
                  <c:v>1908</c:v>
                </c:pt>
                <c:pt idx="54">
                  <c:v>366</c:v>
                </c:pt>
                <c:pt idx="55">
                  <c:v>1467</c:v>
                </c:pt>
                <c:pt idx="56">
                  <c:v>21</c:v>
                </c:pt>
                <c:pt idx="57">
                  <c:v>95</c:v>
                </c:pt>
                <c:pt idx="58">
                  <c:v>36</c:v>
                </c:pt>
                <c:pt idx="59">
                  <c:v>1</c:v>
                </c:pt>
                <c:pt idx="60">
                  <c:v>2196</c:v>
                </c:pt>
                <c:pt idx="61">
                  <c:v>1</c:v>
                </c:pt>
                <c:pt idx="62">
                  <c:v>1445</c:v>
                </c:pt>
                <c:pt idx="63">
                  <c:v>1645</c:v>
                </c:pt>
                <c:pt idx="64">
                  <c:v>2192</c:v>
                </c:pt>
                <c:pt idx="65">
                  <c:v>734</c:v>
                </c:pt>
                <c:pt idx="66">
                  <c:v>2198</c:v>
                </c:pt>
                <c:pt idx="67">
                  <c:v>1996</c:v>
                </c:pt>
                <c:pt idx="68">
                  <c:v>1074</c:v>
                </c:pt>
                <c:pt idx="69">
                  <c:v>402</c:v>
                </c:pt>
                <c:pt idx="70">
                  <c:v>218</c:v>
                </c:pt>
                <c:pt idx="71">
                  <c:v>273</c:v>
                </c:pt>
                <c:pt idx="72">
                  <c:v>925</c:v>
                </c:pt>
                <c:pt idx="73">
                  <c:v>8</c:v>
                </c:pt>
                <c:pt idx="74">
                  <c:v>2197</c:v>
                </c:pt>
                <c:pt idx="75">
                  <c:v>7</c:v>
                </c:pt>
                <c:pt idx="76">
                  <c:v>2146</c:v>
                </c:pt>
                <c:pt idx="77">
                  <c:v>38</c:v>
                </c:pt>
                <c:pt idx="78">
                  <c:v>2</c:v>
                </c:pt>
                <c:pt idx="79">
                  <c:v>52</c:v>
                </c:pt>
                <c:pt idx="80">
                  <c:v>11</c:v>
                </c:pt>
                <c:pt idx="81">
                  <c:v>1188</c:v>
                </c:pt>
                <c:pt idx="82">
                  <c:v>2038</c:v>
                </c:pt>
                <c:pt idx="83">
                  <c:v>2194</c:v>
                </c:pt>
                <c:pt idx="84">
                  <c:v>1443</c:v>
                </c:pt>
                <c:pt idx="85">
                  <c:v>1039</c:v>
                </c:pt>
                <c:pt idx="86">
                  <c:v>416</c:v>
                </c:pt>
                <c:pt idx="87">
                  <c:v>40</c:v>
                </c:pt>
                <c:pt idx="88">
                  <c:v>407</c:v>
                </c:pt>
                <c:pt idx="89">
                  <c:v>1410</c:v>
                </c:pt>
                <c:pt idx="90">
                  <c:v>61</c:v>
                </c:pt>
                <c:pt idx="91">
                  <c:v>482</c:v>
                </c:pt>
                <c:pt idx="92">
                  <c:v>34</c:v>
                </c:pt>
                <c:pt idx="93">
                  <c:v>125</c:v>
                </c:pt>
                <c:pt idx="94">
                  <c:v>115</c:v>
                </c:pt>
                <c:pt idx="95">
                  <c:v>26</c:v>
                </c:pt>
                <c:pt idx="96">
                  <c:v>236</c:v>
                </c:pt>
                <c:pt idx="97">
                  <c:v>17</c:v>
                </c:pt>
                <c:pt idx="98">
                  <c:v>945</c:v>
                </c:pt>
                <c:pt idx="99">
                  <c:v>703</c:v>
                </c:pt>
                <c:pt idx="100">
                  <c:v>4</c:v>
                </c:pt>
                <c:pt idx="101">
                  <c:v>7</c:v>
                </c:pt>
                <c:pt idx="102">
                  <c:v>133</c:v>
                </c:pt>
                <c:pt idx="103">
                  <c:v>34</c:v>
                </c:pt>
                <c:pt idx="104">
                  <c:v>183</c:v>
                </c:pt>
                <c:pt idx="105">
                  <c:v>80</c:v>
                </c:pt>
                <c:pt idx="106">
                  <c:v>8</c:v>
                </c:pt>
                <c:pt idx="107">
                  <c:v>10</c:v>
                </c:pt>
                <c:pt idx="108">
                  <c:v>275</c:v>
                </c:pt>
                <c:pt idx="109">
                  <c:v>415</c:v>
                </c:pt>
                <c:pt idx="110">
                  <c:v>2017</c:v>
                </c:pt>
                <c:pt idx="111">
                  <c:v>1341</c:v>
                </c:pt>
                <c:pt idx="112">
                  <c:v>58</c:v>
                </c:pt>
                <c:pt idx="113">
                  <c:v>1190</c:v>
                </c:pt>
                <c:pt idx="114">
                  <c:v>2</c:v>
                </c:pt>
                <c:pt idx="115">
                  <c:v>576</c:v>
                </c:pt>
                <c:pt idx="116">
                  <c:v>273</c:v>
                </c:pt>
                <c:pt idx="117">
                  <c:v>93</c:v>
                </c:pt>
                <c:pt idx="118">
                  <c:v>94</c:v>
                </c:pt>
                <c:pt idx="119">
                  <c:v>1588</c:v>
                </c:pt>
                <c:pt idx="120">
                  <c:v>1104</c:v>
                </c:pt>
                <c:pt idx="121">
                  <c:v>85</c:v>
                </c:pt>
                <c:pt idx="122">
                  <c:v>1331</c:v>
                </c:pt>
                <c:pt idx="123">
                  <c:v>1</c:v>
                </c:pt>
                <c:pt idx="124">
                  <c:v>248</c:v>
                </c:pt>
                <c:pt idx="125">
                  <c:v>1576</c:v>
                </c:pt>
                <c:pt idx="126">
                  <c:v>13</c:v>
                </c:pt>
                <c:pt idx="127">
                  <c:v>34</c:v>
                </c:pt>
                <c:pt idx="128">
                  <c:v>1003</c:v>
                </c:pt>
                <c:pt idx="129">
                  <c:v>1415</c:v>
                </c:pt>
                <c:pt idx="130">
                  <c:v>11</c:v>
                </c:pt>
                <c:pt idx="131">
                  <c:v>11</c:v>
                </c:pt>
                <c:pt idx="132">
                  <c:v>124</c:v>
                </c:pt>
                <c:pt idx="133">
                  <c:v>103</c:v>
                </c:pt>
                <c:pt idx="134">
                  <c:v>1158</c:v>
                </c:pt>
                <c:pt idx="135">
                  <c:v>816</c:v>
                </c:pt>
                <c:pt idx="136">
                  <c:v>118</c:v>
                </c:pt>
                <c:pt idx="137">
                  <c:v>966</c:v>
                </c:pt>
                <c:pt idx="138">
                  <c:v>1</c:v>
                </c:pt>
                <c:pt idx="139">
                  <c:v>84</c:v>
                </c:pt>
                <c:pt idx="140">
                  <c:v>31</c:v>
                </c:pt>
                <c:pt idx="141">
                  <c:v>21</c:v>
                </c:pt>
                <c:pt idx="142">
                  <c:v>24</c:v>
                </c:pt>
                <c:pt idx="143">
                  <c:v>2</c:v>
                </c:pt>
                <c:pt idx="144">
                  <c:v>869</c:v>
                </c:pt>
                <c:pt idx="145">
                  <c:v>1384</c:v>
                </c:pt>
                <c:pt idx="146">
                  <c:v>1117</c:v>
                </c:pt>
                <c:pt idx="147">
                  <c:v>1251</c:v>
                </c:pt>
                <c:pt idx="148">
                  <c:v>1031</c:v>
                </c:pt>
                <c:pt idx="149">
                  <c:v>1026</c:v>
                </c:pt>
                <c:pt idx="150">
                  <c:v>12</c:v>
                </c:pt>
                <c:pt idx="151">
                  <c:v>904</c:v>
                </c:pt>
                <c:pt idx="152">
                  <c:v>18</c:v>
                </c:pt>
                <c:pt idx="153">
                  <c:v>392</c:v>
                </c:pt>
                <c:pt idx="154">
                  <c:v>220</c:v>
                </c:pt>
                <c:pt idx="155">
                  <c:v>914</c:v>
                </c:pt>
                <c:pt idx="156">
                  <c:v>9</c:v>
                </c:pt>
                <c:pt idx="157">
                  <c:v>1643</c:v>
                </c:pt>
                <c:pt idx="158">
                  <c:v>95</c:v>
                </c:pt>
                <c:pt idx="159">
                  <c:v>21</c:v>
                </c:pt>
                <c:pt idx="160">
                  <c:v>19</c:v>
                </c:pt>
                <c:pt idx="161">
                  <c:v>874</c:v>
                </c:pt>
                <c:pt idx="162">
                  <c:v>89</c:v>
                </c:pt>
                <c:pt idx="163">
                  <c:v>67</c:v>
                </c:pt>
                <c:pt idx="164">
                  <c:v>446</c:v>
                </c:pt>
                <c:pt idx="165">
                  <c:v>42</c:v>
                </c:pt>
                <c:pt idx="166">
                  <c:v>123</c:v>
                </c:pt>
                <c:pt idx="167">
                  <c:v>52</c:v>
                </c:pt>
                <c:pt idx="168">
                  <c:v>70</c:v>
                </c:pt>
                <c:pt idx="169">
                  <c:v>67</c:v>
                </c:pt>
                <c:pt idx="170">
                  <c:v>132</c:v>
                </c:pt>
                <c:pt idx="171">
                  <c:v>93</c:v>
                </c:pt>
                <c:pt idx="172">
                  <c:v>27</c:v>
                </c:pt>
                <c:pt idx="173">
                  <c:v>1417</c:v>
                </c:pt>
                <c:pt idx="174">
                  <c:v>17</c:v>
                </c:pt>
                <c:pt idx="175">
                  <c:v>69</c:v>
                </c:pt>
                <c:pt idx="176">
                  <c:v>1045</c:v>
                </c:pt>
                <c:pt idx="177">
                  <c:v>957</c:v>
                </c:pt>
                <c:pt idx="178">
                  <c:v>13</c:v>
                </c:pt>
                <c:pt idx="179">
                  <c:v>22</c:v>
                </c:pt>
                <c:pt idx="180">
                  <c:v>952</c:v>
                </c:pt>
                <c:pt idx="181">
                  <c:v>2114</c:v>
                </c:pt>
                <c:pt idx="182">
                  <c:v>1279</c:v>
                </c:pt>
                <c:pt idx="183">
                  <c:v>33</c:v>
                </c:pt>
                <c:pt idx="184">
                  <c:v>114</c:v>
                </c:pt>
                <c:pt idx="185">
                  <c:v>1241</c:v>
                </c:pt>
                <c:pt idx="186">
                  <c:v>12</c:v>
                </c:pt>
                <c:pt idx="187">
                  <c:v>100</c:v>
                </c:pt>
                <c:pt idx="188">
                  <c:v>31</c:v>
                </c:pt>
                <c:pt idx="189">
                  <c:v>9</c:v>
                </c:pt>
                <c:pt idx="190">
                  <c:v>5</c:v>
                </c:pt>
                <c:pt idx="191">
                  <c:v>4</c:v>
                </c:pt>
                <c:pt idx="192">
                  <c:v>21</c:v>
                </c:pt>
                <c:pt idx="193">
                  <c:v>68</c:v>
                </c:pt>
                <c:pt idx="194">
                  <c:v>76</c:v>
                </c:pt>
                <c:pt idx="195">
                  <c:v>64</c:v>
                </c:pt>
                <c:pt idx="196">
                  <c:v>1421</c:v>
                </c:pt>
                <c:pt idx="197">
                  <c:v>1428</c:v>
                </c:pt>
                <c:pt idx="198">
                  <c:v>1057</c:v>
                </c:pt>
                <c:pt idx="199">
                  <c:v>78</c:v>
                </c:pt>
                <c:pt idx="200">
                  <c:v>1491</c:v>
                </c:pt>
                <c:pt idx="201">
                  <c:v>994</c:v>
                </c:pt>
                <c:pt idx="202">
                  <c:v>1805</c:v>
                </c:pt>
                <c:pt idx="203">
                  <c:v>20</c:v>
                </c:pt>
                <c:pt idx="204">
                  <c:v>112</c:v>
                </c:pt>
                <c:pt idx="205">
                  <c:v>2176</c:v>
                </c:pt>
                <c:pt idx="206">
                  <c:v>19</c:v>
                </c:pt>
                <c:pt idx="207">
                  <c:v>998</c:v>
                </c:pt>
                <c:pt idx="208">
                  <c:v>72</c:v>
                </c:pt>
                <c:pt idx="209">
                  <c:v>73</c:v>
                </c:pt>
                <c:pt idx="210">
                  <c:v>3</c:v>
                </c:pt>
                <c:pt idx="211">
                  <c:v>38</c:v>
                </c:pt>
                <c:pt idx="212">
                  <c:v>34</c:v>
                </c:pt>
                <c:pt idx="213">
                  <c:v>74</c:v>
                </c:pt>
                <c:pt idx="214">
                  <c:v>28</c:v>
                </c:pt>
                <c:pt idx="215">
                  <c:v>66</c:v>
                </c:pt>
                <c:pt idx="216">
                  <c:v>18</c:v>
                </c:pt>
                <c:pt idx="217">
                  <c:v>2</c:v>
                </c:pt>
                <c:pt idx="218">
                  <c:v>14</c:v>
                </c:pt>
                <c:pt idx="219">
                  <c:v>41</c:v>
                </c:pt>
                <c:pt idx="220">
                  <c:v>1</c:v>
                </c:pt>
                <c:pt idx="221">
                  <c:v>182</c:v>
                </c:pt>
                <c:pt idx="222">
                  <c:v>35</c:v>
                </c:pt>
                <c:pt idx="223">
                  <c:v>3</c:v>
                </c:pt>
                <c:pt idx="224">
                  <c:v>10</c:v>
                </c:pt>
                <c:pt idx="225">
                  <c:v>72</c:v>
                </c:pt>
                <c:pt idx="226">
                  <c:v>116</c:v>
                </c:pt>
                <c:pt idx="227">
                  <c:v>64</c:v>
                </c:pt>
                <c:pt idx="228">
                  <c:v>17</c:v>
                </c:pt>
                <c:pt idx="229">
                  <c:v>93</c:v>
                </c:pt>
                <c:pt idx="230">
                  <c:v>1129</c:v>
                </c:pt>
                <c:pt idx="231">
                  <c:v>10</c:v>
                </c:pt>
                <c:pt idx="232">
                  <c:v>240</c:v>
                </c:pt>
                <c:pt idx="233">
                  <c:v>214</c:v>
                </c:pt>
                <c:pt idx="234">
                  <c:v>1</c:v>
                </c:pt>
                <c:pt idx="235">
                  <c:v>1479</c:v>
                </c:pt>
                <c:pt idx="236">
                  <c:v>3</c:v>
                </c:pt>
                <c:pt idx="237">
                  <c:v>2</c:v>
                </c:pt>
                <c:pt idx="238">
                  <c:v>5</c:v>
                </c:pt>
                <c:pt idx="239">
                  <c:v>570</c:v>
                </c:pt>
                <c:pt idx="240">
                  <c:v>40</c:v>
                </c:pt>
                <c:pt idx="241">
                  <c:v>37</c:v>
                </c:pt>
                <c:pt idx="242">
                  <c:v>70</c:v>
                </c:pt>
                <c:pt idx="243">
                  <c:v>66</c:v>
                </c:pt>
                <c:pt idx="244">
                  <c:v>4</c:v>
                </c:pt>
                <c:pt idx="245">
                  <c:v>46</c:v>
                </c:pt>
                <c:pt idx="246">
                  <c:v>5</c:v>
                </c:pt>
                <c:pt idx="247">
                  <c:v>8</c:v>
                </c:pt>
                <c:pt idx="248">
                  <c:v>13</c:v>
                </c:pt>
                <c:pt idx="249">
                  <c:v>3</c:v>
                </c:pt>
                <c:pt idx="250">
                  <c:v>42</c:v>
                </c:pt>
                <c:pt idx="251">
                  <c:v>44</c:v>
                </c:pt>
                <c:pt idx="252">
                  <c:v>6</c:v>
                </c:pt>
                <c:pt idx="253">
                  <c:v>38</c:v>
                </c:pt>
                <c:pt idx="254">
                  <c:v>2186</c:v>
                </c:pt>
                <c:pt idx="255">
                  <c:v>2192</c:v>
                </c:pt>
                <c:pt idx="256">
                  <c:v>2184</c:v>
                </c:pt>
                <c:pt idx="257">
                  <c:v>667</c:v>
                </c:pt>
                <c:pt idx="258">
                  <c:v>5302</c:v>
                </c:pt>
                <c:pt idx="259">
                  <c:v>7</c:v>
                </c:pt>
                <c:pt idx="260">
                  <c:v>2</c:v>
                </c:pt>
                <c:pt idx="261">
                  <c:v>49</c:v>
                </c:pt>
                <c:pt idx="262">
                  <c:v>43</c:v>
                </c:pt>
                <c:pt idx="263">
                  <c:v>30</c:v>
                </c:pt>
                <c:pt idx="264">
                  <c:v>100</c:v>
                </c:pt>
                <c:pt idx="265">
                  <c:v>144</c:v>
                </c:pt>
                <c:pt idx="266">
                  <c:v>18</c:v>
                </c:pt>
                <c:pt idx="267">
                  <c:v>1950</c:v>
                </c:pt>
                <c:pt idx="268">
                  <c:v>23</c:v>
                </c:pt>
                <c:pt idx="269">
                  <c:v>3</c:v>
                </c:pt>
                <c:pt idx="270">
                  <c:v>1</c:v>
                </c:pt>
                <c:pt idx="271">
                  <c:v>1027</c:v>
                </c:pt>
                <c:pt idx="272">
                  <c:v>1796</c:v>
                </c:pt>
                <c:pt idx="273">
                  <c:v>19</c:v>
                </c:pt>
                <c:pt idx="274">
                  <c:v>3</c:v>
                </c:pt>
                <c:pt idx="275">
                  <c:v>40</c:v>
                </c:pt>
                <c:pt idx="276">
                  <c:v>23</c:v>
                </c:pt>
                <c:pt idx="277">
                  <c:v>57</c:v>
                </c:pt>
                <c:pt idx="278">
                  <c:v>40</c:v>
                </c:pt>
                <c:pt idx="279">
                  <c:v>16</c:v>
                </c:pt>
                <c:pt idx="280">
                  <c:v>83</c:v>
                </c:pt>
                <c:pt idx="281">
                  <c:v>6</c:v>
                </c:pt>
                <c:pt idx="282">
                  <c:v>56</c:v>
                </c:pt>
                <c:pt idx="283">
                  <c:v>20</c:v>
                </c:pt>
                <c:pt idx="284">
                  <c:v>429</c:v>
                </c:pt>
                <c:pt idx="285">
                  <c:v>78</c:v>
                </c:pt>
                <c:pt idx="286">
                  <c:v>48</c:v>
                </c:pt>
                <c:pt idx="287">
                  <c:v>11</c:v>
                </c:pt>
                <c:pt idx="288">
                  <c:v>14</c:v>
                </c:pt>
                <c:pt idx="289">
                  <c:v>10</c:v>
                </c:pt>
                <c:pt idx="290">
                  <c:v>255</c:v>
                </c:pt>
                <c:pt idx="291">
                  <c:v>313</c:v>
                </c:pt>
                <c:pt idx="292">
                  <c:v>60</c:v>
                </c:pt>
                <c:pt idx="293">
                  <c:v>151</c:v>
                </c:pt>
                <c:pt idx="294">
                  <c:v>40</c:v>
                </c:pt>
                <c:pt idx="295">
                  <c:v>35</c:v>
                </c:pt>
                <c:pt idx="296">
                  <c:v>55</c:v>
                </c:pt>
                <c:pt idx="297">
                  <c:v>1786</c:v>
                </c:pt>
                <c:pt idx="298">
                  <c:v>12</c:v>
                </c:pt>
                <c:pt idx="299">
                  <c:v>1435</c:v>
                </c:pt>
                <c:pt idx="300">
                  <c:v>45</c:v>
                </c:pt>
                <c:pt idx="301">
                  <c:v>2024</c:v>
                </c:pt>
                <c:pt idx="302">
                  <c:v>10</c:v>
                </c:pt>
                <c:pt idx="303">
                  <c:v>1</c:v>
                </c:pt>
                <c:pt idx="304">
                  <c:v>25</c:v>
                </c:pt>
                <c:pt idx="305">
                  <c:v>35</c:v>
                </c:pt>
                <c:pt idx="306">
                  <c:v>119</c:v>
                </c:pt>
                <c:pt idx="307">
                  <c:v>579</c:v>
                </c:pt>
                <c:pt idx="308">
                  <c:v>828</c:v>
                </c:pt>
                <c:pt idx="309">
                  <c:v>602</c:v>
                </c:pt>
                <c:pt idx="310">
                  <c:v>11</c:v>
                </c:pt>
                <c:pt idx="311">
                  <c:v>598</c:v>
                </c:pt>
                <c:pt idx="312">
                  <c:v>2</c:v>
                </c:pt>
                <c:pt idx="313">
                  <c:v>51</c:v>
                </c:pt>
                <c:pt idx="314">
                  <c:v>89</c:v>
                </c:pt>
                <c:pt idx="315">
                  <c:v>249</c:v>
                </c:pt>
                <c:pt idx="316">
                  <c:v>70</c:v>
                </c:pt>
                <c:pt idx="317">
                  <c:v>17</c:v>
                </c:pt>
                <c:pt idx="318">
                  <c:v>57</c:v>
                </c:pt>
                <c:pt idx="319">
                  <c:v>62</c:v>
                </c:pt>
                <c:pt idx="320">
                  <c:v>19</c:v>
                </c:pt>
                <c:pt idx="321">
                  <c:v>132</c:v>
                </c:pt>
                <c:pt idx="322">
                  <c:v>64</c:v>
                </c:pt>
                <c:pt idx="323">
                  <c:v>3</c:v>
                </c:pt>
                <c:pt idx="324">
                  <c:v>58</c:v>
                </c:pt>
                <c:pt idx="325">
                  <c:v>89</c:v>
                </c:pt>
                <c:pt idx="326">
                  <c:v>4</c:v>
                </c:pt>
                <c:pt idx="327">
                  <c:v>62</c:v>
                </c:pt>
                <c:pt idx="328">
                  <c:v>93</c:v>
                </c:pt>
                <c:pt idx="329">
                  <c:v>9</c:v>
                </c:pt>
                <c:pt idx="330">
                  <c:v>35</c:v>
                </c:pt>
                <c:pt idx="331">
                  <c:v>44</c:v>
                </c:pt>
                <c:pt idx="332">
                  <c:v>11</c:v>
                </c:pt>
                <c:pt idx="333">
                  <c:v>1</c:v>
                </c:pt>
                <c:pt idx="334">
                  <c:v>11</c:v>
                </c:pt>
                <c:pt idx="335">
                  <c:v>57</c:v>
                </c:pt>
                <c:pt idx="336">
                  <c:v>69</c:v>
                </c:pt>
                <c:pt idx="337">
                  <c:v>725</c:v>
                </c:pt>
                <c:pt idx="338">
                  <c:v>294</c:v>
                </c:pt>
                <c:pt idx="339">
                  <c:v>203</c:v>
                </c:pt>
                <c:pt idx="340">
                  <c:v>62</c:v>
                </c:pt>
                <c:pt idx="341">
                  <c:v>54</c:v>
                </c:pt>
                <c:pt idx="342">
                  <c:v>1214</c:v>
                </c:pt>
                <c:pt idx="343">
                  <c:v>54</c:v>
                </c:pt>
                <c:pt idx="344">
                  <c:v>7</c:v>
                </c:pt>
                <c:pt idx="345">
                  <c:v>20</c:v>
                </c:pt>
                <c:pt idx="346">
                  <c:v>5</c:v>
                </c:pt>
                <c:pt idx="347">
                  <c:v>94</c:v>
                </c:pt>
                <c:pt idx="348">
                  <c:v>211</c:v>
                </c:pt>
                <c:pt idx="349">
                  <c:v>110</c:v>
                </c:pt>
                <c:pt idx="350">
                  <c:v>21</c:v>
                </c:pt>
                <c:pt idx="351">
                  <c:v>40</c:v>
                </c:pt>
                <c:pt idx="352">
                  <c:v>58</c:v>
                </c:pt>
                <c:pt idx="353">
                  <c:v>1</c:v>
                </c:pt>
                <c:pt idx="354">
                  <c:v>11</c:v>
                </c:pt>
                <c:pt idx="355">
                  <c:v>19</c:v>
                </c:pt>
                <c:pt idx="356">
                  <c:v>9</c:v>
                </c:pt>
                <c:pt idx="357">
                  <c:v>7</c:v>
                </c:pt>
                <c:pt idx="358">
                  <c:v>7</c:v>
                </c:pt>
                <c:pt idx="359">
                  <c:v>21</c:v>
                </c:pt>
                <c:pt idx="360">
                  <c:v>39</c:v>
                </c:pt>
                <c:pt idx="361">
                  <c:v>85</c:v>
                </c:pt>
                <c:pt idx="362">
                  <c:v>42</c:v>
                </c:pt>
                <c:pt idx="363">
                  <c:v>26</c:v>
                </c:pt>
                <c:pt idx="364">
                  <c:v>133</c:v>
                </c:pt>
                <c:pt idx="365">
                  <c:v>71</c:v>
                </c:pt>
                <c:pt idx="366">
                  <c:v>49</c:v>
                </c:pt>
                <c:pt idx="367">
                  <c:v>43</c:v>
                </c:pt>
                <c:pt idx="368">
                  <c:v>176</c:v>
                </c:pt>
                <c:pt idx="369">
                  <c:v>174</c:v>
                </c:pt>
                <c:pt idx="370">
                  <c:v>292</c:v>
                </c:pt>
                <c:pt idx="371">
                  <c:v>4</c:v>
                </c:pt>
                <c:pt idx="372">
                  <c:v>12</c:v>
                </c:pt>
                <c:pt idx="373">
                  <c:v>93</c:v>
                </c:pt>
                <c:pt idx="374">
                  <c:v>46</c:v>
                </c:pt>
                <c:pt idx="375">
                  <c:v>104</c:v>
                </c:pt>
                <c:pt idx="376">
                  <c:v>12</c:v>
                </c:pt>
                <c:pt idx="377">
                  <c:v>14</c:v>
                </c:pt>
                <c:pt idx="378">
                  <c:v>1</c:v>
                </c:pt>
                <c:pt idx="379">
                  <c:v>22</c:v>
                </c:pt>
                <c:pt idx="380">
                  <c:v>20</c:v>
                </c:pt>
                <c:pt idx="381">
                  <c:v>11</c:v>
                </c:pt>
                <c:pt idx="382">
                  <c:v>44</c:v>
                </c:pt>
                <c:pt idx="383">
                  <c:v>41</c:v>
                </c:pt>
                <c:pt idx="384">
                  <c:v>35</c:v>
                </c:pt>
                <c:pt idx="385">
                  <c:v>55</c:v>
                </c:pt>
                <c:pt idx="386">
                  <c:v>38</c:v>
                </c:pt>
                <c:pt idx="387">
                  <c:v>52</c:v>
                </c:pt>
                <c:pt idx="388">
                  <c:v>1327</c:v>
                </c:pt>
                <c:pt idx="389">
                  <c:v>29</c:v>
                </c:pt>
                <c:pt idx="390">
                  <c:v>32</c:v>
                </c:pt>
                <c:pt idx="391">
                  <c:v>16</c:v>
                </c:pt>
                <c:pt idx="392">
                  <c:v>52</c:v>
                </c:pt>
                <c:pt idx="393">
                  <c:v>6</c:v>
                </c:pt>
                <c:pt idx="394">
                  <c:v>25</c:v>
                </c:pt>
                <c:pt idx="395">
                  <c:v>8</c:v>
                </c:pt>
                <c:pt idx="396">
                  <c:v>144</c:v>
                </c:pt>
                <c:pt idx="397">
                  <c:v>48</c:v>
                </c:pt>
                <c:pt idx="398">
                  <c:v>39</c:v>
                </c:pt>
                <c:pt idx="399">
                  <c:v>150</c:v>
                </c:pt>
                <c:pt idx="400">
                  <c:v>150</c:v>
                </c:pt>
                <c:pt idx="401">
                  <c:v>23</c:v>
                </c:pt>
                <c:pt idx="402">
                  <c:v>168</c:v>
                </c:pt>
                <c:pt idx="403">
                  <c:v>182</c:v>
                </c:pt>
                <c:pt idx="404">
                  <c:v>60</c:v>
                </c:pt>
                <c:pt idx="405">
                  <c:v>4</c:v>
                </c:pt>
                <c:pt idx="406">
                  <c:v>34</c:v>
                </c:pt>
                <c:pt idx="407">
                  <c:v>44</c:v>
                </c:pt>
                <c:pt idx="408">
                  <c:v>34</c:v>
                </c:pt>
                <c:pt idx="409">
                  <c:v>84</c:v>
                </c:pt>
                <c:pt idx="410">
                  <c:v>864</c:v>
                </c:pt>
                <c:pt idx="411">
                  <c:v>595</c:v>
                </c:pt>
                <c:pt idx="412">
                  <c:v>22</c:v>
                </c:pt>
                <c:pt idx="413">
                  <c:v>6</c:v>
                </c:pt>
                <c:pt idx="414">
                  <c:v>3</c:v>
                </c:pt>
                <c:pt idx="415">
                  <c:v>133</c:v>
                </c:pt>
                <c:pt idx="416">
                  <c:v>62</c:v>
                </c:pt>
                <c:pt idx="417">
                  <c:v>214</c:v>
                </c:pt>
                <c:pt idx="418">
                  <c:v>102</c:v>
                </c:pt>
                <c:pt idx="419">
                  <c:v>155</c:v>
                </c:pt>
                <c:pt idx="420">
                  <c:v>103</c:v>
                </c:pt>
                <c:pt idx="421">
                  <c:v>29</c:v>
                </c:pt>
                <c:pt idx="422">
                  <c:v>30</c:v>
                </c:pt>
                <c:pt idx="423">
                  <c:v>10</c:v>
                </c:pt>
                <c:pt idx="424">
                  <c:v>56</c:v>
                </c:pt>
                <c:pt idx="425">
                  <c:v>2</c:v>
                </c:pt>
                <c:pt idx="426">
                  <c:v>132</c:v>
                </c:pt>
                <c:pt idx="427">
                  <c:v>47</c:v>
                </c:pt>
                <c:pt idx="428">
                  <c:v>1</c:v>
                </c:pt>
                <c:pt idx="429">
                  <c:v>56</c:v>
                </c:pt>
                <c:pt idx="430">
                  <c:v>37</c:v>
                </c:pt>
                <c:pt idx="431">
                  <c:v>1</c:v>
                </c:pt>
                <c:pt idx="432">
                  <c:v>8</c:v>
                </c:pt>
                <c:pt idx="433">
                  <c:v>19</c:v>
                </c:pt>
                <c:pt idx="434">
                  <c:v>58</c:v>
                </c:pt>
                <c:pt idx="435">
                  <c:v>42</c:v>
                </c:pt>
                <c:pt idx="436">
                  <c:v>88</c:v>
                </c:pt>
                <c:pt idx="437">
                  <c:v>1456</c:v>
                </c:pt>
                <c:pt idx="438">
                  <c:v>8</c:v>
                </c:pt>
                <c:pt idx="439">
                  <c:v>1243</c:v>
                </c:pt>
                <c:pt idx="440">
                  <c:v>53</c:v>
                </c:pt>
                <c:pt idx="441">
                  <c:v>1475</c:v>
                </c:pt>
                <c:pt idx="442">
                  <c:v>59</c:v>
                </c:pt>
                <c:pt idx="443">
                  <c:v>71</c:v>
                </c:pt>
                <c:pt idx="444">
                  <c:v>12</c:v>
                </c:pt>
                <c:pt idx="445">
                  <c:v>3</c:v>
                </c:pt>
                <c:pt idx="446">
                  <c:v>90</c:v>
                </c:pt>
                <c:pt idx="447">
                  <c:v>17</c:v>
                </c:pt>
                <c:pt idx="448">
                  <c:v>111</c:v>
                </c:pt>
                <c:pt idx="449">
                  <c:v>22</c:v>
                </c:pt>
                <c:pt idx="450">
                  <c:v>41</c:v>
                </c:pt>
                <c:pt idx="451">
                  <c:v>10</c:v>
                </c:pt>
                <c:pt idx="452">
                  <c:v>145</c:v>
                </c:pt>
                <c:pt idx="453">
                  <c:v>5</c:v>
                </c:pt>
                <c:pt idx="454">
                  <c:v>190</c:v>
                </c:pt>
                <c:pt idx="455">
                  <c:v>11</c:v>
                </c:pt>
                <c:pt idx="456">
                  <c:v>422</c:v>
                </c:pt>
                <c:pt idx="457">
                  <c:v>352</c:v>
                </c:pt>
                <c:pt idx="458">
                  <c:v>49</c:v>
                </c:pt>
                <c:pt idx="459">
                  <c:v>198</c:v>
                </c:pt>
                <c:pt idx="460">
                  <c:v>1865</c:v>
                </c:pt>
                <c:pt idx="461">
                  <c:v>34</c:v>
                </c:pt>
                <c:pt idx="462">
                  <c:v>38</c:v>
                </c:pt>
                <c:pt idx="463">
                  <c:v>135</c:v>
                </c:pt>
                <c:pt idx="464">
                  <c:v>16</c:v>
                </c:pt>
                <c:pt idx="465">
                  <c:v>131</c:v>
                </c:pt>
                <c:pt idx="466">
                  <c:v>21</c:v>
                </c:pt>
                <c:pt idx="467">
                  <c:v>3</c:v>
                </c:pt>
                <c:pt idx="468">
                  <c:v>42</c:v>
                </c:pt>
                <c:pt idx="469">
                  <c:v>21</c:v>
                </c:pt>
                <c:pt idx="470">
                  <c:v>73</c:v>
                </c:pt>
                <c:pt idx="471">
                  <c:v>71</c:v>
                </c:pt>
                <c:pt idx="472">
                  <c:v>101</c:v>
                </c:pt>
                <c:pt idx="473">
                  <c:v>19</c:v>
                </c:pt>
                <c:pt idx="474">
                  <c:v>22</c:v>
                </c:pt>
                <c:pt idx="475">
                  <c:v>86</c:v>
                </c:pt>
                <c:pt idx="476">
                  <c:v>110</c:v>
                </c:pt>
                <c:pt idx="477">
                  <c:v>45</c:v>
                </c:pt>
                <c:pt idx="478">
                  <c:v>80</c:v>
                </c:pt>
                <c:pt idx="479">
                  <c:v>11</c:v>
                </c:pt>
                <c:pt idx="480">
                  <c:v>58</c:v>
                </c:pt>
                <c:pt idx="481">
                  <c:v>22</c:v>
                </c:pt>
                <c:pt idx="482">
                  <c:v>112</c:v>
                </c:pt>
                <c:pt idx="483">
                  <c:v>44</c:v>
                </c:pt>
                <c:pt idx="484">
                  <c:v>37</c:v>
                </c:pt>
                <c:pt idx="485">
                  <c:v>22</c:v>
                </c:pt>
                <c:pt idx="486">
                  <c:v>33</c:v>
                </c:pt>
                <c:pt idx="487">
                  <c:v>466</c:v>
                </c:pt>
                <c:pt idx="488">
                  <c:v>16</c:v>
                </c:pt>
                <c:pt idx="489">
                  <c:v>206</c:v>
                </c:pt>
                <c:pt idx="490">
                  <c:v>150</c:v>
                </c:pt>
                <c:pt idx="491">
                  <c:v>49</c:v>
                </c:pt>
                <c:pt idx="492">
                  <c:v>3</c:v>
                </c:pt>
                <c:pt idx="493">
                  <c:v>70</c:v>
                </c:pt>
                <c:pt idx="494">
                  <c:v>36</c:v>
                </c:pt>
                <c:pt idx="495">
                  <c:v>40</c:v>
                </c:pt>
                <c:pt idx="496">
                  <c:v>18</c:v>
                </c:pt>
                <c:pt idx="497">
                  <c:v>39</c:v>
                </c:pt>
                <c:pt idx="498">
                  <c:v>1</c:v>
                </c:pt>
                <c:pt idx="499">
                  <c:v>55</c:v>
                </c:pt>
                <c:pt idx="500">
                  <c:v>22</c:v>
                </c:pt>
                <c:pt idx="501">
                  <c:v>5</c:v>
                </c:pt>
                <c:pt idx="502">
                  <c:v>15</c:v>
                </c:pt>
                <c:pt idx="503">
                  <c:v>42</c:v>
                </c:pt>
                <c:pt idx="504">
                  <c:v>35</c:v>
                </c:pt>
                <c:pt idx="505">
                  <c:v>64</c:v>
                </c:pt>
                <c:pt idx="506">
                  <c:v>51</c:v>
                </c:pt>
                <c:pt idx="507">
                  <c:v>443</c:v>
                </c:pt>
                <c:pt idx="508">
                  <c:v>2</c:v>
                </c:pt>
                <c:pt idx="509">
                  <c:v>16</c:v>
                </c:pt>
                <c:pt idx="510">
                  <c:v>20</c:v>
                </c:pt>
                <c:pt idx="511">
                  <c:v>92</c:v>
                </c:pt>
                <c:pt idx="512">
                  <c:v>45</c:v>
                </c:pt>
                <c:pt idx="513">
                  <c:v>63</c:v>
                </c:pt>
                <c:pt idx="514">
                  <c:v>87</c:v>
                </c:pt>
                <c:pt idx="515">
                  <c:v>30</c:v>
                </c:pt>
                <c:pt idx="516">
                  <c:v>60</c:v>
                </c:pt>
                <c:pt idx="517">
                  <c:v>60</c:v>
                </c:pt>
                <c:pt idx="518">
                  <c:v>53</c:v>
                </c:pt>
                <c:pt idx="519">
                  <c:v>11</c:v>
                </c:pt>
                <c:pt idx="520">
                  <c:v>6</c:v>
                </c:pt>
                <c:pt idx="521">
                  <c:v>10</c:v>
                </c:pt>
                <c:pt idx="522">
                  <c:v>159</c:v>
                </c:pt>
                <c:pt idx="523">
                  <c:v>5</c:v>
                </c:pt>
                <c:pt idx="524">
                  <c:v>107</c:v>
                </c:pt>
                <c:pt idx="525">
                  <c:v>13</c:v>
                </c:pt>
                <c:pt idx="526">
                  <c:v>33</c:v>
                </c:pt>
                <c:pt idx="527">
                  <c:v>33</c:v>
                </c:pt>
                <c:pt idx="528">
                  <c:v>13</c:v>
                </c:pt>
                <c:pt idx="529">
                  <c:v>145</c:v>
                </c:pt>
                <c:pt idx="530">
                  <c:v>67</c:v>
                </c:pt>
                <c:pt idx="531">
                  <c:v>13</c:v>
                </c:pt>
                <c:pt idx="532">
                  <c:v>12</c:v>
                </c:pt>
                <c:pt idx="533">
                  <c:v>57</c:v>
                </c:pt>
                <c:pt idx="534">
                  <c:v>44</c:v>
                </c:pt>
                <c:pt idx="535">
                  <c:v>22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6BC3-48C6-9553-76CDC8518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86240384"/>
        <c:axId val="192833024"/>
      </c:bubbleChart>
      <c:valAx>
        <c:axId val="186240384"/>
        <c:scaling>
          <c:orientation val="minMax"/>
          <c:max val="4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Vessel length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833024"/>
        <c:crosses val="autoZero"/>
        <c:crossBetween val="midCat"/>
      </c:valAx>
      <c:valAx>
        <c:axId val="192833024"/>
        <c:scaling>
          <c:orientation val="minMax"/>
          <c:max val="4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Barometer</a:t>
                </a:r>
                <a:r>
                  <a:rPr lang="fr-FR" baseline="0"/>
                  <a:t> height (m)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6240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187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187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187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FFF2949-3254-481F-A038-1D9F771CFE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846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/>
              <a:t>Click to edit Master text styles</a:t>
            </a:r>
          </a:p>
          <a:p>
            <a:pPr lvl="1"/>
            <a:r>
              <a:rPr lang="en-US" altLang="fr-FR" noProof="0"/>
              <a:t>Second level</a:t>
            </a:r>
          </a:p>
          <a:p>
            <a:pPr lvl="2"/>
            <a:r>
              <a:rPr lang="en-US" altLang="fr-FR" noProof="0"/>
              <a:t>Third level</a:t>
            </a:r>
          </a:p>
          <a:p>
            <a:pPr lvl="3"/>
            <a:r>
              <a:rPr lang="en-US" altLang="fr-FR" noProof="0"/>
              <a:t>Fourth level</a:t>
            </a:r>
          </a:p>
          <a:p>
            <a:pPr lvl="4"/>
            <a:r>
              <a:rPr lang="en-US" altLang="fr-FR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D434E8-42AB-4A0E-8A10-850E539A532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00235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315913"/>
            <a:ext cx="7926388" cy="758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489200"/>
            <a:ext cx="7772400" cy="650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fr-FR" noProof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067050"/>
            <a:ext cx="6400800" cy="2017713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alt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47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597650"/>
            <a:ext cx="422275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EC7A7-0CED-4A52-B801-88BFF8A1666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2417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119188"/>
            <a:ext cx="2057400" cy="47783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19188"/>
            <a:ext cx="6019800" cy="47783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597650"/>
            <a:ext cx="422275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0ED4-47C3-4D64-A6B7-18C0BDD5436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3954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597650"/>
            <a:ext cx="422275" cy="246063"/>
          </a:xfrm>
          <a:prstGeom prst="rect">
            <a:avLst/>
          </a:prstGeom>
          <a:solidFill>
            <a:srgbClr val="3399FF"/>
          </a:solidFill>
        </p:spPr>
        <p:txBody>
          <a:bodyPr>
            <a:spAutoFit/>
          </a:bodyPr>
          <a:lstStyle>
            <a:lvl1pPr>
              <a:defRPr smtClean="0"/>
            </a:lvl1pPr>
          </a:lstStyle>
          <a:p>
            <a:pPr>
              <a:defRPr/>
            </a:pPr>
            <a:fld id="{18D91481-72ED-4F71-A7CA-547828E4E31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3731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597650"/>
            <a:ext cx="422275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8A86C-85F5-48EC-A0DC-7F5C4222F5A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4777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9925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9925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597650"/>
            <a:ext cx="422275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2A1A-D771-4A46-A573-3B755A45CAB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290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597650"/>
            <a:ext cx="422275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5AA7-7A41-43B3-87DD-DD030B31C3A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6231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597650"/>
            <a:ext cx="422275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9C42-CF8A-4EBC-8B79-9587E1CDD3B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7564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597650"/>
            <a:ext cx="422275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D94BA-5A88-4B56-92E0-C76B0D4A6EE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3424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597650"/>
            <a:ext cx="422275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54EAA-26DF-4C98-BB99-E611881ACB4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0233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597650"/>
            <a:ext cx="422275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4D9B-6A6D-4429-BEAA-56A71A19B67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3760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00AEEF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19188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pic>
        <p:nvPicPr>
          <p:cNvPr id="1029" name="Picture 7" descr="logodeff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36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52388" y="6572250"/>
            <a:ext cx="434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r-FR" sz="1000">
                <a:solidFill>
                  <a:schemeClr val="bg1"/>
                </a:solidFill>
              </a:rPr>
              <a:t>GIE/EIG EUMETNET, Registered Number 0818.801.249 - RPM Bruxelles </a:t>
            </a:r>
          </a:p>
        </p:txBody>
      </p:sp>
      <p:sp>
        <p:nvSpPr>
          <p:cNvPr id="1032" name="Text Box 15"/>
          <p:cNvSpPr txBox="1">
            <a:spLocks noChangeArrowheads="1"/>
          </p:cNvSpPr>
          <p:nvPr userDrawn="1"/>
        </p:nvSpPr>
        <p:spPr bwMode="auto">
          <a:xfrm>
            <a:off x="5305860" y="6567155"/>
            <a:ext cx="3802644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000" dirty="0">
                <a:solidFill>
                  <a:schemeClr val="bg1"/>
                </a:solidFill>
              </a:rPr>
              <a:t>WIGOS Workshop RA-VI – Split, </a:t>
            </a:r>
            <a:r>
              <a:rPr lang="fr-FR" altLang="fr-FR" sz="1000" dirty="0" err="1">
                <a:solidFill>
                  <a:schemeClr val="bg1"/>
                </a:solidFill>
              </a:rPr>
              <a:t>Croatia</a:t>
            </a:r>
            <a:r>
              <a:rPr lang="fr-FR" altLang="fr-FR" sz="1000" dirty="0">
                <a:solidFill>
                  <a:schemeClr val="bg1"/>
                </a:solidFill>
              </a:rPr>
              <a:t> – 5-7 </a:t>
            </a:r>
            <a:r>
              <a:rPr lang="fr-FR" altLang="fr-FR" sz="1000" dirty="0" err="1">
                <a:solidFill>
                  <a:schemeClr val="bg1"/>
                </a:solidFill>
              </a:rPr>
              <a:t>September</a:t>
            </a:r>
            <a:r>
              <a:rPr lang="fr-FR" altLang="fr-FR" sz="1000" dirty="0">
                <a:solidFill>
                  <a:schemeClr val="bg1"/>
                </a:solidFill>
              </a:rPr>
              <a:t>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AEE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AEE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AEE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AEE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AEE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AEE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AEE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AEE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AEEF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89200"/>
            <a:ext cx="8077200" cy="650875"/>
          </a:xfrm>
        </p:spPr>
        <p:txBody>
          <a:bodyPr/>
          <a:lstStyle/>
          <a:p>
            <a:pPr eaLnBrk="1" hangingPunct="1"/>
            <a:r>
              <a:rPr lang="en-GB" sz="4400" b="1" dirty="0"/>
              <a:t>Using the WMO Rolling Review of Requirements for observing network design: Application to E-SURFMAR</a:t>
            </a:r>
            <a:endParaRPr lang="en-US" altLang="fr-FR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4003575"/>
            <a:ext cx="8120062" cy="2017713"/>
          </a:xfrm>
        </p:spPr>
        <p:txBody>
          <a:bodyPr/>
          <a:lstStyle/>
          <a:p>
            <a:pPr eaLnBrk="1" hangingPunct="1"/>
            <a:endParaRPr lang="en-US" altLang="fr-FR" dirty="0"/>
          </a:p>
          <a:p>
            <a:pPr eaLnBrk="1" hangingPunct="1"/>
            <a:endParaRPr lang="en-US" altLang="fr-FR" dirty="0"/>
          </a:p>
          <a:p>
            <a:pPr eaLnBrk="1" hangingPunct="1"/>
            <a:r>
              <a:rPr lang="en-US" altLang="fr-FR" dirty="0"/>
              <a:t>Pierre BLOUCH, Paul POLI</a:t>
            </a:r>
          </a:p>
          <a:p>
            <a:pPr eaLnBrk="1" hangingPunct="1"/>
            <a:endParaRPr lang="en-US" altLang="fr-FR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52400" y="6477000"/>
            <a:ext cx="46356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dirty="0">
                <a:solidFill>
                  <a:schemeClr val="tx2"/>
                </a:solidFill>
              </a:rPr>
              <a:t>WIGOS Workshop RA-VI – Split, </a:t>
            </a:r>
            <a:r>
              <a:rPr lang="fr-FR" altLang="fr-FR" sz="1200" dirty="0" err="1">
                <a:solidFill>
                  <a:schemeClr val="tx2"/>
                </a:solidFill>
              </a:rPr>
              <a:t>Croatia</a:t>
            </a:r>
            <a:r>
              <a:rPr lang="fr-FR" altLang="fr-FR" sz="1200" dirty="0">
                <a:solidFill>
                  <a:schemeClr val="tx2"/>
                </a:solidFill>
              </a:rPr>
              <a:t> – 5-7 </a:t>
            </a:r>
            <a:r>
              <a:rPr lang="fr-FR" altLang="fr-FR" sz="1200" dirty="0" err="1">
                <a:solidFill>
                  <a:schemeClr val="tx2"/>
                </a:solidFill>
              </a:rPr>
              <a:t>September</a:t>
            </a:r>
            <a:r>
              <a:rPr lang="fr-FR" altLang="fr-FR" sz="1200" dirty="0">
                <a:solidFill>
                  <a:schemeClr val="tx2"/>
                </a:solidFill>
              </a:rPr>
              <a:t>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Data </a:t>
            </a:r>
            <a:r>
              <a:rPr lang="fr-FR" dirty="0" err="1"/>
              <a:t>quality</a:t>
            </a:r>
            <a:r>
              <a:rPr lang="fr-FR" dirty="0"/>
              <a:t> for MSLP,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automated</a:t>
            </a:r>
            <a:r>
              <a:rPr lang="fr-FR" dirty="0"/>
              <a:t> VOS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08" y="1916112"/>
            <a:ext cx="8229600" cy="4537223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Separating by ship size, for S-AWS:</a:t>
            </a:r>
          </a:p>
          <a:p>
            <a:pPr lvl="1"/>
            <a:r>
              <a:rPr lang="fr-FR" u="sng" dirty="0">
                <a:solidFill>
                  <a:schemeClr val="tx1"/>
                </a:solidFill>
              </a:rPr>
              <a:t>by </a:t>
            </a:r>
            <a:r>
              <a:rPr lang="fr-FR" u="sng" dirty="0" err="1">
                <a:solidFill>
                  <a:schemeClr val="tx1"/>
                </a:solidFill>
              </a:rPr>
              <a:t>ship</a:t>
            </a:r>
            <a:r>
              <a:rPr lang="fr-FR" u="sng" dirty="0">
                <a:solidFill>
                  <a:schemeClr val="tx1"/>
                </a:solidFill>
              </a:rPr>
              <a:t> </a:t>
            </a:r>
            <a:r>
              <a:rPr lang="fr-FR" u="sng" dirty="0" err="1">
                <a:solidFill>
                  <a:schemeClr val="tx1"/>
                </a:solidFill>
              </a:rPr>
              <a:t>length</a:t>
            </a:r>
            <a:r>
              <a:rPr lang="fr-FR" u="sng" dirty="0">
                <a:solidFill>
                  <a:schemeClr val="tx1"/>
                </a:solidFill>
              </a:rPr>
              <a:t> </a:t>
            </a:r>
            <a:r>
              <a:rPr lang="fr-FR" i="1" u="sng" dirty="0">
                <a:solidFill>
                  <a:schemeClr val="tx1"/>
                </a:solidFill>
              </a:rPr>
              <a:t>L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4 </a:t>
            </a:r>
            <a:r>
              <a:rPr lang="en-US" dirty="0" err="1">
                <a:solidFill>
                  <a:schemeClr val="tx1"/>
                </a:solidFill>
              </a:rPr>
              <a:t>m≤</a:t>
            </a:r>
            <a:r>
              <a:rPr lang="en-US" i="1" dirty="0" err="1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&lt;100 m: </a:t>
            </a:r>
            <a:r>
              <a:rPr lang="en-US" b="1" dirty="0">
                <a:solidFill>
                  <a:schemeClr val="tx1"/>
                </a:solidFill>
              </a:rPr>
              <a:t>0.39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endParaRPr lang="fr-FR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100 </a:t>
            </a:r>
            <a:r>
              <a:rPr lang="en-US" dirty="0" err="1">
                <a:solidFill>
                  <a:schemeClr val="tx1"/>
                </a:solidFill>
              </a:rPr>
              <a:t>m≤</a:t>
            </a:r>
            <a:r>
              <a:rPr lang="en-US" i="1" dirty="0" err="1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&lt;200 m: </a:t>
            </a:r>
            <a:r>
              <a:rPr lang="en-US" b="1" dirty="0">
                <a:solidFill>
                  <a:schemeClr val="tx1"/>
                </a:solidFill>
              </a:rPr>
              <a:t>0.58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endParaRPr lang="fr-FR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200 </a:t>
            </a:r>
            <a:r>
              <a:rPr lang="en-US" dirty="0" err="1">
                <a:solidFill>
                  <a:schemeClr val="tx1"/>
                </a:solidFill>
              </a:rPr>
              <a:t>m≤</a:t>
            </a:r>
            <a:r>
              <a:rPr lang="en-US" i="1" dirty="0" err="1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&lt;400 m: </a:t>
            </a:r>
            <a:r>
              <a:rPr lang="en-US" b="1" dirty="0">
                <a:solidFill>
                  <a:schemeClr val="tx1"/>
                </a:solidFill>
              </a:rPr>
              <a:t>0.61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u="sng" dirty="0">
                <a:solidFill>
                  <a:schemeClr val="tx1"/>
                </a:solidFill>
              </a:rPr>
              <a:t>by </a:t>
            </a:r>
            <a:r>
              <a:rPr lang="fr-FR" u="sng" dirty="0" err="1">
                <a:solidFill>
                  <a:schemeClr val="tx1"/>
                </a:solidFill>
              </a:rPr>
              <a:t>barometer</a:t>
            </a:r>
            <a:r>
              <a:rPr lang="fr-FR" u="sng" dirty="0">
                <a:solidFill>
                  <a:schemeClr val="tx1"/>
                </a:solidFill>
              </a:rPr>
              <a:t> </a:t>
            </a:r>
            <a:r>
              <a:rPr lang="fr-FR" u="sng" dirty="0" err="1">
                <a:solidFill>
                  <a:schemeClr val="tx1"/>
                </a:solidFill>
              </a:rPr>
              <a:t>height</a:t>
            </a:r>
            <a:r>
              <a:rPr lang="fr-FR" u="sng" dirty="0">
                <a:solidFill>
                  <a:schemeClr val="tx1"/>
                </a:solidFill>
              </a:rPr>
              <a:t> </a:t>
            </a:r>
            <a:r>
              <a:rPr lang="fr-FR" i="1" u="sng" dirty="0">
                <a:solidFill>
                  <a:schemeClr val="tx1"/>
                </a:solidFill>
              </a:rPr>
              <a:t>H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1 </a:t>
            </a:r>
            <a:r>
              <a:rPr lang="en-US" dirty="0" err="1">
                <a:solidFill>
                  <a:schemeClr val="tx1"/>
                </a:solidFill>
              </a:rPr>
              <a:t>m≤</a:t>
            </a:r>
            <a:r>
              <a:rPr lang="en-US" i="1" dirty="0" err="1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&lt;10 m: </a:t>
            </a:r>
            <a:r>
              <a:rPr lang="en-US" b="1" dirty="0">
                <a:solidFill>
                  <a:schemeClr val="tx1"/>
                </a:solidFill>
              </a:rPr>
              <a:t>0.37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endParaRPr lang="fr-FR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10  </a:t>
            </a:r>
            <a:r>
              <a:rPr lang="en-US" dirty="0" err="1">
                <a:solidFill>
                  <a:schemeClr val="tx1"/>
                </a:solidFill>
              </a:rPr>
              <a:t>m≤</a:t>
            </a:r>
            <a:r>
              <a:rPr lang="en-US" i="1" dirty="0" err="1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&lt;20 m: </a:t>
            </a:r>
            <a:r>
              <a:rPr lang="en-US" b="1" dirty="0">
                <a:solidFill>
                  <a:schemeClr val="tx1"/>
                </a:solidFill>
              </a:rPr>
              <a:t>0.44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endParaRPr lang="fr-FR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20  </a:t>
            </a:r>
            <a:r>
              <a:rPr lang="en-US" dirty="0" err="1">
                <a:solidFill>
                  <a:schemeClr val="tx1"/>
                </a:solidFill>
              </a:rPr>
              <a:t>m≤</a:t>
            </a:r>
            <a:r>
              <a:rPr lang="en-US" i="1" dirty="0" err="1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&lt;40 m: </a:t>
            </a:r>
            <a:r>
              <a:rPr lang="en-US" b="1" dirty="0">
                <a:solidFill>
                  <a:schemeClr val="tx1"/>
                </a:solidFill>
              </a:rPr>
              <a:t>0.58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endParaRPr lang="fr-FR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187624" y="2852936"/>
            <a:ext cx="3371776" cy="2129730"/>
            <a:chOff x="1187624" y="2852936"/>
            <a:chExt cx="3371776" cy="2129730"/>
          </a:xfrm>
        </p:grpSpPr>
        <p:sp>
          <p:nvSpPr>
            <p:cNvPr id="6" name="Rectangle 5"/>
            <p:cNvSpPr/>
            <p:nvPr/>
          </p:nvSpPr>
          <p:spPr>
            <a:xfrm>
              <a:off x="1187625" y="2852936"/>
              <a:ext cx="3371775" cy="4015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87624" y="4581128"/>
              <a:ext cx="3371775" cy="4015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8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744526"/>
              </p:ext>
            </p:extLst>
          </p:nvPr>
        </p:nvGraphicFramePr>
        <p:xfrm>
          <a:off x="5004048" y="2492897"/>
          <a:ext cx="4032448" cy="341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4482223" y="2187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000" dirty="0">
                <a:solidFill>
                  <a:schemeClr val="bg2"/>
                </a:solidFill>
              </a:rPr>
              <a:t>Observation </a:t>
            </a:r>
            <a:r>
              <a:rPr lang="fr-FR" sz="1000" dirty="0" err="1">
                <a:solidFill>
                  <a:schemeClr val="bg2"/>
                </a:solidFill>
              </a:rPr>
              <a:t>error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estimates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from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Desroziers</a:t>
            </a:r>
            <a:r>
              <a:rPr lang="fr-FR" sz="1000" dirty="0">
                <a:solidFill>
                  <a:schemeClr val="bg2"/>
                </a:solidFill>
              </a:rPr>
              <a:t> diagnostics </a:t>
            </a:r>
            <a:r>
              <a:rPr lang="fr-FR" sz="1000" dirty="0" err="1">
                <a:solidFill>
                  <a:schemeClr val="bg2"/>
                </a:solidFill>
              </a:rPr>
              <a:t>applied</a:t>
            </a:r>
            <a:r>
              <a:rPr lang="fr-FR" sz="1000" dirty="0">
                <a:solidFill>
                  <a:schemeClr val="bg2"/>
                </a:solidFill>
              </a:rPr>
              <a:t> to ECMWF observation feedback for observations </a:t>
            </a:r>
            <a:r>
              <a:rPr lang="fr-FR" sz="1000" dirty="0" err="1">
                <a:solidFill>
                  <a:schemeClr val="bg2"/>
                </a:solidFill>
              </a:rPr>
              <a:t>at</a:t>
            </a:r>
            <a:r>
              <a:rPr lang="fr-FR" sz="1000" dirty="0">
                <a:solidFill>
                  <a:schemeClr val="bg2"/>
                </a:solidFill>
              </a:rPr>
              <a:t> the </a:t>
            </a:r>
            <a:r>
              <a:rPr lang="fr-FR" sz="1000" dirty="0" err="1">
                <a:solidFill>
                  <a:schemeClr val="bg2"/>
                </a:solidFill>
              </a:rPr>
              <a:t>sea</a:t>
            </a:r>
            <a:r>
              <a:rPr lang="fr-FR" sz="1000" dirty="0">
                <a:solidFill>
                  <a:schemeClr val="bg2"/>
                </a:solidFill>
              </a:rPr>
              <a:t> surface </a:t>
            </a:r>
            <a:r>
              <a:rPr lang="fr-FR" sz="1000" dirty="0" err="1">
                <a:solidFill>
                  <a:schemeClr val="bg2"/>
                </a:solidFill>
              </a:rPr>
              <a:t>between</a:t>
            </a:r>
            <a:r>
              <a:rPr lang="fr-FR" sz="1000" dirty="0">
                <a:solidFill>
                  <a:schemeClr val="bg2"/>
                </a:solidFill>
              </a:rPr>
              <a:t> July and </a:t>
            </a:r>
            <a:r>
              <a:rPr lang="fr-FR" sz="1000" dirty="0" err="1">
                <a:solidFill>
                  <a:schemeClr val="bg2"/>
                </a:solidFill>
              </a:rPr>
              <a:t>September</a:t>
            </a:r>
            <a:r>
              <a:rPr lang="fr-FR" sz="1000" dirty="0">
                <a:solidFill>
                  <a:schemeClr val="bg2"/>
                </a:solidFill>
              </a:rPr>
              <a:t> 2015, for observations </a:t>
            </a:r>
            <a:r>
              <a:rPr lang="fr-FR" sz="1000" dirty="0" err="1">
                <a:solidFill>
                  <a:schemeClr val="bg2"/>
                </a:solidFill>
              </a:rPr>
              <a:t>assimilated</a:t>
            </a:r>
            <a:r>
              <a:rPr lang="fr-FR" sz="1000" dirty="0">
                <a:solidFill>
                  <a:schemeClr val="bg2"/>
                </a:solidFill>
              </a:rPr>
              <a:t> in the EUMETNET area</a:t>
            </a:r>
          </a:p>
        </p:txBody>
      </p:sp>
    </p:spTree>
    <p:extLst>
      <p:ext uri="{BB962C8B-B14F-4D97-AF65-F5344CB8AC3E}">
        <p14:creationId xmlns:p14="http://schemas.microsoft.com/office/powerpoint/2010/main" val="3305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81025"/>
          </a:xfrm>
        </p:spPr>
        <p:txBody>
          <a:bodyPr/>
          <a:lstStyle/>
          <a:p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 2:</a:t>
            </a:r>
            <a:br>
              <a:rPr lang="fr-FR" dirty="0"/>
            </a:br>
            <a:r>
              <a:rPr lang="fr-FR" dirty="0"/>
              <a:t>Wind speed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507288" cy="3992562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1.8 m/s </a:t>
            </a:r>
            <a:r>
              <a:rPr lang="fr-FR" dirty="0">
                <a:solidFill>
                  <a:schemeClr val="tx1"/>
                </a:solidFill>
              </a:rPr>
              <a:t>for VOS (</a:t>
            </a:r>
            <a:r>
              <a:rPr lang="fr-FR" dirty="0" err="1">
                <a:solidFill>
                  <a:schemeClr val="tx1"/>
                </a:solidFill>
              </a:rPr>
              <a:t>regardless</a:t>
            </a:r>
            <a:r>
              <a:rPr lang="fr-FR" dirty="0">
                <a:solidFill>
                  <a:schemeClr val="tx1"/>
                </a:solidFill>
              </a:rPr>
              <a:t> of country of </a:t>
            </a:r>
            <a:r>
              <a:rPr lang="fr-FR" dirty="0" err="1">
                <a:solidFill>
                  <a:schemeClr val="tx1"/>
                </a:solidFill>
              </a:rPr>
              <a:t>recruitment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fr-FR" u="sng" dirty="0" err="1">
                <a:solidFill>
                  <a:schemeClr val="tx1"/>
                </a:solidFill>
              </a:rPr>
              <a:t>Separating</a:t>
            </a:r>
            <a:r>
              <a:rPr lang="fr-FR" u="sng" dirty="0">
                <a:solidFill>
                  <a:schemeClr val="tx1"/>
                </a:solidFill>
              </a:rPr>
              <a:t> by </a:t>
            </a:r>
            <a:r>
              <a:rPr lang="fr-FR" u="sng" dirty="0" err="1">
                <a:solidFill>
                  <a:schemeClr val="tx1"/>
                </a:solidFill>
              </a:rPr>
              <a:t>ship</a:t>
            </a:r>
            <a:r>
              <a:rPr lang="fr-FR" u="sng" dirty="0">
                <a:solidFill>
                  <a:schemeClr val="tx1"/>
                </a:solidFill>
              </a:rPr>
              <a:t> </a:t>
            </a:r>
            <a:r>
              <a:rPr lang="fr-FR" u="sng" dirty="0" err="1">
                <a:solidFill>
                  <a:schemeClr val="tx1"/>
                </a:solidFill>
              </a:rPr>
              <a:t>length</a:t>
            </a:r>
            <a:r>
              <a:rPr lang="fr-FR" u="sng" dirty="0">
                <a:solidFill>
                  <a:schemeClr val="tx1"/>
                </a:solidFill>
              </a:rPr>
              <a:t> </a:t>
            </a:r>
            <a:r>
              <a:rPr lang="fr-FR" i="1" u="sng" dirty="0">
                <a:solidFill>
                  <a:schemeClr val="tx1"/>
                </a:solidFill>
              </a:rPr>
              <a:t>L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4 </a:t>
            </a:r>
            <a:r>
              <a:rPr lang="en-US" dirty="0" err="1">
                <a:solidFill>
                  <a:schemeClr val="tx1"/>
                </a:solidFill>
              </a:rPr>
              <a:t>m≤</a:t>
            </a:r>
            <a:r>
              <a:rPr lang="en-US" i="1" dirty="0" err="1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&lt;100 m: </a:t>
            </a:r>
            <a:r>
              <a:rPr lang="fr-FR" b="1" dirty="0">
                <a:solidFill>
                  <a:schemeClr val="tx1"/>
                </a:solidFill>
              </a:rPr>
              <a:t>1.4 or 1.7 m/s </a:t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(auto or </a:t>
            </a:r>
            <a:r>
              <a:rPr lang="fr-FR" dirty="0" err="1">
                <a:solidFill>
                  <a:schemeClr val="tx1"/>
                </a:solidFill>
              </a:rPr>
              <a:t>conventional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resp</a:t>
            </a:r>
            <a:r>
              <a:rPr lang="fr-FR" dirty="0">
                <a:solidFill>
                  <a:schemeClr val="tx1"/>
                </a:solidFill>
              </a:rPr>
              <a:t>.)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100 </a:t>
            </a:r>
            <a:r>
              <a:rPr lang="en-US" dirty="0" err="1">
                <a:solidFill>
                  <a:schemeClr val="tx1"/>
                </a:solidFill>
              </a:rPr>
              <a:t>m≤</a:t>
            </a:r>
            <a:r>
              <a:rPr lang="en-US" i="1" dirty="0" err="1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1.9 m/s</a:t>
            </a: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1.2 m/s</a:t>
            </a:r>
            <a:r>
              <a:rPr lang="fr-FR" dirty="0">
                <a:solidFill>
                  <a:schemeClr val="tx1"/>
                </a:solidFill>
              </a:rPr>
              <a:t> for </a:t>
            </a:r>
            <a:r>
              <a:rPr lang="fr-FR" dirty="0" err="1">
                <a:solidFill>
                  <a:schemeClr val="tx1"/>
                </a:solidFill>
              </a:rPr>
              <a:t>moored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buoys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71782"/>
            <a:ext cx="2592288" cy="16493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17" y="4709590"/>
            <a:ext cx="2920449" cy="1671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4077072"/>
            <a:ext cx="3672408" cy="401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82223" y="2187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000" dirty="0">
                <a:solidFill>
                  <a:schemeClr val="bg2"/>
                </a:solidFill>
              </a:rPr>
              <a:t>Observation </a:t>
            </a:r>
            <a:r>
              <a:rPr lang="fr-FR" sz="1000" dirty="0" err="1">
                <a:solidFill>
                  <a:schemeClr val="bg2"/>
                </a:solidFill>
              </a:rPr>
              <a:t>error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estimates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from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Desroziers</a:t>
            </a:r>
            <a:r>
              <a:rPr lang="fr-FR" sz="1000" dirty="0">
                <a:solidFill>
                  <a:schemeClr val="bg2"/>
                </a:solidFill>
              </a:rPr>
              <a:t> diagnostics </a:t>
            </a:r>
            <a:r>
              <a:rPr lang="fr-FR" sz="1000" dirty="0" err="1">
                <a:solidFill>
                  <a:schemeClr val="bg2"/>
                </a:solidFill>
              </a:rPr>
              <a:t>applied</a:t>
            </a:r>
            <a:r>
              <a:rPr lang="fr-FR" sz="1000" dirty="0">
                <a:solidFill>
                  <a:schemeClr val="bg2"/>
                </a:solidFill>
              </a:rPr>
              <a:t> to ECMWF observation feedback for observations </a:t>
            </a:r>
            <a:r>
              <a:rPr lang="fr-FR" sz="1000" dirty="0" err="1">
                <a:solidFill>
                  <a:schemeClr val="bg2"/>
                </a:solidFill>
              </a:rPr>
              <a:t>at</a:t>
            </a:r>
            <a:r>
              <a:rPr lang="fr-FR" sz="1000" dirty="0">
                <a:solidFill>
                  <a:schemeClr val="bg2"/>
                </a:solidFill>
              </a:rPr>
              <a:t> the </a:t>
            </a:r>
            <a:r>
              <a:rPr lang="fr-FR" sz="1000" dirty="0" err="1">
                <a:solidFill>
                  <a:schemeClr val="bg2"/>
                </a:solidFill>
              </a:rPr>
              <a:t>sea</a:t>
            </a:r>
            <a:r>
              <a:rPr lang="fr-FR" sz="1000" dirty="0">
                <a:solidFill>
                  <a:schemeClr val="bg2"/>
                </a:solidFill>
              </a:rPr>
              <a:t> surface </a:t>
            </a:r>
            <a:r>
              <a:rPr lang="fr-FR" sz="1000" dirty="0" err="1">
                <a:solidFill>
                  <a:schemeClr val="bg2"/>
                </a:solidFill>
              </a:rPr>
              <a:t>between</a:t>
            </a:r>
            <a:r>
              <a:rPr lang="fr-FR" sz="1000" dirty="0">
                <a:solidFill>
                  <a:schemeClr val="bg2"/>
                </a:solidFill>
              </a:rPr>
              <a:t> July and </a:t>
            </a:r>
            <a:r>
              <a:rPr lang="fr-FR" sz="1000" dirty="0" err="1">
                <a:solidFill>
                  <a:schemeClr val="bg2"/>
                </a:solidFill>
              </a:rPr>
              <a:t>September</a:t>
            </a:r>
            <a:r>
              <a:rPr lang="fr-FR" sz="1000" dirty="0">
                <a:solidFill>
                  <a:schemeClr val="bg2"/>
                </a:solidFill>
              </a:rPr>
              <a:t> 2015, for observations </a:t>
            </a:r>
            <a:r>
              <a:rPr lang="fr-FR" sz="1000" dirty="0" err="1">
                <a:solidFill>
                  <a:schemeClr val="bg2"/>
                </a:solidFill>
              </a:rPr>
              <a:t>assimilated</a:t>
            </a:r>
            <a:r>
              <a:rPr lang="fr-FR" sz="1000" dirty="0">
                <a:solidFill>
                  <a:schemeClr val="bg2"/>
                </a:solidFill>
              </a:rPr>
              <a:t> in the EUMETNET area</a:t>
            </a:r>
          </a:p>
        </p:txBody>
      </p:sp>
    </p:spTree>
    <p:extLst>
      <p:ext uri="{BB962C8B-B14F-4D97-AF65-F5344CB8AC3E}">
        <p14:creationId xmlns:p14="http://schemas.microsoft.com/office/powerpoint/2010/main" val="2919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02942"/>
              </p:ext>
            </p:extLst>
          </p:nvPr>
        </p:nvGraphicFramePr>
        <p:xfrm>
          <a:off x="58564" y="1124744"/>
          <a:ext cx="3649340" cy="39141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2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 cap="all" dirty="0" err="1">
                          <a:effectLst/>
                        </a:rPr>
                        <a:t>Applica-tion</a:t>
                      </a:r>
                      <a:r>
                        <a:rPr lang="fr-FR" sz="1200" cap="all" dirty="0">
                          <a:effectLst/>
                        </a:rPr>
                        <a:t> area</a:t>
                      </a:r>
                      <a:endParaRPr lang="fr-FR" sz="12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 cap="all" dirty="0">
                          <a:effectLst/>
                        </a:rPr>
                        <a:t>Type of </a:t>
                      </a:r>
                      <a:r>
                        <a:rPr lang="fr-FR" sz="1200" cap="all" dirty="0" err="1">
                          <a:effectLst/>
                        </a:rPr>
                        <a:t>requirement</a:t>
                      </a:r>
                      <a:endParaRPr lang="fr-FR" sz="12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en-US" sz="1200" cap="all" dirty="0">
                          <a:effectLst/>
                        </a:rPr>
                        <a:t>Equivalent </a:t>
                      </a:r>
                      <a:r>
                        <a:rPr lang="en-US" sz="1200" cap="all" dirty="0" err="1">
                          <a:effectLst/>
                        </a:rPr>
                        <a:t>Spatio</a:t>
                      </a:r>
                      <a:r>
                        <a:rPr lang="en-US" sz="1200" cap="all" dirty="0">
                          <a:effectLst/>
                        </a:rPr>
                        <a:t>-temporal </a:t>
                      </a:r>
                      <a:br>
                        <a:rPr lang="en-US" sz="1200" cap="all" dirty="0">
                          <a:effectLst/>
                        </a:rPr>
                      </a:br>
                      <a:r>
                        <a:rPr lang="en-US" sz="1200" cap="all" dirty="0">
                          <a:effectLst/>
                        </a:rPr>
                        <a:t>density, per km</a:t>
                      </a:r>
                      <a:r>
                        <a:rPr lang="en-US" sz="1200" cap="all" baseline="30000" dirty="0">
                          <a:effectLst/>
                        </a:rPr>
                        <a:t>2</a:t>
                      </a:r>
                      <a:r>
                        <a:rPr lang="en-US" sz="1200" cap="all" dirty="0">
                          <a:effectLst/>
                        </a:rPr>
                        <a:t> per hour</a:t>
                      </a:r>
                      <a:endParaRPr lang="fr-FR" sz="12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">
                <a:tc rowSpan="3"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 cap="all" dirty="0" err="1">
                          <a:effectLst/>
                        </a:rPr>
                        <a:t>Climate</a:t>
                      </a:r>
                      <a:r>
                        <a:rPr lang="fr-FR" sz="1200" cap="all" dirty="0">
                          <a:effectLst/>
                        </a:rPr>
                        <a:t>-AOPC</a:t>
                      </a:r>
                      <a:endParaRPr lang="fr-FR" sz="12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>
                          <a:effectLst/>
                        </a:rPr>
                        <a:t>Goal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8.3 x 10</a:t>
                      </a:r>
                      <a:r>
                        <a:rPr lang="fr-FR" sz="1200" baseline="30000">
                          <a:effectLst/>
                        </a:rPr>
                        <a:t>-6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 err="1">
                          <a:effectLst/>
                        </a:rPr>
                        <a:t>Breakthrough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1.9 x 10</a:t>
                      </a:r>
                      <a:r>
                        <a:rPr lang="fr-FR" sz="1200" baseline="30000">
                          <a:effectLst/>
                        </a:rPr>
                        <a:t>-6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 err="1">
                          <a:effectLst/>
                        </a:rPr>
                        <a:t>Threshold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1.7 x 10</a:t>
                      </a:r>
                      <a:r>
                        <a:rPr lang="fr-FR" sz="1200" baseline="30000">
                          <a:effectLst/>
                        </a:rPr>
                        <a:t>-7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40">
                <a:tc rowSpan="3"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 cap="all" dirty="0">
                          <a:effectLst/>
                        </a:rPr>
                        <a:t>Global NWP</a:t>
                      </a:r>
                      <a:endParaRPr lang="fr-FR" sz="12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>
                          <a:effectLst/>
                        </a:rPr>
                        <a:t>Goal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4.4 x 10</a:t>
                      </a:r>
                      <a:r>
                        <a:rPr lang="fr-FR" sz="1200" baseline="30000">
                          <a:effectLst/>
                        </a:rPr>
                        <a:t>-3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 err="1">
                          <a:effectLst/>
                        </a:rPr>
                        <a:t>Breakthrough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1.7 x 10</a:t>
                      </a:r>
                      <a:r>
                        <a:rPr lang="fr-FR" sz="1200" baseline="30000">
                          <a:effectLst/>
                        </a:rPr>
                        <a:t>-5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 err="1">
                          <a:effectLst/>
                        </a:rPr>
                        <a:t>Threshold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3.3 x 10</a:t>
                      </a:r>
                      <a:r>
                        <a:rPr lang="fr-FR" sz="1200" baseline="30000">
                          <a:effectLst/>
                        </a:rPr>
                        <a:t>-7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340">
                <a:tc rowSpan="3"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 cap="all" dirty="0">
                          <a:effectLst/>
                        </a:rPr>
                        <a:t>High </a:t>
                      </a:r>
                      <a:r>
                        <a:rPr lang="fr-FR" sz="1200" cap="all" dirty="0" err="1">
                          <a:effectLst/>
                        </a:rPr>
                        <a:t>Res</a:t>
                      </a:r>
                      <a:r>
                        <a:rPr lang="fr-FR" sz="1200" cap="all" dirty="0">
                          <a:effectLst/>
                        </a:rPr>
                        <a:t> NWP</a:t>
                      </a:r>
                      <a:endParaRPr lang="fr-FR" sz="12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>
                          <a:effectLst/>
                        </a:rPr>
                        <a:t>Goal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2.0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 err="1">
                          <a:effectLst/>
                        </a:rPr>
                        <a:t>Breakthrough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4.0 x 10</a:t>
                      </a:r>
                      <a:r>
                        <a:rPr lang="fr-FR" sz="1200" baseline="30000">
                          <a:effectLst/>
                        </a:rPr>
                        <a:t>-2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 err="1">
                          <a:effectLst/>
                        </a:rPr>
                        <a:t>Threshold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8.3 x 10</a:t>
                      </a:r>
                      <a:r>
                        <a:rPr lang="fr-FR" sz="1200" baseline="30000">
                          <a:effectLst/>
                        </a:rPr>
                        <a:t>-4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40">
                <a:tc rowSpan="3"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 cap="all" dirty="0">
                          <a:effectLst/>
                        </a:rPr>
                        <a:t>Maritime </a:t>
                      </a:r>
                      <a:r>
                        <a:rPr lang="fr-FR" sz="1200" cap="all" dirty="0" err="1">
                          <a:effectLst/>
                        </a:rPr>
                        <a:t>Safety</a:t>
                      </a:r>
                      <a:endParaRPr lang="fr-FR" sz="12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>
                          <a:effectLst/>
                        </a:rPr>
                        <a:t>Goal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2.0 x 10</a:t>
                      </a:r>
                      <a:r>
                        <a:rPr lang="fr-FR" sz="1200" baseline="30000">
                          <a:effectLst/>
                        </a:rPr>
                        <a:t>-2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 err="1">
                          <a:effectLst/>
                        </a:rPr>
                        <a:t>Breakthrough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8.0 x 10</a:t>
                      </a:r>
                      <a:r>
                        <a:rPr lang="fr-FR" sz="1200" baseline="30000">
                          <a:effectLst/>
                        </a:rPr>
                        <a:t>-4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 err="1">
                          <a:effectLst/>
                        </a:rPr>
                        <a:t>Threshold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8.3 x 10</a:t>
                      </a:r>
                      <a:r>
                        <a:rPr lang="fr-FR" sz="1200" baseline="30000">
                          <a:effectLst/>
                        </a:rPr>
                        <a:t>-6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340">
                <a:tc rowSpan="3"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 cap="all" dirty="0" err="1">
                          <a:effectLst/>
                        </a:rPr>
                        <a:t>Coastal</a:t>
                      </a:r>
                      <a:r>
                        <a:rPr lang="fr-FR" sz="1200" cap="all" dirty="0">
                          <a:effectLst/>
                        </a:rPr>
                        <a:t> </a:t>
                      </a:r>
                      <a:r>
                        <a:rPr lang="fr-FR" sz="1200" cap="all" dirty="0" err="1">
                          <a:effectLst/>
                        </a:rPr>
                        <a:t>ocean</a:t>
                      </a:r>
                      <a:r>
                        <a:rPr lang="fr-FR" sz="1200" cap="all" dirty="0">
                          <a:effectLst/>
                        </a:rPr>
                        <a:t> </a:t>
                      </a:r>
                      <a:r>
                        <a:rPr lang="fr-FR" sz="1200" cap="all" dirty="0" err="1">
                          <a:effectLst/>
                        </a:rPr>
                        <a:t>forecasting</a:t>
                      </a:r>
                      <a:endParaRPr lang="fr-FR" sz="12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>
                          <a:effectLst/>
                        </a:rPr>
                        <a:t>Goal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1.0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 err="1">
                          <a:effectLst/>
                        </a:rPr>
                        <a:t>Breakthrough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>
                          <a:effectLst/>
                        </a:rPr>
                        <a:t>3.3 x 10</a:t>
                      </a:r>
                      <a:r>
                        <a:rPr lang="fr-FR" sz="1200" baseline="30000">
                          <a:effectLst/>
                        </a:rPr>
                        <a:t>-3</a:t>
                      </a:r>
                      <a:endParaRPr lang="fr-FR" sz="120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900" dirty="0" err="1">
                          <a:effectLst/>
                        </a:rPr>
                        <a:t>Threshold</a:t>
                      </a:r>
                      <a:endParaRPr lang="fr-FR" sz="9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540"/>
                        </a:spcAft>
                        <a:tabLst>
                          <a:tab pos="450215" algn="l"/>
                          <a:tab pos="405130" algn="l"/>
                        </a:tabLst>
                      </a:pPr>
                      <a:r>
                        <a:rPr lang="fr-FR" sz="1200" dirty="0">
                          <a:effectLst/>
                        </a:rPr>
                        <a:t>2.7 x 10</a:t>
                      </a:r>
                      <a:r>
                        <a:rPr lang="fr-FR" sz="1200" baseline="30000" dirty="0">
                          <a:effectLst/>
                        </a:rPr>
                        <a:t>-4</a:t>
                      </a:r>
                      <a:endParaRPr lang="fr-FR" sz="1200" dirty="0">
                        <a:effectLst/>
                        <a:latin typeface="Trebuchet MS"/>
                        <a:ea typeface="Droid Sans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7" b="-222"/>
          <a:stretch/>
        </p:blipFill>
        <p:spPr>
          <a:xfrm>
            <a:off x="3583831" y="5193352"/>
            <a:ext cx="5524673" cy="1404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71711"/>
            <a:ext cx="9001000" cy="581025"/>
          </a:xfrm>
        </p:spPr>
        <p:txBody>
          <a:bodyPr/>
          <a:lstStyle/>
          <a:p>
            <a:r>
              <a:rPr lang="fr-FR" dirty="0" err="1"/>
              <a:t>Spatio-temporal</a:t>
            </a:r>
            <a:r>
              <a:rPr lang="fr-FR" dirty="0"/>
              <a:t> </a:t>
            </a:r>
            <a:r>
              <a:rPr lang="fr-FR" dirty="0" err="1"/>
              <a:t>sampling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 1</a:t>
            </a:r>
            <a:br>
              <a:rPr lang="fr-FR" dirty="0"/>
            </a:br>
            <a:r>
              <a:rPr lang="fr-FR" sz="2000" dirty="0"/>
              <a:t>Surface pressure observations </a:t>
            </a:r>
            <a:r>
              <a:rPr lang="fr-FR" sz="2000" dirty="0" err="1"/>
              <a:t>at</a:t>
            </a:r>
            <a:r>
              <a:rPr lang="fr-FR" sz="2000" dirty="0"/>
              <a:t> </a:t>
            </a:r>
            <a:r>
              <a:rPr lang="fr-FR" sz="2000" dirty="0" err="1"/>
              <a:t>sea</a:t>
            </a:r>
            <a:endParaRPr lang="fr-FR" sz="2000" dirty="0"/>
          </a:p>
        </p:txBody>
      </p:sp>
      <p:pic>
        <p:nvPicPr>
          <p:cNvPr id="10" name="Espace réservé du contenu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831" y="1072679"/>
            <a:ext cx="5524673" cy="5524673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06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07288" cy="581025"/>
          </a:xfrm>
        </p:spPr>
        <p:txBody>
          <a:bodyPr/>
          <a:lstStyle/>
          <a:p>
            <a:r>
              <a:rPr lang="fr-FR" sz="2400" dirty="0" err="1"/>
              <a:t>Example</a:t>
            </a:r>
            <a:r>
              <a:rPr lang="fr-FR" sz="2400" dirty="0"/>
              <a:t> </a:t>
            </a:r>
            <a:r>
              <a:rPr lang="fr-FR" sz="2400" dirty="0" err="1"/>
              <a:t>evolution</a:t>
            </a:r>
            <a:r>
              <a:rPr lang="fr-FR" sz="2400" dirty="0"/>
              <a:t> scenarios for meeting </a:t>
            </a:r>
            <a:br>
              <a:rPr lang="fr-FR" sz="2400" dirty="0"/>
            </a:br>
            <a:r>
              <a:rPr lang="fr-FR" sz="2400" i="1" dirty="0"/>
              <a:t>Global NWP </a:t>
            </a:r>
            <a:r>
              <a:rPr lang="fr-FR" sz="2400" i="1" dirty="0" err="1"/>
              <a:t>Breakthrough</a:t>
            </a:r>
            <a:r>
              <a:rPr lang="fr-FR" sz="2400" dirty="0"/>
              <a:t> </a:t>
            </a:r>
            <a:r>
              <a:rPr lang="fr-FR" sz="2400" i="1" dirty="0" err="1"/>
              <a:t>target</a:t>
            </a:r>
            <a:endParaRPr lang="fr-FR" sz="24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t="11902" r="12822" b="18330"/>
          <a:stretch/>
        </p:blipFill>
        <p:spPr>
          <a:xfrm>
            <a:off x="103654" y="1201753"/>
            <a:ext cx="3386762" cy="2232000"/>
          </a:xfrm>
          <a:solidFill>
            <a:schemeClr val="bg2">
              <a:lumMod val="60000"/>
              <a:lumOff val="40000"/>
            </a:schemeClr>
          </a:solidFill>
        </p:spPr>
      </p:pic>
      <p:sp>
        <p:nvSpPr>
          <p:cNvPr id="13" name="ZoneTexte 12"/>
          <p:cNvSpPr txBox="1"/>
          <p:nvPr/>
        </p:nvSpPr>
        <p:spPr>
          <a:xfrm>
            <a:off x="4772315" y="6237312"/>
            <a:ext cx="4192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/>
              <a:t>Density</a:t>
            </a:r>
            <a:r>
              <a:rPr lang="fr-FR" sz="1200" i="1" dirty="0"/>
              <a:t> </a:t>
            </a:r>
            <a:r>
              <a:rPr lang="fr-FR" sz="1200" i="1" dirty="0" err="1"/>
              <a:t>mapped</a:t>
            </a:r>
            <a:r>
              <a:rPr lang="fr-FR" sz="1200" i="1" dirty="0"/>
              <a:t> </a:t>
            </a:r>
            <a:r>
              <a:rPr lang="fr-FR" sz="1200" i="1" dirty="0" err="1"/>
              <a:t>into</a:t>
            </a:r>
            <a:r>
              <a:rPr lang="fr-FR" sz="1200" i="1" dirty="0"/>
              <a:t> </a:t>
            </a:r>
            <a:r>
              <a:rPr lang="fr-FR" sz="1200" i="1" dirty="0" err="1"/>
              <a:t>equivalent</a:t>
            </a:r>
            <a:r>
              <a:rPr lang="fr-FR" sz="1200" i="1" dirty="0"/>
              <a:t> </a:t>
            </a:r>
            <a:r>
              <a:rPr lang="fr-FR" sz="1200" i="1" dirty="0" err="1"/>
              <a:t>number</a:t>
            </a:r>
            <a:r>
              <a:rPr lang="fr-FR" sz="1200" i="1" dirty="0"/>
              <a:t> of </a:t>
            </a:r>
            <a:r>
              <a:rPr lang="fr-FR" sz="1200" i="1" dirty="0" err="1"/>
              <a:t>hourly</a:t>
            </a:r>
            <a:r>
              <a:rPr lang="fr-FR" sz="1200" i="1" dirty="0"/>
              <a:t> </a:t>
            </a:r>
            <a:r>
              <a:rPr lang="fr-FR" sz="1200" i="1" dirty="0" err="1"/>
              <a:t>platforms</a:t>
            </a:r>
            <a:endParaRPr lang="fr-FR" sz="12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t="12235" r="12822" b="7988"/>
          <a:stretch/>
        </p:blipFill>
        <p:spPr>
          <a:xfrm>
            <a:off x="103654" y="3933056"/>
            <a:ext cx="3388226" cy="255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11207" r="12309" b="18751"/>
          <a:stretch/>
        </p:blipFill>
        <p:spPr>
          <a:xfrm>
            <a:off x="5648270" y="1197000"/>
            <a:ext cx="3388226" cy="223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1243" r="12280" b="18701"/>
          <a:stretch/>
        </p:blipFill>
        <p:spPr>
          <a:xfrm>
            <a:off x="5648400" y="3966390"/>
            <a:ext cx="3387600" cy="223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sp>
        <p:nvSpPr>
          <p:cNvPr id="21" name="Flèche droite 20"/>
          <p:cNvSpPr/>
          <p:nvPr/>
        </p:nvSpPr>
        <p:spPr>
          <a:xfrm>
            <a:off x="3923928" y="2492896"/>
            <a:ext cx="1393130" cy="36004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Upgrade all (107) NOAA SST </a:t>
            </a:r>
            <a:r>
              <a:rPr lang="fr-FR" sz="1400" b="1" dirty="0" err="1">
                <a:solidFill>
                  <a:schemeClr val="bg2">
                    <a:lumMod val="50000"/>
                  </a:schemeClr>
                </a:solidFill>
              </a:rPr>
              <a:t>drifting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b="1" dirty="0" err="1">
                <a:solidFill>
                  <a:schemeClr val="bg2">
                    <a:lumMod val="50000"/>
                  </a:schemeClr>
                </a:solidFill>
              </a:rPr>
              <a:t>buoys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b="1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b="1" dirty="0" err="1">
                <a:solidFill>
                  <a:schemeClr val="bg2">
                    <a:lumMod val="50000"/>
                  </a:schemeClr>
                </a:solidFill>
              </a:rPr>
              <a:t>barometers</a:t>
            </a:r>
            <a:endParaRPr lang="fr-FR" sz="1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1200" b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fr-FR" sz="1200" b="1" dirty="0">
                <a:solidFill>
                  <a:srgbClr val="FF0000"/>
                </a:solidFill>
              </a:rPr>
              <a:t>13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fr-FR" sz="1200" b="1" dirty="0">
                <a:solidFill>
                  <a:srgbClr val="FF0000"/>
                </a:solidFill>
                <a:sym typeface="Wingdings" pitchFamily="2" charset="2"/>
              </a:rPr>
              <a:t>23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</a:rPr>
              <a:t>%)</a:t>
            </a:r>
          </a:p>
          <a:p>
            <a:pPr algn="ctr"/>
            <a:endParaRPr lang="fr-FR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 rot="2063980">
            <a:off x="3975823" y="3501008"/>
            <a:ext cx="1393130" cy="36004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</a:rPr>
              <a:t>Both</a:t>
            </a:r>
            <a:endParaRPr lang="fr-FR" sz="12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1200" b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fr-FR" sz="1200" b="1" dirty="0">
                <a:solidFill>
                  <a:srgbClr val="FF0000"/>
                </a:solidFill>
              </a:rPr>
              <a:t>13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fr-FR" sz="1200" b="1" dirty="0">
                <a:solidFill>
                  <a:srgbClr val="FF0000"/>
                </a:solidFill>
                <a:sym typeface="Wingdings" pitchFamily="2" charset="2"/>
              </a:rPr>
              <a:t>27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</a:rPr>
              <a:t>%)</a:t>
            </a:r>
          </a:p>
          <a:p>
            <a:pPr algn="ctr"/>
            <a:endParaRPr lang="fr-FR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 rot="5400000">
            <a:off x="127131" y="3545540"/>
            <a:ext cx="464802" cy="36004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024" y="3429000"/>
            <a:ext cx="3923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err="1">
                <a:solidFill>
                  <a:schemeClr val="bg2">
                    <a:lumMod val="50000"/>
                  </a:schemeClr>
                </a:solidFill>
              </a:rPr>
              <a:t>Convert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 EU </a:t>
            </a:r>
            <a:r>
              <a:rPr lang="fr-FR" sz="1400" b="1" dirty="0" err="1">
                <a:solidFill>
                  <a:schemeClr val="bg2">
                    <a:lumMod val="50000"/>
                  </a:schemeClr>
                </a:solidFill>
              </a:rPr>
              <a:t>fleets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 CONV VOS </a:t>
            </a:r>
            <a:r>
              <a:rPr lang="fr-FR" sz="1400" b="1" dirty="0" err="1">
                <a:solidFill>
                  <a:schemeClr val="bg2">
                    <a:lumMod val="50000"/>
                  </a:schemeClr>
                </a:solidFill>
              </a:rPr>
              <a:t>into</a:t>
            </a:r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 AWS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fr-FR" sz="1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1200" b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fr-FR" sz="1200" b="1" dirty="0">
                <a:solidFill>
                  <a:srgbClr val="FF0000"/>
                </a:solidFill>
              </a:rPr>
              <a:t>13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fr-FR" sz="1200" b="1" dirty="0">
                <a:solidFill>
                  <a:srgbClr val="FF0000"/>
                </a:solidFill>
                <a:sym typeface="Wingdings" pitchFamily="2" charset="2"/>
              </a:rPr>
              <a:t>15</a:t>
            </a:r>
            <a:r>
              <a:rPr lang="fr-FR" sz="1200" b="1" dirty="0">
                <a:solidFill>
                  <a:schemeClr val="bg2">
                    <a:lumMod val="50000"/>
                  </a:schemeClr>
                </a:solidFill>
              </a:rPr>
              <a:t>%)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638115" y="5237805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ABOVE </a:t>
            </a:r>
            <a:r>
              <a:rPr lang="fr-FR" b="1" dirty="0" err="1">
                <a:solidFill>
                  <a:srgbClr val="FF0000"/>
                </a:solidFill>
              </a:rPr>
              <a:t>target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38115" y="561935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CC"/>
                </a:solidFill>
              </a:rPr>
              <a:t>BELOW </a:t>
            </a:r>
            <a:r>
              <a:rPr lang="fr-FR" b="1" dirty="0" err="1">
                <a:solidFill>
                  <a:srgbClr val="0000CC"/>
                </a:solidFill>
              </a:rPr>
              <a:t>target</a:t>
            </a:r>
            <a:endParaRPr lang="fr-FR" b="1" dirty="0">
              <a:solidFill>
                <a:srgbClr val="0000CC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23928" y="1052736"/>
            <a:ext cx="140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WHAT IF …</a:t>
            </a:r>
          </a:p>
        </p:txBody>
      </p:sp>
      <p:sp>
        <p:nvSpPr>
          <p:cNvPr id="16" name="Ellipse 15"/>
          <p:cNvSpPr/>
          <p:nvPr/>
        </p:nvSpPr>
        <p:spPr>
          <a:xfrm>
            <a:off x="1691680" y="4005064"/>
            <a:ext cx="1368152" cy="1654942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 rot="20111931">
            <a:off x="5660011" y="2219632"/>
            <a:ext cx="1843224" cy="885668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 rot="20111931">
            <a:off x="5660011" y="5070889"/>
            <a:ext cx="1843224" cy="885668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308304" y="4149080"/>
            <a:ext cx="1368152" cy="1654942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 rot="3395723">
            <a:off x="323527" y="4422260"/>
            <a:ext cx="1368152" cy="1654942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3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1" grpId="0"/>
      <p:bldP spid="12" grpId="0"/>
      <p:bldP spid="16" grpId="0" animBg="1"/>
      <p:bldP spid="31" grpId="0" animBg="1"/>
      <p:bldP spid="32" grpId="0" animBg="1"/>
      <p:bldP spid="3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687735"/>
            <a:ext cx="8928992" cy="581025"/>
          </a:xfrm>
        </p:spPr>
        <p:txBody>
          <a:bodyPr/>
          <a:lstStyle/>
          <a:p>
            <a:r>
              <a:rPr lang="fr-FR" dirty="0" err="1"/>
              <a:t>Spatio-temporal</a:t>
            </a:r>
            <a:r>
              <a:rPr lang="fr-FR" dirty="0"/>
              <a:t> </a:t>
            </a:r>
            <a:r>
              <a:rPr lang="fr-FR" dirty="0" err="1"/>
              <a:t>sampling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 2:</a:t>
            </a:r>
            <a:br>
              <a:rPr lang="fr-FR" dirty="0"/>
            </a:br>
            <a:r>
              <a:rPr lang="de-DE" sz="2400" i="1" dirty="0"/>
              <a:t>in situ </a:t>
            </a:r>
            <a:r>
              <a:rPr lang="de-DE" sz="2400" dirty="0"/>
              <a:t>(buoy, VOS) coastal wind observations</a:t>
            </a:r>
            <a:endParaRPr lang="de-DE" sz="2400" i="1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0" y="1466087"/>
            <a:ext cx="6498970" cy="49152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oneTexte 3"/>
          <p:cNvSpPr txBox="1"/>
          <p:nvPr/>
        </p:nvSpPr>
        <p:spPr>
          <a:xfrm>
            <a:off x="1115616" y="1466087"/>
            <a:ext cx="5942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Black </a:t>
            </a:r>
            <a:r>
              <a:rPr lang="fr-FR" dirty="0" err="1">
                <a:solidFill>
                  <a:schemeClr val="accent2"/>
                </a:solidFill>
              </a:rPr>
              <a:t>indicates</a:t>
            </a:r>
            <a:r>
              <a:rPr lang="fr-FR" dirty="0">
                <a:solidFill>
                  <a:schemeClr val="accent2"/>
                </a:solidFill>
              </a:rPr>
              <a:t> data </a:t>
            </a:r>
            <a:r>
              <a:rPr lang="fr-FR" dirty="0" err="1">
                <a:solidFill>
                  <a:schemeClr val="accent2"/>
                </a:solidFill>
              </a:rPr>
              <a:t>within</a:t>
            </a:r>
            <a:r>
              <a:rPr lang="fr-FR" dirty="0">
                <a:solidFill>
                  <a:schemeClr val="accent2"/>
                </a:solidFill>
              </a:rPr>
              <a:t> 25 km </a:t>
            </a:r>
            <a:r>
              <a:rPr lang="fr-FR" dirty="0" err="1">
                <a:solidFill>
                  <a:schemeClr val="accent2"/>
                </a:solidFill>
              </a:rPr>
              <a:t>from</a:t>
            </a:r>
            <a:r>
              <a:rPr lang="fr-FR" dirty="0">
                <a:solidFill>
                  <a:schemeClr val="accent2"/>
                </a:solidFill>
              </a:rPr>
              <a:t> shore. If </a:t>
            </a:r>
            <a:r>
              <a:rPr lang="fr-FR" dirty="0" err="1">
                <a:solidFill>
                  <a:schemeClr val="accent2"/>
                </a:solidFill>
              </a:rPr>
              <a:t>you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can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dirty="0" err="1">
                <a:solidFill>
                  <a:schemeClr val="accent2"/>
                </a:solidFill>
              </a:rPr>
              <a:t>see</a:t>
            </a:r>
            <a:r>
              <a:rPr lang="fr-FR" dirty="0">
                <a:solidFill>
                  <a:schemeClr val="accent2"/>
                </a:solidFill>
              </a:rPr>
              <a:t> the </a:t>
            </a:r>
            <a:r>
              <a:rPr lang="fr-FR" dirty="0" err="1">
                <a:solidFill>
                  <a:schemeClr val="accent2"/>
                </a:solidFill>
              </a:rPr>
              <a:t>coastline</a:t>
            </a:r>
            <a:r>
              <a:rPr lang="fr-FR" dirty="0">
                <a:solidFill>
                  <a:schemeClr val="accent2"/>
                </a:solidFill>
              </a:rPr>
              <a:t> (</a:t>
            </a:r>
            <a:r>
              <a:rPr lang="fr-FR" dirty="0" err="1">
                <a:solidFill>
                  <a:schemeClr val="accent2"/>
                </a:solidFill>
              </a:rPr>
              <a:t>red</a:t>
            </a:r>
            <a:r>
              <a:rPr lang="fr-FR" dirty="0">
                <a:solidFill>
                  <a:schemeClr val="accent2"/>
                </a:solidFill>
              </a:rPr>
              <a:t> or </a:t>
            </a:r>
            <a:r>
              <a:rPr lang="fr-FR" dirty="0" err="1">
                <a:solidFill>
                  <a:schemeClr val="accent2"/>
                </a:solidFill>
              </a:rPr>
              <a:t>blue</a:t>
            </a:r>
            <a:r>
              <a:rPr lang="fr-FR" dirty="0">
                <a:solidFill>
                  <a:schemeClr val="accent2"/>
                </a:solidFill>
              </a:rPr>
              <a:t>) </a:t>
            </a:r>
            <a:r>
              <a:rPr lang="fr-FR" dirty="0" err="1">
                <a:solidFill>
                  <a:schemeClr val="accent2"/>
                </a:solidFill>
              </a:rPr>
              <a:t>then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it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means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there</a:t>
            </a:r>
            <a:r>
              <a:rPr lang="fr-FR" dirty="0">
                <a:solidFill>
                  <a:schemeClr val="accent2"/>
                </a:solidFill>
              </a:rPr>
              <a:t> are 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dirty="0">
                <a:solidFill>
                  <a:schemeClr val="accent2"/>
                </a:solidFill>
              </a:rPr>
              <a:t>no </a:t>
            </a:r>
            <a:r>
              <a:rPr lang="fr-FR" dirty="0" err="1">
                <a:solidFill>
                  <a:schemeClr val="accent2"/>
                </a:solidFill>
              </a:rPr>
              <a:t>wind</a:t>
            </a:r>
            <a:r>
              <a:rPr lang="fr-FR" dirty="0">
                <a:solidFill>
                  <a:schemeClr val="accent2"/>
                </a:solidFill>
              </a:rPr>
              <a:t> data </a:t>
            </a:r>
            <a:r>
              <a:rPr lang="fr-FR" dirty="0" err="1">
                <a:solidFill>
                  <a:schemeClr val="accent2"/>
                </a:solidFill>
              </a:rPr>
              <a:t>there</a:t>
            </a:r>
            <a:r>
              <a:rPr lang="fr-FR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7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15727"/>
            <a:ext cx="8229600" cy="581025"/>
          </a:xfrm>
        </p:spPr>
        <p:txBody>
          <a:bodyPr/>
          <a:lstStyle/>
          <a:p>
            <a:r>
              <a:rPr lang="fr-FR" dirty="0" err="1"/>
              <a:t>Timeliness</a:t>
            </a:r>
            <a:r>
              <a:rPr lang="fr-FR" dirty="0"/>
              <a:t> </a:t>
            </a:r>
            <a:r>
              <a:rPr lang="fr-FR" dirty="0" err="1"/>
              <a:t>example</a:t>
            </a:r>
            <a:br>
              <a:rPr lang="fr-FR" dirty="0"/>
            </a:br>
            <a:r>
              <a:rPr lang="fr-FR" dirty="0"/>
              <a:t>Observations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drifting</a:t>
            </a:r>
            <a:r>
              <a:rPr lang="fr-FR" dirty="0"/>
              <a:t> </a:t>
            </a:r>
            <a:r>
              <a:rPr lang="fr-FR" dirty="0" err="1"/>
              <a:t>buoys</a:t>
            </a:r>
            <a:endParaRPr lang="fr-F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217896" cy="465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419872" y="148478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4211960" y="1700808"/>
            <a:ext cx="0" cy="39436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131840" y="1700808"/>
            <a:ext cx="0" cy="3943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11560" y="1483668"/>
            <a:ext cx="20906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</a:rPr>
              <a:t>Global NWP goal, </a:t>
            </a:r>
            <a:r>
              <a:rPr lang="fr-FR" sz="1050" dirty="0" err="1">
                <a:solidFill>
                  <a:srgbClr val="FF0000"/>
                </a:solidFill>
              </a:rPr>
              <a:t>breakthrough</a:t>
            </a:r>
            <a:endParaRPr lang="fr-FR" sz="1050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2507140" y="1700808"/>
            <a:ext cx="0" cy="3943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243635" y="1327227"/>
            <a:ext cx="2210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</a:rPr>
              <a:t>High-</a:t>
            </a:r>
            <a:r>
              <a:rPr lang="fr-FR" sz="1050" dirty="0" err="1">
                <a:solidFill>
                  <a:srgbClr val="FF0000"/>
                </a:solidFill>
              </a:rPr>
              <a:t>res</a:t>
            </a:r>
            <a:r>
              <a:rPr lang="fr-FR" sz="1050" dirty="0">
                <a:solidFill>
                  <a:srgbClr val="FF0000"/>
                </a:solidFill>
              </a:rPr>
              <a:t> NWP goal, </a:t>
            </a:r>
            <a:r>
              <a:rPr lang="fr-FR" sz="1050" dirty="0" err="1">
                <a:solidFill>
                  <a:srgbClr val="FF0000"/>
                </a:solidFill>
              </a:rPr>
              <a:t>breakthrough</a:t>
            </a:r>
            <a:endParaRPr lang="fr-FR" sz="105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995936" y="1518900"/>
            <a:ext cx="22621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</a:rPr>
              <a:t>Maritime </a:t>
            </a:r>
            <a:r>
              <a:rPr lang="fr-FR" sz="1050" dirty="0" err="1">
                <a:solidFill>
                  <a:srgbClr val="FF0000"/>
                </a:solidFill>
              </a:rPr>
              <a:t>safety</a:t>
            </a:r>
            <a:r>
              <a:rPr lang="fr-FR" sz="1050" dirty="0">
                <a:solidFill>
                  <a:srgbClr val="FF0000"/>
                </a:solidFill>
              </a:rPr>
              <a:t> goal, </a:t>
            </a:r>
            <a:r>
              <a:rPr lang="fr-FR" sz="1050" dirty="0" err="1">
                <a:solidFill>
                  <a:srgbClr val="FF0000"/>
                </a:solidFill>
              </a:rPr>
              <a:t>breakthrough</a:t>
            </a:r>
            <a:endParaRPr lang="fr-FR" sz="1050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881842" y="1432267"/>
            <a:ext cx="17716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</a:rPr>
              <a:t>All </a:t>
            </a:r>
            <a:r>
              <a:rPr lang="fr-FR" sz="1050" dirty="0" err="1">
                <a:solidFill>
                  <a:srgbClr val="FF0000"/>
                </a:solidFill>
              </a:rPr>
              <a:t>other</a:t>
            </a:r>
            <a:r>
              <a:rPr lang="fr-FR" sz="1050" dirty="0">
                <a:solidFill>
                  <a:srgbClr val="FF0000"/>
                </a:solidFill>
              </a:rPr>
              <a:t> </a:t>
            </a:r>
            <a:r>
              <a:rPr lang="fr-FR" sz="1050" dirty="0" err="1">
                <a:solidFill>
                  <a:srgbClr val="FF0000"/>
                </a:solidFill>
              </a:rPr>
              <a:t>requirements</a:t>
            </a:r>
            <a:r>
              <a:rPr lang="fr-FR" sz="1050" dirty="0">
                <a:solidFill>
                  <a:srgbClr val="FF0000"/>
                </a:solidFill>
              </a:rPr>
              <a:t> &gt;1h</a:t>
            </a:r>
          </a:p>
        </p:txBody>
      </p:sp>
    </p:spTree>
    <p:extLst>
      <p:ext uri="{BB962C8B-B14F-4D97-AF65-F5344CB8AC3E}">
        <p14:creationId xmlns:p14="http://schemas.microsoft.com/office/powerpoint/2010/main" val="37900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81025"/>
          </a:xfrm>
        </p:spPr>
        <p:txBody>
          <a:bodyPr/>
          <a:lstStyle/>
          <a:p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considerations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Relative impact of the network, </a:t>
            </a:r>
            <a:br>
              <a:rPr lang="fr-FR" dirty="0"/>
            </a:br>
            <a:r>
              <a:rPr lang="fr-FR" dirty="0"/>
              <a:t>for a </a:t>
            </a:r>
            <a:r>
              <a:rPr lang="fr-FR" dirty="0" err="1"/>
              <a:t>given</a:t>
            </a:r>
            <a:r>
              <a:rPr lang="fr-FR" dirty="0"/>
              <a:t> application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808" y="4725144"/>
            <a:ext cx="8877672" cy="1872208"/>
          </a:xfrm>
        </p:spPr>
        <p:txBody>
          <a:bodyPr/>
          <a:lstStyle/>
          <a:p>
            <a:pPr marL="216000" indent="-216000" defTabSz="720000">
              <a:spcAft>
                <a:spcPts val="600"/>
              </a:spcAft>
            </a:pPr>
            <a:r>
              <a:rPr lang="fr-FR" sz="1800" dirty="0">
                <a:solidFill>
                  <a:schemeClr val="accent2"/>
                </a:solidFill>
              </a:rPr>
              <a:t>Observations made by </a:t>
            </a:r>
            <a:r>
              <a:rPr lang="fr-FR" sz="1800" dirty="0" err="1">
                <a:solidFill>
                  <a:schemeClr val="accent2"/>
                </a:solidFill>
              </a:rPr>
              <a:t>buoys</a:t>
            </a:r>
            <a:r>
              <a:rPr lang="fr-FR" sz="1800" dirty="0">
                <a:solidFill>
                  <a:schemeClr val="accent2"/>
                </a:solidFill>
              </a:rPr>
              <a:t> have the </a:t>
            </a:r>
            <a:r>
              <a:rPr lang="fr-FR" sz="1800" dirty="0" err="1">
                <a:solidFill>
                  <a:schemeClr val="accent2"/>
                </a:solidFill>
              </a:rPr>
              <a:t>largest</a:t>
            </a:r>
            <a:r>
              <a:rPr lang="fr-FR" sz="1800" dirty="0">
                <a:solidFill>
                  <a:schemeClr val="accent2"/>
                </a:solidFill>
              </a:rPr>
              <a:t> per-observation impact on the </a:t>
            </a:r>
            <a:r>
              <a:rPr lang="fr-FR" sz="1800" dirty="0" err="1">
                <a:solidFill>
                  <a:schemeClr val="accent2"/>
                </a:solidFill>
              </a:rPr>
              <a:t>reduction</a:t>
            </a:r>
            <a:r>
              <a:rPr lang="fr-FR" sz="1800" dirty="0">
                <a:solidFill>
                  <a:schemeClr val="accent2"/>
                </a:solidFill>
              </a:rPr>
              <a:t> of 24-hour </a:t>
            </a:r>
            <a:r>
              <a:rPr lang="fr-FR" sz="1800" dirty="0" err="1">
                <a:solidFill>
                  <a:schemeClr val="accent2"/>
                </a:solidFill>
              </a:rPr>
              <a:t>forecast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error</a:t>
            </a:r>
            <a:r>
              <a:rPr lang="fr-FR" sz="1800" dirty="0">
                <a:solidFill>
                  <a:schemeClr val="accent2"/>
                </a:solidFill>
              </a:rPr>
              <a:t> (</a:t>
            </a:r>
            <a:r>
              <a:rPr lang="fr-FR" sz="1800" dirty="0" err="1">
                <a:solidFill>
                  <a:schemeClr val="accent2"/>
                </a:solidFill>
              </a:rPr>
              <a:t>according</a:t>
            </a:r>
            <a:r>
              <a:rPr lang="fr-FR" sz="1800" dirty="0">
                <a:solidFill>
                  <a:schemeClr val="accent2"/>
                </a:solidFill>
              </a:rPr>
              <a:t> to a global dry </a:t>
            </a:r>
            <a:r>
              <a:rPr lang="fr-FR" sz="1800" dirty="0" err="1">
                <a:solidFill>
                  <a:schemeClr val="accent2"/>
                </a:solidFill>
              </a:rPr>
              <a:t>energy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norm</a:t>
            </a:r>
            <a:r>
              <a:rPr lang="fr-FR" sz="1800" dirty="0">
                <a:solidFill>
                  <a:schemeClr val="accent2"/>
                </a:solidFill>
              </a:rPr>
              <a:t>)</a:t>
            </a:r>
          </a:p>
          <a:p>
            <a:pPr marL="216000" indent="-216000" defTabSz="720000">
              <a:spcAft>
                <a:spcPts val="600"/>
              </a:spcAft>
            </a:pPr>
            <a:r>
              <a:rPr lang="fr-FR" sz="1800" dirty="0">
                <a:solidFill>
                  <a:schemeClr val="accent2"/>
                </a:solidFill>
              </a:rPr>
              <a:t>This </a:t>
            </a:r>
            <a:r>
              <a:rPr lang="fr-FR" sz="1800" dirty="0" err="1">
                <a:solidFill>
                  <a:schemeClr val="accent2"/>
                </a:solidFill>
              </a:rPr>
              <a:t>benefit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comes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mostly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from</a:t>
            </a:r>
            <a:r>
              <a:rPr lang="fr-FR" sz="1800" dirty="0">
                <a:solidFill>
                  <a:schemeClr val="accent2"/>
                </a:solidFill>
              </a:rPr>
              <a:t> drifters </a:t>
            </a:r>
            <a:r>
              <a:rPr lang="fr-FR" sz="1800" dirty="0" err="1">
                <a:solidFill>
                  <a:schemeClr val="accent2"/>
                </a:solidFill>
              </a:rPr>
              <a:t>measuring</a:t>
            </a:r>
            <a:r>
              <a:rPr lang="fr-FR" sz="1800" dirty="0">
                <a:solidFill>
                  <a:schemeClr val="accent2"/>
                </a:solidFill>
              </a:rPr>
              <a:t> surface pressure</a:t>
            </a:r>
          </a:p>
          <a:p>
            <a:pPr marL="216000" indent="-216000" defTabSz="720000">
              <a:spcAft>
                <a:spcPts val="600"/>
              </a:spcAft>
            </a:pPr>
            <a:r>
              <a:rPr lang="fr-FR" sz="1800" dirty="0" err="1">
                <a:solidFill>
                  <a:schemeClr val="accent2"/>
                </a:solidFill>
              </a:rPr>
              <a:t>Other</a:t>
            </a:r>
            <a:r>
              <a:rPr lang="fr-FR" sz="1800" dirty="0">
                <a:solidFill>
                  <a:schemeClr val="accent2"/>
                </a:solidFill>
              </a:rPr>
              <a:t> impact </a:t>
            </a:r>
            <a:r>
              <a:rPr lang="fr-FR" sz="1800" dirty="0" err="1">
                <a:solidFill>
                  <a:schemeClr val="accent2"/>
                </a:solidFill>
              </a:rPr>
              <a:t>studies</a:t>
            </a:r>
            <a:r>
              <a:rPr lang="fr-FR" sz="1800" dirty="0">
                <a:solidFill>
                  <a:schemeClr val="accent2"/>
                </a:solidFill>
              </a:rPr>
              <a:t>, </a:t>
            </a:r>
            <a:r>
              <a:rPr lang="fr-FR" sz="1800" dirty="0" err="1">
                <a:solidFill>
                  <a:schemeClr val="accent2"/>
                </a:solidFill>
              </a:rPr>
              <a:t>other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domains</a:t>
            </a:r>
            <a:r>
              <a:rPr lang="fr-FR" sz="1800" dirty="0">
                <a:solidFill>
                  <a:schemeClr val="accent2"/>
                </a:solidFill>
              </a:rPr>
              <a:t> (LAM, </a:t>
            </a:r>
            <a:r>
              <a:rPr lang="fr-FR" sz="1800" dirty="0" err="1">
                <a:solidFill>
                  <a:schemeClr val="accent2"/>
                </a:solidFill>
              </a:rPr>
              <a:t>N.Atl</a:t>
            </a:r>
            <a:r>
              <a:rPr lang="fr-FR" sz="1800" dirty="0">
                <a:solidFill>
                  <a:schemeClr val="accent2"/>
                </a:solidFill>
              </a:rPr>
              <a:t>.), </a:t>
            </a:r>
            <a:r>
              <a:rPr lang="fr-FR" sz="1800" dirty="0" err="1">
                <a:solidFill>
                  <a:schemeClr val="accent2"/>
                </a:solidFill>
              </a:rPr>
              <a:t>other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metrics</a:t>
            </a:r>
            <a:r>
              <a:rPr lang="fr-FR" sz="1800" dirty="0">
                <a:solidFill>
                  <a:schemeClr val="accent2"/>
                </a:solidFill>
              </a:rPr>
              <a:t> (DFS, OSE…) have </a:t>
            </a:r>
            <a:r>
              <a:rPr lang="fr-FR" sz="1800" dirty="0" err="1">
                <a:solidFill>
                  <a:schemeClr val="accent2"/>
                </a:solidFill>
              </a:rPr>
              <a:t>shown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similar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results</a:t>
            </a:r>
            <a:endParaRPr lang="fr-FR" sz="18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189642" y="1628800"/>
            <a:ext cx="7414806" cy="43219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ECWMF </a:t>
            </a:r>
            <a:r>
              <a:rPr lang="fr-FR" dirty="0" err="1"/>
              <a:t>result</a:t>
            </a:r>
            <a:r>
              <a:rPr lang="fr-FR" dirty="0"/>
              <a:t>: obs. impact on data assimilation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05" y="2060848"/>
            <a:ext cx="4922838" cy="2663825"/>
          </a:xfrm>
        </p:spPr>
      </p:pic>
      <p:sp>
        <p:nvSpPr>
          <p:cNvPr id="9" name="Flèche droite 8"/>
          <p:cNvSpPr/>
          <p:nvPr/>
        </p:nvSpPr>
        <p:spPr>
          <a:xfrm>
            <a:off x="1508349" y="407722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076301" y="2133005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/>
              <a:t>András</a:t>
            </a:r>
            <a:r>
              <a:rPr lang="fr-FR" sz="1000" dirty="0"/>
              <a:t> </a:t>
            </a:r>
            <a:r>
              <a:rPr lang="fr-FR" sz="1000" dirty="0" err="1"/>
              <a:t>Horányi</a:t>
            </a:r>
            <a:r>
              <a:rPr lang="fr-FR" sz="1000" dirty="0"/>
              <a:t> and Carla </a:t>
            </a:r>
            <a:r>
              <a:rPr lang="fr-FR" sz="1000" dirty="0" err="1"/>
              <a:t>Cardinali</a:t>
            </a:r>
            <a:r>
              <a:rPr lang="fr-FR" sz="1000" dirty="0"/>
              <a:t>, </a:t>
            </a:r>
            <a:r>
              <a:rPr lang="fr-FR" sz="1000" dirty="0" err="1"/>
              <a:t>December</a:t>
            </a:r>
            <a:r>
              <a:rPr lang="fr-FR" sz="1000" dirty="0"/>
              <a:t>, 2014, </a:t>
            </a:r>
            <a:r>
              <a:rPr lang="en-US" sz="1000" dirty="0"/>
              <a:t>“The impact of mean sea level pressure observations from drifting buoys”,</a:t>
            </a:r>
          </a:p>
          <a:p>
            <a:r>
              <a:rPr lang="fr-FR" sz="1000" dirty="0"/>
              <a:t>WMO-ECMWF </a:t>
            </a:r>
            <a:r>
              <a:rPr lang="fr-FR" sz="1000" dirty="0" err="1"/>
              <a:t>study</a:t>
            </a:r>
            <a:r>
              <a:rPr lang="fr-FR" sz="1000" dirty="0"/>
              <a:t>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076301" y="4365253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/>
              <a:t>Nov-Dec</a:t>
            </a:r>
            <a:r>
              <a:rPr lang="fr-FR" sz="1000" b="1" dirty="0"/>
              <a:t> 2010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812605" y="4365253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/>
              <a:t>Jul-Aug</a:t>
            </a:r>
            <a:r>
              <a:rPr lang="fr-FR" sz="1000" b="1" dirty="0"/>
              <a:t> 2012</a:t>
            </a:r>
          </a:p>
        </p:txBody>
      </p:sp>
      <p:sp>
        <p:nvSpPr>
          <p:cNvPr id="20" name="Flèche droite 19"/>
          <p:cNvSpPr/>
          <p:nvPr/>
        </p:nvSpPr>
        <p:spPr>
          <a:xfrm>
            <a:off x="3209736" y="416649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 bwMode="auto">
          <a:xfrm>
            <a:off x="6207496" y="1988840"/>
            <a:ext cx="2756992" cy="273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+mn-lt"/>
              </a:defRPr>
            </a:lvl9pPr>
          </a:lstStyle>
          <a:p>
            <a:pPr marL="216000" indent="-216000" defTabSz="720000">
              <a:spcAft>
                <a:spcPts val="600"/>
              </a:spcAft>
            </a:pPr>
            <a:r>
              <a:rPr lang="fr-FR" sz="1800" kern="0" dirty="0" err="1">
                <a:solidFill>
                  <a:schemeClr val="accent2"/>
                </a:solidFill>
              </a:rPr>
              <a:t>Similar</a:t>
            </a:r>
            <a:r>
              <a:rPr lang="fr-FR" sz="1800" kern="0" dirty="0">
                <a:solidFill>
                  <a:schemeClr val="accent2"/>
                </a:solidFill>
              </a:rPr>
              <a:t> </a:t>
            </a:r>
            <a:r>
              <a:rPr lang="fr-FR" sz="1800" kern="0" dirty="0" err="1">
                <a:solidFill>
                  <a:schemeClr val="accent2"/>
                </a:solidFill>
              </a:rPr>
              <a:t>result</a:t>
            </a:r>
            <a:r>
              <a:rPr lang="fr-FR" sz="1800" kern="0" dirty="0">
                <a:solidFill>
                  <a:schemeClr val="accent2"/>
                </a:solidFill>
              </a:rPr>
              <a:t> in ECMWF </a:t>
            </a:r>
            <a:r>
              <a:rPr lang="fr-FR" sz="1800" kern="0" dirty="0" err="1">
                <a:solidFill>
                  <a:schemeClr val="accent2"/>
                </a:solidFill>
              </a:rPr>
              <a:t>reanalyses</a:t>
            </a:r>
            <a:r>
              <a:rPr lang="fr-FR" sz="1800" kern="0" dirty="0">
                <a:solidFill>
                  <a:schemeClr val="accent2"/>
                </a:solidFill>
              </a:rPr>
              <a:t> (ERA-</a:t>
            </a:r>
            <a:r>
              <a:rPr lang="fr-FR" sz="1800" kern="0" dirty="0" err="1">
                <a:solidFill>
                  <a:schemeClr val="accent2"/>
                </a:solidFill>
              </a:rPr>
              <a:t>Interim</a:t>
            </a:r>
            <a:r>
              <a:rPr lang="fr-FR" sz="1800" kern="0" dirty="0">
                <a:solidFill>
                  <a:schemeClr val="accent2"/>
                </a:solidFill>
              </a:rPr>
              <a:t>)</a:t>
            </a:r>
          </a:p>
          <a:p>
            <a:pPr marL="216000" indent="-216000" defTabSz="720000">
              <a:spcAft>
                <a:spcPts val="600"/>
              </a:spcAft>
            </a:pPr>
            <a:r>
              <a:rPr lang="fr-FR" sz="1800" kern="0" dirty="0">
                <a:solidFill>
                  <a:schemeClr val="accent2"/>
                </a:solidFill>
              </a:rPr>
              <a:t>In </a:t>
            </a:r>
            <a:r>
              <a:rPr lang="fr-FR" sz="1800" kern="0" dirty="0" err="1">
                <a:solidFill>
                  <a:schemeClr val="accent2"/>
                </a:solidFill>
              </a:rPr>
              <a:t>fact</a:t>
            </a:r>
            <a:r>
              <a:rPr lang="fr-FR" sz="1800" kern="0" dirty="0">
                <a:solidFill>
                  <a:schemeClr val="accent2"/>
                </a:solidFill>
              </a:rPr>
              <a:t> SST (+</a:t>
            </a:r>
            <a:r>
              <a:rPr lang="fr-FR" sz="1800" kern="0" dirty="0" err="1">
                <a:solidFill>
                  <a:schemeClr val="accent2"/>
                </a:solidFill>
              </a:rPr>
              <a:t>sea-ice</a:t>
            </a:r>
            <a:r>
              <a:rPr lang="fr-FR" sz="1800" kern="0" dirty="0">
                <a:solidFill>
                  <a:schemeClr val="accent2"/>
                </a:solidFill>
              </a:rPr>
              <a:t>) and surface pressure </a:t>
            </a:r>
            <a:r>
              <a:rPr lang="fr-FR" sz="1800" kern="0" dirty="0" err="1">
                <a:solidFill>
                  <a:schemeClr val="accent2"/>
                </a:solidFill>
              </a:rPr>
              <a:t>form</a:t>
            </a:r>
            <a:r>
              <a:rPr lang="fr-FR" sz="1800" kern="0" dirty="0">
                <a:solidFill>
                  <a:schemeClr val="accent2"/>
                </a:solidFill>
              </a:rPr>
              <a:t> the </a:t>
            </a:r>
            <a:r>
              <a:rPr lang="fr-FR" sz="1800" kern="0" dirty="0" err="1">
                <a:solidFill>
                  <a:schemeClr val="accent2"/>
                </a:solidFill>
              </a:rPr>
              <a:t>backbone</a:t>
            </a:r>
            <a:r>
              <a:rPr lang="fr-FR" sz="1800" kern="0" dirty="0">
                <a:solidFill>
                  <a:schemeClr val="accent2"/>
                </a:solidFill>
              </a:rPr>
              <a:t> of a </a:t>
            </a:r>
            <a:r>
              <a:rPr lang="fr-FR" sz="1800" kern="0" dirty="0" err="1">
                <a:solidFill>
                  <a:schemeClr val="accent2"/>
                </a:solidFill>
              </a:rPr>
              <a:t>climate</a:t>
            </a:r>
            <a:r>
              <a:rPr lang="fr-FR" sz="1800" kern="0" dirty="0">
                <a:solidFill>
                  <a:schemeClr val="accent2"/>
                </a:solidFill>
              </a:rPr>
              <a:t> </a:t>
            </a:r>
            <a:r>
              <a:rPr lang="fr-FR" sz="1800" kern="0" dirty="0" err="1">
                <a:solidFill>
                  <a:schemeClr val="accent2"/>
                </a:solidFill>
              </a:rPr>
              <a:t>reanalysis</a:t>
            </a:r>
            <a:r>
              <a:rPr lang="fr-FR" sz="1800" kern="0" dirty="0">
                <a:solidFill>
                  <a:schemeClr val="accent2"/>
                </a:solidFill>
              </a:rPr>
              <a:t> system (ERA-20C)</a:t>
            </a:r>
          </a:p>
        </p:txBody>
      </p:sp>
    </p:spTree>
    <p:extLst>
      <p:ext uri="{BB962C8B-B14F-4D97-AF65-F5344CB8AC3E}">
        <p14:creationId xmlns:p14="http://schemas.microsoft.com/office/powerpoint/2010/main" val="75867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1751"/>
            <a:ext cx="8229600" cy="581025"/>
          </a:xfrm>
        </p:spPr>
        <p:txBody>
          <a:bodyPr/>
          <a:lstStyle/>
          <a:p>
            <a:r>
              <a:rPr lang="fr-FR" sz="2400" dirty="0" err="1"/>
              <a:t>Other</a:t>
            </a:r>
            <a:r>
              <a:rPr lang="fr-FR" sz="2400" dirty="0"/>
              <a:t> </a:t>
            </a:r>
            <a:r>
              <a:rPr lang="fr-FR" sz="2400" dirty="0" err="1"/>
              <a:t>considerations</a:t>
            </a:r>
            <a:r>
              <a:rPr lang="fr-FR" sz="2400" dirty="0"/>
              <a:t>: Data of no </a:t>
            </a:r>
            <a:r>
              <a:rPr lang="fr-FR" sz="2400" dirty="0" err="1"/>
              <a:t>immediate</a:t>
            </a:r>
            <a:r>
              <a:rPr lang="fr-FR" sz="2400" dirty="0"/>
              <a:t> </a:t>
            </a:r>
            <a:r>
              <a:rPr lang="fr-FR" sz="2400" dirty="0" err="1"/>
              <a:t>measurable</a:t>
            </a:r>
            <a:r>
              <a:rPr lang="fr-FR" sz="2400" dirty="0"/>
              <a:t> impact on the mission at hand*, but </a:t>
            </a:r>
            <a:r>
              <a:rPr lang="fr-FR" sz="2400" dirty="0" err="1"/>
              <a:t>still</a:t>
            </a:r>
            <a:r>
              <a:rPr lang="fr-FR" sz="2400" dirty="0"/>
              <a:t> </a:t>
            </a:r>
            <a:r>
              <a:rPr lang="fr-FR" sz="2400" dirty="0" err="1"/>
              <a:t>highly</a:t>
            </a:r>
            <a:r>
              <a:rPr lang="fr-FR" sz="2400" dirty="0"/>
              <a:t> relevant </a:t>
            </a:r>
            <a:r>
              <a:rPr lang="fr-FR" sz="2400" dirty="0" err="1"/>
              <a:t>through</a:t>
            </a:r>
            <a:r>
              <a:rPr lang="fr-FR" sz="2400" dirty="0"/>
              <a:t> satellite calibration and data assimilation</a:t>
            </a:r>
            <a:br>
              <a:rPr lang="fr-FR" sz="2400" dirty="0"/>
            </a:br>
            <a:r>
              <a:rPr lang="fr-FR" sz="2400" dirty="0" err="1"/>
              <a:t>Example</a:t>
            </a:r>
            <a:r>
              <a:rPr lang="fr-FR" sz="2400" dirty="0"/>
              <a:t>: </a:t>
            </a:r>
            <a:r>
              <a:rPr lang="fr-FR" sz="2400" dirty="0" err="1"/>
              <a:t>Wave</a:t>
            </a:r>
            <a:r>
              <a:rPr lang="fr-FR" sz="2400" dirty="0"/>
              <a:t> data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moored</a:t>
            </a:r>
            <a:r>
              <a:rPr lang="fr-FR" sz="2400" dirty="0"/>
              <a:t> </a:t>
            </a:r>
            <a:r>
              <a:rPr lang="fr-FR" sz="2400" dirty="0" err="1"/>
              <a:t>buoys</a:t>
            </a:r>
            <a:endParaRPr lang="fr-FR" sz="24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76" y="1916113"/>
            <a:ext cx="6400247" cy="3992562"/>
          </a:xfrm>
        </p:spPr>
      </p:pic>
      <p:sp>
        <p:nvSpPr>
          <p:cNvPr id="3" name="ZoneTexte 2"/>
          <p:cNvSpPr txBox="1"/>
          <p:nvPr/>
        </p:nvSpPr>
        <p:spPr>
          <a:xfrm>
            <a:off x="396012" y="6093296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</a:t>
            </a:r>
            <a:r>
              <a:rPr lang="fr-FR" i="1" dirty="0"/>
              <a:t>in situ</a:t>
            </a:r>
            <a:r>
              <a:rPr lang="fr-FR" dirty="0"/>
              <a:t> </a:t>
            </a:r>
            <a:r>
              <a:rPr lang="fr-FR" dirty="0" err="1"/>
              <a:t>wave</a:t>
            </a:r>
            <a:r>
              <a:rPr lang="fr-FR" dirty="0"/>
              <a:t> data are </a:t>
            </a:r>
            <a:r>
              <a:rPr lang="fr-FR" dirty="0" err="1"/>
              <a:t>generally</a:t>
            </a:r>
            <a:r>
              <a:rPr lang="fr-FR" dirty="0"/>
              <a:t> not </a:t>
            </a:r>
            <a:r>
              <a:rPr lang="fr-FR" dirty="0" err="1"/>
              <a:t>assimilated</a:t>
            </a:r>
            <a:r>
              <a:rPr lang="fr-FR" dirty="0"/>
              <a:t> by global NWP</a:t>
            </a:r>
          </a:p>
        </p:txBody>
      </p:sp>
    </p:spTree>
    <p:extLst>
      <p:ext uri="{BB962C8B-B14F-4D97-AF65-F5344CB8AC3E}">
        <p14:creationId xmlns:p14="http://schemas.microsoft.com/office/powerpoint/2010/main" val="227531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 err="1"/>
              <a:t>sea-level</a:t>
            </a:r>
            <a:r>
              <a:rPr lang="fr-FR" dirty="0"/>
              <a:t> </a:t>
            </a:r>
            <a:r>
              <a:rPr lang="fr-FR" dirty="0" err="1"/>
              <a:t>tide</a:t>
            </a:r>
            <a:r>
              <a:rPr lang="fr-FR" dirty="0"/>
              <a:t> gauges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658396" cy="3992562"/>
          </a:xfrm>
        </p:spPr>
        <p:txBody>
          <a:bodyPr/>
          <a:lstStyle/>
          <a:p>
            <a:r>
              <a:rPr lang="fr-FR" sz="2000" dirty="0"/>
              <a:t>The </a:t>
            </a:r>
            <a:r>
              <a:rPr lang="fr-FR" sz="2000" dirty="0" err="1"/>
              <a:t>European</a:t>
            </a:r>
            <a:r>
              <a:rPr lang="fr-FR" sz="2000" dirty="0"/>
              <a:t> </a:t>
            </a:r>
            <a:r>
              <a:rPr lang="fr-FR" sz="2000" dirty="0" err="1"/>
              <a:t>ocean</a:t>
            </a:r>
            <a:r>
              <a:rPr lang="fr-FR" sz="2000" dirty="0"/>
              <a:t> </a:t>
            </a:r>
            <a:r>
              <a:rPr lang="fr-FR" sz="2000" dirty="0" err="1"/>
              <a:t>community</a:t>
            </a:r>
            <a:r>
              <a:rPr lang="fr-FR" sz="2000" dirty="0"/>
              <a:t> (</a:t>
            </a:r>
            <a:r>
              <a:rPr lang="fr-FR" sz="2000" dirty="0" err="1"/>
              <a:t>EuroGOOS</a:t>
            </a:r>
            <a:r>
              <a:rPr lang="fr-FR" sz="2000" dirty="0"/>
              <a:t>)</a:t>
            </a:r>
            <a:br>
              <a:rPr lang="fr-FR" sz="2000" dirty="0"/>
            </a:br>
            <a:r>
              <a:rPr lang="fr-FR" sz="2000" dirty="0" err="1"/>
              <a:t>concentrate</a:t>
            </a:r>
            <a:r>
              <a:rPr lang="fr-FR" sz="2000" dirty="0"/>
              <a:t> the data </a:t>
            </a:r>
            <a:r>
              <a:rPr lang="fr-FR" sz="2000" dirty="0" err="1"/>
              <a:t>into</a:t>
            </a:r>
            <a:r>
              <a:rPr lang="fr-FR" sz="2000" dirty="0"/>
              <a:t> the EMODNET </a:t>
            </a:r>
            <a:r>
              <a:rPr lang="fr-FR" sz="2000" dirty="0" err="1"/>
              <a:t>Physics</a:t>
            </a:r>
            <a:r>
              <a:rPr lang="fr-FR" sz="2000" dirty="0"/>
              <a:t> portal</a:t>
            </a:r>
          </a:p>
          <a:p>
            <a:endParaRPr lang="fr-FR" sz="2000" dirty="0"/>
          </a:p>
          <a:p>
            <a:r>
              <a:rPr lang="fr-FR" sz="2000" dirty="0"/>
              <a:t>The </a:t>
            </a:r>
            <a:r>
              <a:rPr lang="fr-FR" sz="2000" dirty="0" err="1"/>
              <a:t>link</a:t>
            </a:r>
            <a:r>
              <a:rPr lang="fr-FR" sz="2000" dirty="0"/>
              <a:t> to the GTS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missing</a:t>
            </a:r>
            <a:r>
              <a:rPr lang="fr-FR" sz="2000" dirty="0"/>
              <a:t>, </a:t>
            </a:r>
            <a:r>
              <a:rPr lang="fr-FR" sz="2000" dirty="0" err="1"/>
              <a:t>so</a:t>
            </a:r>
            <a:r>
              <a:rPr lang="fr-FR" sz="2000" dirty="0"/>
              <a:t> few </a:t>
            </a:r>
            <a:r>
              <a:rPr lang="fr-FR" sz="2000" dirty="0" err="1"/>
              <a:t>get</a:t>
            </a:r>
            <a:r>
              <a:rPr lang="fr-FR" sz="2000" dirty="0"/>
              <a:t> </a:t>
            </a:r>
            <a:r>
              <a:rPr lang="fr-FR" sz="2000" dirty="0" err="1"/>
              <a:t>exchanged</a:t>
            </a:r>
            <a:r>
              <a:rPr lang="fr-FR" sz="2000" dirty="0"/>
              <a:t> </a:t>
            </a:r>
            <a:r>
              <a:rPr lang="fr-FR" sz="2000" dirty="0" err="1"/>
              <a:t>there</a:t>
            </a:r>
            <a:endParaRPr lang="fr-FR" sz="2000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746083" cy="2098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37243"/>
            <a:ext cx="3746083" cy="2044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Flèche vers le bas 5"/>
          <p:cNvSpPr/>
          <p:nvPr/>
        </p:nvSpPr>
        <p:spPr>
          <a:xfrm>
            <a:off x="7884368" y="3501008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flipV="1">
            <a:off x="7884368" y="2132856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5536" y="4410978"/>
            <a:ext cx="446449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48000" lvl="1" indent="-342900">
              <a:buFont typeface="Arial" pitchFamily="34" charset="0"/>
              <a:buChar char="•"/>
            </a:pPr>
            <a:r>
              <a:rPr lang="fr-FR" dirty="0" err="1">
                <a:solidFill>
                  <a:schemeClr val="accent2"/>
                </a:solidFill>
              </a:rPr>
              <a:t>Their</a:t>
            </a:r>
            <a:r>
              <a:rPr lang="fr-FR" dirty="0">
                <a:solidFill>
                  <a:schemeClr val="accent2"/>
                </a:solidFill>
              </a:rPr>
              <a:t> absence </a:t>
            </a:r>
            <a:r>
              <a:rPr lang="fr-FR" dirty="0" err="1">
                <a:solidFill>
                  <a:schemeClr val="accent2"/>
                </a:solidFill>
              </a:rPr>
              <a:t>from</a:t>
            </a:r>
            <a:r>
              <a:rPr lang="fr-FR" dirty="0">
                <a:solidFill>
                  <a:schemeClr val="accent2"/>
                </a:solidFill>
              </a:rPr>
              <a:t> the GTS </a:t>
            </a:r>
            <a:r>
              <a:rPr lang="fr-FR" dirty="0" err="1">
                <a:solidFill>
                  <a:schemeClr val="accent2"/>
                </a:solidFill>
              </a:rPr>
              <a:t>is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dirty="0" err="1">
                <a:solidFill>
                  <a:schemeClr val="accent2"/>
                </a:solidFill>
              </a:rPr>
              <a:t>pointed</a:t>
            </a:r>
            <a:r>
              <a:rPr lang="fr-FR" dirty="0">
                <a:solidFill>
                  <a:schemeClr val="accent2"/>
                </a:solidFill>
              </a:rPr>
              <a:t> out by </a:t>
            </a:r>
            <a:r>
              <a:rPr lang="fr-FR" dirty="0" err="1">
                <a:solidFill>
                  <a:schemeClr val="accent2"/>
                </a:solidFill>
              </a:rPr>
              <a:t>SoG</a:t>
            </a:r>
            <a:endParaRPr lang="fr-FR" dirty="0">
              <a:solidFill>
                <a:schemeClr val="accent2"/>
              </a:solidFill>
            </a:endParaRPr>
          </a:p>
          <a:p>
            <a:pPr marL="648000" lvl="1" indent="-342900">
              <a:buFont typeface="Arial" pitchFamily="34" charset="0"/>
              <a:buChar char="•"/>
            </a:pPr>
            <a:r>
              <a:rPr lang="fr-FR" dirty="0" err="1">
                <a:solidFill>
                  <a:schemeClr val="accent2"/>
                </a:solidFill>
              </a:rPr>
              <a:t>Several</a:t>
            </a:r>
            <a:r>
              <a:rPr lang="fr-FR" dirty="0">
                <a:solidFill>
                  <a:schemeClr val="accent2"/>
                </a:solidFill>
              </a:rPr>
              <a:t> NHMS have </a:t>
            </a:r>
            <a:r>
              <a:rPr lang="fr-FR" dirty="0" err="1">
                <a:solidFill>
                  <a:schemeClr val="accent2"/>
                </a:solidFill>
              </a:rPr>
              <a:t>responsibility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dirty="0">
                <a:solidFill>
                  <a:schemeClr val="accent2"/>
                </a:solidFill>
              </a:rPr>
              <a:t>to </a:t>
            </a:r>
            <a:r>
              <a:rPr lang="fr-FR" dirty="0" err="1">
                <a:solidFill>
                  <a:schemeClr val="accent2"/>
                </a:solidFill>
              </a:rPr>
              <a:t>predict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surges</a:t>
            </a:r>
            <a:endParaRPr lang="fr-FR" dirty="0">
              <a:solidFill>
                <a:schemeClr val="accent2"/>
              </a:solidFill>
            </a:endParaRPr>
          </a:p>
          <a:p>
            <a:pPr marL="648000" lvl="1" indent="-342900">
              <a:buFont typeface="Arial" pitchFamily="34" charset="0"/>
              <a:buChar char="•"/>
            </a:pPr>
            <a:r>
              <a:rPr lang="fr-FR" dirty="0" err="1">
                <a:solidFill>
                  <a:schemeClr val="accent2"/>
                </a:solidFill>
              </a:rPr>
              <a:t>Pushing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these</a:t>
            </a:r>
            <a:r>
              <a:rPr lang="fr-FR" dirty="0">
                <a:solidFill>
                  <a:schemeClr val="accent2"/>
                </a:solidFill>
              </a:rPr>
              <a:t> data to the GTS 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dirty="0" err="1">
                <a:solidFill>
                  <a:schemeClr val="accent2"/>
                </a:solidFill>
              </a:rPr>
              <a:t>should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be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done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6165304"/>
            <a:ext cx="5094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1400" i="1" dirty="0" err="1">
                <a:solidFill>
                  <a:srgbClr val="FF0000"/>
                </a:solidFill>
              </a:rPr>
              <a:t>MoU</a:t>
            </a:r>
            <a:r>
              <a:rPr lang="fr-FR" sz="1400" i="1" dirty="0">
                <a:solidFill>
                  <a:srgbClr val="FF0000"/>
                </a:solidFill>
              </a:rPr>
              <a:t> to </a:t>
            </a:r>
            <a:r>
              <a:rPr lang="fr-FR" sz="1400" i="1" dirty="0" err="1">
                <a:solidFill>
                  <a:srgbClr val="FF0000"/>
                </a:solidFill>
              </a:rPr>
              <a:t>be</a:t>
            </a:r>
            <a:r>
              <a:rPr lang="fr-FR" sz="1400" i="1" dirty="0">
                <a:solidFill>
                  <a:srgbClr val="FF0000"/>
                </a:solidFill>
              </a:rPr>
              <a:t> </a:t>
            </a:r>
            <a:r>
              <a:rPr lang="fr-FR" sz="1400" i="1" dirty="0" err="1">
                <a:solidFill>
                  <a:srgbClr val="FF0000"/>
                </a:solidFill>
              </a:rPr>
              <a:t>prepared</a:t>
            </a:r>
            <a:r>
              <a:rPr lang="fr-FR" sz="1400" i="1" dirty="0">
                <a:solidFill>
                  <a:srgbClr val="FF0000"/>
                </a:solidFill>
              </a:rPr>
              <a:t> </a:t>
            </a:r>
            <a:r>
              <a:rPr lang="fr-FR" sz="1400" i="1" dirty="0" err="1">
                <a:solidFill>
                  <a:srgbClr val="FF0000"/>
                </a:solidFill>
              </a:rPr>
              <a:t>between</a:t>
            </a:r>
            <a:r>
              <a:rPr lang="fr-FR" sz="1400" i="1" dirty="0">
                <a:solidFill>
                  <a:srgbClr val="FF0000"/>
                </a:solidFill>
              </a:rPr>
              <a:t> EUMETNET and </a:t>
            </a:r>
            <a:r>
              <a:rPr lang="fr-FR" sz="1400" i="1" dirty="0" err="1">
                <a:solidFill>
                  <a:srgbClr val="FF0000"/>
                </a:solidFill>
              </a:rPr>
              <a:t>EuroGOOS</a:t>
            </a:r>
            <a:endParaRPr lang="fr-FR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6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81025"/>
          </a:xfrm>
        </p:spPr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288707"/>
          </a:xfrm>
        </p:spPr>
        <p:txBody>
          <a:bodyPr/>
          <a:lstStyle/>
          <a:p>
            <a:r>
              <a:rPr lang="fr-FR" dirty="0"/>
              <a:t>E-SURFMAR network </a:t>
            </a:r>
            <a:r>
              <a:rPr lang="fr-FR" dirty="0" err="1"/>
              <a:t>redesign</a:t>
            </a:r>
            <a:r>
              <a:rPr lang="fr-FR" dirty="0"/>
              <a:t> </a:t>
            </a:r>
            <a:r>
              <a:rPr lang="fr-FR" b="1" dirty="0" err="1">
                <a:solidFill>
                  <a:srgbClr val="FF0000"/>
                </a:solidFill>
              </a:rPr>
              <a:t>builds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heavily</a:t>
            </a:r>
            <a:r>
              <a:rPr lang="fr-FR" b="1" dirty="0">
                <a:solidFill>
                  <a:srgbClr val="FF0000"/>
                </a:solidFill>
              </a:rPr>
              <a:t> on </a:t>
            </a:r>
            <a:r>
              <a:rPr lang="fr-FR" b="1" dirty="0" err="1">
                <a:solidFill>
                  <a:srgbClr val="FF0000"/>
                </a:solidFill>
              </a:rPr>
              <a:t>Statements</a:t>
            </a:r>
            <a:r>
              <a:rPr lang="fr-FR" b="1" dirty="0">
                <a:solidFill>
                  <a:srgbClr val="FF0000"/>
                </a:solidFill>
              </a:rPr>
              <a:t> of Guidance and OSCAR </a:t>
            </a:r>
            <a:r>
              <a:rPr lang="fr-FR" b="1" dirty="0" err="1">
                <a:solidFill>
                  <a:srgbClr val="FF0000"/>
                </a:solidFill>
              </a:rPr>
              <a:t>requirements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dirty="0" err="1"/>
              <a:t>Two</a:t>
            </a:r>
            <a:r>
              <a:rPr lang="fr-FR" dirty="0"/>
              <a:t> key </a:t>
            </a:r>
            <a:r>
              <a:rPr lang="fr-FR" dirty="0" err="1"/>
              <a:t>elements</a:t>
            </a:r>
            <a:r>
              <a:rPr lang="fr-FR" dirty="0"/>
              <a:t> of RRR</a:t>
            </a:r>
          </a:p>
          <a:p>
            <a:r>
              <a:rPr lang="fr-FR" dirty="0" err="1"/>
              <a:t>However</a:t>
            </a:r>
            <a:r>
              <a:rPr lang="fr-FR" dirty="0"/>
              <a:t>, for a non-global or non-unique network,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required</a:t>
            </a:r>
            <a:r>
              <a:rPr lang="fr-FR" dirty="0"/>
              <a:t> to carry out a </a:t>
            </a:r>
            <a:r>
              <a:rPr lang="fr-FR" b="1" dirty="0">
                <a:solidFill>
                  <a:srgbClr val="FF0000"/>
                </a:solidFill>
              </a:rPr>
              <a:t>gap </a:t>
            </a:r>
            <a:r>
              <a:rPr lang="fr-FR" b="1" dirty="0" err="1">
                <a:solidFill>
                  <a:srgbClr val="FF0000"/>
                </a:solidFill>
              </a:rPr>
              <a:t>analysis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i="1" dirty="0" err="1"/>
              <a:t>e.g</a:t>
            </a:r>
            <a:r>
              <a:rPr lang="fr-FR" i="1" dirty="0"/>
              <a:t>.,</a:t>
            </a:r>
            <a:r>
              <a:rPr lang="fr-FR" dirty="0"/>
              <a:t> the </a:t>
            </a:r>
            <a:r>
              <a:rPr lang="fr-FR" dirty="0" err="1"/>
              <a:t>SoG</a:t>
            </a:r>
            <a:r>
              <a:rPr lang="fr-FR" dirty="0"/>
              <a:t> </a:t>
            </a:r>
            <a:r>
              <a:rPr lang="fr-FR" dirty="0" err="1"/>
              <a:t>generally</a:t>
            </a:r>
            <a:r>
              <a:rPr lang="fr-FR" dirty="0"/>
              <a:t> </a:t>
            </a:r>
            <a:r>
              <a:rPr lang="fr-FR" dirty="0" err="1"/>
              <a:t>comments</a:t>
            </a:r>
            <a:r>
              <a:rPr lang="fr-FR" dirty="0"/>
              <a:t> on global </a:t>
            </a:r>
            <a:r>
              <a:rPr lang="fr-FR" dirty="0" err="1"/>
              <a:t>capacity</a:t>
            </a:r>
            <a:endParaRPr lang="fr-FR" dirty="0"/>
          </a:p>
          <a:p>
            <a:r>
              <a:rPr lang="fr-FR" dirty="0"/>
              <a:t>In the future, one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expect</a:t>
            </a:r>
            <a:endParaRPr lang="fr-FR" dirty="0"/>
          </a:p>
          <a:p>
            <a:pPr lvl="1"/>
            <a:r>
              <a:rPr lang="fr-FR" dirty="0" err="1"/>
              <a:t>Capacity</a:t>
            </a:r>
            <a:r>
              <a:rPr lang="fr-FR" dirty="0"/>
              <a:t> </a:t>
            </a:r>
            <a:r>
              <a:rPr lang="fr-FR" dirty="0" err="1"/>
              <a:t>estimates</a:t>
            </a:r>
            <a:r>
              <a:rPr lang="fr-FR" dirty="0"/>
              <a:t> (</a:t>
            </a:r>
            <a:r>
              <a:rPr lang="fr-FR" dirty="0" err="1"/>
              <a:t>quantified</a:t>
            </a:r>
            <a:r>
              <a:rPr lang="fr-FR" dirty="0"/>
              <a:t>) </a:t>
            </a:r>
            <a:r>
              <a:rPr lang="fr-FR" dirty="0" err="1"/>
              <a:t>across</a:t>
            </a:r>
            <a:r>
              <a:rPr lang="fr-FR" dirty="0"/>
              <a:t> the networks</a:t>
            </a:r>
          </a:p>
          <a:p>
            <a:pPr lvl="2"/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enabled</a:t>
            </a:r>
            <a:r>
              <a:rPr lang="fr-FR" dirty="0"/>
              <a:t> by WIGOS Information Resource</a:t>
            </a:r>
          </a:p>
          <a:p>
            <a:pPr lvl="2"/>
            <a:r>
              <a:rPr lang="fr-FR" dirty="0"/>
              <a:t>Notable </a:t>
            </a:r>
            <a:r>
              <a:rPr lang="fr-FR" dirty="0" err="1"/>
              <a:t>progress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made (</a:t>
            </a:r>
            <a:r>
              <a:rPr lang="fr-FR" dirty="0" err="1"/>
              <a:t>recently</a:t>
            </a:r>
            <a:r>
              <a:rPr lang="fr-FR" dirty="0"/>
              <a:t>) by JCOMMOPS,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KPIs</a:t>
            </a:r>
            <a:r>
              <a:rPr lang="fr-FR" dirty="0"/>
              <a:t> by network and by area</a:t>
            </a:r>
          </a:p>
          <a:p>
            <a:pPr lvl="1"/>
            <a:r>
              <a:rPr lang="fr-FR" dirty="0"/>
              <a:t>Gap </a:t>
            </a:r>
            <a:r>
              <a:rPr lang="fr-FR" dirty="0" err="1"/>
              <a:t>analysis</a:t>
            </a:r>
            <a:r>
              <a:rPr lang="fr-FR" dirty="0"/>
              <a:t> by network and by area</a:t>
            </a:r>
          </a:p>
        </p:txBody>
      </p:sp>
    </p:spTree>
    <p:extLst>
      <p:ext uri="{BB962C8B-B14F-4D97-AF65-F5344CB8AC3E}">
        <p14:creationId xmlns:p14="http://schemas.microsoft.com/office/powerpoint/2010/main" val="270509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5496" y="4365105"/>
            <a:ext cx="9028392" cy="2160240"/>
          </a:xfrm>
          <a:prstGeom prst="rect">
            <a:avLst/>
          </a:prstGeom>
          <a:gradFill>
            <a:gsLst>
              <a:gs pos="0">
                <a:srgbClr val="6699FF"/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r-FR" sz="2800" b="1" dirty="0" err="1">
                <a:solidFill>
                  <a:schemeClr val="bg1"/>
                </a:solidFill>
              </a:rPr>
              <a:t>EuroGOOS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496" y="1052736"/>
            <a:ext cx="9028392" cy="3312368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800" b="1" dirty="0">
                <a:solidFill>
                  <a:schemeClr val="bg1"/>
                </a:solidFill>
              </a:rPr>
              <a:t>EUMETNET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1" y="3980906"/>
            <a:ext cx="660764" cy="204038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36512" y="2466762"/>
            <a:ext cx="2520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Data </a:t>
            </a:r>
            <a:r>
              <a:rPr lang="fr-FR" dirty="0" err="1"/>
              <a:t>Buoy</a:t>
            </a:r>
            <a:r>
              <a:rPr lang="fr-FR" dirty="0"/>
              <a:t> </a:t>
            </a:r>
            <a:r>
              <a:rPr lang="fr-FR" dirty="0" err="1"/>
              <a:t>Cooperation</a:t>
            </a:r>
            <a:r>
              <a:rPr lang="fr-FR" dirty="0"/>
              <a:t> Panel (DBCP)</a:t>
            </a:r>
          </a:p>
          <a:p>
            <a:r>
              <a:rPr lang="fr-FR" dirty="0">
                <a:solidFill>
                  <a:srgbClr val="0000CC"/>
                </a:solidFill>
              </a:rPr>
              <a:t>Surface P, SST, </a:t>
            </a:r>
            <a:r>
              <a:rPr lang="fr-FR" i="1" dirty="0">
                <a:solidFill>
                  <a:srgbClr val="0000CC"/>
                </a:solidFill>
              </a:rPr>
              <a:t>SSS</a:t>
            </a:r>
            <a:br>
              <a:rPr lang="fr-FR" i="1" dirty="0">
                <a:solidFill>
                  <a:srgbClr val="0000CC"/>
                </a:solidFill>
              </a:rPr>
            </a:br>
            <a:r>
              <a:rPr lang="fr-FR" dirty="0" err="1">
                <a:solidFill>
                  <a:srgbClr val="0000CC"/>
                </a:solidFill>
              </a:rPr>
              <a:t>Current</a:t>
            </a:r>
            <a:r>
              <a:rPr lang="fr-FR" dirty="0">
                <a:solidFill>
                  <a:srgbClr val="0000CC"/>
                </a:solidFill>
              </a:rPr>
              <a:t>    Wind, </a:t>
            </a:r>
            <a:r>
              <a:rPr lang="fr-FR" dirty="0" err="1">
                <a:solidFill>
                  <a:srgbClr val="0000CC"/>
                </a:solidFill>
              </a:rPr>
              <a:t>waves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74657" y="2492896"/>
            <a:ext cx="2393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Voluntary</a:t>
            </a:r>
            <a:r>
              <a:rPr lang="fr-FR" dirty="0"/>
              <a:t> </a:t>
            </a:r>
            <a:r>
              <a:rPr lang="fr-FR" dirty="0" err="1"/>
              <a:t>Observing</a:t>
            </a:r>
            <a:r>
              <a:rPr lang="fr-FR" dirty="0"/>
              <a:t> </a:t>
            </a:r>
            <a:r>
              <a:rPr lang="fr-FR" dirty="0" err="1"/>
              <a:t>Ship</a:t>
            </a:r>
            <a:r>
              <a:rPr lang="fr-FR" dirty="0"/>
              <a:t> (VOS)</a:t>
            </a:r>
            <a:br>
              <a:rPr lang="fr-FR" dirty="0"/>
            </a:br>
            <a:r>
              <a:rPr lang="fr-FR" dirty="0">
                <a:solidFill>
                  <a:srgbClr val="0000CC"/>
                </a:solidFill>
              </a:rPr>
              <a:t>Surface P, </a:t>
            </a:r>
            <a:r>
              <a:rPr lang="fr-FR" dirty="0" err="1">
                <a:solidFill>
                  <a:srgbClr val="0000CC"/>
                </a:solidFill>
              </a:rPr>
              <a:t>Temp</a:t>
            </a:r>
            <a:r>
              <a:rPr lang="fr-FR" dirty="0">
                <a:solidFill>
                  <a:srgbClr val="0000CC"/>
                </a:solidFill>
              </a:rPr>
              <a:t>., Hum., Wind, </a:t>
            </a:r>
            <a:br>
              <a:rPr lang="fr-FR" dirty="0">
                <a:solidFill>
                  <a:srgbClr val="0000CC"/>
                </a:solidFill>
              </a:rPr>
            </a:br>
            <a:r>
              <a:rPr lang="fr-FR" i="1" dirty="0">
                <a:solidFill>
                  <a:srgbClr val="0000CC"/>
                </a:solidFill>
              </a:rPr>
              <a:t>Visual </a:t>
            </a:r>
            <a:r>
              <a:rPr lang="fr-FR" i="1" dirty="0" err="1">
                <a:solidFill>
                  <a:srgbClr val="0000CC"/>
                </a:solidFill>
              </a:rPr>
              <a:t>param</a:t>
            </a:r>
            <a:r>
              <a:rPr lang="fr-FR" i="1" dirty="0">
                <a:solidFill>
                  <a:srgbClr val="0000CC"/>
                </a:solidFill>
              </a:rPr>
              <a:t>.,</a:t>
            </a:r>
          </a:p>
          <a:p>
            <a:pPr algn="r"/>
            <a:r>
              <a:rPr lang="fr-FR" i="1" dirty="0" err="1">
                <a:solidFill>
                  <a:srgbClr val="0000CC"/>
                </a:solidFill>
              </a:rPr>
              <a:t>Sea</a:t>
            </a:r>
            <a:r>
              <a:rPr lang="fr-FR" i="1" dirty="0">
                <a:solidFill>
                  <a:srgbClr val="0000CC"/>
                </a:solidFill>
              </a:rPr>
              <a:t>-Surface T. (SST)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007111"/>
            <a:ext cx="1872000" cy="113285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453319" y="1580599"/>
            <a:ext cx="264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/>
              <a:t>Automated</a:t>
            </a:r>
            <a:r>
              <a:rPr lang="fr-FR" sz="1200" dirty="0"/>
              <a:t> </a:t>
            </a:r>
            <a:r>
              <a:rPr lang="fr-FR" sz="1200" dirty="0" err="1"/>
              <a:t>Shipboard</a:t>
            </a:r>
            <a:r>
              <a:rPr lang="fr-FR" sz="1200" dirty="0"/>
              <a:t> </a:t>
            </a:r>
            <a:r>
              <a:rPr lang="fr-FR" sz="1200" dirty="0" err="1"/>
              <a:t>Aerological</a:t>
            </a:r>
            <a:r>
              <a:rPr lang="fr-FR" sz="1200" dirty="0"/>
              <a:t> Programme (ASAP)</a:t>
            </a:r>
            <a:br>
              <a:rPr lang="fr-FR" sz="1200" dirty="0"/>
            </a:br>
            <a:r>
              <a:rPr lang="fr-FR" sz="1200" i="1" dirty="0">
                <a:solidFill>
                  <a:srgbClr val="0000CC"/>
                </a:solidFill>
              </a:rPr>
              <a:t>P.</a:t>
            </a:r>
            <a:r>
              <a:rPr lang="fr-FR" sz="1200" dirty="0">
                <a:solidFill>
                  <a:srgbClr val="0000CC"/>
                </a:solidFill>
              </a:rPr>
              <a:t>, </a:t>
            </a:r>
            <a:r>
              <a:rPr lang="fr-FR" sz="1200" dirty="0" err="1">
                <a:solidFill>
                  <a:srgbClr val="0000CC"/>
                </a:solidFill>
              </a:rPr>
              <a:t>Temp</a:t>
            </a:r>
            <a:r>
              <a:rPr lang="fr-FR" sz="1200" dirty="0">
                <a:solidFill>
                  <a:srgbClr val="0000CC"/>
                </a:solidFill>
              </a:rPr>
              <a:t>., Hum., Wind (z)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572000" y="512757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CC"/>
                </a:solidFill>
              </a:rPr>
              <a:t>T, S (P)</a:t>
            </a:r>
          </a:p>
          <a:p>
            <a:r>
              <a:rPr lang="fr-FR" sz="1200" dirty="0" err="1"/>
              <a:t>Ship</a:t>
            </a:r>
            <a:r>
              <a:rPr lang="fr-FR" sz="1200" dirty="0"/>
              <a:t> of </a:t>
            </a:r>
            <a:r>
              <a:rPr lang="fr-FR" sz="1200" dirty="0" err="1"/>
              <a:t>Opportunity</a:t>
            </a:r>
            <a:r>
              <a:rPr lang="fr-FR" sz="1200" dirty="0"/>
              <a:t> Programme (SOOP)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7066467" y="3642268"/>
            <a:ext cx="944394" cy="168569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292045"/>
            <a:ext cx="444128" cy="120603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694647" y="5807005"/>
            <a:ext cx="230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/>
              <a:t>Argo</a:t>
            </a:r>
            <a:r>
              <a:rPr lang="fr-FR" sz="1200" dirty="0"/>
              <a:t> </a:t>
            </a:r>
            <a:r>
              <a:rPr lang="fr-FR" sz="1200" dirty="0" err="1"/>
              <a:t>float</a:t>
            </a:r>
            <a:endParaRPr lang="fr-FR" sz="1200" dirty="0"/>
          </a:p>
          <a:p>
            <a:pPr algn="r"/>
            <a:r>
              <a:rPr lang="fr-FR" sz="1200" dirty="0">
                <a:solidFill>
                  <a:srgbClr val="0000CC"/>
                </a:solidFill>
              </a:rPr>
              <a:t>T, S, </a:t>
            </a:r>
            <a:r>
              <a:rPr lang="fr-FR" sz="1200" dirty="0" err="1">
                <a:solidFill>
                  <a:srgbClr val="0000CC"/>
                </a:solidFill>
              </a:rPr>
              <a:t>current</a:t>
            </a:r>
            <a:r>
              <a:rPr lang="fr-FR" sz="1200" dirty="0">
                <a:solidFill>
                  <a:srgbClr val="0000CC"/>
                </a:solidFill>
              </a:rPr>
              <a:t> (P)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72000" y="439820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CC"/>
                </a:solidFill>
              </a:rPr>
              <a:t>SST, SSS</a:t>
            </a:r>
            <a:endParaRPr lang="en-US" sz="1200" dirty="0"/>
          </a:p>
          <a:p>
            <a:r>
              <a:rPr lang="en-US" sz="1200" dirty="0"/>
              <a:t>Global Ocean Surface Underway Data (GOSUD)</a:t>
            </a:r>
            <a:br>
              <a:rPr lang="en-US" sz="1200" dirty="0"/>
            </a:br>
            <a:endParaRPr lang="fr-FR" sz="1200" dirty="0">
              <a:solidFill>
                <a:srgbClr val="0000CC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81889" y="3750131"/>
            <a:ext cx="15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Global </a:t>
            </a:r>
            <a:r>
              <a:rPr lang="fr-FR" sz="1200" dirty="0" err="1"/>
              <a:t>Sea</a:t>
            </a:r>
            <a:r>
              <a:rPr lang="fr-FR" sz="1200" dirty="0"/>
              <a:t> </a:t>
            </a:r>
            <a:r>
              <a:rPr lang="fr-FR" sz="1200" dirty="0" err="1"/>
              <a:t>Level</a:t>
            </a:r>
            <a:r>
              <a:rPr lang="fr-FR" sz="1200" dirty="0"/>
              <a:t> </a:t>
            </a:r>
            <a:r>
              <a:rPr lang="fr-FR" sz="1200" dirty="0" err="1"/>
              <a:t>Observing</a:t>
            </a:r>
            <a:r>
              <a:rPr lang="fr-FR" sz="1200" dirty="0"/>
              <a:t> System (GLOSS)</a:t>
            </a:r>
          </a:p>
          <a:p>
            <a:pPr algn="r"/>
            <a:r>
              <a:rPr lang="fr-FR" sz="1200" dirty="0"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572000" y="5733256"/>
            <a:ext cx="302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0000CC"/>
                </a:solidFill>
              </a:rPr>
              <a:t>Dissolved</a:t>
            </a:r>
            <a:r>
              <a:rPr lang="fr-FR" sz="1200" dirty="0">
                <a:solidFill>
                  <a:srgbClr val="0000CC"/>
                </a:solidFill>
              </a:rPr>
              <a:t> C, pH, T, S (P) </a:t>
            </a:r>
            <a:r>
              <a:rPr lang="fr-FR" sz="1200" dirty="0"/>
              <a:t>Global </a:t>
            </a:r>
            <a:r>
              <a:rPr lang="fr-FR" sz="1200" dirty="0" err="1"/>
              <a:t>Ocean</a:t>
            </a:r>
            <a:r>
              <a:rPr lang="fr-FR" sz="1200" dirty="0"/>
              <a:t> </a:t>
            </a:r>
            <a:r>
              <a:rPr lang="fr-FR" sz="1200" dirty="0" err="1"/>
              <a:t>Ship-based</a:t>
            </a:r>
            <a:r>
              <a:rPr lang="fr-FR" sz="1200" dirty="0"/>
              <a:t> </a:t>
            </a:r>
            <a:r>
              <a:rPr lang="fr-FR" sz="1200" dirty="0" err="1"/>
              <a:t>Hydrographic</a:t>
            </a:r>
            <a:r>
              <a:rPr lang="fr-FR" sz="1200" dirty="0"/>
              <a:t> Investigations Program (GO-SHIP)</a:t>
            </a:r>
            <a:endParaRPr lang="fr-FR" sz="1200" dirty="0">
              <a:solidFill>
                <a:srgbClr val="0000CC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46" y="3190024"/>
            <a:ext cx="2348650" cy="2596656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6011283" y="980728"/>
            <a:ext cx="3041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800" b="1" dirty="0">
                <a:solidFill>
                  <a:schemeClr val="bg1"/>
                </a:solidFill>
              </a:rPr>
              <a:t>EUMETSAT </a:t>
            </a:r>
            <a:r>
              <a:rPr lang="fr-FR" sz="1000" b="1" dirty="0">
                <a:solidFill>
                  <a:schemeClr val="bg1"/>
                </a:solidFill>
              </a:rPr>
              <a:t>(+OSI-SAF…)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46" y="2816062"/>
            <a:ext cx="1693058" cy="1693058"/>
          </a:xfrm>
          <a:prstGeom prst="rect">
            <a:avLst/>
          </a:prstGeom>
        </p:spPr>
      </p:pic>
      <p:sp>
        <p:nvSpPr>
          <p:cNvPr id="6" name="Forme libre 5"/>
          <p:cNvSpPr/>
          <p:nvPr/>
        </p:nvSpPr>
        <p:spPr>
          <a:xfrm>
            <a:off x="7354473" y="4006996"/>
            <a:ext cx="1754031" cy="2512868"/>
          </a:xfrm>
          <a:custGeom>
            <a:avLst/>
            <a:gdLst>
              <a:gd name="connsiteX0" fmla="*/ 1695792 w 1724367"/>
              <a:gd name="connsiteY0" fmla="*/ 0 h 2505075"/>
              <a:gd name="connsiteX1" fmla="*/ 1695792 w 1724367"/>
              <a:gd name="connsiteY1" fmla="*/ 0 h 2505075"/>
              <a:gd name="connsiteX2" fmla="*/ 1657692 w 1724367"/>
              <a:gd name="connsiteY2" fmla="*/ 95250 h 2505075"/>
              <a:gd name="connsiteX3" fmla="*/ 1591017 w 1724367"/>
              <a:gd name="connsiteY3" fmla="*/ 161925 h 2505075"/>
              <a:gd name="connsiteX4" fmla="*/ 1457667 w 1724367"/>
              <a:gd name="connsiteY4" fmla="*/ 190500 h 2505075"/>
              <a:gd name="connsiteX5" fmla="*/ 1429092 w 1724367"/>
              <a:gd name="connsiteY5" fmla="*/ 247650 h 2505075"/>
              <a:gd name="connsiteX6" fmla="*/ 1419567 w 1724367"/>
              <a:gd name="connsiteY6" fmla="*/ 276225 h 2505075"/>
              <a:gd name="connsiteX7" fmla="*/ 1371942 w 1724367"/>
              <a:gd name="connsiteY7" fmla="*/ 333375 h 2505075"/>
              <a:gd name="connsiteX8" fmla="*/ 1362417 w 1724367"/>
              <a:gd name="connsiteY8" fmla="*/ 361950 h 2505075"/>
              <a:gd name="connsiteX9" fmla="*/ 1333842 w 1724367"/>
              <a:gd name="connsiteY9" fmla="*/ 390525 h 2505075"/>
              <a:gd name="connsiteX10" fmla="*/ 1343367 w 1724367"/>
              <a:gd name="connsiteY10" fmla="*/ 466725 h 2505075"/>
              <a:gd name="connsiteX11" fmla="*/ 1333842 w 1724367"/>
              <a:gd name="connsiteY11" fmla="*/ 514350 h 2505075"/>
              <a:gd name="connsiteX12" fmla="*/ 1305267 w 1724367"/>
              <a:gd name="connsiteY12" fmla="*/ 523875 h 2505075"/>
              <a:gd name="connsiteX13" fmla="*/ 1152867 w 1724367"/>
              <a:gd name="connsiteY13" fmla="*/ 552450 h 2505075"/>
              <a:gd name="connsiteX14" fmla="*/ 1095717 w 1724367"/>
              <a:gd name="connsiteY14" fmla="*/ 581025 h 2505075"/>
              <a:gd name="connsiteX15" fmla="*/ 1086192 w 1724367"/>
              <a:gd name="connsiteY15" fmla="*/ 609600 h 2505075"/>
              <a:gd name="connsiteX16" fmla="*/ 1067142 w 1724367"/>
              <a:gd name="connsiteY16" fmla="*/ 790575 h 2505075"/>
              <a:gd name="connsiteX17" fmla="*/ 1057617 w 1724367"/>
              <a:gd name="connsiteY17" fmla="*/ 847725 h 2505075"/>
              <a:gd name="connsiteX18" fmla="*/ 1067142 w 1724367"/>
              <a:gd name="connsiteY18" fmla="*/ 1228725 h 2505075"/>
              <a:gd name="connsiteX19" fmla="*/ 1057617 w 1724367"/>
              <a:gd name="connsiteY19" fmla="*/ 1295400 h 2505075"/>
              <a:gd name="connsiteX20" fmla="*/ 1038567 w 1724367"/>
              <a:gd name="connsiteY20" fmla="*/ 1323975 h 2505075"/>
              <a:gd name="connsiteX21" fmla="*/ 1000467 w 1724367"/>
              <a:gd name="connsiteY21" fmla="*/ 1362075 h 2505075"/>
              <a:gd name="connsiteX22" fmla="*/ 933792 w 1724367"/>
              <a:gd name="connsiteY22" fmla="*/ 1390650 h 2505075"/>
              <a:gd name="connsiteX23" fmla="*/ 838542 w 1724367"/>
              <a:gd name="connsiteY23" fmla="*/ 1457325 h 2505075"/>
              <a:gd name="connsiteX24" fmla="*/ 800442 w 1724367"/>
              <a:gd name="connsiteY24" fmla="*/ 1466850 h 2505075"/>
              <a:gd name="connsiteX25" fmla="*/ 771867 w 1724367"/>
              <a:gd name="connsiteY25" fmla="*/ 1476375 h 2505075"/>
              <a:gd name="connsiteX26" fmla="*/ 743292 w 1724367"/>
              <a:gd name="connsiteY26" fmla="*/ 1504950 h 2505075"/>
              <a:gd name="connsiteX27" fmla="*/ 733767 w 1724367"/>
              <a:gd name="connsiteY27" fmla="*/ 1533525 h 2505075"/>
              <a:gd name="connsiteX28" fmla="*/ 714717 w 1724367"/>
              <a:gd name="connsiteY28" fmla="*/ 1571625 h 2505075"/>
              <a:gd name="connsiteX29" fmla="*/ 705192 w 1724367"/>
              <a:gd name="connsiteY29" fmla="*/ 1609725 h 2505075"/>
              <a:gd name="connsiteX30" fmla="*/ 695667 w 1724367"/>
              <a:gd name="connsiteY30" fmla="*/ 1657350 h 2505075"/>
              <a:gd name="connsiteX31" fmla="*/ 676617 w 1724367"/>
              <a:gd name="connsiteY31" fmla="*/ 1685925 h 2505075"/>
              <a:gd name="connsiteX32" fmla="*/ 648042 w 1724367"/>
              <a:gd name="connsiteY32" fmla="*/ 1743075 h 2505075"/>
              <a:gd name="connsiteX33" fmla="*/ 562317 w 1724367"/>
              <a:gd name="connsiteY33" fmla="*/ 1790700 h 2505075"/>
              <a:gd name="connsiteX34" fmla="*/ 486117 w 1724367"/>
              <a:gd name="connsiteY34" fmla="*/ 1847850 h 2505075"/>
              <a:gd name="connsiteX35" fmla="*/ 438492 w 1724367"/>
              <a:gd name="connsiteY35" fmla="*/ 1857375 h 2505075"/>
              <a:gd name="connsiteX36" fmla="*/ 409917 w 1724367"/>
              <a:gd name="connsiteY36" fmla="*/ 1876425 h 2505075"/>
              <a:gd name="connsiteX37" fmla="*/ 324192 w 1724367"/>
              <a:gd name="connsiteY37" fmla="*/ 1914525 h 2505075"/>
              <a:gd name="connsiteX38" fmla="*/ 257517 w 1724367"/>
              <a:gd name="connsiteY38" fmla="*/ 2000250 h 2505075"/>
              <a:gd name="connsiteX39" fmla="*/ 228942 w 1724367"/>
              <a:gd name="connsiteY39" fmla="*/ 2028825 h 2505075"/>
              <a:gd name="connsiteX40" fmla="*/ 219417 w 1724367"/>
              <a:gd name="connsiteY40" fmla="*/ 2085975 h 2505075"/>
              <a:gd name="connsiteX41" fmla="*/ 190842 w 1724367"/>
              <a:gd name="connsiteY41" fmla="*/ 2105025 h 2505075"/>
              <a:gd name="connsiteX42" fmla="*/ 152742 w 1724367"/>
              <a:gd name="connsiteY42" fmla="*/ 2162175 h 2505075"/>
              <a:gd name="connsiteX43" fmla="*/ 152742 w 1724367"/>
              <a:gd name="connsiteY43" fmla="*/ 2162175 h 2505075"/>
              <a:gd name="connsiteX44" fmla="*/ 133692 w 1724367"/>
              <a:gd name="connsiteY44" fmla="*/ 2219325 h 2505075"/>
              <a:gd name="connsiteX45" fmla="*/ 105117 w 1724367"/>
              <a:gd name="connsiteY45" fmla="*/ 2314575 h 2505075"/>
              <a:gd name="connsiteX46" fmla="*/ 76542 w 1724367"/>
              <a:gd name="connsiteY46" fmla="*/ 2371725 h 2505075"/>
              <a:gd name="connsiteX47" fmla="*/ 47967 w 1724367"/>
              <a:gd name="connsiteY47" fmla="*/ 2400300 h 2505075"/>
              <a:gd name="connsiteX48" fmla="*/ 342 w 1724367"/>
              <a:gd name="connsiteY48" fmla="*/ 2486025 h 2505075"/>
              <a:gd name="connsiteX49" fmla="*/ 342 w 1724367"/>
              <a:gd name="connsiteY49" fmla="*/ 2495550 h 2505075"/>
              <a:gd name="connsiteX50" fmla="*/ 1724367 w 1724367"/>
              <a:gd name="connsiteY50" fmla="*/ 2505075 h 2505075"/>
              <a:gd name="connsiteX51" fmla="*/ 1695792 w 1724367"/>
              <a:gd name="connsiteY51" fmla="*/ 0 h 2505075"/>
              <a:gd name="connsiteX0" fmla="*/ 1721429 w 1724367"/>
              <a:gd name="connsiteY0" fmla="*/ 20864 h 2508848"/>
              <a:gd name="connsiteX1" fmla="*/ 1695792 w 1724367"/>
              <a:gd name="connsiteY1" fmla="*/ 3773 h 2508848"/>
              <a:gd name="connsiteX2" fmla="*/ 1657692 w 1724367"/>
              <a:gd name="connsiteY2" fmla="*/ 99023 h 2508848"/>
              <a:gd name="connsiteX3" fmla="*/ 1591017 w 1724367"/>
              <a:gd name="connsiteY3" fmla="*/ 165698 h 2508848"/>
              <a:gd name="connsiteX4" fmla="*/ 1457667 w 1724367"/>
              <a:gd name="connsiteY4" fmla="*/ 194273 h 2508848"/>
              <a:gd name="connsiteX5" fmla="*/ 1429092 w 1724367"/>
              <a:gd name="connsiteY5" fmla="*/ 251423 h 2508848"/>
              <a:gd name="connsiteX6" fmla="*/ 1419567 w 1724367"/>
              <a:gd name="connsiteY6" fmla="*/ 279998 h 2508848"/>
              <a:gd name="connsiteX7" fmla="*/ 1371942 w 1724367"/>
              <a:gd name="connsiteY7" fmla="*/ 337148 h 2508848"/>
              <a:gd name="connsiteX8" fmla="*/ 1362417 w 1724367"/>
              <a:gd name="connsiteY8" fmla="*/ 365723 h 2508848"/>
              <a:gd name="connsiteX9" fmla="*/ 1333842 w 1724367"/>
              <a:gd name="connsiteY9" fmla="*/ 394298 h 2508848"/>
              <a:gd name="connsiteX10" fmla="*/ 1343367 w 1724367"/>
              <a:gd name="connsiteY10" fmla="*/ 470498 h 2508848"/>
              <a:gd name="connsiteX11" fmla="*/ 1333842 w 1724367"/>
              <a:gd name="connsiteY11" fmla="*/ 518123 h 2508848"/>
              <a:gd name="connsiteX12" fmla="*/ 1305267 w 1724367"/>
              <a:gd name="connsiteY12" fmla="*/ 527648 h 2508848"/>
              <a:gd name="connsiteX13" fmla="*/ 1152867 w 1724367"/>
              <a:gd name="connsiteY13" fmla="*/ 556223 h 2508848"/>
              <a:gd name="connsiteX14" fmla="*/ 1095717 w 1724367"/>
              <a:gd name="connsiteY14" fmla="*/ 584798 h 2508848"/>
              <a:gd name="connsiteX15" fmla="*/ 1086192 w 1724367"/>
              <a:gd name="connsiteY15" fmla="*/ 613373 h 2508848"/>
              <a:gd name="connsiteX16" fmla="*/ 1067142 w 1724367"/>
              <a:gd name="connsiteY16" fmla="*/ 794348 h 2508848"/>
              <a:gd name="connsiteX17" fmla="*/ 1057617 w 1724367"/>
              <a:gd name="connsiteY17" fmla="*/ 851498 h 2508848"/>
              <a:gd name="connsiteX18" fmla="*/ 1067142 w 1724367"/>
              <a:gd name="connsiteY18" fmla="*/ 1232498 h 2508848"/>
              <a:gd name="connsiteX19" fmla="*/ 1057617 w 1724367"/>
              <a:gd name="connsiteY19" fmla="*/ 1299173 h 2508848"/>
              <a:gd name="connsiteX20" fmla="*/ 1038567 w 1724367"/>
              <a:gd name="connsiteY20" fmla="*/ 1327748 h 2508848"/>
              <a:gd name="connsiteX21" fmla="*/ 1000467 w 1724367"/>
              <a:gd name="connsiteY21" fmla="*/ 1365848 h 2508848"/>
              <a:gd name="connsiteX22" fmla="*/ 933792 w 1724367"/>
              <a:gd name="connsiteY22" fmla="*/ 1394423 h 2508848"/>
              <a:gd name="connsiteX23" fmla="*/ 838542 w 1724367"/>
              <a:gd name="connsiteY23" fmla="*/ 1461098 h 2508848"/>
              <a:gd name="connsiteX24" fmla="*/ 800442 w 1724367"/>
              <a:gd name="connsiteY24" fmla="*/ 1470623 h 2508848"/>
              <a:gd name="connsiteX25" fmla="*/ 771867 w 1724367"/>
              <a:gd name="connsiteY25" fmla="*/ 1480148 h 2508848"/>
              <a:gd name="connsiteX26" fmla="*/ 743292 w 1724367"/>
              <a:gd name="connsiteY26" fmla="*/ 1508723 h 2508848"/>
              <a:gd name="connsiteX27" fmla="*/ 733767 w 1724367"/>
              <a:gd name="connsiteY27" fmla="*/ 1537298 h 2508848"/>
              <a:gd name="connsiteX28" fmla="*/ 714717 w 1724367"/>
              <a:gd name="connsiteY28" fmla="*/ 1575398 h 2508848"/>
              <a:gd name="connsiteX29" fmla="*/ 705192 w 1724367"/>
              <a:gd name="connsiteY29" fmla="*/ 1613498 h 2508848"/>
              <a:gd name="connsiteX30" fmla="*/ 695667 w 1724367"/>
              <a:gd name="connsiteY30" fmla="*/ 1661123 h 2508848"/>
              <a:gd name="connsiteX31" fmla="*/ 676617 w 1724367"/>
              <a:gd name="connsiteY31" fmla="*/ 1689698 h 2508848"/>
              <a:gd name="connsiteX32" fmla="*/ 648042 w 1724367"/>
              <a:gd name="connsiteY32" fmla="*/ 1746848 h 2508848"/>
              <a:gd name="connsiteX33" fmla="*/ 562317 w 1724367"/>
              <a:gd name="connsiteY33" fmla="*/ 1794473 h 2508848"/>
              <a:gd name="connsiteX34" fmla="*/ 486117 w 1724367"/>
              <a:gd name="connsiteY34" fmla="*/ 1851623 h 2508848"/>
              <a:gd name="connsiteX35" fmla="*/ 438492 w 1724367"/>
              <a:gd name="connsiteY35" fmla="*/ 1861148 h 2508848"/>
              <a:gd name="connsiteX36" fmla="*/ 409917 w 1724367"/>
              <a:gd name="connsiteY36" fmla="*/ 1880198 h 2508848"/>
              <a:gd name="connsiteX37" fmla="*/ 324192 w 1724367"/>
              <a:gd name="connsiteY37" fmla="*/ 1918298 h 2508848"/>
              <a:gd name="connsiteX38" fmla="*/ 257517 w 1724367"/>
              <a:gd name="connsiteY38" fmla="*/ 2004023 h 2508848"/>
              <a:gd name="connsiteX39" fmla="*/ 228942 w 1724367"/>
              <a:gd name="connsiteY39" fmla="*/ 2032598 h 2508848"/>
              <a:gd name="connsiteX40" fmla="*/ 219417 w 1724367"/>
              <a:gd name="connsiteY40" fmla="*/ 2089748 h 2508848"/>
              <a:gd name="connsiteX41" fmla="*/ 190842 w 1724367"/>
              <a:gd name="connsiteY41" fmla="*/ 2108798 h 2508848"/>
              <a:gd name="connsiteX42" fmla="*/ 152742 w 1724367"/>
              <a:gd name="connsiteY42" fmla="*/ 2165948 h 2508848"/>
              <a:gd name="connsiteX43" fmla="*/ 152742 w 1724367"/>
              <a:gd name="connsiteY43" fmla="*/ 2165948 h 2508848"/>
              <a:gd name="connsiteX44" fmla="*/ 133692 w 1724367"/>
              <a:gd name="connsiteY44" fmla="*/ 2223098 h 2508848"/>
              <a:gd name="connsiteX45" fmla="*/ 105117 w 1724367"/>
              <a:gd name="connsiteY45" fmla="*/ 2318348 h 2508848"/>
              <a:gd name="connsiteX46" fmla="*/ 76542 w 1724367"/>
              <a:gd name="connsiteY46" fmla="*/ 2375498 h 2508848"/>
              <a:gd name="connsiteX47" fmla="*/ 47967 w 1724367"/>
              <a:gd name="connsiteY47" fmla="*/ 2404073 h 2508848"/>
              <a:gd name="connsiteX48" fmla="*/ 342 w 1724367"/>
              <a:gd name="connsiteY48" fmla="*/ 2489798 h 2508848"/>
              <a:gd name="connsiteX49" fmla="*/ 342 w 1724367"/>
              <a:gd name="connsiteY49" fmla="*/ 2499323 h 2508848"/>
              <a:gd name="connsiteX50" fmla="*/ 1724367 w 1724367"/>
              <a:gd name="connsiteY50" fmla="*/ 2508848 h 2508848"/>
              <a:gd name="connsiteX51" fmla="*/ 1721429 w 1724367"/>
              <a:gd name="connsiteY51" fmla="*/ 20864 h 2508848"/>
              <a:gd name="connsiteX0" fmla="*/ 1721429 w 1724367"/>
              <a:gd name="connsiteY0" fmla="*/ 20864 h 2508848"/>
              <a:gd name="connsiteX1" fmla="*/ 1695792 w 1724367"/>
              <a:gd name="connsiteY1" fmla="*/ 3773 h 2508848"/>
              <a:gd name="connsiteX2" fmla="*/ 1657692 w 1724367"/>
              <a:gd name="connsiteY2" fmla="*/ 99023 h 2508848"/>
              <a:gd name="connsiteX3" fmla="*/ 1591017 w 1724367"/>
              <a:gd name="connsiteY3" fmla="*/ 165698 h 2508848"/>
              <a:gd name="connsiteX4" fmla="*/ 1457667 w 1724367"/>
              <a:gd name="connsiteY4" fmla="*/ 194273 h 2508848"/>
              <a:gd name="connsiteX5" fmla="*/ 1429092 w 1724367"/>
              <a:gd name="connsiteY5" fmla="*/ 251423 h 2508848"/>
              <a:gd name="connsiteX6" fmla="*/ 1419567 w 1724367"/>
              <a:gd name="connsiteY6" fmla="*/ 279998 h 2508848"/>
              <a:gd name="connsiteX7" fmla="*/ 1371942 w 1724367"/>
              <a:gd name="connsiteY7" fmla="*/ 337148 h 2508848"/>
              <a:gd name="connsiteX8" fmla="*/ 1362417 w 1724367"/>
              <a:gd name="connsiteY8" fmla="*/ 365723 h 2508848"/>
              <a:gd name="connsiteX9" fmla="*/ 1333842 w 1724367"/>
              <a:gd name="connsiteY9" fmla="*/ 394298 h 2508848"/>
              <a:gd name="connsiteX10" fmla="*/ 1343367 w 1724367"/>
              <a:gd name="connsiteY10" fmla="*/ 470498 h 2508848"/>
              <a:gd name="connsiteX11" fmla="*/ 1333842 w 1724367"/>
              <a:gd name="connsiteY11" fmla="*/ 518123 h 2508848"/>
              <a:gd name="connsiteX12" fmla="*/ 1305267 w 1724367"/>
              <a:gd name="connsiteY12" fmla="*/ 527648 h 2508848"/>
              <a:gd name="connsiteX13" fmla="*/ 1152867 w 1724367"/>
              <a:gd name="connsiteY13" fmla="*/ 556223 h 2508848"/>
              <a:gd name="connsiteX14" fmla="*/ 1095717 w 1724367"/>
              <a:gd name="connsiteY14" fmla="*/ 584798 h 2508848"/>
              <a:gd name="connsiteX15" fmla="*/ 1086192 w 1724367"/>
              <a:gd name="connsiteY15" fmla="*/ 613373 h 2508848"/>
              <a:gd name="connsiteX16" fmla="*/ 1067142 w 1724367"/>
              <a:gd name="connsiteY16" fmla="*/ 794348 h 2508848"/>
              <a:gd name="connsiteX17" fmla="*/ 1057617 w 1724367"/>
              <a:gd name="connsiteY17" fmla="*/ 851498 h 2508848"/>
              <a:gd name="connsiteX18" fmla="*/ 1067142 w 1724367"/>
              <a:gd name="connsiteY18" fmla="*/ 1232498 h 2508848"/>
              <a:gd name="connsiteX19" fmla="*/ 1057617 w 1724367"/>
              <a:gd name="connsiteY19" fmla="*/ 1299173 h 2508848"/>
              <a:gd name="connsiteX20" fmla="*/ 1038567 w 1724367"/>
              <a:gd name="connsiteY20" fmla="*/ 1327748 h 2508848"/>
              <a:gd name="connsiteX21" fmla="*/ 1000467 w 1724367"/>
              <a:gd name="connsiteY21" fmla="*/ 1365848 h 2508848"/>
              <a:gd name="connsiteX22" fmla="*/ 933792 w 1724367"/>
              <a:gd name="connsiteY22" fmla="*/ 1394423 h 2508848"/>
              <a:gd name="connsiteX23" fmla="*/ 838542 w 1724367"/>
              <a:gd name="connsiteY23" fmla="*/ 1461098 h 2508848"/>
              <a:gd name="connsiteX24" fmla="*/ 800442 w 1724367"/>
              <a:gd name="connsiteY24" fmla="*/ 1470623 h 2508848"/>
              <a:gd name="connsiteX25" fmla="*/ 771867 w 1724367"/>
              <a:gd name="connsiteY25" fmla="*/ 1480148 h 2508848"/>
              <a:gd name="connsiteX26" fmla="*/ 743292 w 1724367"/>
              <a:gd name="connsiteY26" fmla="*/ 1508723 h 2508848"/>
              <a:gd name="connsiteX27" fmla="*/ 733767 w 1724367"/>
              <a:gd name="connsiteY27" fmla="*/ 1537298 h 2508848"/>
              <a:gd name="connsiteX28" fmla="*/ 714717 w 1724367"/>
              <a:gd name="connsiteY28" fmla="*/ 1575398 h 2508848"/>
              <a:gd name="connsiteX29" fmla="*/ 705192 w 1724367"/>
              <a:gd name="connsiteY29" fmla="*/ 1613498 h 2508848"/>
              <a:gd name="connsiteX30" fmla="*/ 695667 w 1724367"/>
              <a:gd name="connsiteY30" fmla="*/ 1661123 h 2508848"/>
              <a:gd name="connsiteX31" fmla="*/ 676617 w 1724367"/>
              <a:gd name="connsiteY31" fmla="*/ 1689698 h 2508848"/>
              <a:gd name="connsiteX32" fmla="*/ 648042 w 1724367"/>
              <a:gd name="connsiteY32" fmla="*/ 1746848 h 2508848"/>
              <a:gd name="connsiteX33" fmla="*/ 562317 w 1724367"/>
              <a:gd name="connsiteY33" fmla="*/ 1794473 h 2508848"/>
              <a:gd name="connsiteX34" fmla="*/ 486117 w 1724367"/>
              <a:gd name="connsiteY34" fmla="*/ 1851623 h 2508848"/>
              <a:gd name="connsiteX35" fmla="*/ 438492 w 1724367"/>
              <a:gd name="connsiteY35" fmla="*/ 1861148 h 2508848"/>
              <a:gd name="connsiteX36" fmla="*/ 409917 w 1724367"/>
              <a:gd name="connsiteY36" fmla="*/ 1880198 h 2508848"/>
              <a:gd name="connsiteX37" fmla="*/ 324192 w 1724367"/>
              <a:gd name="connsiteY37" fmla="*/ 1918298 h 2508848"/>
              <a:gd name="connsiteX38" fmla="*/ 257517 w 1724367"/>
              <a:gd name="connsiteY38" fmla="*/ 2004023 h 2508848"/>
              <a:gd name="connsiteX39" fmla="*/ 228942 w 1724367"/>
              <a:gd name="connsiteY39" fmla="*/ 2032598 h 2508848"/>
              <a:gd name="connsiteX40" fmla="*/ 219417 w 1724367"/>
              <a:gd name="connsiteY40" fmla="*/ 2089748 h 2508848"/>
              <a:gd name="connsiteX41" fmla="*/ 190842 w 1724367"/>
              <a:gd name="connsiteY41" fmla="*/ 2108798 h 2508848"/>
              <a:gd name="connsiteX42" fmla="*/ 152742 w 1724367"/>
              <a:gd name="connsiteY42" fmla="*/ 2165948 h 2508848"/>
              <a:gd name="connsiteX43" fmla="*/ 152742 w 1724367"/>
              <a:gd name="connsiteY43" fmla="*/ 2165948 h 2508848"/>
              <a:gd name="connsiteX44" fmla="*/ 133692 w 1724367"/>
              <a:gd name="connsiteY44" fmla="*/ 2223098 h 2508848"/>
              <a:gd name="connsiteX45" fmla="*/ 105117 w 1724367"/>
              <a:gd name="connsiteY45" fmla="*/ 2318348 h 2508848"/>
              <a:gd name="connsiteX46" fmla="*/ 76542 w 1724367"/>
              <a:gd name="connsiteY46" fmla="*/ 2375498 h 2508848"/>
              <a:gd name="connsiteX47" fmla="*/ 47967 w 1724367"/>
              <a:gd name="connsiteY47" fmla="*/ 2404073 h 2508848"/>
              <a:gd name="connsiteX48" fmla="*/ 342 w 1724367"/>
              <a:gd name="connsiteY48" fmla="*/ 2489798 h 2508848"/>
              <a:gd name="connsiteX49" fmla="*/ 342 w 1724367"/>
              <a:gd name="connsiteY49" fmla="*/ 2499323 h 2508848"/>
              <a:gd name="connsiteX50" fmla="*/ 1724367 w 1724367"/>
              <a:gd name="connsiteY50" fmla="*/ 2508848 h 2508848"/>
              <a:gd name="connsiteX51" fmla="*/ 1721429 w 1724367"/>
              <a:gd name="connsiteY51" fmla="*/ 20864 h 2508848"/>
              <a:gd name="connsiteX0" fmla="*/ 1763816 w 1766754"/>
              <a:gd name="connsiteY0" fmla="*/ 20864 h 2524961"/>
              <a:gd name="connsiteX1" fmla="*/ 1738179 w 1766754"/>
              <a:gd name="connsiteY1" fmla="*/ 3773 h 2524961"/>
              <a:gd name="connsiteX2" fmla="*/ 1700079 w 1766754"/>
              <a:gd name="connsiteY2" fmla="*/ 99023 h 2524961"/>
              <a:gd name="connsiteX3" fmla="*/ 1633404 w 1766754"/>
              <a:gd name="connsiteY3" fmla="*/ 165698 h 2524961"/>
              <a:gd name="connsiteX4" fmla="*/ 1500054 w 1766754"/>
              <a:gd name="connsiteY4" fmla="*/ 194273 h 2524961"/>
              <a:gd name="connsiteX5" fmla="*/ 1471479 w 1766754"/>
              <a:gd name="connsiteY5" fmla="*/ 251423 h 2524961"/>
              <a:gd name="connsiteX6" fmla="*/ 1461954 w 1766754"/>
              <a:gd name="connsiteY6" fmla="*/ 279998 h 2524961"/>
              <a:gd name="connsiteX7" fmla="*/ 1414329 w 1766754"/>
              <a:gd name="connsiteY7" fmla="*/ 337148 h 2524961"/>
              <a:gd name="connsiteX8" fmla="*/ 1404804 w 1766754"/>
              <a:gd name="connsiteY8" fmla="*/ 365723 h 2524961"/>
              <a:gd name="connsiteX9" fmla="*/ 1376229 w 1766754"/>
              <a:gd name="connsiteY9" fmla="*/ 394298 h 2524961"/>
              <a:gd name="connsiteX10" fmla="*/ 1385754 w 1766754"/>
              <a:gd name="connsiteY10" fmla="*/ 470498 h 2524961"/>
              <a:gd name="connsiteX11" fmla="*/ 1376229 w 1766754"/>
              <a:gd name="connsiteY11" fmla="*/ 518123 h 2524961"/>
              <a:gd name="connsiteX12" fmla="*/ 1347654 w 1766754"/>
              <a:gd name="connsiteY12" fmla="*/ 527648 h 2524961"/>
              <a:gd name="connsiteX13" fmla="*/ 1195254 w 1766754"/>
              <a:gd name="connsiteY13" fmla="*/ 556223 h 2524961"/>
              <a:gd name="connsiteX14" fmla="*/ 1138104 w 1766754"/>
              <a:gd name="connsiteY14" fmla="*/ 584798 h 2524961"/>
              <a:gd name="connsiteX15" fmla="*/ 1128579 w 1766754"/>
              <a:gd name="connsiteY15" fmla="*/ 613373 h 2524961"/>
              <a:gd name="connsiteX16" fmla="*/ 1109529 w 1766754"/>
              <a:gd name="connsiteY16" fmla="*/ 794348 h 2524961"/>
              <a:gd name="connsiteX17" fmla="*/ 1100004 w 1766754"/>
              <a:gd name="connsiteY17" fmla="*/ 851498 h 2524961"/>
              <a:gd name="connsiteX18" fmla="*/ 1109529 w 1766754"/>
              <a:gd name="connsiteY18" fmla="*/ 1232498 h 2524961"/>
              <a:gd name="connsiteX19" fmla="*/ 1100004 w 1766754"/>
              <a:gd name="connsiteY19" fmla="*/ 1299173 h 2524961"/>
              <a:gd name="connsiteX20" fmla="*/ 1080954 w 1766754"/>
              <a:gd name="connsiteY20" fmla="*/ 1327748 h 2524961"/>
              <a:gd name="connsiteX21" fmla="*/ 1042854 w 1766754"/>
              <a:gd name="connsiteY21" fmla="*/ 1365848 h 2524961"/>
              <a:gd name="connsiteX22" fmla="*/ 976179 w 1766754"/>
              <a:gd name="connsiteY22" fmla="*/ 1394423 h 2524961"/>
              <a:gd name="connsiteX23" fmla="*/ 880929 w 1766754"/>
              <a:gd name="connsiteY23" fmla="*/ 1461098 h 2524961"/>
              <a:gd name="connsiteX24" fmla="*/ 842829 w 1766754"/>
              <a:gd name="connsiteY24" fmla="*/ 1470623 h 2524961"/>
              <a:gd name="connsiteX25" fmla="*/ 814254 w 1766754"/>
              <a:gd name="connsiteY25" fmla="*/ 1480148 h 2524961"/>
              <a:gd name="connsiteX26" fmla="*/ 785679 w 1766754"/>
              <a:gd name="connsiteY26" fmla="*/ 1508723 h 2524961"/>
              <a:gd name="connsiteX27" fmla="*/ 776154 w 1766754"/>
              <a:gd name="connsiteY27" fmla="*/ 1537298 h 2524961"/>
              <a:gd name="connsiteX28" fmla="*/ 757104 w 1766754"/>
              <a:gd name="connsiteY28" fmla="*/ 1575398 h 2524961"/>
              <a:gd name="connsiteX29" fmla="*/ 747579 w 1766754"/>
              <a:gd name="connsiteY29" fmla="*/ 1613498 h 2524961"/>
              <a:gd name="connsiteX30" fmla="*/ 738054 w 1766754"/>
              <a:gd name="connsiteY30" fmla="*/ 1661123 h 2524961"/>
              <a:gd name="connsiteX31" fmla="*/ 719004 w 1766754"/>
              <a:gd name="connsiteY31" fmla="*/ 1689698 h 2524961"/>
              <a:gd name="connsiteX32" fmla="*/ 690429 w 1766754"/>
              <a:gd name="connsiteY32" fmla="*/ 1746848 h 2524961"/>
              <a:gd name="connsiteX33" fmla="*/ 604704 w 1766754"/>
              <a:gd name="connsiteY33" fmla="*/ 1794473 h 2524961"/>
              <a:gd name="connsiteX34" fmla="*/ 528504 w 1766754"/>
              <a:gd name="connsiteY34" fmla="*/ 1851623 h 2524961"/>
              <a:gd name="connsiteX35" fmla="*/ 480879 w 1766754"/>
              <a:gd name="connsiteY35" fmla="*/ 1861148 h 2524961"/>
              <a:gd name="connsiteX36" fmla="*/ 452304 w 1766754"/>
              <a:gd name="connsiteY36" fmla="*/ 1880198 h 2524961"/>
              <a:gd name="connsiteX37" fmla="*/ 366579 w 1766754"/>
              <a:gd name="connsiteY37" fmla="*/ 1918298 h 2524961"/>
              <a:gd name="connsiteX38" fmla="*/ 299904 w 1766754"/>
              <a:gd name="connsiteY38" fmla="*/ 2004023 h 2524961"/>
              <a:gd name="connsiteX39" fmla="*/ 271329 w 1766754"/>
              <a:gd name="connsiteY39" fmla="*/ 2032598 h 2524961"/>
              <a:gd name="connsiteX40" fmla="*/ 261804 w 1766754"/>
              <a:gd name="connsiteY40" fmla="*/ 2089748 h 2524961"/>
              <a:gd name="connsiteX41" fmla="*/ 233229 w 1766754"/>
              <a:gd name="connsiteY41" fmla="*/ 2108798 h 2524961"/>
              <a:gd name="connsiteX42" fmla="*/ 195129 w 1766754"/>
              <a:gd name="connsiteY42" fmla="*/ 2165948 h 2524961"/>
              <a:gd name="connsiteX43" fmla="*/ 195129 w 1766754"/>
              <a:gd name="connsiteY43" fmla="*/ 2165948 h 2524961"/>
              <a:gd name="connsiteX44" fmla="*/ 176079 w 1766754"/>
              <a:gd name="connsiteY44" fmla="*/ 2223098 h 2524961"/>
              <a:gd name="connsiteX45" fmla="*/ 147504 w 1766754"/>
              <a:gd name="connsiteY45" fmla="*/ 2318348 h 2524961"/>
              <a:gd name="connsiteX46" fmla="*/ 118929 w 1766754"/>
              <a:gd name="connsiteY46" fmla="*/ 2375498 h 2524961"/>
              <a:gd name="connsiteX47" fmla="*/ 90354 w 1766754"/>
              <a:gd name="connsiteY47" fmla="*/ 2404073 h 2524961"/>
              <a:gd name="connsiteX48" fmla="*/ 42729 w 1766754"/>
              <a:gd name="connsiteY48" fmla="*/ 2489798 h 2524961"/>
              <a:gd name="connsiteX49" fmla="*/ 0 w 1766754"/>
              <a:gd name="connsiteY49" fmla="*/ 2524961 h 2524961"/>
              <a:gd name="connsiteX50" fmla="*/ 1766754 w 1766754"/>
              <a:gd name="connsiteY50" fmla="*/ 2508848 h 2524961"/>
              <a:gd name="connsiteX51" fmla="*/ 1763816 w 1766754"/>
              <a:gd name="connsiteY51" fmla="*/ 20864 h 2524961"/>
              <a:gd name="connsiteX0" fmla="*/ 1746724 w 1749662"/>
              <a:gd name="connsiteY0" fmla="*/ 20864 h 2508848"/>
              <a:gd name="connsiteX1" fmla="*/ 1721087 w 1749662"/>
              <a:gd name="connsiteY1" fmla="*/ 3773 h 2508848"/>
              <a:gd name="connsiteX2" fmla="*/ 1682987 w 1749662"/>
              <a:gd name="connsiteY2" fmla="*/ 99023 h 2508848"/>
              <a:gd name="connsiteX3" fmla="*/ 1616312 w 1749662"/>
              <a:gd name="connsiteY3" fmla="*/ 165698 h 2508848"/>
              <a:gd name="connsiteX4" fmla="*/ 1482962 w 1749662"/>
              <a:gd name="connsiteY4" fmla="*/ 194273 h 2508848"/>
              <a:gd name="connsiteX5" fmla="*/ 1454387 w 1749662"/>
              <a:gd name="connsiteY5" fmla="*/ 251423 h 2508848"/>
              <a:gd name="connsiteX6" fmla="*/ 1444862 w 1749662"/>
              <a:gd name="connsiteY6" fmla="*/ 279998 h 2508848"/>
              <a:gd name="connsiteX7" fmla="*/ 1397237 w 1749662"/>
              <a:gd name="connsiteY7" fmla="*/ 337148 h 2508848"/>
              <a:gd name="connsiteX8" fmla="*/ 1387712 w 1749662"/>
              <a:gd name="connsiteY8" fmla="*/ 365723 h 2508848"/>
              <a:gd name="connsiteX9" fmla="*/ 1359137 w 1749662"/>
              <a:gd name="connsiteY9" fmla="*/ 394298 h 2508848"/>
              <a:gd name="connsiteX10" fmla="*/ 1368662 w 1749662"/>
              <a:gd name="connsiteY10" fmla="*/ 470498 h 2508848"/>
              <a:gd name="connsiteX11" fmla="*/ 1359137 w 1749662"/>
              <a:gd name="connsiteY11" fmla="*/ 518123 h 2508848"/>
              <a:gd name="connsiteX12" fmla="*/ 1330562 w 1749662"/>
              <a:gd name="connsiteY12" fmla="*/ 527648 h 2508848"/>
              <a:gd name="connsiteX13" fmla="*/ 1178162 w 1749662"/>
              <a:gd name="connsiteY13" fmla="*/ 556223 h 2508848"/>
              <a:gd name="connsiteX14" fmla="*/ 1121012 w 1749662"/>
              <a:gd name="connsiteY14" fmla="*/ 584798 h 2508848"/>
              <a:gd name="connsiteX15" fmla="*/ 1111487 w 1749662"/>
              <a:gd name="connsiteY15" fmla="*/ 613373 h 2508848"/>
              <a:gd name="connsiteX16" fmla="*/ 1092437 w 1749662"/>
              <a:gd name="connsiteY16" fmla="*/ 794348 h 2508848"/>
              <a:gd name="connsiteX17" fmla="*/ 1082912 w 1749662"/>
              <a:gd name="connsiteY17" fmla="*/ 851498 h 2508848"/>
              <a:gd name="connsiteX18" fmla="*/ 1092437 w 1749662"/>
              <a:gd name="connsiteY18" fmla="*/ 1232498 h 2508848"/>
              <a:gd name="connsiteX19" fmla="*/ 1082912 w 1749662"/>
              <a:gd name="connsiteY19" fmla="*/ 1299173 h 2508848"/>
              <a:gd name="connsiteX20" fmla="*/ 1063862 w 1749662"/>
              <a:gd name="connsiteY20" fmla="*/ 1327748 h 2508848"/>
              <a:gd name="connsiteX21" fmla="*/ 1025762 w 1749662"/>
              <a:gd name="connsiteY21" fmla="*/ 1365848 h 2508848"/>
              <a:gd name="connsiteX22" fmla="*/ 959087 w 1749662"/>
              <a:gd name="connsiteY22" fmla="*/ 1394423 h 2508848"/>
              <a:gd name="connsiteX23" fmla="*/ 863837 w 1749662"/>
              <a:gd name="connsiteY23" fmla="*/ 1461098 h 2508848"/>
              <a:gd name="connsiteX24" fmla="*/ 825737 w 1749662"/>
              <a:gd name="connsiteY24" fmla="*/ 1470623 h 2508848"/>
              <a:gd name="connsiteX25" fmla="*/ 797162 w 1749662"/>
              <a:gd name="connsiteY25" fmla="*/ 1480148 h 2508848"/>
              <a:gd name="connsiteX26" fmla="*/ 768587 w 1749662"/>
              <a:gd name="connsiteY26" fmla="*/ 1508723 h 2508848"/>
              <a:gd name="connsiteX27" fmla="*/ 759062 w 1749662"/>
              <a:gd name="connsiteY27" fmla="*/ 1537298 h 2508848"/>
              <a:gd name="connsiteX28" fmla="*/ 740012 w 1749662"/>
              <a:gd name="connsiteY28" fmla="*/ 1575398 h 2508848"/>
              <a:gd name="connsiteX29" fmla="*/ 730487 w 1749662"/>
              <a:gd name="connsiteY29" fmla="*/ 1613498 h 2508848"/>
              <a:gd name="connsiteX30" fmla="*/ 720962 w 1749662"/>
              <a:gd name="connsiteY30" fmla="*/ 1661123 h 2508848"/>
              <a:gd name="connsiteX31" fmla="*/ 701912 w 1749662"/>
              <a:gd name="connsiteY31" fmla="*/ 1689698 h 2508848"/>
              <a:gd name="connsiteX32" fmla="*/ 673337 w 1749662"/>
              <a:gd name="connsiteY32" fmla="*/ 1746848 h 2508848"/>
              <a:gd name="connsiteX33" fmla="*/ 587612 w 1749662"/>
              <a:gd name="connsiteY33" fmla="*/ 1794473 h 2508848"/>
              <a:gd name="connsiteX34" fmla="*/ 511412 w 1749662"/>
              <a:gd name="connsiteY34" fmla="*/ 1851623 h 2508848"/>
              <a:gd name="connsiteX35" fmla="*/ 463787 w 1749662"/>
              <a:gd name="connsiteY35" fmla="*/ 1861148 h 2508848"/>
              <a:gd name="connsiteX36" fmla="*/ 435212 w 1749662"/>
              <a:gd name="connsiteY36" fmla="*/ 1880198 h 2508848"/>
              <a:gd name="connsiteX37" fmla="*/ 349487 w 1749662"/>
              <a:gd name="connsiteY37" fmla="*/ 1918298 h 2508848"/>
              <a:gd name="connsiteX38" fmla="*/ 282812 w 1749662"/>
              <a:gd name="connsiteY38" fmla="*/ 2004023 h 2508848"/>
              <a:gd name="connsiteX39" fmla="*/ 254237 w 1749662"/>
              <a:gd name="connsiteY39" fmla="*/ 2032598 h 2508848"/>
              <a:gd name="connsiteX40" fmla="*/ 244712 w 1749662"/>
              <a:gd name="connsiteY40" fmla="*/ 2089748 h 2508848"/>
              <a:gd name="connsiteX41" fmla="*/ 216137 w 1749662"/>
              <a:gd name="connsiteY41" fmla="*/ 2108798 h 2508848"/>
              <a:gd name="connsiteX42" fmla="*/ 178037 w 1749662"/>
              <a:gd name="connsiteY42" fmla="*/ 2165948 h 2508848"/>
              <a:gd name="connsiteX43" fmla="*/ 178037 w 1749662"/>
              <a:gd name="connsiteY43" fmla="*/ 2165948 h 2508848"/>
              <a:gd name="connsiteX44" fmla="*/ 158987 w 1749662"/>
              <a:gd name="connsiteY44" fmla="*/ 2223098 h 2508848"/>
              <a:gd name="connsiteX45" fmla="*/ 130412 w 1749662"/>
              <a:gd name="connsiteY45" fmla="*/ 2318348 h 2508848"/>
              <a:gd name="connsiteX46" fmla="*/ 101837 w 1749662"/>
              <a:gd name="connsiteY46" fmla="*/ 2375498 h 2508848"/>
              <a:gd name="connsiteX47" fmla="*/ 73262 w 1749662"/>
              <a:gd name="connsiteY47" fmla="*/ 2404073 h 2508848"/>
              <a:gd name="connsiteX48" fmla="*/ 25637 w 1749662"/>
              <a:gd name="connsiteY48" fmla="*/ 2489798 h 2508848"/>
              <a:gd name="connsiteX49" fmla="*/ 0 w 1749662"/>
              <a:gd name="connsiteY49" fmla="*/ 2499323 h 2508848"/>
              <a:gd name="connsiteX50" fmla="*/ 1749662 w 1749662"/>
              <a:gd name="connsiteY50" fmla="*/ 2508848 h 2508848"/>
              <a:gd name="connsiteX51" fmla="*/ 1746724 w 1749662"/>
              <a:gd name="connsiteY51" fmla="*/ 20864 h 2508848"/>
              <a:gd name="connsiteX0" fmla="*/ 1749105 w 1752043"/>
              <a:gd name="connsiteY0" fmla="*/ 20864 h 2513611"/>
              <a:gd name="connsiteX1" fmla="*/ 1723468 w 1752043"/>
              <a:gd name="connsiteY1" fmla="*/ 3773 h 2513611"/>
              <a:gd name="connsiteX2" fmla="*/ 1685368 w 1752043"/>
              <a:gd name="connsiteY2" fmla="*/ 99023 h 2513611"/>
              <a:gd name="connsiteX3" fmla="*/ 1618693 w 1752043"/>
              <a:gd name="connsiteY3" fmla="*/ 165698 h 2513611"/>
              <a:gd name="connsiteX4" fmla="*/ 1485343 w 1752043"/>
              <a:gd name="connsiteY4" fmla="*/ 194273 h 2513611"/>
              <a:gd name="connsiteX5" fmla="*/ 1456768 w 1752043"/>
              <a:gd name="connsiteY5" fmla="*/ 251423 h 2513611"/>
              <a:gd name="connsiteX6" fmla="*/ 1447243 w 1752043"/>
              <a:gd name="connsiteY6" fmla="*/ 279998 h 2513611"/>
              <a:gd name="connsiteX7" fmla="*/ 1399618 w 1752043"/>
              <a:gd name="connsiteY7" fmla="*/ 337148 h 2513611"/>
              <a:gd name="connsiteX8" fmla="*/ 1390093 w 1752043"/>
              <a:gd name="connsiteY8" fmla="*/ 365723 h 2513611"/>
              <a:gd name="connsiteX9" fmla="*/ 1361518 w 1752043"/>
              <a:gd name="connsiteY9" fmla="*/ 394298 h 2513611"/>
              <a:gd name="connsiteX10" fmla="*/ 1371043 w 1752043"/>
              <a:gd name="connsiteY10" fmla="*/ 470498 h 2513611"/>
              <a:gd name="connsiteX11" fmla="*/ 1361518 w 1752043"/>
              <a:gd name="connsiteY11" fmla="*/ 518123 h 2513611"/>
              <a:gd name="connsiteX12" fmla="*/ 1332943 w 1752043"/>
              <a:gd name="connsiteY12" fmla="*/ 527648 h 2513611"/>
              <a:gd name="connsiteX13" fmla="*/ 1180543 w 1752043"/>
              <a:gd name="connsiteY13" fmla="*/ 556223 h 2513611"/>
              <a:gd name="connsiteX14" fmla="*/ 1123393 w 1752043"/>
              <a:gd name="connsiteY14" fmla="*/ 584798 h 2513611"/>
              <a:gd name="connsiteX15" fmla="*/ 1113868 w 1752043"/>
              <a:gd name="connsiteY15" fmla="*/ 613373 h 2513611"/>
              <a:gd name="connsiteX16" fmla="*/ 1094818 w 1752043"/>
              <a:gd name="connsiteY16" fmla="*/ 794348 h 2513611"/>
              <a:gd name="connsiteX17" fmla="*/ 1085293 w 1752043"/>
              <a:gd name="connsiteY17" fmla="*/ 851498 h 2513611"/>
              <a:gd name="connsiteX18" fmla="*/ 1094818 w 1752043"/>
              <a:gd name="connsiteY18" fmla="*/ 1232498 h 2513611"/>
              <a:gd name="connsiteX19" fmla="*/ 1085293 w 1752043"/>
              <a:gd name="connsiteY19" fmla="*/ 1299173 h 2513611"/>
              <a:gd name="connsiteX20" fmla="*/ 1066243 w 1752043"/>
              <a:gd name="connsiteY20" fmla="*/ 1327748 h 2513611"/>
              <a:gd name="connsiteX21" fmla="*/ 1028143 w 1752043"/>
              <a:gd name="connsiteY21" fmla="*/ 1365848 h 2513611"/>
              <a:gd name="connsiteX22" fmla="*/ 961468 w 1752043"/>
              <a:gd name="connsiteY22" fmla="*/ 1394423 h 2513611"/>
              <a:gd name="connsiteX23" fmla="*/ 866218 w 1752043"/>
              <a:gd name="connsiteY23" fmla="*/ 1461098 h 2513611"/>
              <a:gd name="connsiteX24" fmla="*/ 828118 w 1752043"/>
              <a:gd name="connsiteY24" fmla="*/ 1470623 h 2513611"/>
              <a:gd name="connsiteX25" fmla="*/ 799543 w 1752043"/>
              <a:gd name="connsiteY25" fmla="*/ 1480148 h 2513611"/>
              <a:gd name="connsiteX26" fmla="*/ 770968 w 1752043"/>
              <a:gd name="connsiteY26" fmla="*/ 1508723 h 2513611"/>
              <a:gd name="connsiteX27" fmla="*/ 761443 w 1752043"/>
              <a:gd name="connsiteY27" fmla="*/ 1537298 h 2513611"/>
              <a:gd name="connsiteX28" fmla="*/ 742393 w 1752043"/>
              <a:gd name="connsiteY28" fmla="*/ 1575398 h 2513611"/>
              <a:gd name="connsiteX29" fmla="*/ 732868 w 1752043"/>
              <a:gd name="connsiteY29" fmla="*/ 1613498 h 2513611"/>
              <a:gd name="connsiteX30" fmla="*/ 723343 w 1752043"/>
              <a:gd name="connsiteY30" fmla="*/ 1661123 h 2513611"/>
              <a:gd name="connsiteX31" fmla="*/ 704293 w 1752043"/>
              <a:gd name="connsiteY31" fmla="*/ 1689698 h 2513611"/>
              <a:gd name="connsiteX32" fmla="*/ 675718 w 1752043"/>
              <a:gd name="connsiteY32" fmla="*/ 1746848 h 2513611"/>
              <a:gd name="connsiteX33" fmla="*/ 589993 w 1752043"/>
              <a:gd name="connsiteY33" fmla="*/ 1794473 h 2513611"/>
              <a:gd name="connsiteX34" fmla="*/ 513793 w 1752043"/>
              <a:gd name="connsiteY34" fmla="*/ 1851623 h 2513611"/>
              <a:gd name="connsiteX35" fmla="*/ 466168 w 1752043"/>
              <a:gd name="connsiteY35" fmla="*/ 1861148 h 2513611"/>
              <a:gd name="connsiteX36" fmla="*/ 437593 w 1752043"/>
              <a:gd name="connsiteY36" fmla="*/ 1880198 h 2513611"/>
              <a:gd name="connsiteX37" fmla="*/ 351868 w 1752043"/>
              <a:gd name="connsiteY37" fmla="*/ 1918298 h 2513611"/>
              <a:gd name="connsiteX38" fmla="*/ 285193 w 1752043"/>
              <a:gd name="connsiteY38" fmla="*/ 2004023 h 2513611"/>
              <a:gd name="connsiteX39" fmla="*/ 256618 w 1752043"/>
              <a:gd name="connsiteY39" fmla="*/ 2032598 h 2513611"/>
              <a:gd name="connsiteX40" fmla="*/ 247093 w 1752043"/>
              <a:gd name="connsiteY40" fmla="*/ 2089748 h 2513611"/>
              <a:gd name="connsiteX41" fmla="*/ 218518 w 1752043"/>
              <a:gd name="connsiteY41" fmla="*/ 2108798 h 2513611"/>
              <a:gd name="connsiteX42" fmla="*/ 180418 w 1752043"/>
              <a:gd name="connsiteY42" fmla="*/ 2165948 h 2513611"/>
              <a:gd name="connsiteX43" fmla="*/ 180418 w 1752043"/>
              <a:gd name="connsiteY43" fmla="*/ 2165948 h 2513611"/>
              <a:gd name="connsiteX44" fmla="*/ 161368 w 1752043"/>
              <a:gd name="connsiteY44" fmla="*/ 2223098 h 2513611"/>
              <a:gd name="connsiteX45" fmla="*/ 132793 w 1752043"/>
              <a:gd name="connsiteY45" fmla="*/ 2318348 h 2513611"/>
              <a:gd name="connsiteX46" fmla="*/ 104218 w 1752043"/>
              <a:gd name="connsiteY46" fmla="*/ 2375498 h 2513611"/>
              <a:gd name="connsiteX47" fmla="*/ 75643 w 1752043"/>
              <a:gd name="connsiteY47" fmla="*/ 2404073 h 2513611"/>
              <a:gd name="connsiteX48" fmla="*/ 28018 w 1752043"/>
              <a:gd name="connsiteY48" fmla="*/ 2489798 h 2513611"/>
              <a:gd name="connsiteX49" fmla="*/ 0 w 1752043"/>
              <a:gd name="connsiteY49" fmla="*/ 2513611 h 2513611"/>
              <a:gd name="connsiteX50" fmla="*/ 1752043 w 1752043"/>
              <a:gd name="connsiteY50" fmla="*/ 2508848 h 2513611"/>
              <a:gd name="connsiteX51" fmla="*/ 1749105 w 1752043"/>
              <a:gd name="connsiteY51" fmla="*/ 20864 h 2513611"/>
              <a:gd name="connsiteX0" fmla="*/ 1749105 w 1752043"/>
              <a:gd name="connsiteY0" fmla="*/ 20864 h 2513611"/>
              <a:gd name="connsiteX1" fmla="*/ 1723468 w 1752043"/>
              <a:gd name="connsiteY1" fmla="*/ 3773 h 2513611"/>
              <a:gd name="connsiteX2" fmla="*/ 1685368 w 1752043"/>
              <a:gd name="connsiteY2" fmla="*/ 99023 h 2513611"/>
              <a:gd name="connsiteX3" fmla="*/ 1618693 w 1752043"/>
              <a:gd name="connsiteY3" fmla="*/ 165698 h 2513611"/>
              <a:gd name="connsiteX4" fmla="*/ 1485343 w 1752043"/>
              <a:gd name="connsiteY4" fmla="*/ 194273 h 2513611"/>
              <a:gd name="connsiteX5" fmla="*/ 1456768 w 1752043"/>
              <a:gd name="connsiteY5" fmla="*/ 251423 h 2513611"/>
              <a:gd name="connsiteX6" fmla="*/ 1447243 w 1752043"/>
              <a:gd name="connsiteY6" fmla="*/ 279998 h 2513611"/>
              <a:gd name="connsiteX7" fmla="*/ 1399618 w 1752043"/>
              <a:gd name="connsiteY7" fmla="*/ 337148 h 2513611"/>
              <a:gd name="connsiteX8" fmla="*/ 1390093 w 1752043"/>
              <a:gd name="connsiteY8" fmla="*/ 365723 h 2513611"/>
              <a:gd name="connsiteX9" fmla="*/ 1361518 w 1752043"/>
              <a:gd name="connsiteY9" fmla="*/ 394298 h 2513611"/>
              <a:gd name="connsiteX10" fmla="*/ 1371043 w 1752043"/>
              <a:gd name="connsiteY10" fmla="*/ 470498 h 2513611"/>
              <a:gd name="connsiteX11" fmla="*/ 1361518 w 1752043"/>
              <a:gd name="connsiteY11" fmla="*/ 518123 h 2513611"/>
              <a:gd name="connsiteX12" fmla="*/ 1332943 w 1752043"/>
              <a:gd name="connsiteY12" fmla="*/ 527648 h 2513611"/>
              <a:gd name="connsiteX13" fmla="*/ 1180543 w 1752043"/>
              <a:gd name="connsiteY13" fmla="*/ 556223 h 2513611"/>
              <a:gd name="connsiteX14" fmla="*/ 1123393 w 1752043"/>
              <a:gd name="connsiteY14" fmla="*/ 584798 h 2513611"/>
              <a:gd name="connsiteX15" fmla="*/ 1113868 w 1752043"/>
              <a:gd name="connsiteY15" fmla="*/ 613373 h 2513611"/>
              <a:gd name="connsiteX16" fmla="*/ 1094818 w 1752043"/>
              <a:gd name="connsiteY16" fmla="*/ 794348 h 2513611"/>
              <a:gd name="connsiteX17" fmla="*/ 1085293 w 1752043"/>
              <a:gd name="connsiteY17" fmla="*/ 851498 h 2513611"/>
              <a:gd name="connsiteX18" fmla="*/ 1094818 w 1752043"/>
              <a:gd name="connsiteY18" fmla="*/ 1232498 h 2513611"/>
              <a:gd name="connsiteX19" fmla="*/ 1085293 w 1752043"/>
              <a:gd name="connsiteY19" fmla="*/ 1299173 h 2513611"/>
              <a:gd name="connsiteX20" fmla="*/ 1066243 w 1752043"/>
              <a:gd name="connsiteY20" fmla="*/ 1327748 h 2513611"/>
              <a:gd name="connsiteX21" fmla="*/ 1028143 w 1752043"/>
              <a:gd name="connsiteY21" fmla="*/ 1365848 h 2513611"/>
              <a:gd name="connsiteX22" fmla="*/ 961468 w 1752043"/>
              <a:gd name="connsiteY22" fmla="*/ 1394423 h 2513611"/>
              <a:gd name="connsiteX23" fmla="*/ 866218 w 1752043"/>
              <a:gd name="connsiteY23" fmla="*/ 1461098 h 2513611"/>
              <a:gd name="connsiteX24" fmla="*/ 828118 w 1752043"/>
              <a:gd name="connsiteY24" fmla="*/ 1470623 h 2513611"/>
              <a:gd name="connsiteX25" fmla="*/ 799543 w 1752043"/>
              <a:gd name="connsiteY25" fmla="*/ 1480148 h 2513611"/>
              <a:gd name="connsiteX26" fmla="*/ 770968 w 1752043"/>
              <a:gd name="connsiteY26" fmla="*/ 1508723 h 2513611"/>
              <a:gd name="connsiteX27" fmla="*/ 761443 w 1752043"/>
              <a:gd name="connsiteY27" fmla="*/ 1537298 h 2513611"/>
              <a:gd name="connsiteX28" fmla="*/ 742393 w 1752043"/>
              <a:gd name="connsiteY28" fmla="*/ 1575398 h 2513611"/>
              <a:gd name="connsiteX29" fmla="*/ 732868 w 1752043"/>
              <a:gd name="connsiteY29" fmla="*/ 1613498 h 2513611"/>
              <a:gd name="connsiteX30" fmla="*/ 723343 w 1752043"/>
              <a:gd name="connsiteY30" fmla="*/ 1661123 h 2513611"/>
              <a:gd name="connsiteX31" fmla="*/ 704293 w 1752043"/>
              <a:gd name="connsiteY31" fmla="*/ 1689698 h 2513611"/>
              <a:gd name="connsiteX32" fmla="*/ 675718 w 1752043"/>
              <a:gd name="connsiteY32" fmla="*/ 1746848 h 2513611"/>
              <a:gd name="connsiteX33" fmla="*/ 589993 w 1752043"/>
              <a:gd name="connsiteY33" fmla="*/ 1794473 h 2513611"/>
              <a:gd name="connsiteX34" fmla="*/ 513793 w 1752043"/>
              <a:gd name="connsiteY34" fmla="*/ 1851623 h 2513611"/>
              <a:gd name="connsiteX35" fmla="*/ 466168 w 1752043"/>
              <a:gd name="connsiteY35" fmla="*/ 1861148 h 2513611"/>
              <a:gd name="connsiteX36" fmla="*/ 437593 w 1752043"/>
              <a:gd name="connsiteY36" fmla="*/ 1880198 h 2513611"/>
              <a:gd name="connsiteX37" fmla="*/ 351868 w 1752043"/>
              <a:gd name="connsiteY37" fmla="*/ 1918298 h 2513611"/>
              <a:gd name="connsiteX38" fmla="*/ 285193 w 1752043"/>
              <a:gd name="connsiteY38" fmla="*/ 2004023 h 2513611"/>
              <a:gd name="connsiteX39" fmla="*/ 256618 w 1752043"/>
              <a:gd name="connsiteY39" fmla="*/ 2032598 h 2513611"/>
              <a:gd name="connsiteX40" fmla="*/ 247093 w 1752043"/>
              <a:gd name="connsiteY40" fmla="*/ 2089748 h 2513611"/>
              <a:gd name="connsiteX41" fmla="*/ 218518 w 1752043"/>
              <a:gd name="connsiteY41" fmla="*/ 2108798 h 2513611"/>
              <a:gd name="connsiteX42" fmla="*/ 180418 w 1752043"/>
              <a:gd name="connsiteY42" fmla="*/ 2165948 h 2513611"/>
              <a:gd name="connsiteX43" fmla="*/ 180418 w 1752043"/>
              <a:gd name="connsiteY43" fmla="*/ 2165948 h 2513611"/>
              <a:gd name="connsiteX44" fmla="*/ 161368 w 1752043"/>
              <a:gd name="connsiteY44" fmla="*/ 2223098 h 2513611"/>
              <a:gd name="connsiteX45" fmla="*/ 132793 w 1752043"/>
              <a:gd name="connsiteY45" fmla="*/ 2318348 h 2513611"/>
              <a:gd name="connsiteX46" fmla="*/ 104218 w 1752043"/>
              <a:gd name="connsiteY46" fmla="*/ 2375498 h 2513611"/>
              <a:gd name="connsiteX47" fmla="*/ 75643 w 1752043"/>
              <a:gd name="connsiteY47" fmla="*/ 2404073 h 2513611"/>
              <a:gd name="connsiteX48" fmla="*/ 28018 w 1752043"/>
              <a:gd name="connsiteY48" fmla="*/ 2489798 h 2513611"/>
              <a:gd name="connsiteX49" fmla="*/ 0 w 1752043"/>
              <a:gd name="connsiteY49" fmla="*/ 2513611 h 2513611"/>
              <a:gd name="connsiteX50" fmla="*/ 1752043 w 1752043"/>
              <a:gd name="connsiteY50" fmla="*/ 2513610 h 2513611"/>
              <a:gd name="connsiteX51" fmla="*/ 1749105 w 1752043"/>
              <a:gd name="connsiteY51" fmla="*/ 20864 h 2513611"/>
              <a:gd name="connsiteX0" fmla="*/ 1753868 w 1754031"/>
              <a:gd name="connsiteY0" fmla="*/ 24884 h 2512868"/>
              <a:gd name="connsiteX1" fmla="*/ 1723468 w 1754031"/>
              <a:gd name="connsiteY1" fmla="*/ 3030 h 2512868"/>
              <a:gd name="connsiteX2" fmla="*/ 1685368 w 1754031"/>
              <a:gd name="connsiteY2" fmla="*/ 98280 h 2512868"/>
              <a:gd name="connsiteX3" fmla="*/ 1618693 w 1754031"/>
              <a:gd name="connsiteY3" fmla="*/ 164955 h 2512868"/>
              <a:gd name="connsiteX4" fmla="*/ 1485343 w 1754031"/>
              <a:gd name="connsiteY4" fmla="*/ 193530 h 2512868"/>
              <a:gd name="connsiteX5" fmla="*/ 1456768 w 1754031"/>
              <a:gd name="connsiteY5" fmla="*/ 250680 h 2512868"/>
              <a:gd name="connsiteX6" fmla="*/ 1447243 w 1754031"/>
              <a:gd name="connsiteY6" fmla="*/ 279255 h 2512868"/>
              <a:gd name="connsiteX7" fmla="*/ 1399618 w 1754031"/>
              <a:gd name="connsiteY7" fmla="*/ 336405 h 2512868"/>
              <a:gd name="connsiteX8" fmla="*/ 1390093 w 1754031"/>
              <a:gd name="connsiteY8" fmla="*/ 364980 h 2512868"/>
              <a:gd name="connsiteX9" fmla="*/ 1361518 w 1754031"/>
              <a:gd name="connsiteY9" fmla="*/ 393555 h 2512868"/>
              <a:gd name="connsiteX10" fmla="*/ 1371043 w 1754031"/>
              <a:gd name="connsiteY10" fmla="*/ 469755 h 2512868"/>
              <a:gd name="connsiteX11" fmla="*/ 1361518 w 1754031"/>
              <a:gd name="connsiteY11" fmla="*/ 517380 h 2512868"/>
              <a:gd name="connsiteX12" fmla="*/ 1332943 w 1754031"/>
              <a:gd name="connsiteY12" fmla="*/ 526905 h 2512868"/>
              <a:gd name="connsiteX13" fmla="*/ 1180543 w 1754031"/>
              <a:gd name="connsiteY13" fmla="*/ 555480 h 2512868"/>
              <a:gd name="connsiteX14" fmla="*/ 1123393 w 1754031"/>
              <a:gd name="connsiteY14" fmla="*/ 584055 h 2512868"/>
              <a:gd name="connsiteX15" fmla="*/ 1113868 w 1754031"/>
              <a:gd name="connsiteY15" fmla="*/ 612630 h 2512868"/>
              <a:gd name="connsiteX16" fmla="*/ 1094818 w 1754031"/>
              <a:gd name="connsiteY16" fmla="*/ 793605 h 2512868"/>
              <a:gd name="connsiteX17" fmla="*/ 1085293 w 1754031"/>
              <a:gd name="connsiteY17" fmla="*/ 850755 h 2512868"/>
              <a:gd name="connsiteX18" fmla="*/ 1094818 w 1754031"/>
              <a:gd name="connsiteY18" fmla="*/ 1231755 h 2512868"/>
              <a:gd name="connsiteX19" fmla="*/ 1085293 w 1754031"/>
              <a:gd name="connsiteY19" fmla="*/ 1298430 h 2512868"/>
              <a:gd name="connsiteX20" fmla="*/ 1066243 w 1754031"/>
              <a:gd name="connsiteY20" fmla="*/ 1327005 h 2512868"/>
              <a:gd name="connsiteX21" fmla="*/ 1028143 w 1754031"/>
              <a:gd name="connsiteY21" fmla="*/ 1365105 h 2512868"/>
              <a:gd name="connsiteX22" fmla="*/ 961468 w 1754031"/>
              <a:gd name="connsiteY22" fmla="*/ 1393680 h 2512868"/>
              <a:gd name="connsiteX23" fmla="*/ 866218 w 1754031"/>
              <a:gd name="connsiteY23" fmla="*/ 1460355 h 2512868"/>
              <a:gd name="connsiteX24" fmla="*/ 828118 w 1754031"/>
              <a:gd name="connsiteY24" fmla="*/ 1469880 h 2512868"/>
              <a:gd name="connsiteX25" fmla="*/ 799543 w 1754031"/>
              <a:gd name="connsiteY25" fmla="*/ 1479405 h 2512868"/>
              <a:gd name="connsiteX26" fmla="*/ 770968 w 1754031"/>
              <a:gd name="connsiteY26" fmla="*/ 1507980 h 2512868"/>
              <a:gd name="connsiteX27" fmla="*/ 761443 w 1754031"/>
              <a:gd name="connsiteY27" fmla="*/ 1536555 h 2512868"/>
              <a:gd name="connsiteX28" fmla="*/ 742393 w 1754031"/>
              <a:gd name="connsiteY28" fmla="*/ 1574655 h 2512868"/>
              <a:gd name="connsiteX29" fmla="*/ 732868 w 1754031"/>
              <a:gd name="connsiteY29" fmla="*/ 1612755 h 2512868"/>
              <a:gd name="connsiteX30" fmla="*/ 723343 w 1754031"/>
              <a:gd name="connsiteY30" fmla="*/ 1660380 h 2512868"/>
              <a:gd name="connsiteX31" fmla="*/ 704293 w 1754031"/>
              <a:gd name="connsiteY31" fmla="*/ 1688955 h 2512868"/>
              <a:gd name="connsiteX32" fmla="*/ 675718 w 1754031"/>
              <a:gd name="connsiteY32" fmla="*/ 1746105 h 2512868"/>
              <a:gd name="connsiteX33" fmla="*/ 589993 w 1754031"/>
              <a:gd name="connsiteY33" fmla="*/ 1793730 h 2512868"/>
              <a:gd name="connsiteX34" fmla="*/ 513793 w 1754031"/>
              <a:gd name="connsiteY34" fmla="*/ 1850880 h 2512868"/>
              <a:gd name="connsiteX35" fmla="*/ 466168 w 1754031"/>
              <a:gd name="connsiteY35" fmla="*/ 1860405 h 2512868"/>
              <a:gd name="connsiteX36" fmla="*/ 437593 w 1754031"/>
              <a:gd name="connsiteY36" fmla="*/ 1879455 h 2512868"/>
              <a:gd name="connsiteX37" fmla="*/ 351868 w 1754031"/>
              <a:gd name="connsiteY37" fmla="*/ 1917555 h 2512868"/>
              <a:gd name="connsiteX38" fmla="*/ 285193 w 1754031"/>
              <a:gd name="connsiteY38" fmla="*/ 2003280 h 2512868"/>
              <a:gd name="connsiteX39" fmla="*/ 256618 w 1754031"/>
              <a:gd name="connsiteY39" fmla="*/ 2031855 h 2512868"/>
              <a:gd name="connsiteX40" fmla="*/ 247093 w 1754031"/>
              <a:gd name="connsiteY40" fmla="*/ 2089005 h 2512868"/>
              <a:gd name="connsiteX41" fmla="*/ 218518 w 1754031"/>
              <a:gd name="connsiteY41" fmla="*/ 2108055 h 2512868"/>
              <a:gd name="connsiteX42" fmla="*/ 180418 w 1754031"/>
              <a:gd name="connsiteY42" fmla="*/ 2165205 h 2512868"/>
              <a:gd name="connsiteX43" fmla="*/ 180418 w 1754031"/>
              <a:gd name="connsiteY43" fmla="*/ 2165205 h 2512868"/>
              <a:gd name="connsiteX44" fmla="*/ 161368 w 1754031"/>
              <a:gd name="connsiteY44" fmla="*/ 2222355 h 2512868"/>
              <a:gd name="connsiteX45" fmla="*/ 132793 w 1754031"/>
              <a:gd name="connsiteY45" fmla="*/ 2317605 h 2512868"/>
              <a:gd name="connsiteX46" fmla="*/ 104218 w 1754031"/>
              <a:gd name="connsiteY46" fmla="*/ 2374755 h 2512868"/>
              <a:gd name="connsiteX47" fmla="*/ 75643 w 1754031"/>
              <a:gd name="connsiteY47" fmla="*/ 2403330 h 2512868"/>
              <a:gd name="connsiteX48" fmla="*/ 28018 w 1754031"/>
              <a:gd name="connsiteY48" fmla="*/ 2489055 h 2512868"/>
              <a:gd name="connsiteX49" fmla="*/ 0 w 1754031"/>
              <a:gd name="connsiteY49" fmla="*/ 2512868 h 2512868"/>
              <a:gd name="connsiteX50" fmla="*/ 1752043 w 1754031"/>
              <a:gd name="connsiteY50" fmla="*/ 2512867 h 2512868"/>
              <a:gd name="connsiteX51" fmla="*/ 1753868 w 1754031"/>
              <a:gd name="connsiteY51" fmla="*/ 24884 h 251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54031" h="2512868">
                <a:moveTo>
                  <a:pt x="1753868" y="24884"/>
                </a:moveTo>
                <a:cubicBezTo>
                  <a:pt x="1745322" y="19187"/>
                  <a:pt x="1734885" y="-9203"/>
                  <a:pt x="1723468" y="3030"/>
                </a:cubicBezTo>
                <a:cubicBezTo>
                  <a:pt x="1712051" y="15263"/>
                  <a:pt x="1703945" y="69570"/>
                  <a:pt x="1685368" y="98280"/>
                </a:cubicBezTo>
                <a:cubicBezTo>
                  <a:pt x="1668293" y="124668"/>
                  <a:pt x="1648511" y="155016"/>
                  <a:pt x="1618693" y="164955"/>
                </a:cubicBezTo>
                <a:cubicBezTo>
                  <a:pt x="1537259" y="192100"/>
                  <a:pt x="1581468" y="181514"/>
                  <a:pt x="1485343" y="193530"/>
                </a:cubicBezTo>
                <a:cubicBezTo>
                  <a:pt x="1461402" y="265354"/>
                  <a:pt x="1493697" y="176822"/>
                  <a:pt x="1456768" y="250680"/>
                </a:cubicBezTo>
                <a:cubicBezTo>
                  <a:pt x="1452278" y="259660"/>
                  <a:pt x="1451733" y="270275"/>
                  <a:pt x="1447243" y="279255"/>
                </a:cubicBezTo>
                <a:cubicBezTo>
                  <a:pt x="1433982" y="305777"/>
                  <a:pt x="1420684" y="315339"/>
                  <a:pt x="1399618" y="336405"/>
                </a:cubicBezTo>
                <a:cubicBezTo>
                  <a:pt x="1396443" y="345930"/>
                  <a:pt x="1395662" y="356626"/>
                  <a:pt x="1390093" y="364980"/>
                </a:cubicBezTo>
                <a:cubicBezTo>
                  <a:pt x="1382621" y="376188"/>
                  <a:pt x="1363928" y="380302"/>
                  <a:pt x="1361518" y="393555"/>
                </a:cubicBezTo>
                <a:cubicBezTo>
                  <a:pt x="1356939" y="418740"/>
                  <a:pt x="1367868" y="444355"/>
                  <a:pt x="1371043" y="469755"/>
                </a:cubicBezTo>
                <a:cubicBezTo>
                  <a:pt x="1367868" y="485630"/>
                  <a:pt x="1370498" y="503910"/>
                  <a:pt x="1361518" y="517380"/>
                </a:cubicBezTo>
                <a:cubicBezTo>
                  <a:pt x="1355949" y="525734"/>
                  <a:pt x="1342683" y="524470"/>
                  <a:pt x="1332943" y="526905"/>
                </a:cubicBezTo>
                <a:cubicBezTo>
                  <a:pt x="1253209" y="546839"/>
                  <a:pt x="1254792" y="544873"/>
                  <a:pt x="1180543" y="555480"/>
                </a:cubicBezTo>
                <a:cubicBezTo>
                  <a:pt x="1161719" y="561755"/>
                  <a:pt x="1136822" y="567269"/>
                  <a:pt x="1123393" y="584055"/>
                </a:cubicBezTo>
                <a:cubicBezTo>
                  <a:pt x="1117121" y="591895"/>
                  <a:pt x="1117043" y="603105"/>
                  <a:pt x="1113868" y="612630"/>
                </a:cubicBezTo>
                <a:cubicBezTo>
                  <a:pt x="1107518" y="672955"/>
                  <a:pt x="1102045" y="733379"/>
                  <a:pt x="1094818" y="793605"/>
                </a:cubicBezTo>
                <a:cubicBezTo>
                  <a:pt x="1092517" y="812780"/>
                  <a:pt x="1085293" y="831442"/>
                  <a:pt x="1085293" y="850755"/>
                </a:cubicBezTo>
                <a:cubicBezTo>
                  <a:pt x="1085293" y="977795"/>
                  <a:pt x="1091643" y="1104755"/>
                  <a:pt x="1094818" y="1231755"/>
                </a:cubicBezTo>
                <a:cubicBezTo>
                  <a:pt x="1091643" y="1253980"/>
                  <a:pt x="1091744" y="1276926"/>
                  <a:pt x="1085293" y="1298430"/>
                </a:cubicBezTo>
                <a:cubicBezTo>
                  <a:pt x="1082004" y="1309395"/>
                  <a:pt x="1073693" y="1318313"/>
                  <a:pt x="1066243" y="1327005"/>
                </a:cubicBezTo>
                <a:cubicBezTo>
                  <a:pt x="1054554" y="1340642"/>
                  <a:pt x="1042511" y="1354329"/>
                  <a:pt x="1028143" y="1365105"/>
                </a:cubicBezTo>
                <a:cubicBezTo>
                  <a:pt x="1009311" y="1379229"/>
                  <a:pt x="983539" y="1386323"/>
                  <a:pt x="961468" y="1393680"/>
                </a:cubicBezTo>
                <a:cubicBezTo>
                  <a:pt x="937575" y="1411600"/>
                  <a:pt x="889671" y="1448629"/>
                  <a:pt x="866218" y="1460355"/>
                </a:cubicBezTo>
                <a:cubicBezTo>
                  <a:pt x="854509" y="1466209"/>
                  <a:pt x="840705" y="1466284"/>
                  <a:pt x="828118" y="1469880"/>
                </a:cubicBezTo>
                <a:cubicBezTo>
                  <a:pt x="818464" y="1472638"/>
                  <a:pt x="809068" y="1476230"/>
                  <a:pt x="799543" y="1479405"/>
                </a:cubicBezTo>
                <a:cubicBezTo>
                  <a:pt x="790018" y="1488930"/>
                  <a:pt x="778440" y="1496772"/>
                  <a:pt x="770968" y="1507980"/>
                </a:cubicBezTo>
                <a:cubicBezTo>
                  <a:pt x="765399" y="1516334"/>
                  <a:pt x="765398" y="1527327"/>
                  <a:pt x="761443" y="1536555"/>
                </a:cubicBezTo>
                <a:cubicBezTo>
                  <a:pt x="755850" y="1549606"/>
                  <a:pt x="747379" y="1561360"/>
                  <a:pt x="742393" y="1574655"/>
                </a:cubicBezTo>
                <a:cubicBezTo>
                  <a:pt x="737796" y="1586912"/>
                  <a:pt x="735708" y="1599976"/>
                  <a:pt x="732868" y="1612755"/>
                </a:cubicBezTo>
                <a:cubicBezTo>
                  <a:pt x="729356" y="1628559"/>
                  <a:pt x="729027" y="1645221"/>
                  <a:pt x="723343" y="1660380"/>
                </a:cubicBezTo>
                <a:cubicBezTo>
                  <a:pt x="719323" y="1671099"/>
                  <a:pt x="709413" y="1678716"/>
                  <a:pt x="704293" y="1688955"/>
                </a:cubicBezTo>
                <a:cubicBezTo>
                  <a:pt x="691459" y="1714622"/>
                  <a:pt x="699982" y="1724874"/>
                  <a:pt x="675718" y="1746105"/>
                </a:cubicBezTo>
                <a:cubicBezTo>
                  <a:pt x="635408" y="1781376"/>
                  <a:pt x="629240" y="1780648"/>
                  <a:pt x="589993" y="1793730"/>
                </a:cubicBezTo>
                <a:cubicBezTo>
                  <a:pt x="562679" y="1821044"/>
                  <a:pt x="553244" y="1835100"/>
                  <a:pt x="513793" y="1850880"/>
                </a:cubicBezTo>
                <a:cubicBezTo>
                  <a:pt x="498762" y="1856893"/>
                  <a:pt x="482043" y="1857230"/>
                  <a:pt x="466168" y="1860405"/>
                </a:cubicBezTo>
                <a:cubicBezTo>
                  <a:pt x="456643" y="1866755"/>
                  <a:pt x="448054" y="1874806"/>
                  <a:pt x="437593" y="1879455"/>
                </a:cubicBezTo>
                <a:cubicBezTo>
                  <a:pt x="384193" y="1903188"/>
                  <a:pt x="388822" y="1886760"/>
                  <a:pt x="351868" y="1917555"/>
                </a:cubicBezTo>
                <a:cubicBezTo>
                  <a:pt x="271431" y="1984586"/>
                  <a:pt x="391396" y="1897077"/>
                  <a:pt x="285193" y="2003280"/>
                </a:cubicBezTo>
                <a:lnTo>
                  <a:pt x="256618" y="2031855"/>
                </a:lnTo>
                <a:cubicBezTo>
                  <a:pt x="253443" y="2050905"/>
                  <a:pt x="255730" y="2071731"/>
                  <a:pt x="247093" y="2089005"/>
                </a:cubicBezTo>
                <a:cubicBezTo>
                  <a:pt x="241973" y="2099244"/>
                  <a:pt x="226056" y="2099440"/>
                  <a:pt x="218518" y="2108055"/>
                </a:cubicBezTo>
                <a:cubicBezTo>
                  <a:pt x="203441" y="2125285"/>
                  <a:pt x="193118" y="2146155"/>
                  <a:pt x="180418" y="2165205"/>
                </a:cubicBezTo>
                <a:lnTo>
                  <a:pt x="180418" y="2165205"/>
                </a:lnTo>
                <a:lnTo>
                  <a:pt x="161368" y="2222355"/>
                </a:lnTo>
                <a:cubicBezTo>
                  <a:pt x="144046" y="2343611"/>
                  <a:pt x="167447" y="2248298"/>
                  <a:pt x="132793" y="2317605"/>
                </a:cubicBezTo>
                <a:cubicBezTo>
                  <a:pt x="111314" y="2360563"/>
                  <a:pt x="138340" y="2333809"/>
                  <a:pt x="104218" y="2374755"/>
                </a:cubicBezTo>
                <a:cubicBezTo>
                  <a:pt x="95594" y="2385103"/>
                  <a:pt x="83913" y="2392697"/>
                  <a:pt x="75643" y="2403330"/>
                </a:cubicBezTo>
                <a:cubicBezTo>
                  <a:pt x="49506" y="2436935"/>
                  <a:pt x="40625" y="2470799"/>
                  <a:pt x="28018" y="2489055"/>
                </a:cubicBezTo>
                <a:cubicBezTo>
                  <a:pt x="15411" y="2507311"/>
                  <a:pt x="0" y="2509693"/>
                  <a:pt x="0" y="2512868"/>
                </a:cubicBezTo>
                <a:lnTo>
                  <a:pt x="1752043" y="2512867"/>
                </a:lnTo>
                <a:cubicBezTo>
                  <a:pt x="1751064" y="1683539"/>
                  <a:pt x="1754847" y="854212"/>
                  <a:pt x="1753868" y="24884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7903" y="44624"/>
            <a:ext cx="2408587" cy="131850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800006" y="6248345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dirty="0" err="1"/>
              <a:t>Icons</a:t>
            </a:r>
            <a:r>
              <a:rPr lang="fr-FR" sz="1200" b="0" dirty="0"/>
              <a:t> not to </a:t>
            </a:r>
            <a:r>
              <a:rPr lang="fr-FR" sz="1200" b="0" dirty="0" err="1"/>
              <a:t>scale</a:t>
            </a:r>
            <a:endParaRPr lang="fr-FR" sz="1200" b="0" dirty="0"/>
          </a:p>
        </p:txBody>
      </p:sp>
      <p:sp>
        <p:nvSpPr>
          <p:cNvPr id="11" name="Rectangle 10"/>
          <p:cNvSpPr/>
          <p:nvPr/>
        </p:nvSpPr>
        <p:spPr>
          <a:xfrm>
            <a:off x="35496" y="3369071"/>
            <a:ext cx="9028392" cy="164410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3000">
                <a:srgbClr val="FF0000">
                  <a:alpha val="64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/>
              <a:t>E-SURFMAR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508104" y="19307"/>
            <a:ext cx="3627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</a:rPr>
              <a:t>SST, </a:t>
            </a:r>
            <a:r>
              <a:rPr lang="fr-FR" b="1" dirty="0" err="1">
                <a:solidFill>
                  <a:srgbClr val="FF0000"/>
                </a:solidFill>
              </a:rPr>
              <a:t>wind</a:t>
            </a:r>
            <a:r>
              <a:rPr lang="fr-FR" b="1" dirty="0">
                <a:solidFill>
                  <a:srgbClr val="FF0000"/>
                </a:solidFill>
              </a:rPr>
              <a:t>, </a:t>
            </a:r>
            <a:r>
              <a:rPr lang="fr-FR" b="1" dirty="0" err="1">
                <a:solidFill>
                  <a:srgbClr val="FF0000"/>
                </a:solidFill>
              </a:rPr>
              <a:t>currents</a:t>
            </a:r>
            <a:r>
              <a:rPr lang="fr-FR" b="1" dirty="0">
                <a:solidFill>
                  <a:srgbClr val="FF0000"/>
                </a:solidFill>
              </a:rPr>
              <a:t>, and </a:t>
            </a:r>
            <a:r>
              <a:rPr lang="fr-FR" b="1" dirty="0" err="1">
                <a:solidFill>
                  <a:srgbClr val="FF0000"/>
                </a:solidFill>
              </a:rPr>
              <a:t>waves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observed</a:t>
            </a:r>
            <a:r>
              <a:rPr lang="fr-FR" b="1" dirty="0">
                <a:solidFill>
                  <a:srgbClr val="FF0000"/>
                </a:solidFill>
              </a:rPr>
              <a:t> by </a:t>
            </a:r>
            <a:r>
              <a:rPr lang="fr-FR" b="1" dirty="0" err="1">
                <a:solidFill>
                  <a:srgbClr val="FF0000"/>
                </a:solidFill>
              </a:rPr>
              <a:t>buoys</a:t>
            </a:r>
            <a:r>
              <a:rPr lang="fr-FR" b="1" dirty="0">
                <a:solidFill>
                  <a:srgbClr val="FF0000"/>
                </a:solidFill>
              </a:rPr>
              <a:t> are </a:t>
            </a:r>
            <a:r>
              <a:rPr lang="fr-FR" b="1" u="sng" dirty="0">
                <a:solidFill>
                  <a:srgbClr val="FF0000"/>
                </a:solidFill>
              </a:rPr>
              <a:t>essential</a:t>
            </a:r>
            <a:r>
              <a:rPr lang="fr-FR" b="1" dirty="0">
                <a:solidFill>
                  <a:srgbClr val="FF0000"/>
                </a:solidFill>
              </a:rPr>
              <a:t> to use satellites. </a:t>
            </a:r>
            <a:r>
              <a:rPr lang="fr-FR" sz="1200" b="1" dirty="0">
                <a:solidFill>
                  <a:srgbClr val="FF0000"/>
                </a:solidFill>
              </a:rPr>
              <a:t>(calibration, validation, monitoring)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339752" y="2852936"/>
            <a:ext cx="138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(air mass)</a:t>
            </a:r>
          </a:p>
        </p:txBody>
      </p:sp>
      <p:sp>
        <p:nvSpPr>
          <p:cNvPr id="39" name="Flèche vers le bas 38"/>
          <p:cNvSpPr/>
          <p:nvPr/>
        </p:nvSpPr>
        <p:spPr>
          <a:xfrm>
            <a:off x="3131840" y="3597589"/>
            <a:ext cx="576064" cy="7326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e bas 39"/>
          <p:cNvSpPr/>
          <p:nvPr/>
        </p:nvSpPr>
        <p:spPr>
          <a:xfrm rot="10800000">
            <a:off x="3131841" y="4365104"/>
            <a:ext cx="576064" cy="761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2987824" y="5219908"/>
            <a:ext cx="90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(</a:t>
            </a:r>
            <a:r>
              <a:rPr lang="fr-FR" b="1" dirty="0" err="1">
                <a:solidFill>
                  <a:srgbClr val="FF0000"/>
                </a:solidFill>
              </a:rPr>
              <a:t>heat</a:t>
            </a:r>
            <a:r>
              <a:rPr lang="fr-FR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467092" y="1916832"/>
            <a:ext cx="2888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(</a:t>
            </a:r>
            <a:r>
              <a:rPr lang="fr-FR" b="1" dirty="0" err="1">
                <a:solidFill>
                  <a:srgbClr val="FF0000"/>
                </a:solidFill>
              </a:rPr>
              <a:t>ocean-atmosphere</a:t>
            </a:r>
            <a:r>
              <a:rPr lang="fr-FR" b="1" dirty="0">
                <a:solidFill>
                  <a:srgbClr val="FF0000"/>
                </a:solidFill>
              </a:rPr>
              <a:t> exchange of </a:t>
            </a:r>
            <a:r>
              <a:rPr lang="fr-FR" b="1" dirty="0" err="1">
                <a:solidFill>
                  <a:srgbClr val="FF0000"/>
                </a:solidFill>
              </a:rPr>
              <a:t>momentum</a:t>
            </a:r>
            <a:r>
              <a:rPr lang="fr-FR" b="1" dirty="0">
                <a:solidFill>
                  <a:srgbClr val="FF0000"/>
                </a:solidFill>
              </a:rPr>
              <a:t> and </a:t>
            </a:r>
            <a:r>
              <a:rPr lang="fr-FR" b="1" dirty="0" err="1">
                <a:solidFill>
                  <a:srgbClr val="FF0000"/>
                </a:solidFill>
              </a:rPr>
              <a:t>heat</a:t>
            </a:r>
            <a:r>
              <a:rPr lang="fr-FR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3" name="Double flèche verticale 42"/>
          <p:cNvSpPr/>
          <p:nvPr/>
        </p:nvSpPr>
        <p:spPr>
          <a:xfrm>
            <a:off x="2689420" y="3730679"/>
            <a:ext cx="576064" cy="1292660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39752" y="1556792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ECMWF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-74340" y="381009"/>
            <a:ext cx="7886700" cy="9597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AEE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AEE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AEE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AEE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AEE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AEE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AEE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AEE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AEEF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2400" dirty="0"/>
              <a:t>E-SURFMAR in the </a:t>
            </a:r>
            <a:r>
              <a:rPr lang="fr-FR" sz="2400" dirty="0" err="1"/>
              <a:t>greater</a:t>
            </a:r>
            <a:r>
              <a:rPr lang="fr-FR" sz="2400" dirty="0"/>
              <a:t> </a:t>
            </a:r>
            <a:r>
              <a:rPr lang="fr-FR" sz="2400" dirty="0" err="1"/>
              <a:t>context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167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9" grpId="0"/>
      <p:bldP spid="10" grpId="0"/>
      <p:bldP spid="16" grpId="0"/>
      <p:bldP spid="18" grpId="0"/>
      <p:bldP spid="21" grpId="0"/>
      <p:bldP spid="22" grpId="0"/>
      <p:bldP spid="23" grpId="0"/>
      <p:bldP spid="24" grpId="0"/>
      <p:bldP spid="30" grpId="0"/>
      <p:bldP spid="6" grpId="0" animBg="1"/>
      <p:bldP spid="11" grpId="0" animBg="1"/>
      <p:bldP spid="37" grpId="0"/>
      <p:bldP spid="38" grpId="0"/>
      <p:bldP spid="39" grpId="0" animBg="1"/>
      <p:bldP spid="40" grpId="0" animBg="1"/>
      <p:bldP spid="41" grpId="0"/>
      <p:bldP spid="42" grpId="0"/>
      <p:bldP spid="43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25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959759"/>
          </a:xfrm>
        </p:spPr>
        <p:txBody>
          <a:bodyPr/>
          <a:lstStyle/>
          <a:p>
            <a:r>
              <a:rPr lang="fr-FR" dirty="0"/>
              <a:t>Obs. System Network Evolution</a:t>
            </a:r>
          </a:p>
        </p:txBody>
      </p:sp>
      <p:pic>
        <p:nvPicPr>
          <p:cNvPr id="1028" name="Imag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41775" cy="29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499992" y="4993169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Plus…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accent2"/>
                </a:solidFill>
              </a:rPr>
              <a:t>6-hourly </a:t>
            </a:r>
            <a:r>
              <a:rPr lang="fr-FR" dirty="0">
                <a:solidFill>
                  <a:schemeClr val="accent2"/>
                </a:solidFill>
                <a:sym typeface="Wingdings" pitchFamily="2" charset="2"/>
              </a:rPr>
              <a:t>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hourly</a:t>
            </a:r>
            <a:endParaRPr lang="fr-FR" dirty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 err="1">
                <a:solidFill>
                  <a:schemeClr val="accent2"/>
                </a:solidFill>
              </a:rPr>
              <a:t>Reception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delays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shortened</a:t>
            </a:r>
            <a:endParaRPr lang="fr-FR" dirty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 err="1">
                <a:solidFill>
                  <a:schemeClr val="accent2"/>
                </a:solidFill>
              </a:rPr>
              <a:t>Quality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improved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thanks</a:t>
            </a:r>
            <a:r>
              <a:rPr lang="fr-FR" dirty="0">
                <a:solidFill>
                  <a:schemeClr val="accent2"/>
                </a:solidFill>
              </a:rPr>
              <a:t> to service QC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 err="1">
                <a:solidFill>
                  <a:schemeClr val="accent2"/>
                </a:solidFill>
              </a:rPr>
              <a:t>Metadata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traceability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1029" name="Picture 5" descr="bi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683" y="1022747"/>
            <a:ext cx="2821222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0992" y="989038"/>
            <a:ext cx="4040188" cy="639762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2002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58817" y="989038"/>
            <a:ext cx="4041775" cy="639762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2015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81336" y="1047885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solidFill>
                  <a:schemeClr val="accent2"/>
                </a:solidFill>
              </a:rPr>
              <a:t>December</a:t>
            </a:r>
            <a:endParaRPr lang="fr-FR" sz="1200" i="1" dirty="0">
              <a:solidFill>
                <a:schemeClr val="accent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57800" y="1047885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solidFill>
                  <a:schemeClr val="accent2"/>
                </a:solidFill>
              </a:rPr>
              <a:t>December</a:t>
            </a:r>
            <a:endParaRPr lang="fr-FR" sz="1200" i="1" dirty="0">
              <a:solidFill>
                <a:schemeClr val="accent2"/>
              </a:solidFill>
            </a:endParaRPr>
          </a:p>
        </p:txBody>
      </p:sp>
      <p:pic>
        <p:nvPicPr>
          <p:cNvPr id="17" name="Picture 4" descr="odas"/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08" y="4587804"/>
            <a:ext cx="725872" cy="96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svpb_arctic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r="22678" b="26457"/>
          <a:stretch>
            <a:fillRect/>
          </a:stretch>
        </p:blipFill>
        <p:spPr bwMode="auto">
          <a:xfrm>
            <a:off x="3632226" y="4587804"/>
            <a:ext cx="723750" cy="96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eucaws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4"/>
          <a:stretch>
            <a:fillRect/>
          </a:stretch>
        </p:blipFill>
        <p:spPr bwMode="auto">
          <a:xfrm>
            <a:off x="1904035" y="4581884"/>
            <a:ext cx="723749" cy="96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4" y="4581128"/>
            <a:ext cx="1281891" cy="96018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1520" y="5547167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>
                <a:solidFill>
                  <a:srgbClr val="0070C0"/>
                </a:solidFill>
              </a:rPr>
              <a:t>Conventional</a:t>
            </a:r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VOS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691680" y="5547167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8000"/>
                </a:solidFill>
              </a:rPr>
              <a:t>AWS</a:t>
            </a:r>
            <a:br>
              <a:rPr lang="fr-FR" b="1" dirty="0">
                <a:solidFill>
                  <a:srgbClr val="008000"/>
                </a:solidFill>
              </a:rPr>
            </a:br>
            <a:r>
              <a:rPr lang="fr-FR" b="1" dirty="0">
                <a:solidFill>
                  <a:srgbClr val="008000"/>
                </a:solidFill>
              </a:rPr>
              <a:t>on VOS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617669" y="5547167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Moored</a:t>
            </a:r>
            <a:br>
              <a:rPr lang="fr-FR" b="1" dirty="0"/>
            </a:br>
            <a:r>
              <a:rPr lang="fr-FR" b="1" dirty="0" err="1"/>
              <a:t>Buoy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494589" y="5547167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Drifting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 err="1">
                <a:solidFill>
                  <a:srgbClr val="FF0000"/>
                </a:solidFill>
              </a:rPr>
              <a:t>Buoy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528" y="4437112"/>
            <a:ext cx="4176464" cy="203338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r-FR" dirty="0" err="1">
                <a:solidFill>
                  <a:schemeClr val="bg2"/>
                </a:solidFill>
              </a:rPr>
              <a:t>Legend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build="p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1025"/>
          </a:xfrm>
        </p:spPr>
        <p:txBody>
          <a:bodyPr/>
          <a:lstStyle/>
          <a:p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redesign</a:t>
            </a:r>
            <a:r>
              <a:rPr lang="fr-FR" dirty="0"/>
              <a:t> E-SURFMAR?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79296" cy="4824536"/>
          </a:xfrm>
        </p:spPr>
        <p:txBody>
          <a:bodyPr/>
          <a:lstStyle/>
          <a:p>
            <a:r>
              <a:rPr lang="en-US" dirty="0"/>
              <a:t>We need to ensure the core mission still meets stakeholders needs: </a:t>
            </a:r>
            <a:r>
              <a:rPr lang="en-US" u="sng" dirty="0"/>
              <a:t>weather forecasting</a:t>
            </a:r>
            <a:r>
              <a:rPr lang="en-US" dirty="0"/>
              <a:t> </a:t>
            </a:r>
            <a:r>
              <a:rPr lang="en-US" sz="1800" dirty="0"/>
              <a:t>(and climate monitoring)</a:t>
            </a:r>
            <a:endParaRPr lang="en-US" dirty="0"/>
          </a:p>
          <a:p>
            <a:pPr lvl="1">
              <a:buFont typeface="Wingdings" pitchFamily="2" charset="2"/>
              <a:buChar char="è"/>
            </a:pPr>
            <a:r>
              <a:rPr lang="en-US" dirty="0">
                <a:solidFill>
                  <a:schemeClr val="accent2"/>
                </a:solidFill>
              </a:rPr>
              <a:t>Review of capacity with respect to user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The context has evolved:</a:t>
            </a:r>
          </a:p>
          <a:p>
            <a:pPr lvl="1">
              <a:buFont typeface="Wingdings" pitchFamily="2" charset="2"/>
              <a:buChar char="è"/>
            </a:pPr>
            <a:r>
              <a:rPr lang="de-DE" dirty="0">
                <a:solidFill>
                  <a:schemeClr val="accent2"/>
                </a:solidFill>
                <a:sym typeface="Wingdings" pitchFamily="2" charset="2"/>
              </a:rPr>
              <a:t>Emerging needs from new </a:t>
            </a:r>
            <a:r>
              <a:rPr lang="de-DE" u="sng" dirty="0">
                <a:solidFill>
                  <a:schemeClr val="accent2"/>
                </a:solidFill>
                <a:sym typeface="Wingdings" pitchFamily="2" charset="2"/>
              </a:rPr>
              <a:t>operational</a:t>
            </a:r>
            <a:r>
              <a:rPr lang="de-DE" dirty="0">
                <a:solidFill>
                  <a:schemeClr val="accent2"/>
                </a:solidFill>
                <a:sym typeface="Wingdings" pitchFamily="2" charset="2"/>
              </a:rPr>
              <a:t> applications </a:t>
            </a:r>
          </a:p>
          <a:p>
            <a:pPr lvl="2"/>
            <a:r>
              <a:rPr lang="de-DE" dirty="0">
                <a:sym typeface="Wingdings" pitchFamily="2" charset="2"/>
              </a:rPr>
              <a:t>European </a:t>
            </a:r>
            <a:r>
              <a:rPr lang="de-DE" dirty="0"/>
              <a:t>Copernicus services: </a:t>
            </a:r>
            <a:br>
              <a:rPr lang="de-DE" dirty="0"/>
            </a:br>
            <a:r>
              <a:rPr lang="de-DE" dirty="0"/>
              <a:t>oceanography, climate monitoring, emergency</a:t>
            </a:r>
          </a:p>
          <a:p>
            <a:pPr lvl="2"/>
            <a:r>
              <a:rPr lang="de-DE" dirty="0"/>
              <a:t>National or regional needs: coastal prediction</a:t>
            </a:r>
          </a:p>
          <a:p>
            <a:pPr marL="457200" lvl="1" indent="0">
              <a:buNone/>
            </a:pPr>
            <a:r>
              <a:rPr lang="de-DE" b="1" dirty="0">
                <a:solidFill>
                  <a:schemeClr val="accent2"/>
                </a:solidFill>
                <a:sym typeface="Wingdings" pitchFamily="2" charset="2"/>
              </a:rPr>
              <a:t> </a:t>
            </a:r>
            <a:r>
              <a:rPr lang="de-DE" dirty="0">
                <a:solidFill>
                  <a:schemeClr val="accent2"/>
                </a:solidFill>
              </a:rPr>
              <a:t>New opportunities</a:t>
            </a:r>
          </a:p>
          <a:p>
            <a:pPr lvl="2"/>
            <a:r>
              <a:rPr lang="de-DE" dirty="0"/>
              <a:t>Allowed by </a:t>
            </a:r>
            <a:r>
              <a:rPr lang="de-DE" dirty="0" err="1"/>
              <a:t>technological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endParaRPr lang="de-DE" dirty="0"/>
          </a:p>
          <a:p>
            <a:pPr marL="457200" lvl="1" indent="0">
              <a:buNone/>
            </a:pPr>
            <a:r>
              <a:rPr lang="de-DE" dirty="0">
                <a:solidFill>
                  <a:schemeClr val="accent2"/>
                </a:solidFill>
                <a:sym typeface="Wingdings" panose="05000000000000000000" pitchFamily="2" charset="2"/>
              </a:rPr>
              <a:t> </a:t>
            </a:r>
            <a:r>
              <a:rPr lang="de-DE" dirty="0">
                <a:solidFill>
                  <a:schemeClr val="accent2"/>
                </a:solidFill>
              </a:rPr>
              <a:t>Network design </a:t>
            </a:r>
            <a:r>
              <a:rPr lang="de-DE" dirty="0" err="1">
                <a:solidFill>
                  <a:schemeClr val="accent2"/>
                </a:solidFill>
              </a:rPr>
              <a:t>has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matured</a:t>
            </a:r>
            <a:endParaRPr lang="de-DE" dirty="0">
              <a:solidFill>
                <a:schemeClr val="accent2"/>
              </a:solidFill>
            </a:endParaRPr>
          </a:p>
          <a:p>
            <a:pPr lvl="2"/>
            <a:r>
              <a:rPr lang="de-DE" i="1" dirty="0">
                <a:sym typeface="Wingdings" panose="05000000000000000000" pitchFamily="2" charset="2"/>
              </a:rPr>
              <a:t>e.g.,</a:t>
            </a:r>
            <a:r>
              <a:rPr lang="de-DE" dirty="0">
                <a:sym typeface="Wingdings" panose="05000000000000000000" pitchFamily="2" charset="2"/>
              </a:rPr>
              <a:t> "</a:t>
            </a:r>
            <a:r>
              <a:rPr lang="de-DE" dirty="0" err="1"/>
              <a:t>Observing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design </a:t>
            </a:r>
            <a:r>
              <a:rPr lang="de-DE" dirty="0" err="1"/>
              <a:t>principles</a:t>
            </a:r>
            <a:r>
              <a:rPr lang="de-DE" dirty="0"/>
              <a:t>“, </a:t>
            </a:r>
            <a:br>
              <a:rPr lang="de-DE" dirty="0"/>
            </a:br>
            <a:r>
              <a:rPr lang="de-DE" sz="1600" dirty="0"/>
              <a:t>WMO Pub. 1160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6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81025"/>
          </a:xfrm>
        </p:spPr>
        <p:txBody>
          <a:bodyPr/>
          <a:lstStyle/>
          <a:p>
            <a:r>
              <a:rPr lang="fr-FR" dirty="0" err="1"/>
              <a:t>Observing</a:t>
            </a:r>
            <a:r>
              <a:rPr lang="fr-FR" dirty="0"/>
              <a:t> system </a:t>
            </a:r>
            <a:r>
              <a:rPr lang="fr-FR" dirty="0" err="1"/>
              <a:t>needs</a:t>
            </a:r>
            <a:r>
              <a:rPr lang="fr-FR" dirty="0"/>
              <a:t> and </a:t>
            </a:r>
            <a:r>
              <a:rPr lang="fr-FR" dirty="0" err="1"/>
              <a:t>evolutions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300192" y="5148481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Requirements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5" y="4437112"/>
            <a:ext cx="18918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err="1"/>
              <a:t>Actual</a:t>
            </a:r>
            <a:r>
              <a:rPr lang="fr-FR" sz="3200" b="1" dirty="0"/>
              <a:t>  </a:t>
            </a:r>
            <a:br>
              <a:rPr lang="fr-FR" sz="3200" b="1" dirty="0"/>
            </a:br>
            <a:r>
              <a:rPr lang="fr-FR" sz="3200" b="1" dirty="0" err="1"/>
              <a:t>Capacity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52889" y="1228448"/>
            <a:ext cx="4987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Gaps, Impact, </a:t>
            </a:r>
            <a:r>
              <a:rPr lang="fr-FR" sz="3200" b="1" dirty="0" err="1"/>
              <a:t>Feasibility</a:t>
            </a:r>
            <a:endParaRPr lang="fr-FR" sz="3200" b="1" dirty="0"/>
          </a:p>
        </p:txBody>
      </p:sp>
      <p:sp>
        <p:nvSpPr>
          <p:cNvPr id="10" name="Triangle isocèle 9"/>
          <p:cNvSpPr/>
          <p:nvPr/>
        </p:nvSpPr>
        <p:spPr>
          <a:xfrm>
            <a:off x="2602795" y="1769644"/>
            <a:ext cx="3816424" cy="3441032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588224" y="1336169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Statements</a:t>
            </a:r>
            <a:r>
              <a:rPr lang="fr-FR" dirty="0"/>
              <a:t> of Guidance,</a:t>
            </a:r>
          </a:p>
          <a:p>
            <a:r>
              <a:rPr lang="fr-FR" i="1" dirty="0"/>
              <a:t>by application area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16216" y="609329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OSCAR </a:t>
            </a:r>
            <a:r>
              <a:rPr lang="fr-FR" dirty="0" err="1"/>
              <a:t>Requirements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58457" y="6056583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fr-FR" dirty="0"/>
              <a:t>WIGOS Information Resource</a:t>
            </a:r>
          </a:p>
        </p:txBody>
      </p:sp>
      <p:sp>
        <p:nvSpPr>
          <p:cNvPr id="23" name="Flèche droite 22"/>
          <p:cNvSpPr/>
          <p:nvPr/>
        </p:nvSpPr>
        <p:spPr>
          <a:xfrm>
            <a:off x="6024654" y="1396430"/>
            <a:ext cx="551075" cy="2488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7668344" y="5672063"/>
            <a:ext cx="215055" cy="4212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e bas 25"/>
          <p:cNvSpPr/>
          <p:nvPr/>
        </p:nvSpPr>
        <p:spPr>
          <a:xfrm>
            <a:off x="1305948" y="5597951"/>
            <a:ext cx="215055" cy="42123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242" y="2959784"/>
            <a:ext cx="2104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JCOMMOPS </a:t>
            </a:r>
            <a:r>
              <a:rPr lang="fr-FR" b="1" i="1" dirty="0" err="1"/>
              <a:t>database</a:t>
            </a:r>
            <a:r>
              <a:rPr lang="fr-FR" b="1" i="1" dirty="0"/>
              <a:t> </a:t>
            </a:r>
            <a:r>
              <a:rPr lang="fr-FR" b="1" i="1" dirty="0" err="1"/>
              <a:t>already</a:t>
            </a:r>
            <a:r>
              <a:rPr lang="fr-FR" b="1" i="1" dirty="0"/>
              <a:t> </a:t>
            </a:r>
            <a:r>
              <a:rPr lang="fr-FR" b="1" i="1" dirty="0" err="1"/>
              <a:t>includes</a:t>
            </a:r>
            <a:r>
              <a:rPr lang="fr-FR" b="1" i="1" dirty="0"/>
              <a:t> </a:t>
            </a:r>
            <a:r>
              <a:rPr lang="fr-FR" b="1" i="1" dirty="0" err="1"/>
              <a:t>KPIs</a:t>
            </a:r>
            <a:r>
              <a:rPr lang="fr-FR" b="1" i="1" dirty="0"/>
              <a:t>, by network</a:t>
            </a:r>
          </a:p>
        </p:txBody>
      </p:sp>
    </p:spTree>
    <p:extLst>
      <p:ext uri="{BB962C8B-B14F-4D97-AF65-F5344CB8AC3E}">
        <p14:creationId xmlns:p14="http://schemas.microsoft.com/office/powerpoint/2010/main" val="40604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0" grpId="1" animBg="1"/>
      <p:bldP spid="10" grpId="2" animBg="1"/>
      <p:bldP spid="14" grpId="0"/>
      <p:bldP spid="16" grpId="0"/>
      <p:bldP spid="23" grpId="0" animBg="1"/>
      <p:bldP spid="2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1st </a:t>
            </a:r>
            <a:r>
              <a:rPr lang="fr-FR" dirty="0" err="1"/>
              <a:t>method</a:t>
            </a:r>
            <a:r>
              <a:rPr lang="fr-FR" dirty="0"/>
              <a:t>: use </a:t>
            </a:r>
            <a:r>
              <a:rPr lang="fr-FR" dirty="0" err="1"/>
              <a:t>Statements</a:t>
            </a:r>
            <a:r>
              <a:rPr lang="fr-FR" dirty="0"/>
              <a:t> of Guidance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Structured</a:t>
            </a:r>
            <a:r>
              <a:rPr lang="fr-FR" dirty="0"/>
              <a:t> by application area,</a:t>
            </a:r>
          </a:p>
          <a:p>
            <a:pPr lvl="1"/>
            <a:r>
              <a:rPr lang="fr-FR" dirty="0"/>
              <a:t>and </a:t>
            </a:r>
            <a:r>
              <a:rPr lang="fr-FR" dirty="0" err="1"/>
              <a:t>then</a:t>
            </a:r>
            <a:r>
              <a:rPr lang="fr-FR" dirty="0"/>
              <a:t> by variable</a:t>
            </a:r>
          </a:p>
          <a:p>
            <a:r>
              <a:rPr lang="fr-FR" dirty="0" err="1"/>
              <a:t>Considerations</a:t>
            </a:r>
            <a:endParaRPr lang="fr-FR" dirty="0"/>
          </a:p>
          <a:p>
            <a:pPr lvl="1"/>
            <a:r>
              <a:rPr lang="fr-FR" dirty="0" err="1"/>
              <a:t>Weight</a:t>
            </a:r>
            <a:r>
              <a:rPr lang="fr-FR" dirty="0"/>
              <a:t> the </a:t>
            </a:r>
            <a:r>
              <a:rPr lang="fr-FR" dirty="0" err="1"/>
              <a:t>various</a:t>
            </a:r>
            <a:r>
              <a:rPr lang="fr-FR" dirty="0"/>
              <a:t> applications by « importance » for the </a:t>
            </a:r>
            <a:r>
              <a:rPr lang="fr-FR" dirty="0" err="1"/>
              <a:t>funding</a:t>
            </a:r>
            <a:r>
              <a:rPr lang="fr-FR" dirty="0"/>
              <a:t> body</a:t>
            </a:r>
          </a:p>
          <a:p>
            <a:pPr lvl="1"/>
            <a:r>
              <a:rPr lang="fr-FR" dirty="0"/>
              <a:t>Observations serve more (in the end) </a:t>
            </a:r>
            <a:r>
              <a:rPr lang="fr-FR" dirty="0" err="1"/>
              <a:t>than</a:t>
            </a:r>
            <a:r>
              <a:rPr lang="fr-FR" dirty="0"/>
              <a:t> the </a:t>
            </a:r>
            <a:r>
              <a:rPr lang="fr-FR" dirty="0" err="1"/>
              <a:t>intended</a:t>
            </a:r>
            <a:r>
              <a:rPr lang="fr-FR" dirty="0"/>
              <a:t> </a:t>
            </a:r>
            <a:r>
              <a:rPr lang="fr-FR" dirty="0" err="1"/>
              <a:t>purpose</a:t>
            </a:r>
            <a:r>
              <a:rPr lang="fr-FR" dirty="0"/>
              <a:t> of </a:t>
            </a:r>
            <a:r>
              <a:rPr lang="fr-FR" dirty="0" err="1"/>
              <a:t>whoever</a:t>
            </a:r>
            <a:r>
              <a:rPr lang="fr-FR" dirty="0"/>
              <a:t> </a:t>
            </a:r>
            <a:r>
              <a:rPr lang="fr-FR" dirty="0" err="1"/>
              <a:t>funds</a:t>
            </a:r>
            <a:r>
              <a:rPr lang="fr-FR" dirty="0"/>
              <a:t> the network</a:t>
            </a:r>
          </a:p>
          <a:p>
            <a:pPr lvl="1"/>
            <a:r>
              <a:rPr lang="fr-FR" b="1" dirty="0" err="1">
                <a:solidFill>
                  <a:srgbClr val="FF0000"/>
                </a:solidFill>
              </a:rPr>
              <a:t>Capacity</a:t>
            </a:r>
            <a:r>
              <a:rPr lang="fr-FR" b="1" dirty="0">
                <a:solidFill>
                  <a:srgbClr val="FF0000"/>
                </a:solidFill>
              </a:rPr>
              <a:t> of a network, </a:t>
            </a:r>
            <a:r>
              <a:rPr lang="fr-FR" b="1" dirty="0" err="1">
                <a:solidFill>
                  <a:srgbClr val="FF0000"/>
                </a:solidFill>
              </a:rPr>
              <a:t>unless</a:t>
            </a:r>
            <a:r>
              <a:rPr lang="fr-FR" b="1" dirty="0">
                <a:solidFill>
                  <a:srgbClr val="FF0000"/>
                </a:solidFill>
              </a:rPr>
              <a:t> global or unique, </a:t>
            </a:r>
            <a:r>
              <a:rPr lang="fr-FR" b="1" dirty="0" err="1">
                <a:solidFill>
                  <a:srgbClr val="FF0000"/>
                </a:solidFill>
              </a:rPr>
              <a:t>is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not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that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described</a:t>
            </a:r>
            <a:r>
              <a:rPr lang="fr-FR" b="1" dirty="0">
                <a:solidFill>
                  <a:srgbClr val="FF0000"/>
                </a:solidFill>
              </a:rPr>
              <a:t> in the </a:t>
            </a:r>
            <a:r>
              <a:rPr lang="fr-FR" b="1" dirty="0" err="1">
                <a:solidFill>
                  <a:srgbClr val="FF0000"/>
                </a:solidFill>
              </a:rPr>
              <a:t>SoG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 </a:t>
            </a:r>
            <a:r>
              <a:rPr lang="fr-FR" dirty="0" err="1">
                <a:sym typeface="Wingdings" pitchFamily="2" charset="2"/>
              </a:rPr>
              <a:t>H</a:t>
            </a:r>
            <a:r>
              <a:rPr lang="fr-FR" dirty="0" err="1"/>
              <a:t>omework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 to </a:t>
            </a:r>
            <a:r>
              <a:rPr lang="fr-FR" dirty="0" err="1"/>
              <a:t>re</a:t>
            </a:r>
            <a:r>
              <a:rPr lang="fr-FR" dirty="0"/>
              <a:t>-do the gap </a:t>
            </a:r>
            <a:r>
              <a:rPr lang="fr-FR" dirty="0" err="1"/>
              <a:t>analysis</a:t>
            </a:r>
            <a:r>
              <a:rPr lang="fr-FR" dirty="0"/>
              <a:t>, for the </a:t>
            </a:r>
            <a:r>
              <a:rPr lang="fr-FR" dirty="0" err="1"/>
              <a:t>particular</a:t>
            </a:r>
            <a:r>
              <a:rPr lang="fr-FR" dirty="0"/>
              <a:t> observation network</a:t>
            </a:r>
          </a:p>
        </p:txBody>
      </p:sp>
    </p:spTree>
    <p:extLst>
      <p:ext uri="{BB962C8B-B14F-4D97-AF65-F5344CB8AC3E}">
        <p14:creationId xmlns:p14="http://schemas.microsoft.com/office/powerpoint/2010/main" val="86711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: Gap </a:t>
            </a:r>
            <a:r>
              <a:rPr lang="fr-FR" dirty="0" err="1"/>
              <a:t>analysis</a:t>
            </a:r>
            <a:r>
              <a:rPr lang="fr-FR" dirty="0"/>
              <a:t>, </a:t>
            </a:r>
            <a:r>
              <a:rPr lang="fr-FR" dirty="0" err="1"/>
              <a:t>based</a:t>
            </a:r>
            <a:r>
              <a:rPr lang="fr-FR" dirty="0"/>
              <a:t> on OSCAR </a:t>
            </a:r>
            <a:r>
              <a:rPr lang="fr-FR" dirty="0" err="1"/>
              <a:t>database</a:t>
            </a:r>
            <a:r>
              <a:rPr lang="fr-FR" dirty="0"/>
              <a:t> and </a:t>
            </a:r>
            <a:r>
              <a:rPr lang="fr-FR" dirty="0" err="1"/>
              <a:t>current</a:t>
            </a:r>
            <a:r>
              <a:rPr lang="fr-FR" dirty="0"/>
              <a:t> network </a:t>
            </a:r>
            <a:r>
              <a:rPr lang="fr-FR" dirty="0" err="1"/>
              <a:t>capacity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Database</a:t>
            </a:r>
            <a:r>
              <a:rPr lang="fr-FR" dirty="0"/>
              <a:t> of </a:t>
            </a:r>
            <a:r>
              <a:rPr lang="fr-FR" dirty="0" err="1"/>
              <a:t>requirements</a:t>
            </a:r>
            <a:r>
              <a:rPr lang="fr-FR" dirty="0"/>
              <a:t>: </a:t>
            </a:r>
            <a:r>
              <a:rPr lang="fr-FR" dirty="0" err="1"/>
              <a:t>essentially</a:t>
            </a:r>
            <a:r>
              <a:rPr lang="fr-FR" dirty="0"/>
              <a:t> a </a:t>
            </a:r>
            <a:r>
              <a:rPr lang="fr-FR" dirty="0" err="1"/>
              <a:t>list</a:t>
            </a:r>
            <a:endParaRPr lang="fr-FR" dirty="0"/>
          </a:p>
          <a:p>
            <a:r>
              <a:rPr lang="fr-FR" dirty="0" err="1"/>
              <a:t>Each</a:t>
            </a:r>
            <a:r>
              <a:rPr lang="fr-FR" dirty="0"/>
              <a:t> entry </a:t>
            </a:r>
            <a:r>
              <a:rPr lang="fr-FR" dirty="0" err="1"/>
              <a:t>contains</a:t>
            </a:r>
            <a:endParaRPr lang="fr-FR" dirty="0"/>
          </a:p>
          <a:p>
            <a:pPr lvl="1"/>
            <a:r>
              <a:rPr lang="fr-FR" dirty="0"/>
              <a:t>Variable</a:t>
            </a:r>
          </a:p>
          <a:p>
            <a:pPr lvl="1"/>
            <a:r>
              <a:rPr lang="fr-FR" dirty="0"/>
              <a:t>Application area</a:t>
            </a:r>
          </a:p>
          <a:p>
            <a:pPr lvl="1"/>
            <a:r>
              <a:rPr lang="fr-FR" dirty="0" err="1"/>
              <a:t>Uncertainty</a:t>
            </a:r>
            <a:r>
              <a:rPr lang="fr-FR" dirty="0"/>
              <a:t>*</a:t>
            </a:r>
          </a:p>
          <a:p>
            <a:pPr lvl="1"/>
            <a:r>
              <a:rPr lang="fr-FR" dirty="0"/>
              <a:t>Horizontal </a:t>
            </a:r>
            <a:r>
              <a:rPr lang="fr-FR" dirty="0" err="1"/>
              <a:t>resolution</a:t>
            </a:r>
            <a:r>
              <a:rPr lang="fr-FR" dirty="0"/>
              <a:t>*</a:t>
            </a:r>
          </a:p>
          <a:p>
            <a:pPr lvl="1"/>
            <a:r>
              <a:rPr lang="fr-FR" dirty="0" err="1"/>
              <a:t>Observing</a:t>
            </a:r>
            <a:r>
              <a:rPr lang="fr-FR" dirty="0"/>
              <a:t> cycle*</a:t>
            </a:r>
          </a:p>
          <a:p>
            <a:pPr lvl="1"/>
            <a:r>
              <a:rPr lang="fr-FR" dirty="0" err="1"/>
              <a:t>Timeliness</a:t>
            </a:r>
            <a:r>
              <a:rPr lang="fr-FR" dirty="0"/>
              <a:t>*</a:t>
            </a:r>
          </a:p>
          <a:p>
            <a:pPr lvl="1"/>
            <a:r>
              <a:rPr lang="fr-FR" i="1" dirty="0"/>
              <a:t>Plus </a:t>
            </a:r>
            <a:r>
              <a:rPr lang="fr-FR" i="1" dirty="0" err="1"/>
              <a:t>some</a:t>
            </a:r>
            <a:r>
              <a:rPr lang="fr-FR" i="1" dirty="0"/>
              <a:t> </a:t>
            </a:r>
            <a:r>
              <a:rPr lang="fr-FR" i="1" dirty="0" err="1"/>
              <a:t>other</a:t>
            </a:r>
            <a:r>
              <a:rPr lang="fr-FR" i="1" dirty="0"/>
              <a:t> </a:t>
            </a:r>
            <a:r>
              <a:rPr lang="fr-FR" i="1" dirty="0" err="1"/>
              <a:t>metadata</a:t>
            </a:r>
            <a:r>
              <a:rPr lang="fr-FR" i="1" dirty="0"/>
              <a:t> (date of </a:t>
            </a:r>
            <a:r>
              <a:rPr lang="fr-FR" i="1" dirty="0" err="1"/>
              <a:t>requirement</a:t>
            </a:r>
            <a:r>
              <a:rPr lang="fr-FR" i="1" dirty="0"/>
              <a:t>, comment…)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536" y="6165304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*There are 3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levels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threshold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breakthrough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and goal</a:t>
            </a:r>
          </a:p>
        </p:txBody>
      </p:sp>
    </p:spTree>
    <p:extLst>
      <p:ext uri="{BB962C8B-B14F-4D97-AF65-F5344CB8AC3E}">
        <p14:creationId xmlns:p14="http://schemas.microsoft.com/office/powerpoint/2010/main" val="68053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81025"/>
          </a:xfrm>
        </p:spPr>
        <p:txBody>
          <a:bodyPr/>
          <a:lstStyle/>
          <a:p>
            <a:r>
              <a:rPr lang="fr-FR" dirty="0"/>
              <a:t>E-SURFMAR gap </a:t>
            </a:r>
            <a:r>
              <a:rPr lang="fr-FR" dirty="0" err="1"/>
              <a:t>analysis</a:t>
            </a:r>
            <a:r>
              <a:rPr lang="fr-FR" dirty="0"/>
              <a:t> w.r.t. OSCAR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Select variables relevant to the marine surface:</a:t>
            </a:r>
          </a:p>
          <a:p>
            <a:pPr lvl="1"/>
            <a:r>
              <a:rPr lang="fr-FR" dirty="0"/>
              <a:t>40 </a:t>
            </a:r>
            <a:r>
              <a:rPr lang="fr-FR" dirty="0" err="1"/>
              <a:t>eligible</a:t>
            </a:r>
            <a:r>
              <a:rPr lang="fr-FR" dirty="0"/>
              <a:t> variables</a:t>
            </a:r>
          </a:p>
          <a:p>
            <a:pPr lvl="1"/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order</a:t>
            </a:r>
            <a:r>
              <a:rPr lang="fr-FR" dirty="0"/>
              <a:t> the variables </a:t>
            </a:r>
            <a:r>
              <a:rPr lang="fr-FR" dirty="0" err="1"/>
              <a:t>according</a:t>
            </a:r>
            <a:r>
              <a:rPr lang="fr-FR" dirty="0"/>
              <a:t> to a 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</a:rPr>
              <a:t>relevance index:</a:t>
            </a:r>
            <a:r>
              <a:rPr lang="fr-FR" b="1" dirty="0"/>
              <a:t> </a:t>
            </a:r>
            <a:r>
              <a:rPr lang="fr-FR" dirty="0"/>
              <a:t>mix of </a:t>
            </a:r>
          </a:p>
          <a:p>
            <a:pPr lvl="2"/>
            <a:r>
              <a:rPr lang="fr-FR" b="1" dirty="0" err="1">
                <a:solidFill>
                  <a:srgbClr val="FF0000"/>
                </a:solidFill>
              </a:rPr>
              <a:t>Feasibility</a:t>
            </a:r>
            <a:endParaRPr lang="fr-FR" b="1" dirty="0">
              <a:solidFill>
                <a:srgbClr val="FF0000"/>
              </a:solidFill>
            </a:endParaRPr>
          </a:p>
          <a:p>
            <a:pPr lvl="2"/>
            <a:r>
              <a:rPr lang="fr-FR" b="1" dirty="0">
                <a:solidFill>
                  <a:srgbClr val="FF0000"/>
                </a:solidFill>
              </a:rPr>
              <a:t>Impact</a:t>
            </a:r>
          </a:p>
          <a:p>
            <a:pPr lvl="1"/>
            <a:r>
              <a:rPr lang="fr-FR" dirty="0" err="1"/>
              <a:t>Consider</a:t>
            </a:r>
            <a:r>
              <a:rPr lang="fr-FR" dirty="0"/>
              <a:t> variables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highest</a:t>
            </a:r>
            <a:r>
              <a:rPr lang="fr-FR" dirty="0"/>
              <a:t> </a:t>
            </a:r>
            <a:r>
              <a:rPr lang="fr-FR" dirty="0" err="1"/>
              <a:t>feasibility</a:t>
            </a:r>
            <a:r>
              <a:rPr lang="fr-FR" dirty="0"/>
              <a:t> &amp; impact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/>
              <a:t>Derive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capacity</a:t>
            </a:r>
            <a:r>
              <a:rPr lang="fr-FR" dirty="0"/>
              <a:t> of the network, by variable, and compare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requirements</a:t>
            </a:r>
            <a:r>
              <a:rPr lang="fr-FR" dirty="0"/>
              <a:t> for</a:t>
            </a:r>
          </a:p>
          <a:p>
            <a:pPr marL="971550" lvl="1" indent="-514350">
              <a:buFont typeface="+mj-lt"/>
              <a:buAutoNum type="romanLcPeriod"/>
            </a:pPr>
            <a:r>
              <a:rPr lang="fr-FR" dirty="0" err="1"/>
              <a:t>Quality</a:t>
            </a:r>
            <a:endParaRPr lang="fr-FR" dirty="0"/>
          </a:p>
          <a:p>
            <a:pPr marL="971550" lvl="1" indent="-514350">
              <a:buFont typeface="+mj-lt"/>
              <a:buAutoNum type="romanLcPeriod"/>
            </a:pPr>
            <a:r>
              <a:rPr lang="fr-FR" dirty="0" err="1"/>
              <a:t>Spatio-temporal</a:t>
            </a:r>
            <a:r>
              <a:rPr lang="fr-FR" dirty="0"/>
              <a:t> </a:t>
            </a:r>
            <a:r>
              <a:rPr lang="fr-FR" dirty="0" err="1"/>
              <a:t>sampling</a:t>
            </a:r>
            <a:endParaRPr lang="fr-FR" dirty="0"/>
          </a:p>
          <a:p>
            <a:pPr marL="971550" lvl="1" indent="-514350">
              <a:buFont typeface="+mj-lt"/>
              <a:buAutoNum type="romanLcPeriod"/>
            </a:pPr>
            <a:r>
              <a:rPr lang="fr-FR" dirty="0" err="1"/>
              <a:t>Timeliness</a:t>
            </a:r>
            <a:endParaRPr lang="fr-FR" dirty="0"/>
          </a:p>
          <a:p>
            <a:pPr marL="457200" lvl="1" indent="0">
              <a:buNone/>
            </a:pPr>
            <a:r>
              <a:rPr lang="fr-FR" dirty="0"/>
              <a:t>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slides</a:t>
            </a:r>
            <a:r>
              <a:rPr lang="fr-FR" dirty="0"/>
              <a:t> show </a:t>
            </a:r>
            <a:r>
              <a:rPr lang="fr-FR" dirty="0" err="1"/>
              <a:t>examples</a:t>
            </a:r>
            <a:r>
              <a:rPr lang="fr-FR" dirty="0"/>
              <a:t> for </a:t>
            </a:r>
            <a:r>
              <a:rPr lang="fr-FR" dirty="0" err="1"/>
              <a:t>each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16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81025"/>
          </a:xfrm>
        </p:spPr>
        <p:txBody>
          <a:bodyPr/>
          <a:lstStyle/>
          <a:p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 1:</a:t>
            </a:r>
            <a:br>
              <a:rPr lang="fr-FR" dirty="0"/>
            </a:br>
            <a:r>
              <a:rPr lang="fr-FR" dirty="0"/>
              <a:t>Surface pressure observations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sea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916112"/>
            <a:ext cx="8856984" cy="4537223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0.35 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r>
              <a:rPr lang="en-US" dirty="0">
                <a:solidFill>
                  <a:schemeClr val="tx1"/>
                </a:solidFill>
              </a:rPr>
              <a:t> for drifting buoys</a:t>
            </a:r>
            <a:endParaRPr lang="fr-FR" dirty="0">
              <a:solidFill>
                <a:schemeClr val="tx1"/>
              </a:solidFill>
            </a:endParaRPr>
          </a:p>
          <a:p>
            <a:pPr lvl="0"/>
            <a:r>
              <a:rPr lang="en-US" b="1" dirty="0">
                <a:solidFill>
                  <a:schemeClr val="tx1"/>
                </a:solidFill>
              </a:rPr>
              <a:t>0.41 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r>
              <a:rPr lang="en-US" dirty="0">
                <a:solidFill>
                  <a:schemeClr val="tx1"/>
                </a:solidFill>
              </a:rPr>
              <a:t> for moored buoys</a:t>
            </a:r>
          </a:p>
          <a:p>
            <a:pPr lvl="0"/>
            <a:r>
              <a:rPr lang="en-US" b="1" dirty="0">
                <a:solidFill>
                  <a:schemeClr val="tx1"/>
                </a:solidFill>
              </a:rPr>
              <a:t>0.50 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r>
              <a:rPr lang="en-US" dirty="0">
                <a:solidFill>
                  <a:schemeClr val="tx1"/>
                </a:solidFill>
              </a:rPr>
              <a:t> for automated VOS </a:t>
            </a:r>
            <a:r>
              <a:rPr lang="en-US" sz="1800" dirty="0">
                <a:solidFill>
                  <a:schemeClr val="tx1"/>
                </a:solidFill>
              </a:rPr>
              <a:t>recruited by EUMETNET countries</a:t>
            </a:r>
            <a:endParaRPr lang="fr-FR" sz="18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0.50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r>
              <a:rPr lang="en-US" dirty="0">
                <a:solidFill>
                  <a:schemeClr val="tx1"/>
                </a:solidFill>
              </a:rPr>
              <a:t> for automated VOS </a:t>
            </a:r>
            <a:r>
              <a:rPr lang="en-US" sz="1800" dirty="0">
                <a:solidFill>
                  <a:schemeClr val="tx1"/>
                </a:solidFill>
              </a:rPr>
              <a:t>recruited by non-EUMETNET countries</a:t>
            </a:r>
          </a:p>
          <a:p>
            <a:pPr lvl="0"/>
            <a:r>
              <a:rPr lang="en-US" b="1" dirty="0">
                <a:solidFill>
                  <a:schemeClr val="tx1"/>
                </a:solidFill>
              </a:rPr>
              <a:t>0.81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r>
              <a:rPr lang="en-US" dirty="0">
                <a:solidFill>
                  <a:schemeClr val="tx1"/>
                </a:solidFill>
              </a:rPr>
              <a:t> for conventional VOS </a:t>
            </a:r>
            <a:r>
              <a:rPr lang="en-US" sz="1800" dirty="0">
                <a:solidFill>
                  <a:schemeClr val="tx1"/>
                </a:solidFill>
              </a:rPr>
              <a:t>recruited by EUMETNET countries</a:t>
            </a:r>
          </a:p>
          <a:p>
            <a:r>
              <a:rPr lang="en-US" b="1" dirty="0">
                <a:solidFill>
                  <a:schemeClr val="tx1"/>
                </a:solidFill>
              </a:rPr>
              <a:t>0.98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hPa</a:t>
            </a:r>
            <a:r>
              <a:rPr lang="en-US" dirty="0">
                <a:solidFill>
                  <a:schemeClr val="tx1"/>
                </a:solidFill>
              </a:rPr>
              <a:t> for conventional VOS </a:t>
            </a:r>
            <a:r>
              <a:rPr lang="en-US" sz="1800" dirty="0">
                <a:solidFill>
                  <a:schemeClr val="tx1"/>
                </a:solidFill>
              </a:rPr>
              <a:t>recruited by non-EUMETNET countries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1988840"/>
            <a:ext cx="4032448" cy="401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4" descr="odas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69" y="4653134"/>
            <a:ext cx="1190334" cy="158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svpb_arctic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8" r="22678" b="26457"/>
          <a:stretch>
            <a:fillRect/>
          </a:stretch>
        </p:blipFill>
        <p:spPr bwMode="auto">
          <a:xfrm>
            <a:off x="418621" y="4644075"/>
            <a:ext cx="1186854" cy="158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eucaws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4"/>
          <a:stretch>
            <a:fillRect/>
          </a:stretch>
        </p:blipFill>
        <p:spPr bwMode="auto">
          <a:xfrm>
            <a:off x="3371820" y="4653136"/>
            <a:ext cx="1186852" cy="158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4" r="2515" b="11031"/>
          <a:stretch/>
        </p:blipFill>
        <p:spPr>
          <a:xfrm>
            <a:off x="5377010" y="4563566"/>
            <a:ext cx="2219326" cy="18897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7544" y="3717032"/>
            <a:ext cx="4354338" cy="833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67544" y="2811438"/>
            <a:ext cx="4024973" cy="833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67544" y="2420888"/>
            <a:ext cx="4032448" cy="401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796136" y="465313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P(z)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82223" y="2187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000" dirty="0">
                <a:solidFill>
                  <a:schemeClr val="bg2"/>
                </a:solidFill>
              </a:rPr>
              <a:t>Observation </a:t>
            </a:r>
            <a:r>
              <a:rPr lang="fr-FR" sz="1000" dirty="0" err="1">
                <a:solidFill>
                  <a:schemeClr val="bg2"/>
                </a:solidFill>
              </a:rPr>
              <a:t>error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estimates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from</a:t>
            </a:r>
            <a:r>
              <a:rPr lang="fr-FR" sz="1000" dirty="0">
                <a:solidFill>
                  <a:schemeClr val="bg2"/>
                </a:solidFill>
              </a:rPr>
              <a:t> </a:t>
            </a:r>
            <a:r>
              <a:rPr lang="fr-FR" sz="1000" dirty="0" err="1">
                <a:solidFill>
                  <a:schemeClr val="bg2"/>
                </a:solidFill>
              </a:rPr>
              <a:t>Desroziers</a:t>
            </a:r>
            <a:r>
              <a:rPr lang="fr-FR" sz="1000" dirty="0">
                <a:solidFill>
                  <a:schemeClr val="bg2"/>
                </a:solidFill>
              </a:rPr>
              <a:t> diagnostics </a:t>
            </a:r>
            <a:r>
              <a:rPr lang="fr-FR" sz="1000" dirty="0" err="1">
                <a:solidFill>
                  <a:schemeClr val="bg2"/>
                </a:solidFill>
              </a:rPr>
              <a:t>applied</a:t>
            </a:r>
            <a:r>
              <a:rPr lang="fr-FR" sz="1000" dirty="0">
                <a:solidFill>
                  <a:schemeClr val="bg2"/>
                </a:solidFill>
              </a:rPr>
              <a:t> to ECMWF observation feedback for observations </a:t>
            </a:r>
            <a:r>
              <a:rPr lang="fr-FR" sz="1000" dirty="0" err="1">
                <a:solidFill>
                  <a:schemeClr val="bg2"/>
                </a:solidFill>
              </a:rPr>
              <a:t>at</a:t>
            </a:r>
            <a:r>
              <a:rPr lang="fr-FR" sz="1000" dirty="0">
                <a:solidFill>
                  <a:schemeClr val="bg2"/>
                </a:solidFill>
              </a:rPr>
              <a:t> the </a:t>
            </a:r>
            <a:r>
              <a:rPr lang="fr-FR" sz="1000" dirty="0" err="1">
                <a:solidFill>
                  <a:schemeClr val="bg2"/>
                </a:solidFill>
              </a:rPr>
              <a:t>sea</a:t>
            </a:r>
            <a:r>
              <a:rPr lang="fr-FR" sz="1000" dirty="0">
                <a:solidFill>
                  <a:schemeClr val="bg2"/>
                </a:solidFill>
              </a:rPr>
              <a:t> surface </a:t>
            </a:r>
            <a:r>
              <a:rPr lang="fr-FR" sz="1000" dirty="0" err="1">
                <a:solidFill>
                  <a:schemeClr val="bg2"/>
                </a:solidFill>
              </a:rPr>
              <a:t>between</a:t>
            </a:r>
            <a:r>
              <a:rPr lang="fr-FR" sz="1000" dirty="0">
                <a:solidFill>
                  <a:schemeClr val="bg2"/>
                </a:solidFill>
              </a:rPr>
              <a:t> July and </a:t>
            </a:r>
            <a:r>
              <a:rPr lang="fr-FR" sz="1000" dirty="0" err="1">
                <a:solidFill>
                  <a:schemeClr val="bg2"/>
                </a:solidFill>
              </a:rPr>
              <a:t>September</a:t>
            </a:r>
            <a:r>
              <a:rPr lang="fr-FR" sz="1000" dirty="0">
                <a:solidFill>
                  <a:schemeClr val="bg2"/>
                </a:solidFill>
              </a:rPr>
              <a:t> 2015, for observations </a:t>
            </a:r>
            <a:r>
              <a:rPr lang="fr-FR" sz="1000" dirty="0" err="1">
                <a:solidFill>
                  <a:schemeClr val="bg2"/>
                </a:solidFill>
              </a:rPr>
              <a:t>assimilated</a:t>
            </a:r>
            <a:r>
              <a:rPr lang="fr-FR" sz="1000" dirty="0">
                <a:solidFill>
                  <a:schemeClr val="bg2"/>
                </a:solidFill>
              </a:rPr>
              <a:t> in the EUMETNET area</a:t>
            </a:r>
          </a:p>
        </p:txBody>
      </p:sp>
    </p:spTree>
    <p:extLst>
      <p:ext uri="{BB962C8B-B14F-4D97-AF65-F5344CB8AC3E}">
        <p14:creationId xmlns:p14="http://schemas.microsoft.com/office/powerpoint/2010/main" val="259315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emn">
  <a:themeElements>
    <a:clrScheme name="e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emn</Template>
  <TotalTime>8687</TotalTime>
  <Words>994</Words>
  <Application>Microsoft Office PowerPoint</Application>
  <PresentationFormat>Affichage à l'écran (4:3)</PresentationFormat>
  <Paragraphs>214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Droid Sans</vt:lpstr>
      <vt:lpstr>FreeSans</vt:lpstr>
      <vt:lpstr>Trebuchet MS</vt:lpstr>
      <vt:lpstr>Wingdings</vt:lpstr>
      <vt:lpstr>emn</vt:lpstr>
      <vt:lpstr>Using the WMO Rolling Review of Requirements for observing network design: Application to E-SURFMAR</vt:lpstr>
      <vt:lpstr>Présentation PowerPoint</vt:lpstr>
      <vt:lpstr>Obs. System Network Evolution</vt:lpstr>
      <vt:lpstr>Why redesign E-SURFMAR?</vt:lpstr>
      <vt:lpstr>Observing system needs and evolutions</vt:lpstr>
      <vt:lpstr>1st method: use Statements of Guidance</vt:lpstr>
      <vt:lpstr>2nd method: Gap analysis, based on OSCAR database and current network capacity</vt:lpstr>
      <vt:lpstr>E-SURFMAR gap analysis w.r.t. OSCAR</vt:lpstr>
      <vt:lpstr>Quality example 1: Surface pressure observations at sea</vt:lpstr>
      <vt:lpstr>Data quality for MSLP, from automated VOS</vt:lpstr>
      <vt:lpstr>Quality example 2: Wind speed</vt:lpstr>
      <vt:lpstr>Spatio-temporal sampling example 1 Surface pressure observations at sea</vt:lpstr>
      <vt:lpstr>Example evolution scenarios for meeting  Global NWP Breakthrough target</vt:lpstr>
      <vt:lpstr>Spatio-temporal sampling example 2: in situ (buoy, VOS) coastal wind observations</vt:lpstr>
      <vt:lpstr>Timeliness example Observations from drifting buoys</vt:lpstr>
      <vt:lpstr>Other considerations:  Relative impact of the network,  for a given application</vt:lpstr>
      <vt:lpstr>Other considerations: Data of no immediate measurable impact on the mission at hand*, but still highly relevant through satellite calibration and data assimilation Example: Wave data from moored buoys</vt:lpstr>
      <vt:lpstr>Other example:  sea-level tide gauges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POLI, CMM</dc:creator>
  <cp:lastModifiedBy>ppoli</cp:lastModifiedBy>
  <cp:revision>330</cp:revision>
  <dcterms:created xsi:type="dcterms:W3CDTF">2009-09-29T14:41:38Z</dcterms:created>
  <dcterms:modified xsi:type="dcterms:W3CDTF">2016-09-05T06:04:09Z</dcterms:modified>
</cp:coreProperties>
</file>