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310" r:id="rId2"/>
    <p:sldId id="311" r:id="rId3"/>
    <p:sldId id="312" r:id="rId4"/>
    <p:sldId id="313" r:id="rId5"/>
    <p:sldId id="314" r:id="rId6"/>
    <p:sldId id="315" r:id="rId7"/>
    <p:sldId id="316" r:id="rId8"/>
    <p:sldId id="317" r:id="rId9"/>
    <p:sldId id="319" r:id="rId10"/>
    <p:sldId id="321" r:id="rId11"/>
    <p:sldId id="320"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lan Dacic" initials="MD"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65" autoAdjust="0"/>
    <p:restoredTop sz="94660"/>
  </p:normalViewPr>
  <p:slideViewPr>
    <p:cSldViewPr snapToGrid="0" snapToObjects="1">
      <p:cViewPr varScale="1">
        <p:scale>
          <a:sx n="82" d="100"/>
          <a:sy n="82" d="100"/>
        </p:scale>
        <p:origin x="-2152" y="-104"/>
      </p:cViewPr>
      <p:guideLst>
        <p:guide orient="horz" pos="2160"/>
        <p:guide pos="2880"/>
      </p:guideLst>
    </p:cSldViewPr>
  </p:slideViewPr>
  <p:notesTextViewPr>
    <p:cViewPr>
      <p:scale>
        <a:sx n="100" d="100"/>
        <a:sy n="100" d="100"/>
      </p:scale>
      <p:origin x="0" y="0"/>
    </p:cViewPr>
  </p:notesTextViewPr>
  <p:sorterViewPr>
    <p:cViewPr>
      <p:scale>
        <a:sx n="155" d="100"/>
        <a:sy n="155"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commentAuthors" Target="commentAuthors.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ECF643-8004-594D-A2CC-E7D8ABC87020}" type="datetimeFigureOut">
              <a:rPr lang="en-US" smtClean="0"/>
              <a:t>9/4/16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470492-E88A-A949-908C-099475642F61}" type="slidenum">
              <a:rPr lang="en-US" smtClean="0"/>
              <a:t>‹#›</a:t>
            </a:fld>
            <a:endParaRPr lang="en-US"/>
          </a:p>
        </p:txBody>
      </p:sp>
    </p:spTree>
    <p:extLst>
      <p:ext uri="{BB962C8B-B14F-4D97-AF65-F5344CB8AC3E}">
        <p14:creationId xmlns:p14="http://schemas.microsoft.com/office/powerpoint/2010/main" val="362043049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470492-E88A-A949-908C-099475642F61}" type="slidenum">
              <a:rPr lang="en-US" smtClean="0"/>
              <a:t>5</a:t>
            </a:fld>
            <a:endParaRPr lang="en-US"/>
          </a:p>
        </p:txBody>
      </p:sp>
    </p:spTree>
    <p:extLst>
      <p:ext uri="{BB962C8B-B14F-4D97-AF65-F5344CB8AC3E}">
        <p14:creationId xmlns:p14="http://schemas.microsoft.com/office/powerpoint/2010/main" val="2724456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470492-E88A-A949-908C-099475642F61}" type="slidenum">
              <a:rPr lang="en-US" smtClean="0"/>
              <a:t>6</a:t>
            </a:fld>
            <a:endParaRPr lang="en-US"/>
          </a:p>
        </p:txBody>
      </p:sp>
    </p:spTree>
    <p:extLst>
      <p:ext uri="{BB962C8B-B14F-4D97-AF65-F5344CB8AC3E}">
        <p14:creationId xmlns:p14="http://schemas.microsoft.com/office/powerpoint/2010/main" val="2724456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470492-E88A-A949-908C-099475642F61}" type="slidenum">
              <a:rPr lang="en-US" smtClean="0"/>
              <a:t>7</a:t>
            </a:fld>
            <a:endParaRPr lang="en-US"/>
          </a:p>
        </p:txBody>
      </p:sp>
    </p:spTree>
    <p:extLst>
      <p:ext uri="{BB962C8B-B14F-4D97-AF65-F5344CB8AC3E}">
        <p14:creationId xmlns:p14="http://schemas.microsoft.com/office/powerpoint/2010/main" val="2724456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470492-E88A-A949-908C-099475642F61}" type="slidenum">
              <a:rPr lang="en-US" smtClean="0"/>
              <a:t>8</a:t>
            </a:fld>
            <a:endParaRPr lang="en-US"/>
          </a:p>
        </p:txBody>
      </p:sp>
    </p:spTree>
    <p:extLst>
      <p:ext uri="{BB962C8B-B14F-4D97-AF65-F5344CB8AC3E}">
        <p14:creationId xmlns:p14="http://schemas.microsoft.com/office/powerpoint/2010/main" val="27244563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470492-E88A-A949-908C-099475642F61}" type="slidenum">
              <a:rPr lang="en-US" smtClean="0"/>
              <a:t>9</a:t>
            </a:fld>
            <a:endParaRPr lang="en-US"/>
          </a:p>
        </p:txBody>
      </p:sp>
    </p:spTree>
    <p:extLst>
      <p:ext uri="{BB962C8B-B14F-4D97-AF65-F5344CB8AC3E}">
        <p14:creationId xmlns:p14="http://schemas.microsoft.com/office/powerpoint/2010/main" val="2724456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39064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9259AF2F-52C6-9B46-B8B2-0579234AE62E}" type="slidenum">
              <a:rPr lang="en-US" smtClean="0"/>
              <a:t>‹#›</a:t>
            </a:fld>
            <a:endParaRPr lang="en-US"/>
          </a:p>
        </p:txBody>
      </p:sp>
      <p:pic>
        <p:nvPicPr>
          <p:cNvPr id="7" name="Picture 6" descr="wmo2016_powerpoint_standard_v2-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151694"/>
            <a:ext cx="1988820" cy="1714500"/>
          </a:xfrm>
          <a:prstGeom prst="rect">
            <a:avLst/>
          </a:prstGeom>
        </p:spPr>
      </p:pic>
    </p:spTree>
    <p:extLst>
      <p:ext uri="{BB962C8B-B14F-4D97-AF65-F5344CB8AC3E}">
        <p14:creationId xmlns:p14="http://schemas.microsoft.com/office/powerpoint/2010/main" val="500931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2833901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187663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2036454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723727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418312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1305509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259AF2F-52C6-9B46-B8B2-0579234AE62E}" type="slidenum">
              <a:rPr lang="en-US" smtClean="0"/>
              <a:t>‹#›</a:t>
            </a:fld>
            <a:endParaRPr lang="en-US" dirty="0"/>
          </a:p>
        </p:txBody>
      </p:sp>
    </p:spTree>
    <p:extLst>
      <p:ext uri="{BB962C8B-B14F-4D97-AF65-F5344CB8AC3E}">
        <p14:creationId xmlns:p14="http://schemas.microsoft.com/office/powerpoint/2010/main" val="2834843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1"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59AF2F-52C6-9B46-B8B2-0579234AE62E}" type="slidenum">
              <a:rPr lang="en-US" smtClean="0"/>
              <a:t>‹#›</a:t>
            </a:fld>
            <a:endParaRPr lang="en-US"/>
          </a:p>
        </p:txBody>
      </p:sp>
      <p:pic>
        <p:nvPicPr>
          <p:cNvPr id="7" name="Picture 6" descr="wmo2016_powerpoint_standard_v2-2.jp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0" y="5151694"/>
            <a:ext cx="1988820" cy="1714500"/>
          </a:xfrm>
          <a:prstGeom prst="rect">
            <a:avLst/>
          </a:prstGeom>
        </p:spPr>
      </p:pic>
    </p:spTree>
    <p:extLst>
      <p:ext uri="{BB962C8B-B14F-4D97-AF65-F5344CB8AC3E}">
        <p14:creationId xmlns:p14="http://schemas.microsoft.com/office/powerpoint/2010/main" val="3053617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mo2016_powerpoint_standard_v2-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itle 1"/>
          <p:cNvSpPr txBox="1">
            <a:spLocks/>
          </p:cNvSpPr>
          <p:nvPr/>
        </p:nvSpPr>
        <p:spPr>
          <a:xfrm>
            <a:off x="389215" y="274207"/>
            <a:ext cx="8568206" cy="2343947"/>
          </a:xfrm>
          <a:prstGeom prst="rect">
            <a:avLst/>
          </a:prstGeom>
        </p:spPr>
        <p:txBody>
          <a:bodyPr vert="horz" lIns="91440" tIns="45720" rIns="91440" bIns="45720" rtlCol="0" anchor="ctr">
            <a:normAutofit fontScale="70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800" b="1" dirty="0" smtClean="0">
                <a:solidFill>
                  <a:srgbClr val="000090"/>
                </a:solidFill>
              </a:rPr>
              <a:t>Regional WIGOS Center (RWC) as Part of the WMO </a:t>
            </a:r>
            <a:r>
              <a:rPr lang="en-US" sz="4800" b="1" dirty="0">
                <a:solidFill>
                  <a:srgbClr val="000090"/>
                </a:solidFill>
              </a:rPr>
              <a:t>Global Campus</a:t>
            </a:r>
            <a:br>
              <a:rPr lang="en-US" sz="4800" b="1" dirty="0">
                <a:solidFill>
                  <a:srgbClr val="000090"/>
                </a:solidFill>
              </a:rPr>
            </a:br>
            <a:r>
              <a:rPr lang="en-US" sz="3400" b="1" dirty="0" smtClean="0">
                <a:solidFill>
                  <a:srgbClr val="000090"/>
                </a:solidFill>
              </a:rPr>
              <a:t>WMO </a:t>
            </a:r>
            <a:r>
              <a:rPr lang="en-US" sz="3400" b="1" dirty="0">
                <a:solidFill>
                  <a:srgbClr val="000090"/>
                </a:solidFill>
              </a:rPr>
              <a:t>Global Campus: Frequently Asked Questions and Answers</a:t>
            </a:r>
          </a:p>
          <a:p>
            <a:endParaRPr lang="en-US" sz="3600" b="1" dirty="0" smtClean="0">
              <a:solidFill>
                <a:srgbClr val="000090"/>
              </a:solidFill>
            </a:endParaRPr>
          </a:p>
          <a:p>
            <a:r>
              <a:rPr lang="en-US" sz="2000" dirty="0" smtClean="0">
                <a:solidFill>
                  <a:srgbClr val="000090"/>
                </a:solidFill>
              </a:rPr>
              <a:t>WIGOS Workshop on Marine Meteorological and Oceanographic Observing Requirements, Split, Croatia, 5-7 September 2016</a:t>
            </a:r>
            <a:endParaRPr lang="en-US" sz="2200" dirty="0">
              <a:solidFill>
                <a:srgbClr val="000090"/>
              </a:solidFill>
            </a:endParaRPr>
          </a:p>
        </p:txBody>
      </p:sp>
      <p:sp>
        <p:nvSpPr>
          <p:cNvPr id="7" name="Subtitle 2"/>
          <p:cNvSpPr>
            <a:spLocks noGrp="1"/>
          </p:cNvSpPr>
          <p:nvPr>
            <p:ph type="subTitle" idx="1"/>
          </p:nvPr>
        </p:nvSpPr>
        <p:spPr>
          <a:xfrm>
            <a:off x="4201991" y="4200829"/>
            <a:ext cx="4463992" cy="903205"/>
          </a:xfrm>
        </p:spPr>
        <p:txBody>
          <a:bodyPr>
            <a:noAutofit/>
          </a:bodyPr>
          <a:lstStyle/>
          <a:p>
            <a:r>
              <a:rPr lang="sr-Latn-CS" sz="2800" b="1" dirty="0" smtClean="0">
                <a:solidFill>
                  <a:srgbClr val="002060"/>
                </a:solidFill>
                <a:effectLst>
                  <a:outerShdw blurRad="38100" dist="38100" dir="2700000" algn="tl">
                    <a:srgbClr val="000000">
                      <a:alpha val="43137"/>
                    </a:srgbClr>
                  </a:outerShdw>
                </a:effectLst>
                <a:latin typeface="+mj-lt"/>
              </a:rPr>
              <a:t>Milan </a:t>
            </a:r>
            <a:r>
              <a:rPr lang="sr-Latn-CS" sz="2800" b="1" dirty="0" smtClean="0">
                <a:solidFill>
                  <a:srgbClr val="002060"/>
                </a:solidFill>
                <a:effectLst>
                  <a:outerShdw blurRad="38100" dist="38100" dir="2700000" algn="tl">
                    <a:srgbClr val="000000">
                      <a:alpha val="43137"/>
                    </a:srgbClr>
                  </a:outerShdw>
                </a:effectLst>
                <a:latin typeface="+mj-lt"/>
              </a:rPr>
              <a:t>DACIĆ</a:t>
            </a:r>
            <a:endParaRPr lang="sr-Latn-CS" sz="2800" b="1" dirty="0" smtClean="0">
              <a:solidFill>
                <a:srgbClr val="002060"/>
              </a:solidFill>
              <a:effectLst>
                <a:outerShdw blurRad="38100" dist="38100" dir="2700000" algn="tl">
                  <a:srgbClr val="000000">
                    <a:alpha val="43137"/>
                  </a:srgbClr>
                </a:outerShdw>
              </a:effectLst>
              <a:latin typeface="+mj-lt"/>
            </a:endParaRPr>
          </a:p>
          <a:p>
            <a:r>
              <a:rPr lang="en-GB" sz="2400" i="1" dirty="0" smtClean="0">
                <a:solidFill>
                  <a:srgbClr val="002060"/>
                </a:solidFill>
                <a:effectLst>
                  <a:outerShdw blurRad="38100" dist="38100" dir="2700000" algn="tl">
                    <a:srgbClr val="000000">
                      <a:alpha val="43137"/>
                    </a:srgbClr>
                  </a:outerShdw>
                </a:effectLst>
                <a:latin typeface="+mj-lt"/>
              </a:rPr>
              <a:t>WMO Representative for Europe</a:t>
            </a:r>
          </a:p>
        </p:txBody>
      </p:sp>
      <p:sp>
        <p:nvSpPr>
          <p:cNvPr id="2" name="Rectangle 1"/>
          <p:cNvSpPr/>
          <p:nvPr/>
        </p:nvSpPr>
        <p:spPr>
          <a:xfrm>
            <a:off x="1696175" y="2921169"/>
            <a:ext cx="6969808" cy="369332"/>
          </a:xfrm>
          <a:prstGeom prst="rect">
            <a:avLst/>
          </a:prstGeom>
        </p:spPr>
        <p:txBody>
          <a:bodyPr wrap="square">
            <a:spAutoFit/>
          </a:bodyPr>
          <a:lstStyle/>
          <a:p>
            <a:r>
              <a:rPr lang="en-US" b="1" dirty="0">
                <a:solidFill>
                  <a:srgbClr val="4F81BD"/>
                </a:solidFill>
              </a:rPr>
              <a:t>http://</a:t>
            </a:r>
            <a:r>
              <a:rPr lang="en-US" b="1" dirty="0" err="1">
                <a:solidFill>
                  <a:srgbClr val="4F81BD"/>
                </a:solidFill>
              </a:rPr>
              <a:t>www.wmo.int</a:t>
            </a:r>
            <a:r>
              <a:rPr lang="en-US" b="1" dirty="0">
                <a:solidFill>
                  <a:srgbClr val="4F81BD"/>
                </a:solidFill>
              </a:rPr>
              <a:t>/pages/</a:t>
            </a:r>
            <a:r>
              <a:rPr lang="en-US" b="1" dirty="0" err="1">
                <a:solidFill>
                  <a:srgbClr val="4F81BD"/>
                </a:solidFill>
              </a:rPr>
              <a:t>prog</a:t>
            </a:r>
            <a:r>
              <a:rPr lang="en-US" b="1" dirty="0">
                <a:solidFill>
                  <a:srgbClr val="4F81BD"/>
                </a:solidFill>
              </a:rPr>
              <a:t>/</a:t>
            </a:r>
            <a:r>
              <a:rPr lang="en-US" b="1" dirty="0" err="1">
                <a:solidFill>
                  <a:srgbClr val="4F81BD"/>
                </a:solidFill>
              </a:rPr>
              <a:t>dra</a:t>
            </a:r>
            <a:r>
              <a:rPr lang="en-US" b="1" dirty="0">
                <a:solidFill>
                  <a:srgbClr val="4F81BD"/>
                </a:solidFill>
              </a:rPr>
              <a:t>/</a:t>
            </a:r>
            <a:r>
              <a:rPr lang="en-US" b="1" dirty="0" err="1">
                <a:solidFill>
                  <a:srgbClr val="4F81BD"/>
                </a:solidFill>
              </a:rPr>
              <a:t>etrp</a:t>
            </a:r>
            <a:r>
              <a:rPr lang="en-US" b="1" dirty="0">
                <a:solidFill>
                  <a:srgbClr val="4F81BD"/>
                </a:solidFill>
              </a:rPr>
              <a:t>/</a:t>
            </a:r>
            <a:r>
              <a:rPr lang="en-US" b="1" dirty="0" err="1">
                <a:solidFill>
                  <a:srgbClr val="4F81BD"/>
                </a:solidFill>
              </a:rPr>
              <a:t>GlobalCampus.php</a:t>
            </a:r>
            <a:endParaRPr lang="en-US" b="1" dirty="0">
              <a:solidFill>
                <a:srgbClr val="4F81BD"/>
              </a:solidFill>
            </a:endParaRPr>
          </a:p>
        </p:txBody>
      </p:sp>
    </p:spTree>
    <p:extLst>
      <p:ext uri="{BB962C8B-B14F-4D97-AF65-F5344CB8AC3E}">
        <p14:creationId xmlns:p14="http://schemas.microsoft.com/office/powerpoint/2010/main" val="21689487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 calcmode="lin" valueType="num">
                                      <p:cBhvr additive="base">
                                        <p:cTn id="11" dur="500" fill="hold"/>
                                        <p:tgtEl>
                                          <p:spTgt spid="7">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4F81BD"/>
                </a:solidFill>
              </a:rPr>
              <a:t>Discussion: How do WIGOS fit in this picture? </a:t>
            </a:r>
            <a:endParaRPr lang="en-US" dirty="0"/>
          </a:p>
        </p:txBody>
      </p:sp>
      <p:sp>
        <p:nvSpPr>
          <p:cNvPr id="3" name="Content Placeholder 2"/>
          <p:cNvSpPr>
            <a:spLocks noGrp="1"/>
          </p:cNvSpPr>
          <p:nvPr>
            <p:ph idx="1"/>
          </p:nvPr>
        </p:nvSpPr>
        <p:spPr/>
        <p:txBody>
          <a:bodyPr/>
          <a:lstStyle/>
          <a:p>
            <a:r>
              <a:rPr lang="en-US" b="1" dirty="0">
                <a:solidFill>
                  <a:srgbClr val="4F81BD"/>
                </a:solidFill>
              </a:rPr>
              <a:t>Regional WIGOS Center should have a strong Education and Training </a:t>
            </a:r>
            <a:r>
              <a:rPr lang="en-US" b="1" dirty="0" smtClean="0">
                <a:solidFill>
                  <a:srgbClr val="4F81BD"/>
                </a:solidFill>
              </a:rPr>
              <a:t>component</a:t>
            </a:r>
          </a:p>
          <a:p>
            <a:r>
              <a:rPr lang="en-US" b="1" dirty="0" smtClean="0">
                <a:solidFill>
                  <a:srgbClr val="4F81BD"/>
                </a:solidFill>
              </a:rPr>
              <a:t>Technical expertise but also scientific and research components</a:t>
            </a:r>
          </a:p>
          <a:p>
            <a:r>
              <a:rPr lang="en-US" b="1" dirty="0" smtClean="0">
                <a:solidFill>
                  <a:srgbClr val="4F81BD"/>
                </a:solidFill>
              </a:rPr>
              <a:t>… </a:t>
            </a:r>
            <a:endParaRPr lang="en-US" dirty="0"/>
          </a:p>
        </p:txBody>
      </p:sp>
    </p:spTree>
    <p:extLst>
      <p:ext uri="{BB962C8B-B14F-4D97-AF65-F5344CB8AC3E}">
        <p14:creationId xmlns:p14="http://schemas.microsoft.com/office/powerpoint/2010/main" val="185805862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wmo2016_powerpoint_standard_v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1"/>
          <p:cNvSpPr txBox="1">
            <a:spLocks/>
          </p:cNvSpPr>
          <p:nvPr/>
        </p:nvSpPr>
        <p:spPr>
          <a:xfrm>
            <a:off x="457200" y="2002370"/>
            <a:ext cx="8229600" cy="184081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800" dirty="0" smtClean="0">
                <a:solidFill>
                  <a:srgbClr val="000090"/>
                </a:solidFill>
              </a:rPr>
              <a:t>Thank you</a:t>
            </a:r>
          </a:p>
          <a:p>
            <a:r>
              <a:rPr lang="en-US" sz="4800" dirty="0" err="1" smtClean="0">
                <a:solidFill>
                  <a:srgbClr val="000090"/>
                </a:solidFill>
              </a:rPr>
              <a:t>Hvala</a:t>
            </a:r>
            <a:endParaRPr lang="en-US" sz="4800" dirty="0">
              <a:solidFill>
                <a:srgbClr val="000090"/>
              </a:solidFill>
            </a:endParaRPr>
          </a:p>
        </p:txBody>
      </p:sp>
    </p:spTree>
    <p:extLst>
      <p:ext uri="{BB962C8B-B14F-4D97-AF65-F5344CB8AC3E}">
        <p14:creationId xmlns:p14="http://schemas.microsoft.com/office/powerpoint/2010/main" val="134669996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1"/>
                </a:solidFill>
              </a:rPr>
              <a:t>What is the WMO Global Campus? </a:t>
            </a:r>
          </a:p>
        </p:txBody>
      </p:sp>
      <p:sp>
        <p:nvSpPr>
          <p:cNvPr id="3" name="Content Placeholder 2"/>
          <p:cNvSpPr>
            <a:spLocks noGrp="1"/>
          </p:cNvSpPr>
          <p:nvPr>
            <p:ph idx="1"/>
          </p:nvPr>
        </p:nvSpPr>
        <p:spPr/>
        <p:txBody>
          <a:bodyPr>
            <a:normAutofit lnSpcReduction="10000"/>
          </a:bodyPr>
          <a:lstStyle/>
          <a:p>
            <a:pPr marL="0" indent="0">
              <a:buNone/>
            </a:pPr>
            <a:r>
              <a:rPr lang="en-US" dirty="0" smtClean="0"/>
              <a:t>The </a:t>
            </a:r>
            <a:r>
              <a:rPr lang="en-US" dirty="0"/>
              <a:t>WMO Global Campus is a framework or concept, with the intention of assisting WMO </a:t>
            </a:r>
            <a:r>
              <a:rPr lang="en-US" dirty="0" smtClean="0"/>
              <a:t>Regional ￼</a:t>
            </a:r>
            <a:r>
              <a:rPr lang="en-US" dirty="0"/>
              <a:t>Training Centre’s (RTC) and WMO affiliated Training Institutions to work together </a:t>
            </a:r>
            <a:r>
              <a:rPr lang="en-US" dirty="0" smtClean="0"/>
              <a:t>more ￼</a:t>
            </a:r>
            <a:r>
              <a:rPr lang="en-US" dirty="0"/>
              <a:t>collaboratively in order to help meet the growing range and depth of education </a:t>
            </a:r>
            <a:r>
              <a:rPr lang="en-US" dirty="0" smtClean="0"/>
              <a:t>and training ￼</a:t>
            </a:r>
            <a:r>
              <a:rPr lang="en-US" dirty="0"/>
              <a:t>demands of WMO Members.</a:t>
            </a:r>
            <a:br>
              <a:rPr lang="en-US" dirty="0"/>
            </a:br>
            <a:r>
              <a:rPr lang="en-US" dirty="0"/>
              <a:t/>
            </a:r>
            <a:br>
              <a:rPr lang="en-US" dirty="0"/>
            </a:br>
            <a:r>
              <a:rPr lang="en-US" dirty="0" smtClean="0">
                <a:solidFill>
                  <a:srgbClr val="4F81BD"/>
                </a:solidFill>
              </a:rPr>
              <a:t>WMO Global Campus – FAQ:</a:t>
            </a:r>
            <a:r>
              <a:rPr lang="en-US" dirty="0" smtClean="0"/>
              <a:t/>
            </a:r>
            <a:br>
              <a:rPr lang="en-US" dirty="0" smtClean="0"/>
            </a:br>
            <a:r>
              <a:rPr lang="en-US" sz="1700" dirty="0" smtClean="0">
                <a:solidFill>
                  <a:srgbClr val="4F81BD"/>
                </a:solidFill>
              </a:rPr>
              <a:t>https</a:t>
            </a:r>
            <a:r>
              <a:rPr lang="en-US" sz="1700" dirty="0">
                <a:solidFill>
                  <a:srgbClr val="4F81BD"/>
                </a:solidFill>
              </a:rPr>
              <a:t>://</a:t>
            </a:r>
            <a:r>
              <a:rPr lang="en-US" sz="1700" dirty="0" err="1">
                <a:solidFill>
                  <a:srgbClr val="4F81BD"/>
                </a:solidFill>
              </a:rPr>
              <a:t>www.wmo.int</a:t>
            </a:r>
            <a:r>
              <a:rPr lang="en-US" sz="1700" dirty="0">
                <a:solidFill>
                  <a:srgbClr val="4F81BD"/>
                </a:solidFill>
              </a:rPr>
              <a:t>/pages/</a:t>
            </a:r>
            <a:r>
              <a:rPr lang="en-US" sz="1700" dirty="0" err="1">
                <a:solidFill>
                  <a:srgbClr val="4F81BD"/>
                </a:solidFill>
              </a:rPr>
              <a:t>prog</a:t>
            </a:r>
            <a:r>
              <a:rPr lang="en-US" sz="1700" dirty="0">
                <a:solidFill>
                  <a:srgbClr val="4F81BD"/>
                </a:solidFill>
              </a:rPr>
              <a:t>/</a:t>
            </a:r>
            <a:r>
              <a:rPr lang="en-US" sz="1700" dirty="0" err="1">
                <a:solidFill>
                  <a:srgbClr val="4F81BD"/>
                </a:solidFill>
              </a:rPr>
              <a:t>dra</a:t>
            </a:r>
            <a:r>
              <a:rPr lang="en-US" sz="1700" dirty="0">
                <a:solidFill>
                  <a:srgbClr val="4F81BD"/>
                </a:solidFill>
              </a:rPr>
              <a:t>/</a:t>
            </a:r>
            <a:r>
              <a:rPr lang="en-US" sz="1700" dirty="0" err="1">
                <a:solidFill>
                  <a:srgbClr val="4F81BD"/>
                </a:solidFill>
              </a:rPr>
              <a:t>etrp</a:t>
            </a:r>
            <a:r>
              <a:rPr lang="en-US" sz="1700" dirty="0">
                <a:solidFill>
                  <a:srgbClr val="4F81BD"/>
                </a:solidFill>
              </a:rPr>
              <a:t>/documents/WMOGlobalCampusFAQAV2December2015.pdf</a:t>
            </a:r>
          </a:p>
        </p:txBody>
      </p:sp>
    </p:spTree>
    <p:extLst>
      <p:ext uri="{BB962C8B-B14F-4D97-AF65-F5344CB8AC3E}">
        <p14:creationId xmlns:p14="http://schemas.microsoft.com/office/powerpoint/2010/main" val="410986471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7275" y="274638"/>
            <a:ext cx="8603708" cy="1143000"/>
          </a:xfrm>
        </p:spPr>
        <p:txBody>
          <a:bodyPr>
            <a:normAutofit fontScale="90000"/>
          </a:bodyPr>
          <a:lstStyle/>
          <a:p>
            <a:r>
              <a:rPr lang="en-US" b="1" dirty="0">
                <a:solidFill>
                  <a:srgbClr val="4F81BD"/>
                </a:solidFill>
              </a:rPr>
              <a:t>Why do we need a WMO Global Campus? </a:t>
            </a:r>
            <a:endParaRPr lang="en-US" b="1" dirty="0">
              <a:solidFill>
                <a:srgbClr val="4F81BD"/>
              </a:solidFill>
            </a:endParaRPr>
          </a:p>
        </p:txBody>
      </p:sp>
      <p:sp>
        <p:nvSpPr>
          <p:cNvPr id="3" name="Content Placeholder 2"/>
          <p:cNvSpPr>
            <a:spLocks noGrp="1"/>
          </p:cNvSpPr>
          <p:nvPr>
            <p:ph idx="1"/>
          </p:nvPr>
        </p:nvSpPr>
        <p:spPr/>
        <p:txBody>
          <a:bodyPr>
            <a:normAutofit fontScale="92500" lnSpcReduction="20000"/>
          </a:bodyPr>
          <a:lstStyle/>
          <a:p>
            <a:r>
              <a:rPr lang="en-US" dirty="0"/>
              <a:t>The current WMO Regional Training Centre network has shown that it cannot currently meet </a:t>
            </a:r>
            <a:r>
              <a:rPr lang="en-US" dirty="0" smtClean="0"/>
              <a:t>the growing </a:t>
            </a:r>
            <a:r>
              <a:rPr lang="en-US" dirty="0"/>
              <a:t>requirements of WMO Members for new education and training opportunities. </a:t>
            </a:r>
            <a:endParaRPr lang="en-US" dirty="0" smtClean="0"/>
          </a:p>
          <a:p>
            <a:r>
              <a:rPr lang="en-US" dirty="0" smtClean="0"/>
              <a:t>Initiatives such </a:t>
            </a:r>
            <a:r>
              <a:rPr lang="en-US" dirty="0"/>
              <a:t>as the Global Framework for Climate Services (GFCS) and those associated with Multi-</a:t>
            </a:r>
            <a:r>
              <a:rPr lang="en-US" dirty="0" smtClean="0"/>
              <a:t>Hazard Early </a:t>
            </a:r>
            <a:r>
              <a:rPr lang="en-US" dirty="0"/>
              <a:t>Warning Services (MEHWS/DRR</a:t>
            </a:r>
            <a:r>
              <a:rPr lang="en-US" dirty="0" smtClean="0"/>
              <a:t>), and WIGOS </a:t>
            </a:r>
            <a:r>
              <a:rPr lang="en-US" dirty="0"/>
              <a:t>for example, are around competency and </a:t>
            </a:r>
            <a:r>
              <a:rPr lang="en-US" dirty="0" smtClean="0"/>
              <a:t>qualification requirements </a:t>
            </a:r>
            <a:r>
              <a:rPr lang="en-US" dirty="0"/>
              <a:t>and are driving some of the new and increasing demands and requirements.</a:t>
            </a:r>
          </a:p>
        </p:txBody>
      </p:sp>
    </p:spTree>
    <p:extLst>
      <p:ext uri="{BB962C8B-B14F-4D97-AF65-F5344CB8AC3E}">
        <p14:creationId xmlns:p14="http://schemas.microsoft.com/office/powerpoint/2010/main" val="56588307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7275" y="274638"/>
            <a:ext cx="8603708" cy="1143000"/>
          </a:xfrm>
        </p:spPr>
        <p:txBody>
          <a:bodyPr>
            <a:normAutofit fontScale="90000"/>
          </a:bodyPr>
          <a:lstStyle/>
          <a:p>
            <a:r>
              <a:rPr lang="en-US" b="1" dirty="0">
                <a:solidFill>
                  <a:srgbClr val="4F81BD"/>
                </a:solidFill>
              </a:rPr>
              <a:t>Why do we need a WMO Global Campus? </a:t>
            </a:r>
            <a:endParaRPr lang="en-US" b="1" dirty="0">
              <a:solidFill>
                <a:srgbClr val="4F81BD"/>
              </a:solidFill>
            </a:endParaRPr>
          </a:p>
        </p:txBody>
      </p:sp>
      <p:sp>
        <p:nvSpPr>
          <p:cNvPr id="3" name="Content Placeholder 2"/>
          <p:cNvSpPr>
            <a:spLocks noGrp="1"/>
          </p:cNvSpPr>
          <p:nvPr>
            <p:ph idx="1"/>
          </p:nvPr>
        </p:nvSpPr>
        <p:spPr/>
        <p:txBody>
          <a:bodyPr>
            <a:normAutofit/>
          </a:bodyPr>
          <a:lstStyle/>
          <a:p>
            <a:r>
              <a:rPr lang="en-US" dirty="0"/>
              <a:t>This should help identify </a:t>
            </a:r>
            <a:r>
              <a:rPr lang="en-US" dirty="0" smtClean="0"/>
              <a:t>opportunities for </a:t>
            </a:r>
            <a:r>
              <a:rPr lang="en-US" dirty="0"/>
              <a:t>RTCs, WMO affiliated Training Institutions or partners to develop and deliver training that </a:t>
            </a:r>
            <a:r>
              <a:rPr lang="en-US" dirty="0" smtClean="0"/>
              <a:t>they cannot </a:t>
            </a:r>
            <a:r>
              <a:rPr lang="en-US" dirty="0"/>
              <a:t>do solely by themselves and therefore </a:t>
            </a:r>
            <a:r>
              <a:rPr lang="en-US" dirty="0" smtClean="0"/>
              <a:t>help </a:t>
            </a:r>
            <a:r>
              <a:rPr lang="en-US" dirty="0"/>
              <a:t>meet these growing </a:t>
            </a:r>
            <a:r>
              <a:rPr lang="en-US" dirty="0" smtClean="0"/>
              <a:t>demands. </a:t>
            </a:r>
          </a:p>
        </p:txBody>
      </p:sp>
    </p:spTree>
    <p:extLst>
      <p:ext uri="{BB962C8B-B14F-4D97-AF65-F5344CB8AC3E}">
        <p14:creationId xmlns:p14="http://schemas.microsoft.com/office/powerpoint/2010/main" val="30219082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7275" y="274638"/>
            <a:ext cx="8603708" cy="1143000"/>
          </a:xfrm>
        </p:spPr>
        <p:txBody>
          <a:bodyPr>
            <a:normAutofit fontScale="90000"/>
          </a:bodyPr>
          <a:lstStyle/>
          <a:p>
            <a:r>
              <a:rPr lang="en-US" b="1" dirty="0" smtClean="0">
                <a:solidFill>
                  <a:srgbClr val="4F81BD"/>
                </a:solidFill>
              </a:rPr>
              <a:t>Who </a:t>
            </a:r>
            <a:r>
              <a:rPr lang="en-US" b="1" dirty="0">
                <a:solidFill>
                  <a:srgbClr val="4F81BD"/>
                </a:solidFill>
              </a:rPr>
              <a:t>can be part of WMO Global Campus?</a:t>
            </a:r>
          </a:p>
        </p:txBody>
      </p:sp>
      <p:sp>
        <p:nvSpPr>
          <p:cNvPr id="3" name="Content Placeholder 2"/>
          <p:cNvSpPr>
            <a:spLocks noGrp="1"/>
          </p:cNvSpPr>
          <p:nvPr>
            <p:ph idx="1"/>
          </p:nvPr>
        </p:nvSpPr>
        <p:spPr/>
        <p:txBody>
          <a:bodyPr>
            <a:normAutofit/>
          </a:bodyPr>
          <a:lstStyle/>
          <a:p>
            <a:r>
              <a:rPr lang="en-US" dirty="0"/>
              <a:t>￼Any RTC or WMO affiliated Training Institution that wants to take part in this and benefit </a:t>
            </a:r>
            <a:r>
              <a:rPr lang="en-US" dirty="0" smtClean="0"/>
              <a:t>from ￼</a:t>
            </a:r>
            <a:r>
              <a:rPr lang="en-US" dirty="0"/>
              <a:t>increased collaborative working to meet Members demands and requirements is </a:t>
            </a:r>
            <a:r>
              <a:rPr lang="en-US" dirty="0" smtClean="0"/>
              <a:t>part of</a:t>
            </a:r>
            <a:r>
              <a:rPr lang="en-US" dirty="0"/>
              <a:t>, as well as </a:t>
            </a:r>
            <a:r>
              <a:rPr lang="en-US" dirty="0" smtClean="0"/>
              <a:t>a ￼</a:t>
            </a:r>
            <a:r>
              <a:rPr lang="en-US" dirty="0"/>
              <a:t>contributor to, the WMO Global Campus. </a:t>
            </a:r>
            <a:endParaRPr lang="en-US" dirty="0" smtClean="0"/>
          </a:p>
        </p:txBody>
      </p:sp>
    </p:spTree>
    <p:extLst>
      <p:ext uri="{BB962C8B-B14F-4D97-AF65-F5344CB8AC3E}">
        <p14:creationId xmlns:p14="http://schemas.microsoft.com/office/powerpoint/2010/main" val="426927202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7275" y="274638"/>
            <a:ext cx="8603708" cy="1143000"/>
          </a:xfrm>
        </p:spPr>
        <p:txBody>
          <a:bodyPr>
            <a:normAutofit fontScale="90000"/>
          </a:bodyPr>
          <a:lstStyle/>
          <a:p>
            <a:r>
              <a:rPr lang="en-US" b="1" dirty="0" smtClean="0">
                <a:solidFill>
                  <a:srgbClr val="4F81BD"/>
                </a:solidFill>
              </a:rPr>
              <a:t>Who </a:t>
            </a:r>
            <a:r>
              <a:rPr lang="en-US" b="1" dirty="0">
                <a:solidFill>
                  <a:srgbClr val="4F81BD"/>
                </a:solidFill>
              </a:rPr>
              <a:t>can be part of WMO Global Campus?</a:t>
            </a:r>
          </a:p>
        </p:txBody>
      </p:sp>
      <p:sp>
        <p:nvSpPr>
          <p:cNvPr id="3" name="Content Placeholder 2"/>
          <p:cNvSpPr>
            <a:spLocks noGrp="1"/>
          </p:cNvSpPr>
          <p:nvPr>
            <p:ph idx="1"/>
          </p:nvPr>
        </p:nvSpPr>
        <p:spPr/>
        <p:txBody>
          <a:bodyPr>
            <a:normAutofit fontScale="85000" lnSpcReduction="10000"/>
          </a:bodyPr>
          <a:lstStyle/>
          <a:p>
            <a:r>
              <a:rPr lang="en-US" dirty="0"/>
              <a:t>￼</a:t>
            </a:r>
            <a:r>
              <a:rPr lang="en-US" dirty="0" smtClean="0"/>
              <a:t>Your institution can contribute to the WMO Global Campus by offering or using courses, resources and assistance. </a:t>
            </a:r>
          </a:p>
          <a:p>
            <a:r>
              <a:rPr lang="en-US" dirty="0" smtClean="0"/>
              <a:t>The WMO Global Campus should provide more </a:t>
            </a:r>
            <a:r>
              <a:rPr lang="en-US" dirty="0"/>
              <a:t>opportunities to access and take training via the RTCs or other WMO affiliated training institutions. </a:t>
            </a:r>
            <a:endParaRPr lang="en-US" dirty="0" smtClean="0"/>
          </a:p>
          <a:p>
            <a:r>
              <a:rPr lang="en-US" dirty="0" smtClean="0"/>
              <a:t>Just </a:t>
            </a:r>
            <a:r>
              <a:rPr lang="en-US" dirty="0"/>
              <a:t>adding </a:t>
            </a:r>
            <a:r>
              <a:rPr lang="en-US" dirty="0" smtClean="0"/>
              <a:t>your activities </a:t>
            </a:r>
            <a:r>
              <a:rPr lang="en-US" dirty="0"/>
              <a:t>to the proposed global education and training calendar will not only promote your institute but provide Members more options for where and how to access the education and training they are requesting.</a:t>
            </a:r>
          </a:p>
          <a:p>
            <a:endParaRPr lang="en-US" dirty="0" smtClean="0"/>
          </a:p>
        </p:txBody>
      </p:sp>
      <p:sp>
        <p:nvSpPr>
          <p:cNvPr id="4" name="TextBox 3"/>
          <p:cNvSpPr txBox="1"/>
          <p:nvPr/>
        </p:nvSpPr>
        <p:spPr>
          <a:xfrm>
            <a:off x="819401" y="2089667"/>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00861631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7275" y="274638"/>
            <a:ext cx="8603708" cy="1143000"/>
          </a:xfrm>
        </p:spPr>
        <p:txBody>
          <a:bodyPr>
            <a:noAutofit/>
          </a:bodyPr>
          <a:lstStyle/>
          <a:p>
            <a:r>
              <a:rPr lang="en-US" sz="3600" b="1" dirty="0" smtClean="0">
                <a:solidFill>
                  <a:srgbClr val="4F81BD"/>
                </a:solidFill>
              </a:rPr>
              <a:t>Are </a:t>
            </a:r>
            <a:r>
              <a:rPr lang="en-US" sz="3600" b="1" dirty="0">
                <a:solidFill>
                  <a:srgbClr val="4F81BD"/>
                </a:solidFill>
              </a:rPr>
              <a:t>there any added benefits for degree awarding Institutions, like Universities?</a:t>
            </a:r>
          </a:p>
        </p:txBody>
      </p:sp>
      <p:sp>
        <p:nvSpPr>
          <p:cNvPr id="3" name="Content Placeholder 2"/>
          <p:cNvSpPr>
            <a:spLocks noGrp="1"/>
          </p:cNvSpPr>
          <p:nvPr>
            <p:ph idx="1"/>
          </p:nvPr>
        </p:nvSpPr>
        <p:spPr/>
        <p:txBody>
          <a:bodyPr>
            <a:normAutofit fontScale="92500"/>
          </a:bodyPr>
          <a:lstStyle/>
          <a:p>
            <a:r>
              <a:rPr lang="en-US" sz="2400" dirty="0"/>
              <a:t>The WMO Global Campus will provide complimentary services and support to the </a:t>
            </a:r>
            <a:r>
              <a:rPr lang="en-US" sz="2400" dirty="0" smtClean="0"/>
              <a:t>educational ￼</a:t>
            </a:r>
            <a:r>
              <a:rPr lang="en-US" sz="2400" dirty="0"/>
              <a:t>process currently applied in many of the current systems of university education by giving access </a:t>
            </a:r>
            <a:r>
              <a:rPr lang="en-US" sz="2400" dirty="0" smtClean="0"/>
              <a:t>of ￼</a:t>
            </a:r>
            <a:r>
              <a:rPr lang="en-US" sz="2400" dirty="0"/>
              <a:t>students to the open training materials, resources and </a:t>
            </a:r>
            <a:r>
              <a:rPr lang="en-US" sz="2400" b="1" dirty="0" smtClean="0"/>
              <a:t>professional expertise</a:t>
            </a:r>
            <a:r>
              <a:rPr lang="en-US" sz="2400" dirty="0" smtClean="0"/>
              <a:t>.</a:t>
            </a:r>
          </a:p>
          <a:p>
            <a:r>
              <a:rPr lang="en-US" sz="2400" dirty="0"/>
              <a:t>The existing formal and regulated processes for quality assurance, accreditations, examinations etc. are some examples of where Universities can share some of their best practice, where applicable, to ￼other non-formal institutions via the WMO Global Campus. In addition, Universities can learn </a:t>
            </a:r>
            <a:r>
              <a:rPr lang="en-US" sz="2400" dirty="0" smtClean="0"/>
              <a:t>from ￼</a:t>
            </a:r>
            <a:r>
              <a:rPr lang="en-US" sz="2400" dirty="0"/>
              <a:t>the best practice approaches of non-formal education and training institutions, e.g. in the area </a:t>
            </a:r>
            <a:r>
              <a:rPr lang="en-US" sz="2400" dirty="0" smtClean="0"/>
              <a:t>of ￼</a:t>
            </a:r>
            <a:r>
              <a:rPr lang="en-US" sz="2400" dirty="0"/>
              <a:t>competency based training and assessments and end user training.</a:t>
            </a:r>
          </a:p>
          <a:p>
            <a:endParaRPr lang="en-US" sz="2400" dirty="0" smtClean="0"/>
          </a:p>
        </p:txBody>
      </p:sp>
      <p:sp>
        <p:nvSpPr>
          <p:cNvPr id="4" name="TextBox 3"/>
          <p:cNvSpPr txBox="1"/>
          <p:nvPr/>
        </p:nvSpPr>
        <p:spPr>
          <a:xfrm>
            <a:off x="819401" y="2089667"/>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16997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7275" y="274638"/>
            <a:ext cx="8603708" cy="1143000"/>
          </a:xfrm>
        </p:spPr>
        <p:txBody>
          <a:bodyPr>
            <a:noAutofit/>
          </a:bodyPr>
          <a:lstStyle/>
          <a:p>
            <a:r>
              <a:rPr lang="en-US" sz="3600" b="1" dirty="0" smtClean="0">
                <a:solidFill>
                  <a:srgbClr val="4F81BD"/>
                </a:solidFill>
              </a:rPr>
              <a:t>Are </a:t>
            </a:r>
            <a:r>
              <a:rPr lang="en-US" sz="3600" b="1" dirty="0">
                <a:solidFill>
                  <a:srgbClr val="4F81BD"/>
                </a:solidFill>
              </a:rPr>
              <a:t>there any added benefits for degree awarding Institutions, like Universities?</a:t>
            </a:r>
          </a:p>
        </p:txBody>
      </p:sp>
      <p:sp>
        <p:nvSpPr>
          <p:cNvPr id="3" name="Content Placeholder 2"/>
          <p:cNvSpPr>
            <a:spLocks noGrp="1"/>
          </p:cNvSpPr>
          <p:nvPr>
            <p:ph idx="1"/>
          </p:nvPr>
        </p:nvSpPr>
        <p:spPr>
          <a:xfrm>
            <a:off x="457200" y="2333381"/>
            <a:ext cx="8229600" cy="3792782"/>
          </a:xfrm>
        </p:spPr>
        <p:txBody>
          <a:bodyPr>
            <a:normAutofit/>
          </a:bodyPr>
          <a:lstStyle/>
          <a:p>
            <a:r>
              <a:rPr lang="en-US" sz="2400" dirty="0"/>
              <a:t>Very importantly, having scientific and research components in many University activities, the </a:t>
            </a:r>
            <a:r>
              <a:rPr lang="en-US" sz="2400" dirty="0" smtClean="0"/>
              <a:t>WMO Global </a:t>
            </a:r>
            <a:r>
              <a:rPr lang="en-US" sz="2400" dirty="0"/>
              <a:t>Campus may assist in “bridging research and operations” which have obvious advantages </a:t>
            </a:r>
            <a:r>
              <a:rPr lang="en-US" sz="2400" dirty="0" smtClean="0"/>
              <a:t>for both </a:t>
            </a:r>
            <a:r>
              <a:rPr lang="en-US" sz="2400" dirty="0"/>
              <a:t>sides. </a:t>
            </a:r>
            <a:endParaRPr lang="en-US" sz="2400" dirty="0" smtClean="0"/>
          </a:p>
        </p:txBody>
      </p:sp>
      <p:sp>
        <p:nvSpPr>
          <p:cNvPr id="4" name="TextBox 3"/>
          <p:cNvSpPr txBox="1"/>
          <p:nvPr/>
        </p:nvSpPr>
        <p:spPr>
          <a:xfrm>
            <a:off x="819401" y="2089667"/>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89103179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7275" y="274638"/>
            <a:ext cx="8603708" cy="1143000"/>
          </a:xfrm>
        </p:spPr>
        <p:txBody>
          <a:bodyPr>
            <a:noAutofit/>
          </a:bodyPr>
          <a:lstStyle/>
          <a:p>
            <a:r>
              <a:rPr lang="en-US" sz="3600" b="1" dirty="0" smtClean="0">
                <a:solidFill>
                  <a:srgbClr val="4F81BD"/>
                </a:solidFill>
              </a:rPr>
              <a:t>Does </a:t>
            </a:r>
            <a:r>
              <a:rPr lang="en-US" sz="3600" b="1" dirty="0">
                <a:solidFill>
                  <a:srgbClr val="4F81BD"/>
                </a:solidFill>
              </a:rPr>
              <a:t>a WMO Global Campus mean more costs and resources from Members?</a:t>
            </a:r>
          </a:p>
        </p:txBody>
      </p:sp>
      <p:sp>
        <p:nvSpPr>
          <p:cNvPr id="3" name="Content Placeholder 2"/>
          <p:cNvSpPr>
            <a:spLocks noGrp="1"/>
          </p:cNvSpPr>
          <p:nvPr>
            <p:ph idx="1"/>
          </p:nvPr>
        </p:nvSpPr>
        <p:spPr>
          <a:xfrm>
            <a:off x="457200" y="1860798"/>
            <a:ext cx="8229600" cy="4265365"/>
          </a:xfrm>
        </p:spPr>
        <p:txBody>
          <a:bodyPr>
            <a:normAutofit/>
          </a:bodyPr>
          <a:lstStyle/>
          <a:p>
            <a:r>
              <a:rPr lang="en-US" sz="2400" dirty="0"/>
              <a:t>￼A WMO Global Campus would not change costing structures already in place. It is about access </a:t>
            </a:r>
            <a:r>
              <a:rPr lang="en-US" sz="2400" dirty="0" smtClean="0"/>
              <a:t>and ￼</a:t>
            </a:r>
            <a:r>
              <a:rPr lang="en-US" sz="2400" dirty="0"/>
              <a:t>sharing, not changing costs. Cost is set at a national level</a:t>
            </a:r>
            <a:r>
              <a:rPr lang="en-US" sz="2400" dirty="0" smtClean="0"/>
              <a:t>.</a:t>
            </a:r>
          </a:p>
          <a:p>
            <a:r>
              <a:rPr lang="en-US" sz="2400" dirty="0"/>
              <a:t>Successful introduction of the WMO Global Campus will hopefully reduce costs in some areas as </a:t>
            </a:r>
            <a:r>
              <a:rPr lang="en-US" sz="2400" dirty="0" smtClean="0"/>
              <a:t>development </a:t>
            </a:r>
            <a:r>
              <a:rPr lang="en-US" sz="2400" dirty="0"/>
              <a:t>costs get spread amongst institutions and by the attraction of additional external </a:t>
            </a:r>
            <a:r>
              <a:rPr lang="en-US" sz="2400" dirty="0" smtClean="0"/>
              <a:t>funding</a:t>
            </a:r>
            <a:r>
              <a:rPr lang="en-US" sz="2400" dirty="0"/>
              <a:t>. </a:t>
            </a:r>
            <a:endParaRPr lang="en-US" sz="2400" dirty="0"/>
          </a:p>
          <a:p>
            <a:r>
              <a:rPr lang="en-US" sz="2400" dirty="0"/>
              <a:t>￼The attraction of additional funding outside of the WMO Regular Budget is of course one of </a:t>
            </a:r>
            <a:r>
              <a:rPr lang="en-US" sz="2400" dirty="0" smtClean="0"/>
              <a:t>the ￼</a:t>
            </a:r>
            <a:r>
              <a:rPr lang="en-US" sz="2400" dirty="0"/>
              <a:t>challenges for the WMO Global </a:t>
            </a:r>
            <a:r>
              <a:rPr lang="en-US" sz="2400" dirty="0" smtClean="0"/>
              <a:t>Campus.</a:t>
            </a:r>
            <a:endParaRPr lang="en-US" sz="2400" dirty="0"/>
          </a:p>
          <a:p>
            <a:pPr marL="0" indent="0">
              <a:buNone/>
            </a:pPr>
            <a:endParaRPr lang="en-US" sz="2400" dirty="0" smtClean="0"/>
          </a:p>
        </p:txBody>
      </p:sp>
      <p:sp>
        <p:nvSpPr>
          <p:cNvPr id="4" name="TextBox 3"/>
          <p:cNvSpPr txBox="1"/>
          <p:nvPr/>
        </p:nvSpPr>
        <p:spPr>
          <a:xfrm>
            <a:off x="819401" y="2089667"/>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68524628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WMO_WHITE_Powerpoint_en_f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WMO_WHITE_Powerpoint_en_fr</Template>
  <TotalTime>1808</TotalTime>
  <Words>696</Words>
  <Application>Microsoft Macintosh PowerPoint</Application>
  <PresentationFormat>On-screen Show (4:3)</PresentationFormat>
  <Paragraphs>39</Paragraphs>
  <Slides>11</Slides>
  <Notes>5</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WMO_WHITE_Powerpoint_en_fr</vt:lpstr>
      <vt:lpstr>PowerPoint Presentation</vt:lpstr>
      <vt:lpstr>What is the WMO Global Campus? </vt:lpstr>
      <vt:lpstr>Why do we need a WMO Global Campus? </vt:lpstr>
      <vt:lpstr>Why do we need a WMO Global Campus? </vt:lpstr>
      <vt:lpstr>Who can be part of WMO Global Campus?</vt:lpstr>
      <vt:lpstr>Who can be part of WMO Global Campus?</vt:lpstr>
      <vt:lpstr>Are there any added benefits for degree awarding Institutions, like Universities?</vt:lpstr>
      <vt:lpstr>Are there any added benefits for degree awarding Institutions, like Universities?</vt:lpstr>
      <vt:lpstr>Does a WMO Global Campus mean more costs and resources from Members?</vt:lpstr>
      <vt:lpstr>Discussion: How do WIGOS fit in this picture? </vt:lpstr>
      <vt:lpstr>PowerPoint Presentation</vt:lpstr>
    </vt:vector>
  </TitlesOfParts>
  <Company>World Meteorological Organization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Milan Dacic</dc:creator>
  <cp:lastModifiedBy>Milan Dacic</cp:lastModifiedBy>
  <cp:revision>68</cp:revision>
  <dcterms:created xsi:type="dcterms:W3CDTF">2016-04-05T16:37:45Z</dcterms:created>
  <dcterms:modified xsi:type="dcterms:W3CDTF">2016-09-05T15:21:03Z</dcterms:modified>
</cp:coreProperties>
</file>