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69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2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1B5F6-7F5F-43BC-88C4-84775FB03EEC}" type="datetimeFigureOut">
              <a:rPr lang="en-US" smtClean="0"/>
              <a:t>25/07/2016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8719F-75CB-49A7-937A-441A8F39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comm.info/index.php?option=com_oe&amp;task=viewDocumentRecord&amp;docID=716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5200" y="104774"/>
            <a:ext cx="8229600" cy="6276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FFFF00"/>
                </a:solidFill>
              </a:rPr>
              <a:t>WIGOS Workshop for Regional Association VI (RA-VI) with Focus on Marine Meteorological and Oceanographic Observing Requirements </a:t>
            </a:r>
          </a:p>
          <a:p>
            <a:r>
              <a:rPr lang="en-GB" sz="2400" i="1" dirty="0" smtClean="0">
                <a:solidFill>
                  <a:srgbClr val="FFFF00"/>
                </a:solidFill>
              </a:rPr>
              <a:t>(</a:t>
            </a:r>
            <a:r>
              <a:rPr lang="en-GB" sz="2400" i="1" dirty="0">
                <a:solidFill>
                  <a:srgbClr val="FFFF00"/>
                </a:solidFill>
              </a:rPr>
              <a:t>Split, Croatia, 5-7 September 2016</a:t>
            </a:r>
            <a:r>
              <a:rPr lang="en-GB" sz="2400" i="1" dirty="0" smtClean="0">
                <a:solidFill>
                  <a:srgbClr val="FFFF00"/>
                </a:solidFill>
              </a:rPr>
              <a:t>)</a:t>
            </a:r>
          </a:p>
          <a:p>
            <a:endParaRPr lang="en-GB" sz="2400" i="1" dirty="0">
              <a:solidFill>
                <a:srgbClr val="FFFF00"/>
              </a:solidFill>
            </a:endParaRPr>
          </a:p>
          <a:p>
            <a:r>
              <a:rPr lang="en-GB" sz="3200" b="1" dirty="0" smtClean="0">
                <a:solidFill>
                  <a:srgbClr val="FFFF00"/>
                </a:solidFill>
              </a:rPr>
              <a:t>The </a:t>
            </a:r>
            <a:r>
              <a:rPr lang="en-GB" sz="3200" b="1" dirty="0" smtClean="0">
                <a:solidFill>
                  <a:srgbClr val="FFFF00"/>
                </a:solidFill>
              </a:rPr>
              <a:t>WMO-IOC Regional Marine Instrument Centres</a:t>
            </a:r>
            <a:endParaRPr lang="en-GB" sz="3200" b="1" dirty="0">
              <a:solidFill>
                <a:srgbClr val="FFFF00"/>
              </a:solidFill>
            </a:endParaRPr>
          </a:p>
          <a:p>
            <a:endParaRPr lang="en-GB" sz="2600" i="1" dirty="0" smtClean="0">
              <a:solidFill>
                <a:srgbClr val="FFFF00"/>
              </a:solidFill>
            </a:endParaRPr>
          </a:p>
          <a:p>
            <a:r>
              <a:rPr lang="en-GB" sz="2600" i="1" dirty="0" smtClean="0">
                <a:solidFill>
                  <a:srgbClr val="FFFF00"/>
                </a:solidFill>
              </a:rPr>
              <a:t>Etienne </a:t>
            </a:r>
            <a:r>
              <a:rPr lang="en-GB" sz="2600" i="1" dirty="0" err="1">
                <a:solidFill>
                  <a:srgbClr val="FFFF00"/>
                </a:solidFill>
              </a:rPr>
              <a:t>Charpentier</a:t>
            </a:r>
            <a:endParaRPr lang="en-GB" sz="2600" i="1" dirty="0">
              <a:solidFill>
                <a:srgbClr val="FFFF00"/>
              </a:solidFill>
            </a:endParaRPr>
          </a:p>
          <a:p>
            <a:r>
              <a:rPr lang="en-GB" sz="2600" i="1" dirty="0">
                <a:solidFill>
                  <a:srgbClr val="FFFF00"/>
                </a:solidFill>
              </a:rPr>
              <a:t>Chief, WMO Observing Systems Division</a:t>
            </a:r>
            <a:endParaRPr lang="en-US" sz="2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95325" y="485775"/>
            <a:ext cx="8229600" cy="4686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rgbClr val="FFFF00"/>
                </a:solidFill>
              </a:rPr>
              <a:t>Thank You!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575" y="296863"/>
            <a:ext cx="8555038" cy="75565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200" dirty="0" smtClean="0"/>
              <a:t>Objective and role of the Regional </a:t>
            </a:r>
            <a:br>
              <a:rPr lang="en-GB" altLang="en-US" sz="3200" dirty="0" smtClean="0"/>
            </a:br>
            <a:r>
              <a:rPr lang="en-GB" altLang="en-US" sz="3200" dirty="0" smtClean="0"/>
              <a:t>WMO-IOC Marine Instrument Centres (RMICs)</a:t>
            </a:r>
            <a:endParaRPr lang="en-GB" altLang="en-US" sz="3200" dirty="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12875"/>
            <a:ext cx="8713787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zh-CN" sz="2800" dirty="0" smtClean="0">
                <a:ea typeface="SimSun" pitchFamily="2" charset="-122"/>
              </a:rPr>
              <a:t>Enhancing adherence of all WIGOS observational data and metadata to WIGOS standards for traceable and coherent data of known quality</a:t>
            </a: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Instruments and methods of observation</a:t>
            </a: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Documenting methods of measurements</a:t>
            </a: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Understanding biases, methods to correct biases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endParaRPr lang="en-GB" altLang="zh-CN" sz="2400" dirty="0" smtClean="0">
              <a:ea typeface="SimSun" pitchFamily="2" charset="-122"/>
            </a:endParaRP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Observing network practices &amp; procedures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Role of RMICs</a:t>
            </a: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Monitoring instrument performance</a:t>
            </a: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Calibration procedures</a:t>
            </a: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Assistance for inter-comparisons</a:t>
            </a:r>
          </a:p>
          <a:p>
            <a:pPr marL="808038" lvl="1" indent="1588" eaLnBrk="1" hangingPunct="1">
              <a:lnSpc>
                <a:spcPct val="80000"/>
              </a:lnSpc>
            </a:pPr>
            <a:r>
              <a:rPr lang="en-GB" altLang="zh-CN" sz="2400" dirty="0" smtClean="0">
                <a:ea typeface="SimSun" pitchFamily="2" charset="-122"/>
              </a:rPr>
              <a:t>Training facilities &amp; Capacity Building</a:t>
            </a:r>
            <a:endParaRPr lang="en-GB" altLang="en-US" sz="2400" dirty="0" smtClean="0">
              <a:ea typeface="SimSun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4587" y="6515100"/>
            <a:ext cx="301625" cy="333375"/>
          </a:xfrm>
          <a:prstGeom prst="rect">
            <a:avLst/>
          </a:prstGeom>
          <a:ln/>
        </p:spPr>
        <p:txBody>
          <a:bodyPr/>
          <a:lstStyle/>
          <a:p>
            <a:fld id="{8443BE44-402E-4326-B876-E66935AB4460}" type="slidenum">
              <a:rPr lang="en-GB" altLang="en-US" sz="1400"/>
              <a:pPr/>
              <a:t>2</a:t>
            </a:fld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7931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44450"/>
            <a:ext cx="7772400" cy="1143000"/>
          </a:xfrm>
        </p:spPr>
        <p:txBody>
          <a:bodyPr>
            <a:normAutofit/>
          </a:bodyPr>
          <a:lstStyle/>
          <a:p>
            <a:r>
              <a:rPr lang="en-GB" altLang="en-US" sz="3600" dirty="0" smtClean="0"/>
              <a:t>Establishing the network of RMICs</a:t>
            </a:r>
            <a:endParaRPr lang="en-GB" altLang="en-US" sz="3600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JCOMM-III, Morocco, 2009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 smtClean="0"/>
              <a:t>Recommended Terms of Reference of RMICs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 smtClean="0"/>
              <a:t>Accepts NOAA/NDBC acting as RMIC on a trial basis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 smtClean="0"/>
              <a:t>Offers by Morocco, China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Workshop for RA-IV, USA, 13-15 April 2010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WMO </a:t>
            </a:r>
            <a:r>
              <a:rPr lang="en-GB" altLang="en-US" sz="2400" dirty="0" smtClean="0"/>
              <a:t>EC-62 (2010): </a:t>
            </a:r>
            <a:r>
              <a:rPr lang="en-GB" altLang="en-US" sz="2400" dirty="0" smtClean="0"/>
              <a:t>RMIC ToR endorsed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 smtClean="0"/>
              <a:t>Included in WMO No. 8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 smtClean="0"/>
              <a:t>Capabilities &amp; functions (annex to TOR)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 smtClean="0"/>
              <a:t>Statement of compliance required by candidate RMICs</a:t>
            </a:r>
          </a:p>
          <a:p>
            <a:pPr>
              <a:lnSpc>
                <a:spcPct val="80000"/>
              </a:lnSpc>
            </a:pPr>
            <a:r>
              <a:rPr lang="en-GB" altLang="en-US" sz="2400" dirty="0" smtClean="0"/>
              <a:t>Statements of Compliance received from USA &amp; China</a:t>
            </a: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hlinkClick r:id="rId2"/>
              </a:rPr>
              <a:t>JCOMM TR No. 53 </a:t>
            </a:r>
            <a:r>
              <a:rPr lang="en-GB" altLang="en-US" sz="2400" dirty="0" smtClean="0"/>
              <a:t>Published (describes RMICs)</a:t>
            </a:r>
          </a:p>
          <a:p>
            <a:pPr>
              <a:lnSpc>
                <a:spcPct val="80000"/>
              </a:lnSpc>
            </a:pPr>
            <a:r>
              <a:rPr lang="en-GB" altLang="en-US" sz="2400" dirty="0" smtClean="0"/>
              <a:t>WMO </a:t>
            </a:r>
            <a:r>
              <a:rPr lang="en-GB" altLang="en-US" sz="2400" dirty="0" smtClean="0"/>
              <a:t>Cg-16, </a:t>
            </a:r>
            <a:r>
              <a:rPr lang="en-GB" altLang="en-US" sz="2400" dirty="0" smtClean="0"/>
              <a:t>May 2011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 smtClean="0"/>
              <a:t>Agreed with JCOMM selection process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 smtClean="0">
                <a:solidFill>
                  <a:srgbClr val="FF0000"/>
                </a:solidFill>
              </a:rPr>
              <a:t>Established RMICs in USA (RA-IV) &amp; China (Asia-Pacific)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4587" y="6515100"/>
            <a:ext cx="301625" cy="333375"/>
          </a:xfrm>
          <a:prstGeom prst="rect">
            <a:avLst/>
          </a:prstGeom>
          <a:ln/>
        </p:spPr>
        <p:txBody>
          <a:bodyPr/>
          <a:lstStyle/>
          <a:p>
            <a:fld id="{8443BE44-402E-4326-B876-E66935AB4460}" type="slidenum">
              <a:rPr lang="en-GB" altLang="en-US" sz="1400"/>
              <a:pPr/>
              <a:t>3</a:t>
            </a:fld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8087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/>
          <a:lstStyle/>
          <a:p>
            <a:r>
              <a:rPr lang="en-GB" altLang="en-US" smtClean="0"/>
              <a:t>RMIC Capabilities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41450"/>
            <a:ext cx="8713787" cy="5516563"/>
          </a:xfrm>
        </p:spPr>
        <p:txBody>
          <a:bodyPr/>
          <a:lstStyle/>
          <a:p>
            <a:pPr marL="347663" indent="-288925">
              <a:lnSpc>
                <a:spcPct val="80000"/>
              </a:lnSpc>
            </a:pPr>
            <a:r>
              <a:rPr lang="en-GB" altLang="en-US" sz="2000" smtClean="0"/>
              <a:t>Access to facilities &amp; laboratory equipment for the calibration of marine instrumentation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en-US" sz="2000" smtClean="0"/>
              <a:t>Maintain set of meteorological &amp; oceanographic standard instruments or references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en-US" sz="2000" smtClean="0"/>
              <a:t>Establish the traceability of its own measurement standards and measuring instruments to the SI units</a:t>
            </a:r>
            <a:endParaRPr lang="en-GB" altLang="ko-KR" sz="2000" smtClean="0">
              <a:ea typeface="Gulim" pitchFamily="34" charset="-127"/>
            </a:endParaRPr>
          </a:p>
          <a:p>
            <a:pPr marL="347663" indent="-288925">
              <a:lnSpc>
                <a:spcPct val="80000"/>
              </a:lnSpc>
            </a:pPr>
            <a:r>
              <a:rPr lang="en-GB" altLang="ko-KR" sz="2000" smtClean="0">
                <a:ea typeface="Gulim" pitchFamily="34" charset="-127"/>
              </a:rPr>
              <a:t>Qualified managerial and technical staff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ko-KR" sz="2000" smtClean="0">
                <a:ea typeface="Gulim" pitchFamily="34" charset="-127"/>
              </a:rPr>
              <a:t>Develop its individual technical procedures for the calibration of marine instrumentation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ko-KR" sz="2000" smtClean="0">
                <a:ea typeface="Gulim" pitchFamily="34" charset="-127"/>
              </a:rPr>
              <a:t>Develop its individual Quality Assurance procedures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ko-KR" sz="2000" smtClean="0">
                <a:ea typeface="Gulim" pitchFamily="34" charset="-127"/>
              </a:rPr>
              <a:t>Participate/organize inter-laboratory comparisons of standard calibration instruments and methods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ko-KR" sz="2000" smtClean="0">
                <a:ea typeface="Gulim" pitchFamily="34" charset="-127"/>
              </a:rPr>
              <a:t>Utilize resources &amp; capabilities of its region of interest 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ko-KR" sz="2000" smtClean="0">
                <a:ea typeface="Gulim" pitchFamily="34" charset="-127"/>
              </a:rPr>
              <a:t>Apply international standards applicable for calibration laboratories, such as ISO/IEC 17025, to the extent possible</a:t>
            </a:r>
          </a:p>
          <a:p>
            <a:pPr marL="347663" indent="-288925">
              <a:lnSpc>
                <a:spcPct val="80000"/>
              </a:lnSpc>
            </a:pPr>
            <a:r>
              <a:rPr lang="en-GB" altLang="ko-KR" sz="2000" smtClean="0">
                <a:ea typeface="Gulim" pitchFamily="34" charset="-127"/>
              </a:rPr>
              <a:t>A recognized authority must assess a RMIC, at least every five years</a:t>
            </a:r>
            <a:endParaRPr lang="en-GB" altLang="en-US" sz="200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4587" y="6515100"/>
            <a:ext cx="301625" cy="333375"/>
          </a:xfrm>
          <a:prstGeom prst="rect">
            <a:avLst/>
          </a:prstGeom>
          <a:ln/>
        </p:spPr>
        <p:txBody>
          <a:bodyPr/>
          <a:lstStyle/>
          <a:p>
            <a:fld id="{8443BE44-402E-4326-B876-E66935AB4460}" type="slidenum">
              <a:rPr lang="en-GB" altLang="en-US" sz="1400"/>
              <a:pPr/>
              <a:t>4</a:t>
            </a:fld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2619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3" y="115888"/>
            <a:ext cx="7772400" cy="1143000"/>
          </a:xfrm>
        </p:spPr>
        <p:txBody>
          <a:bodyPr/>
          <a:lstStyle/>
          <a:p>
            <a:r>
              <a:rPr lang="en-GB" altLang="en-US" sz="3600" smtClean="0"/>
              <a:t>RMIC corresponding functions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13787" cy="5184775"/>
          </a:xfrm>
        </p:spPr>
        <p:txBody>
          <a:bodyPr/>
          <a:lstStyle/>
          <a:p>
            <a:pPr marL="231775" indent="-203200">
              <a:lnSpc>
                <a:spcPct val="80000"/>
              </a:lnSpc>
            </a:pPr>
            <a:r>
              <a:rPr lang="en-GB" altLang="en-US" sz="2000" smtClean="0"/>
              <a:t>Assist Members of its region in calibrating their national meteorological standards and related ocean instruments</a:t>
            </a:r>
          </a:p>
          <a:p>
            <a:pPr marL="231775" indent="-203200">
              <a:lnSpc>
                <a:spcPct val="80000"/>
              </a:lnSpc>
            </a:pPr>
            <a:r>
              <a:rPr lang="en-GB" altLang="en-US" sz="2000" smtClean="0"/>
              <a:t>Participate in, or organize, regional instrument inter-comparisons, following relevant JCOMM recommendations</a:t>
            </a:r>
          </a:p>
          <a:p>
            <a:pPr marL="231775" indent="-203200">
              <a:lnSpc>
                <a:spcPct val="80000"/>
              </a:lnSpc>
            </a:pPr>
            <a:r>
              <a:rPr lang="en-GB" altLang="en-US" sz="2000" smtClean="0"/>
              <a:t>Make positive contribution to Members regarding Quality of measurements</a:t>
            </a:r>
          </a:p>
          <a:p>
            <a:pPr marL="231775" indent="-203200">
              <a:lnSpc>
                <a:spcPct val="80000"/>
              </a:lnSpc>
            </a:pPr>
            <a:r>
              <a:rPr lang="en-GB" altLang="en-US" sz="2000" smtClean="0"/>
              <a:t>Advise Members on enquiries regarding instrument performance, maintenance &amp; availability of guidance materials</a:t>
            </a:r>
          </a:p>
          <a:p>
            <a:pPr marL="231775" indent="-203200">
              <a:lnSpc>
                <a:spcPct val="80000"/>
              </a:lnSpc>
            </a:pPr>
            <a:r>
              <a:rPr lang="en-GB" altLang="en-US" sz="2000" smtClean="0"/>
              <a:t>Actively participate, or assist, in organization of regional workshops on meteorological &amp; related oceanographic instruments and measurements</a:t>
            </a:r>
          </a:p>
          <a:p>
            <a:pPr marL="231775" indent="-203200">
              <a:lnSpc>
                <a:spcPct val="80000"/>
              </a:lnSpc>
            </a:pPr>
            <a:r>
              <a:rPr lang="en-GB" altLang="en-US" sz="2000" smtClean="0"/>
              <a:t>Cooperate with other RMICs in standardization of meteorological and related oceanographic measurements &amp; sensors</a:t>
            </a:r>
          </a:p>
          <a:p>
            <a:pPr marL="231775" indent="-203200">
              <a:lnSpc>
                <a:spcPct val="80000"/>
              </a:lnSpc>
            </a:pPr>
            <a:r>
              <a:rPr lang="en-GB" altLang="en-US" sz="2000" smtClean="0"/>
              <a:t>Regularly inform Members &amp; report, on an annual basis, to  JCOMM MAN. JCOMM in turn should keep the WMO &amp; IOC ECs informed on the status and activities of the RMICs, and propose changes, as required.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4587" y="6515100"/>
            <a:ext cx="301625" cy="333375"/>
          </a:xfrm>
          <a:prstGeom prst="rect">
            <a:avLst/>
          </a:prstGeom>
          <a:ln/>
        </p:spPr>
        <p:txBody>
          <a:bodyPr/>
          <a:lstStyle/>
          <a:p>
            <a:fld id="{8443BE44-402E-4326-B876-E66935AB4460}" type="slidenum">
              <a:rPr lang="en-GB" altLang="en-US" sz="1400"/>
              <a:pPr/>
              <a:t>5</a:t>
            </a:fld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5132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80963"/>
            <a:ext cx="8086725" cy="947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normAutofit/>
          </a:bodyPr>
          <a:lstStyle/>
          <a:p>
            <a:r>
              <a:rPr lang="en-US" altLang="en-US" dirty="0" smtClean="0"/>
              <a:t>Evaluation process </a:t>
            </a:r>
            <a:r>
              <a:rPr lang="en-US" altLang="en-US" dirty="0" smtClean="0"/>
              <a:t>(</a:t>
            </a:r>
            <a:r>
              <a:rPr lang="en-US" altLang="en-US" dirty="0" smtClean="0"/>
              <a:t>6-12 months)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49388"/>
            <a:ext cx="8664575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r>
              <a:rPr lang="en-US" altLang="en-US" sz="2400" dirty="0" smtClean="0"/>
              <a:t>Process proposed by JCOMM</a:t>
            </a:r>
          </a:p>
          <a:p>
            <a:r>
              <a:rPr lang="en-US" altLang="en-US" sz="2400" dirty="0" smtClean="0"/>
              <a:t>Endorsed by WMO-IOC Exec Bodies</a:t>
            </a:r>
          </a:p>
          <a:p>
            <a:r>
              <a:rPr lang="en-US" altLang="en-US" sz="2400" dirty="0" smtClean="0"/>
              <a:t>Candidate provides statement of compliance with list of instruments covered</a:t>
            </a:r>
          </a:p>
          <a:p>
            <a:r>
              <a:rPr lang="en-US" altLang="en-US" sz="2400" dirty="0" smtClean="0"/>
              <a:t>Application submitted to JCOMM Co-President</a:t>
            </a:r>
          </a:p>
          <a:p>
            <a:r>
              <a:rPr lang="en-US" altLang="en-US" sz="2400" dirty="0" smtClean="0"/>
              <a:t>Training workshop organized within 12 months</a:t>
            </a:r>
          </a:p>
          <a:p>
            <a:r>
              <a:rPr lang="en-US" altLang="en-US" sz="2400" dirty="0" smtClean="0"/>
              <a:t>OCG evaluates the candidate’s application (work can be delegated)</a:t>
            </a:r>
          </a:p>
          <a:p>
            <a:r>
              <a:rPr lang="en-US" altLang="en-US" sz="2400" dirty="0" smtClean="0"/>
              <a:t>OCG advises </a:t>
            </a:r>
            <a:r>
              <a:rPr lang="en-US" altLang="en-US" sz="2400" dirty="0" smtClean="0"/>
              <a:t>JCOMM Management Committee (MAN)</a:t>
            </a:r>
            <a:endParaRPr lang="en-US" altLang="en-US" sz="2400" dirty="0" smtClean="0"/>
          </a:p>
          <a:p>
            <a:r>
              <a:rPr lang="en-US" altLang="en-US" sz="2400" dirty="0" smtClean="0"/>
              <a:t>JCOMM Session invited to endorse applications</a:t>
            </a:r>
          </a:p>
          <a:p>
            <a:r>
              <a:rPr lang="en-US" altLang="en-US" sz="2400" dirty="0" smtClean="0"/>
              <a:t>WMO &amp; IOC Executive Councils approval</a:t>
            </a:r>
            <a:endParaRPr lang="en-US" altLang="en-US" sz="200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4587" y="6515100"/>
            <a:ext cx="301625" cy="333375"/>
          </a:xfrm>
          <a:prstGeom prst="rect">
            <a:avLst/>
          </a:prstGeom>
          <a:ln/>
        </p:spPr>
        <p:txBody>
          <a:bodyPr/>
          <a:lstStyle/>
          <a:p>
            <a:fld id="{8443BE44-402E-4326-B876-E66935AB4460}" type="slidenum">
              <a:rPr lang="en-GB" altLang="en-US" sz="1400"/>
              <a:pPr/>
              <a:t>6</a:t>
            </a:fld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2748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80963"/>
            <a:ext cx="751205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r>
              <a:rPr lang="en-US" altLang="en-US" sz="3200" smtClean="0"/>
              <a:t>Statement of Compliance </a:t>
            </a:r>
            <a:br>
              <a:rPr lang="en-US" altLang="en-US" sz="3200" smtClean="0"/>
            </a:br>
            <a:r>
              <a:rPr lang="en-US" altLang="en-US" sz="3200" smtClean="0"/>
              <a:t>(NOAA/NDBC, Bay St Louis, USA)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49388"/>
            <a:ext cx="8664575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r>
              <a:rPr lang="en-US" altLang="en-US" sz="2000" smtClean="0"/>
              <a:t>WMO RA-IV: North/Central America and the Carribeans</a:t>
            </a:r>
          </a:p>
          <a:p>
            <a:pPr lvl="1"/>
            <a:r>
              <a:rPr lang="en-US" altLang="en-US" sz="1800" smtClean="0"/>
              <a:t>Submitted by NDBC Director</a:t>
            </a:r>
          </a:p>
          <a:p>
            <a:pPr lvl="1"/>
            <a:r>
              <a:rPr lang="en-US" altLang="en-US" sz="1800" smtClean="0"/>
              <a:t>RMIC capability for (incl. standard &amp; reference instruments)</a:t>
            </a:r>
          </a:p>
          <a:p>
            <a:pPr lvl="2"/>
            <a:r>
              <a:rPr lang="en-US" altLang="en-US" sz="1600" smtClean="0"/>
              <a:t>Wind, Air Pressure, Relative Humidity </a:t>
            </a:r>
          </a:p>
          <a:p>
            <a:pPr lvl="2"/>
            <a:r>
              <a:rPr lang="en-US" altLang="en-US" sz="1600" smtClean="0"/>
              <a:t>T, SST, Sub/T</a:t>
            </a:r>
          </a:p>
          <a:p>
            <a:pPr lvl="2"/>
            <a:r>
              <a:rPr lang="en-US" altLang="en-US" sz="1600" smtClean="0"/>
              <a:t>Wave height &amp; period </a:t>
            </a:r>
          </a:p>
          <a:p>
            <a:pPr lvl="1"/>
            <a:r>
              <a:rPr lang="en-US" altLang="en-US" sz="1800" smtClean="0"/>
              <a:t>15 technicians, 25 engineers</a:t>
            </a:r>
          </a:p>
          <a:p>
            <a:pPr lvl="1"/>
            <a:r>
              <a:rPr lang="en-US" altLang="en-US" sz="1800" smtClean="0"/>
              <a:t>ISO 9001:2008</a:t>
            </a:r>
          </a:p>
          <a:p>
            <a:pPr lvl="1"/>
            <a:r>
              <a:rPr lang="en-US" altLang="en-US" sz="1800" smtClean="0"/>
              <a:t>Interlaboratory comparisons; instruments tested at independent laboratories for National Institute of Standards and Technology (NIST)</a:t>
            </a:r>
          </a:p>
          <a:p>
            <a:pPr lvl="1"/>
            <a:r>
              <a:rPr lang="en-US" altLang="en-US" sz="1800" smtClean="0"/>
              <a:t>Participation in QARTOS, MTS, IOOS, IAPSO</a:t>
            </a:r>
          </a:p>
          <a:p>
            <a:pPr lvl="1"/>
            <a:r>
              <a:rPr lang="en-US" altLang="en-US" sz="1800" smtClean="0"/>
              <a:t>Committed to organize training workshops, intercomparisons, promoting standards, providing calibration to RA-IV members</a:t>
            </a:r>
          </a:p>
          <a:p>
            <a:pPr lvl="1"/>
            <a:endParaRPr lang="en-US" altLang="en-US" sz="1800" smtClean="0"/>
          </a:p>
          <a:p>
            <a:pPr lvl="1">
              <a:lnSpc>
                <a:spcPct val="80000"/>
              </a:lnSpc>
            </a:pPr>
            <a:endParaRPr lang="en-US" altLang="en-US" sz="160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4587" y="6515100"/>
            <a:ext cx="301625" cy="333375"/>
          </a:xfrm>
          <a:prstGeom prst="rect">
            <a:avLst/>
          </a:prstGeom>
          <a:ln/>
        </p:spPr>
        <p:txBody>
          <a:bodyPr/>
          <a:lstStyle/>
          <a:p>
            <a:fld id="{8443BE44-402E-4326-B876-E66935AB4460}" type="slidenum">
              <a:rPr lang="en-GB" altLang="en-US" sz="1400"/>
              <a:pPr/>
              <a:t>7</a:t>
            </a:fld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7996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80963"/>
            <a:ext cx="751205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r>
              <a:rPr lang="en-US" altLang="en-US" sz="3200" smtClean="0"/>
              <a:t>Statement of Compliance </a:t>
            </a:r>
            <a:br>
              <a:rPr lang="en-US" altLang="en-US" sz="3200" smtClean="0"/>
            </a:br>
            <a:r>
              <a:rPr lang="en-US" altLang="en-US" sz="3200" smtClean="0"/>
              <a:t>(SOA/NCOSM, Tianjin, China)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49388"/>
            <a:ext cx="8664575" cy="5408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r>
              <a:rPr lang="en-US" altLang="en-US" sz="2000" dirty="0" smtClean="0"/>
              <a:t>WMO RA-II (Asia) and Asia Pacific region</a:t>
            </a:r>
          </a:p>
          <a:p>
            <a:pPr lvl="1"/>
            <a:r>
              <a:rPr lang="en-US" altLang="en-US" sz="1800" dirty="0" smtClean="0"/>
              <a:t>Submitted by NCOSM Director</a:t>
            </a:r>
          </a:p>
          <a:p>
            <a:pPr lvl="1"/>
            <a:r>
              <a:rPr lang="en-US" altLang="en-US" sz="1800" dirty="0" smtClean="0"/>
              <a:t>RMIC capability for (incl. standard &amp; reference instruments)</a:t>
            </a:r>
          </a:p>
          <a:p>
            <a:pPr lvl="2"/>
            <a:r>
              <a:rPr lang="en-US" altLang="en-US" sz="1600" dirty="0" smtClean="0"/>
              <a:t>Conductivity, water Temp. &amp; Pressure </a:t>
            </a:r>
          </a:p>
          <a:p>
            <a:pPr lvl="2"/>
            <a:r>
              <a:rPr lang="en-US" altLang="en-US" sz="1600" dirty="0" smtClean="0"/>
              <a:t>Sea level</a:t>
            </a:r>
          </a:p>
          <a:p>
            <a:pPr lvl="2"/>
            <a:r>
              <a:rPr lang="en-US" altLang="en-US" sz="1600" dirty="0" smtClean="0"/>
              <a:t>Wave height &amp; period</a:t>
            </a:r>
          </a:p>
          <a:p>
            <a:pPr lvl="1"/>
            <a:r>
              <a:rPr lang="en-US" altLang="en-US" sz="1800" dirty="0" smtClean="0"/>
              <a:t>Personnel accredited by AQSIQ (quality supervision)</a:t>
            </a:r>
          </a:p>
          <a:p>
            <a:pPr lvl="1"/>
            <a:r>
              <a:rPr lang="en-US" altLang="en-US" sz="1800" dirty="0" smtClean="0"/>
              <a:t>3 </a:t>
            </a:r>
            <a:r>
              <a:rPr lang="en-US" altLang="en-US" sz="1800" dirty="0" err="1" smtClean="0"/>
              <a:t>Ph.D</a:t>
            </a:r>
            <a:r>
              <a:rPr lang="en-US" altLang="en-US" sz="1800" dirty="0" smtClean="0"/>
              <a:t>, 15 Masters/Engineers, 54 technicians</a:t>
            </a:r>
          </a:p>
          <a:p>
            <a:pPr lvl="1"/>
            <a:r>
              <a:rPr lang="en-US" altLang="en-US" sz="1800" dirty="0" smtClean="0"/>
              <a:t>Accredited ISO 17025 (every 3 years); QM since 1985; </a:t>
            </a:r>
          </a:p>
          <a:p>
            <a:pPr lvl="1"/>
            <a:r>
              <a:rPr lang="en-US" altLang="en-US" sz="1800" dirty="0" smtClean="0"/>
              <a:t>China primary standard for seawater (compared with IAPSO)</a:t>
            </a:r>
          </a:p>
          <a:p>
            <a:pPr lvl="1"/>
            <a:r>
              <a:rPr lang="en-US" altLang="en-US" sz="1800" dirty="0" err="1" smtClean="0"/>
              <a:t>Interlaboratory</a:t>
            </a:r>
            <a:r>
              <a:rPr lang="en-US" altLang="en-US" sz="1800" dirty="0" smtClean="0"/>
              <a:t> comparisons; instruments tested at independent laboratories</a:t>
            </a:r>
          </a:p>
          <a:p>
            <a:pPr lvl="1"/>
            <a:r>
              <a:rPr lang="en-US" altLang="en-US" sz="1800" dirty="0" smtClean="0"/>
              <a:t>Committed to organize training workshops, </a:t>
            </a:r>
            <a:r>
              <a:rPr lang="en-US" altLang="en-US" sz="1800" dirty="0" err="1" smtClean="0"/>
              <a:t>intercomparisons</a:t>
            </a:r>
            <a:r>
              <a:rPr lang="en-US" altLang="en-US" sz="1800" dirty="0" smtClean="0"/>
              <a:t>, promoting standards, regional QC standards, providing calibration to the region members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764587" y="6515100"/>
            <a:ext cx="301625" cy="333375"/>
          </a:xfrm>
          <a:prstGeom prst="rect">
            <a:avLst/>
          </a:prstGeom>
          <a:ln/>
        </p:spPr>
        <p:txBody>
          <a:bodyPr/>
          <a:lstStyle/>
          <a:p>
            <a:fld id="{8443BE44-402E-4326-B876-E66935AB4460}" type="slidenum">
              <a:rPr lang="en-GB" altLang="en-US" sz="1400"/>
              <a:pPr/>
              <a:t>8</a:t>
            </a:fld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2878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Existing</a:t>
            </a:r>
            <a:r>
              <a:rPr lang="fr-CH" dirty="0" smtClean="0"/>
              <a:t> </a:t>
            </a:r>
            <a:r>
              <a:rPr lang="fr-CH" dirty="0" err="1" smtClean="0"/>
              <a:t>RMICs</a:t>
            </a:r>
            <a:r>
              <a:rPr lang="fr-CH" dirty="0" smtClean="0"/>
              <a:t> and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RA-I : </a:t>
            </a:r>
            <a:r>
              <a:rPr lang="fr-CH" dirty="0" err="1" smtClean="0"/>
              <a:t>Morocco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candidate (</a:t>
            </a:r>
            <a:r>
              <a:rPr lang="fr-CH" dirty="0" err="1" smtClean="0"/>
              <a:t>with</a:t>
            </a:r>
            <a:r>
              <a:rPr lang="fr-CH" dirty="0" smtClean="0"/>
              <a:t> possible contributions of South </a:t>
            </a:r>
            <a:r>
              <a:rPr lang="fr-CH" dirty="0" err="1" smtClean="0"/>
              <a:t>Africa</a:t>
            </a:r>
            <a:r>
              <a:rPr lang="fr-CH" dirty="0" smtClean="0"/>
              <a:t> and Kenya)</a:t>
            </a:r>
          </a:p>
          <a:p>
            <a:r>
              <a:rPr lang="fr-CH" dirty="0" smtClean="0"/>
              <a:t>RA-II : RMIC/Asia Pacific </a:t>
            </a:r>
            <a:r>
              <a:rPr lang="fr-CH" dirty="0" err="1" smtClean="0"/>
              <a:t>established</a:t>
            </a:r>
            <a:r>
              <a:rPr lang="fr-CH" dirty="0" smtClean="0"/>
              <a:t> in 2011</a:t>
            </a:r>
          </a:p>
          <a:p>
            <a:r>
              <a:rPr lang="fr-CH" dirty="0" smtClean="0"/>
              <a:t>RA-III: No candidate</a:t>
            </a:r>
          </a:p>
          <a:p>
            <a:r>
              <a:rPr lang="fr-CH" dirty="0" smtClean="0"/>
              <a:t>RA-IV: RMIC/RA-IV </a:t>
            </a:r>
            <a:r>
              <a:rPr lang="fr-CH" dirty="0" err="1" smtClean="0"/>
              <a:t>established</a:t>
            </a:r>
            <a:r>
              <a:rPr lang="fr-CH" dirty="0" smtClean="0"/>
              <a:t> in 2011</a:t>
            </a:r>
          </a:p>
          <a:p>
            <a:r>
              <a:rPr lang="fr-CH" dirty="0" smtClean="0"/>
              <a:t>RA-V: No candidate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RA-VI: No candidate (</a:t>
            </a:r>
            <a:r>
              <a:rPr lang="fr-CH" dirty="0" err="1" smtClean="0">
                <a:solidFill>
                  <a:srgbClr val="FF0000"/>
                </a:solidFill>
              </a:rPr>
              <a:t>this</a:t>
            </a:r>
            <a:r>
              <a:rPr lang="fr-CH" dirty="0" smtClean="0">
                <a:solidFill>
                  <a:srgbClr val="FF0000"/>
                </a:solidFill>
              </a:rPr>
              <a:t> workshop to explore)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40074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409</TotalTime>
  <Words>777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WMO_BLUE_Powerpoint_en_fr</vt:lpstr>
      <vt:lpstr>PowerPoint Presentation</vt:lpstr>
      <vt:lpstr>Objective and role of the Regional  WMO-IOC Marine Instrument Centres (RMICs)</vt:lpstr>
      <vt:lpstr>Establishing the network of RMICs</vt:lpstr>
      <vt:lpstr>RMIC Capabilities</vt:lpstr>
      <vt:lpstr>RMIC corresponding functions</vt:lpstr>
      <vt:lpstr>Evaluation process (6-12 months)</vt:lpstr>
      <vt:lpstr>Statement of Compliance  (NOAA/NDBC, Bay St Louis, USA)</vt:lpstr>
      <vt:lpstr>Statement of Compliance  (SOA/NCOSM, Tianjin, China)</vt:lpstr>
      <vt:lpstr>Existing RMICs and Candidates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Etienne Charpentier</cp:lastModifiedBy>
  <cp:revision>12</cp:revision>
  <dcterms:created xsi:type="dcterms:W3CDTF">2016-07-22T07:19:48Z</dcterms:created>
  <dcterms:modified xsi:type="dcterms:W3CDTF">2016-07-25T12:18:01Z</dcterms:modified>
</cp:coreProperties>
</file>