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92" r:id="rId11"/>
    <p:sldId id="284" r:id="rId12"/>
    <p:sldId id="285" r:id="rId13"/>
    <p:sldId id="286" r:id="rId14"/>
    <p:sldId id="287" r:id="rId15"/>
    <p:sldId id="288" r:id="rId16"/>
    <p:sldId id="289" r:id="rId17"/>
    <p:sldId id="298" r:id="rId18"/>
    <p:sldId id="299" r:id="rId19"/>
    <p:sldId id="293" r:id="rId20"/>
    <p:sldId id="297" r:id="rId21"/>
    <p:sldId id="301" r:id="rId22"/>
    <p:sldId id="302" r:id="rId23"/>
    <p:sldId id="303" r:id="rId24"/>
    <p:sldId id="290" r:id="rId25"/>
    <p:sldId id="300" r:id="rId26"/>
    <p:sldId id="282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2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1B5F6-7F5F-43BC-88C4-84775FB03EEC}" type="datetimeFigureOut">
              <a:rPr lang="en-US" smtClean="0"/>
              <a:t>28/07/2016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8719F-75CB-49A7-937A-441A8F395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1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DD949B-6ADA-465E-9EEE-A75CE1F2C01F}" type="slidenum">
              <a:rPr lang="en-GB" altLang="en-US" sz="1200">
                <a:latin typeface="Times" charset="0"/>
              </a:rPr>
              <a:pPr/>
              <a:t>2</a:t>
            </a:fld>
            <a:endParaRPr lang="en-GB" altLang="en-US" sz="1200">
              <a:latin typeface="Times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smtClean="0"/>
              <a:t>Total </a:t>
            </a:r>
            <a:r>
              <a:rPr lang="de-CH" dirty="0" err="1" smtClean="0"/>
              <a:t>pageviews</a:t>
            </a:r>
            <a:r>
              <a:rPr lang="de-CH" dirty="0" smtClean="0"/>
              <a:t> </a:t>
            </a:r>
            <a:r>
              <a:rPr lang="de-CH" dirty="0" err="1" smtClean="0"/>
              <a:t>corresponds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approx</a:t>
            </a:r>
            <a:r>
              <a:rPr lang="de-CH" baseline="0" dirty="0" smtClean="0"/>
              <a:t>. 280 </a:t>
            </a:r>
            <a:r>
              <a:rPr lang="de-CH" baseline="0" dirty="0" err="1" smtClean="0"/>
              <a:t>pageviews</a:t>
            </a:r>
            <a:r>
              <a:rPr lang="de-CH" baseline="0" dirty="0" smtClean="0"/>
              <a:t> per </a:t>
            </a:r>
            <a:r>
              <a:rPr lang="de-CH" baseline="0" dirty="0" err="1" smtClean="0"/>
              <a:t>day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78D7A-3B21-42CB-99E5-08B8DDD04F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-sat.info/oscar/observingrequirements" TargetMode="External"/><Relationship Id="rId2" Type="http://schemas.openxmlformats.org/officeDocument/2006/relationships/hyperlink" Target="http://www.wmo.int/osca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scar.wmo.int/surface" TargetMode="External"/><Relationship Id="rId4" Type="http://schemas.openxmlformats.org/officeDocument/2006/relationships/hyperlink" Target="http://oscar.wmo.int/spac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mo-sat.info/oscar/observingrequiremen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mo-sat.info/oscar/variables/view/1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oscar.wmo.int/spac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pages/prog/www/ois/volume-a/vola-home.htm" TargetMode="External"/><Relationship Id="rId2" Type="http://schemas.openxmlformats.org/officeDocument/2006/relationships/hyperlink" Target="http://oscar.wmo.int/surfac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oscar.wmo.int/surfac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awsis.meteoswiss.ch/" TargetMode="External"/><Relationship Id="rId2" Type="http://schemas.openxmlformats.org/officeDocument/2006/relationships/hyperlink" Target="http://www.jcommop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mo.int/pages/prog/www/WRO/index_en.html#WR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oscar.wmo.int/surfac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oscar.wmo.int/surfac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www/OSY/GOS-RR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www/wigos/documents/WIGOS-RM/1160_en.pdf#page=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www/wigos/wi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5200" y="104774"/>
            <a:ext cx="8229600" cy="6276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FFFF00"/>
                </a:solidFill>
              </a:rPr>
              <a:t>WIGOS Workshop for Regional Association VI (RA-VI) with Focus on Marine Meteorological and Oceanographic Observing Requirements </a:t>
            </a:r>
          </a:p>
          <a:p>
            <a:r>
              <a:rPr lang="en-GB" sz="2400" i="1" dirty="0" smtClean="0">
                <a:solidFill>
                  <a:srgbClr val="FFFF00"/>
                </a:solidFill>
              </a:rPr>
              <a:t>(</a:t>
            </a:r>
            <a:r>
              <a:rPr lang="en-GB" sz="2400" i="1" dirty="0">
                <a:solidFill>
                  <a:srgbClr val="FFFF00"/>
                </a:solidFill>
              </a:rPr>
              <a:t>Split, Croatia, 5-7 September 2016</a:t>
            </a:r>
            <a:r>
              <a:rPr lang="en-GB" sz="2400" i="1" dirty="0" smtClean="0">
                <a:solidFill>
                  <a:srgbClr val="FFFF00"/>
                </a:solidFill>
              </a:rPr>
              <a:t>)</a:t>
            </a:r>
          </a:p>
          <a:p>
            <a:endParaRPr lang="en-GB" sz="2400" i="1" dirty="0">
              <a:solidFill>
                <a:srgbClr val="FFFF00"/>
              </a:solidFill>
            </a:endParaRPr>
          </a:p>
          <a:p>
            <a:r>
              <a:rPr lang="en-GB" sz="3200" b="1" dirty="0" smtClean="0">
                <a:solidFill>
                  <a:srgbClr val="FFFF00"/>
                </a:solidFill>
              </a:rPr>
              <a:t>The WIGOS Metadata Standard </a:t>
            </a:r>
          </a:p>
          <a:p>
            <a:r>
              <a:rPr lang="en-GB" sz="3200" b="1" dirty="0" smtClean="0">
                <a:solidFill>
                  <a:srgbClr val="FFFF00"/>
                </a:solidFill>
              </a:rPr>
              <a:t>And OSCAR</a:t>
            </a:r>
            <a:endParaRPr lang="en-GB" sz="3200" b="1" dirty="0">
              <a:solidFill>
                <a:srgbClr val="FFFF00"/>
              </a:solidFill>
            </a:endParaRPr>
          </a:p>
          <a:p>
            <a:endParaRPr lang="en-GB" sz="2600" i="1" dirty="0" smtClean="0">
              <a:solidFill>
                <a:srgbClr val="FFFF00"/>
              </a:solidFill>
            </a:endParaRPr>
          </a:p>
          <a:p>
            <a:r>
              <a:rPr lang="en-GB" sz="2400" i="1" dirty="0" smtClean="0">
                <a:solidFill>
                  <a:srgbClr val="FFFF00"/>
                </a:solidFill>
              </a:rPr>
              <a:t>Etienne </a:t>
            </a:r>
            <a:r>
              <a:rPr lang="en-GB" sz="2400" i="1" dirty="0" err="1" smtClean="0">
                <a:solidFill>
                  <a:srgbClr val="FFFF00"/>
                </a:solidFill>
              </a:rPr>
              <a:t>Charpentier</a:t>
            </a:r>
            <a:r>
              <a:rPr lang="en-GB" sz="2400" i="1" dirty="0" smtClean="0">
                <a:solidFill>
                  <a:srgbClr val="FFFF00"/>
                </a:solidFill>
              </a:rPr>
              <a:t>, Chief</a:t>
            </a:r>
            <a:r>
              <a:rPr lang="en-GB" sz="2400" i="1" dirty="0">
                <a:solidFill>
                  <a:srgbClr val="FFFF00"/>
                </a:solidFill>
              </a:rPr>
              <a:t>, WMO Observing Systems </a:t>
            </a:r>
            <a:r>
              <a:rPr lang="en-GB" sz="2400" i="1" dirty="0" smtClean="0">
                <a:solidFill>
                  <a:srgbClr val="FFFF00"/>
                </a:solidFill>
              </a:rPr>
              <a:t>Division</a:t>
            </a:r>
          </a:p>
          <a:p>
            <a:r>
              <a:rPr lang="en-GB" sz="2400" i="1" dirty="0" smtClean="0">
                <a:solidFill>
                  <a:srgbClr val="FFFF00"/>
                </a:solidFill>
              </a:rPr>
              <a:t>Luis </a:t>
            </a:r>
            <a:r>
              <a:rPr lang="en-GB" sz="2400" i="1" dirty="0" err="1" smtClean="0">
                <a:solidFill>
                  <a:srgbClr val="FFFF00"/>
                </a:solidFill>
              </a:rPr>
              <a:t>Nunes</a:t>
            </a:r>
            <a:r>
              <a:rPr lang="en-GB" sz="2400" i="1" dirty="0" smtClean="0">
                <a:solidFill>
                  <a:srgbClr val="FFFF00"/>
                </a:solidFill>
              </a:rPr>
              <a:t>, WMO, WIGOS Project Office</a:t>
            </a:r>
          </a:p>
          <a:p>
            <a:r>
              <a:rPr lang="en-GB" sz="2400" i="1" dirty="0" smtClean="0">
                <a:solidFill>
                  <a:srgbClr val="FFFF00"/>
                </a:solidFill>
              </a:rPr>
              <a:t>Estelle </a:t>
            </a:r>
            <a:r>
              <a:rPr lang="en-GB" sz="2400" i="1" dirty="0" err="1" smtClean="0">
                <a:solidFill>
                  <a:srgbClr val="FFFF00"/>
                </a:solidFill>
              </a:rPr>
              <a:t>Grüter</a:t>
            </a:r>
            <a:r>
              <a:rPr lang="en-GB" sz="2400" i="1" dirty="0" smtClean="0">
                <a:solidFill>
                  <a:srgbClr val="FFFF00"/>
                </a:solidFill>
              </a:rPr>
              <a:t>, MeteoSwiss</a:t>
            </a:r>
          </a:p>
          <a:p>
            <a:r>
              <a:rPr lang="en-GB" sz="2400" i="1" dirty="0" smtClean="0">
                <a:solidFill>
                  <a:srgbClr val="FFFF00"/>
                </a:solidFill>
              </a:rPr>
              <a:t>Jochen Dibbern, DWD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Observing System Capabilities Analysis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Review </a:t>
            </a:r>
            <a:r>
              <a:rPr lang="en-US" sz="2800" dirty="0"/>
              <a:t>platform (OSCAR)</a:t>
            </a:r>
            <a:br>
              <a:rPr lang="en-US" sz="2800" dirty="0"/>
            </a:br>
            <a:r>
              <a:rPr lang="en-GB" sz="2800" b="1" dirty="0">
                <a:hlinkClick r:id="rId2"/>
              </a:rPr>
              <a:t>oscar.wmo.int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775"/>
            <a:ext cx="8229600" cy="4525963"/>
          </a:xfrm>
        </p:spPr>
        <p:txBody>
          <a:bodyPr/>
          <a:lstStyle/>
          <a:p>
            <a:pPr marL="514350" indent="-514350">
              <a:spcAft>
                <a:spcPts val="1200"/>
              </a:spcAft>
            </a:pPr>
            <a:r>
              <a:rPr lang="en-GB" b="1" dirty="0"/>
              <a:t>OSCAR </a:t>
            </a:r>
            <a:r>
              <a:rPr lang="en-GB" b="1" dirty="0" smtClean="0"/>
              <a:t>is comprised </a:t>
            </a:r>
            <a:r>
              <a:rPr lang="en-GB" b="1" dirty="0"/>
              <a:t>of 3 components</a:t>
            </a:r>
            <a:endParaRPr lang="en-GB" dirty="0"/>
          </a:p>
          <a:p>
            <a:pPr marL="1314450" lvl="2" indent="-5143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dirty="0">
                <a:hlinkClick r:id="rId3"/>
              </a:rPr>
              <a:t>OSCAR/Requirements</a:t>
            </a:r>
            <a:r>
              <a:rPr lang="en-GB" dirty="0"/>
              <a:t> : </a:t>
            </a:r>
            <a:r>
              <a:rPr lang="en-GB" dirty="0" smtClean="0"/>
              <a:t>A record of technology </a:t>
            </a:r>
            <a:r>
              <a:rPr lang="en-GB" dirty="0"/>
              <a:t>free observational user </a:t>
            </a:r>
            <a:r>
              <a:rPr lang="en-GB" dirty="0" smtClean="0"/>
              <a:t>requirements</a:t>
            </a:r>
            <a:endParaRPr lang="en-GB" dirty="0"/>
          </a:p>
          <a:p>
            <a:pPr marL="1314450" lvl="2" indent="-5143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dirty="0">
                <a:hlinkClick r:id="rId4"/>
              </a:rPr>
              <a:t>OSCAR/Space</a:t>
            </a:r>
            <a:r>
              <a:rPr lang="en-GB" dirty="0"/>
              <a:t>: </a:t>
            </a:r>
            <a:r>
              <a:rPr lang="en-US" dirty="0"/>
              <a:t>capabilities of all satellite sensors, whether historical, operational or planned</a:t>
            </a:r>
          </a:p>
          <a:p>
            <a:pPr marL="1314450" lvl="2" indent="-5143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dirty="0">
                <a:hlinkClick r:id="rId5"/>
              </a:rPr>
              <a:t>OSCAR/Surface</a:t>
            </a:r>
            <a:r>
              <a:rPr lang="en-GB" dirty="0"/>
              <a:t>: </a:t>
            </a:r>
            <a:r>
              <a:rPr lang="en-US" dirty="0"/>
              <a:t>surface-based capabilities; developed </a:t>
            </a:r>
            <a:r>
              <a:rPr lang="en-US" dirty="0" smtClean="0"/>
              <a:t>by MeteoSwiss </a:t>
            </a:r>
            <a:r>
              <a:rPr lang="en-US" dirty="0"/>
              <a:t>for </a:t>
            </a:r>
            <a:r>
              <a:rPr lang="en-US" dirty="0" smtClean="0"/>
              <a:t>WMO under MoU, and with strong financial commitment of Switzerland</a:t>
            </a:r>
          </a:p>
          <a:p>
            <a:pPr marL="1314450" lvl="2" indent="-514350">
              <a:buFont typeface="Wingdings" panose="05000000000000000000" pitchFamily="2" charset="2"/>
              <a:buChar char="ü"/>
            </a:pPr>
            <a:endParaRPr lang="en-GB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48426"/>
            <a:ext cx="371475" cy="312737"/>
          </a:xfrm>
          <a:prstGeom prst="rect">
            <a:avLst/>
          </a:prstGeom>
        </p:spPr>
        <p:txBody>
          <a:bodyPr/>
          <a:lstStyle/>
          <a:p>
            <a:fld id="{DEA80673-A73F-4D73-96A3-E05FA08B7613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91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OSCAR/Requirements</a:t>
            </a:r>
            <a:br>
              <a:rPr lang="en-US" sz="3600" dirty="0" smtClean="0"/>
            </a:br>
            <a:r>
              <a:rPr lang="en-US" sz="2400" dirty="0" smtClean="0">
                <a:hlinkClick r:id="rId2"/>
              </a:rPr>
              <a:t>https://www.wmo-sat.info/oscar/observingrequirements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 smtClean="0"/>
              <a:t>Technology free observational user requirements recorded quantitatively in terms of </a:t>
            </a:r>
            <a:r>
              <a:rPr lang="en-GB" dirty="0"/>
              <a:t>space &amp; time resolution, timeliness, uncertainty, </a:t>
            </a:r>
            <a:r>
              <a:rPr lang="en-GB" dirty="0" smtClean="0"/>
              <a:t>stability for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dirty="0" smtClean="0"/>
              <a:t>20 </a:t>
            </a:r>
            <a:r>
              <a:rPr lang="en-GB" dirty="0"/>
              <a:t>Application areas</a:t>
            </a:r>
            <a:endParaRPr lang="en-US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262 </a:t>
            </a:r>
            <a:r>
              <a:rPr lang="en-GB" dirty="0" smtClean="0"/>
              <a:t>observed variables</a:t>
            </a:r>
            <a:endParaRPr lang="en-US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dirty="0" smtClean="0"/>
              <a:t>5 </a:t>
            </a:r>
            <a:r>
              <a:rPr lang="en-GB" dirty="0"/>
              <a:t>Vertical domains (Atmosphere, Ocean, Terrestrial, Outer Space, and Cross-Cutting) totalling 30 vertical </a:t>
            </a:r>
            <a:r>
              <a:rPr lang="en-GB" dirty="0" smtClean="0"/>
              <a:t>layers</a:t>
            </a:r>
            <a:endParaRPr lang="en-US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8 Horizontal coverage domains (global, global ocean, global land, coastal areas, regional, sub-regional, local, and point</a:t>
            </a:r>
            <a:r>
              <a:rPr lang="en-GB" dirty="0" smtClean="0"/>
              <a:t>)</a:t>
            </a:r>
            <a:endParaRPr lang="en-US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dirty="0" smtClean="0"/>
              <a:t>2 </a:t>
            </a:r>
            <a:r>
              <a:rPr lang="en-GB" dirty="0"/>
              <a:t>Cross-Cutting themes linked to 19 </a:t>
            </a:r>
            <a:r>
              <a:rPr lang="en-GB" dirty="0" smtClean="0"/>
              <a:t>variables</a:t>
            </a:r>
            <a:endParaRPr lang="en-US" dirty="0"/>
          </a:p>
          <a:p>
            <a:pPr lvl="0">
              <a:lnSpc>
                <a:spcPct val="120000"/>
              </a:lnSpc>
              <a:spcAft>
                <a:spcPts val="600"/>
              </a:spcAft>
              <a:buFont typeface="Symbol"/>
              <a:buChar char="Þ"/>
            </a:pPr>
            <a:r>
              <a:rPr lang="en-GB" dirty="0" smtClean="0"/>
              <a:t>In total there are 587 </a:t>
            </a:r>
            <a:r>
              <a:rPr lang="en-GB" dirty="0"/>
              <a:t>observational user </a:t>
            </a:r>
            <a:r>
              <a:rPr lang="en-GB" dirty="0" smtClean="0"/>
              <a:t>requirements recorded in OSCAR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48426"/>
            <a:ext cx="371475" cy="312737"/>
          </a:xfrm>
          <a:prstGeom prst="rect">
            <a:avLst/>
          </a:prstGeom>
        </p:spPr>
        <p:txBody>
          <a:bodyPr/>
          <a:lstStyle/>
          <a:p>
            <a:fld id="{DEA80673-A73F-4D73-96A3-E05FA08B7613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92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600" dirty="0" smtClean="0"/>
              <a:t>Example of obs. requirements in OSCAR</a:t>
            </a:r>
            <a:br>
              <a:rPr lang="en-GB" altLang="en-US" sz="2600" dirty="0" smtClean="0"/>
            </a:br>
            <a:r>
              <a:rPr lang="en-GB" altLang="en-US" sz="2600" dirty="0" smtClean="0">
                <a:hlinkClick r:id="rId2"/>
              </a:rPr>
              <a:t>http://www.wmo-sat.info/oscar/variables/view/10</a:t>
            </a:r>
            <a:r>
              <a:rPr lang="en-GB" altLang="en-US" sz="2600" dirty="0" smtClean="0"/>
              <a:t>  </a:t>
            </a:r>
          </a:p>
        </p:txBody>
      </p:sp>
      <p:pic>
        <p:nvPicPr>
          <p:cNvPr id="12291" name="Picture 4" descr="New Picture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74775"/>
            <a:ext cx="9001125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5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763587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OSCAR/Space</a:t>
            </a:r>
            <a:r>
              <a:rPr lang="en-GB" sz="3600" dirty="0" smtClean="0"/>
              <a:t> </a:t>
            </a:r>
            <a:r>
              <a:rPr lang="en-GB" sz="3600" dirty="0"/>
              <a:t>–</a:t>
            </a:r>
            <a:r>
              <a:rPr lang="en-GB" sz="3600" dirty="0" smtClean="0"/>
              <a:t> </a:t>
            </a:r>
            <a:r>
              <a:rPr lang="en-GB" sz="3600" dirty="0" smtClean="0">
                <a:hlinkClick r:id="rId2"/>
              </a:rPr>
              <a:t>oscar.wmo.int/space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9549" y="962025"/>
            <a:ext cx="8753475" cy="46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en-US" altLang="en-US" sz="2200" dirty="0" smtClean="0">
                <a:solidFill>
                  <a:srgbClr val="1F497D">
                    <a:lumMod val="50000"/>
                  </a:srgbClr>
                </a:solidFill>
                <a:latin typeface="+mj-lt"/>
              </a:rPr>
              <a:t>Available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since September 2012</a:t>
            </a:r>
          </a:p>
          <a:p>
            <a:pPr lvl="0">
              <a:buClrTx/>
              <a:defRPr/>
            </a:pPr>
            <a:r>
              <a:rPr lang="en-US" altLang="en-US" sz="2200" dirty="0" smtClean="0">
                <a:solidFill>
                  <a:srgbClr val="1F497D">
                    <a:lumMod val="50000"/>
                  </a:srgbClr>
                </a:solidFill>
                <a:latin typeface="+mj-lt"/>
              </a:rPr>
              <a:t>Contains f</a:t>
            </a:r>
            <a:r>
              <a:rPr lang="en-US" altLang="en-US" sz="2200" dirty="0" smtClean="0"/>
              <a:t>actual information on satellites and instruments</a:t>
            </a:r>
          </a:p>
          <a:p>
            <a:pPr marL="914400" lvl="2"/>
            <a:r>
              <a:rPr lang="en-US" altLang="en-US" sz="2200" dirty="0" smtClean="0"/>
              <a:t>Satellite details (&gt; 600 satellites)</a:t>
            </a:r>
          </a:p>
          <a:p>
            <a:pPr marL="914400" lvl="2"/>
            <a:r>
              <a:rPr lang="en-US" altLang="en-US" sz="2200" dirty="0" smtClean="0"/>
              <a:t>Instrument specifications (&gt; 900 sensors   incl. </a:t>
            </a:r>
            <a:r>
              <a:rPr lang="en-US" altLang="en-US" sz="2200" dirty="0" smtClean="0">
                <a:solidFill>
                  <a:srgbClr val="1F497D">
                    <a:lumMod val="50000"/>
                  </a:srgbClr>
                </a:solidFill>
              </a:rPr>
              <a:t>≈</a:t>
            </a:r>
            <a:r>
              <a:rPr lang="en-US" altLang="en-US" sz="2200" dirty="0" smtClean="0"/>
              <a:t> 260 for space weather)</a:t>
            </a:r>
          </a:p>
          <a:p>
            <a:pPr lvl="0">
              <a:buClrTx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≈1000 visits per day, from </a:t>
            </a:r>
            <a:r>
              <a:rPr lang="en-US" altLang="en-US" sz="2200" dirty="0" smtClean="0">
                <a:solidFill>
                  <a:srgbClr val="1F497D">
                    <a:lumMod val="50000"/>
                  </a:srgbClr>
                </a:solidFill>
                <a:latin typeface="+mj-lt"/>
              </a:rPr>
              <a:t>worldwide users : space agencies, application centres, consultants, researchers, students, and feeds the WMO and CGMS websites</a:t>
            </a:r>
          </a:p>
          <a:p>
            <a:pPr>
              <a:buClrTx/>
              <a:defRPr/>
            </a:pPr>
            <a:r>
              <a:rPr lang="en-US" altLang="en-US" sz="2200" dirty="0" smtClean="0">
                <a:solidFill>
                  <a:srgbClr val="1F497D">
                    <a:lumMod val="50000"/>
                  </a:srgbClr>
                </a:solidFill>
                <a:latin typeface="+mj-lt"/>
              </a:rPr>
              <a:t>Used as reference for reports, application planning, gap analysis, socio-economic benefit studies, frequency management, etc.</a:t>
            </a:r>
          </a:p>
          <a:p>
            <a:pPr>
              <a:buClrTx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New version 2.0 integrating objective rules linking instruments to observed variables (now in Beta testing)</a:t>
            </a: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62714"/>
            <a:ext cx="371475" cy="312737"/>
          </a:xfrm>
          <a:prstGeom prst="rect">
            <a:avLst/>
          </a:prstGeom>
        </p:spPr>
        <p:txBody>
          <a:bodyPr/>
          <a:lstStyle/>
          <a:p>
            <a:fld id="{DEA80673-A73F-4D73-96A3-E05FA08B7613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30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IPET-SUP-2, 23-26 Feb.2016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3" y="0"/>
            <a:ext cx="821935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43116"/>
            <a:ext cx="8927976" cy="224226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558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624"/>
            <a:ext cx="8343900" cy="869776"/>
          </a:xfrm>
        </p:spPr>
        <p:txBody>
          <a:bodyPr>
            <a:normAutofit/>
          </a:bodyPr>
          <a:lstStyle/>
          <a:p>
            <a:r>
              <a:rPr lang="en-GB" sz="3200" dirty="0"/>
              <a:t>OSCAR/Surface – </a:t>
            </a:r>
            <a:r>
              <a:rPr lang="en-GB" sz="3200" dirty="0">
                <a:hlinkClick r:id="rId2"/>
              </a:rPr>
              <a:t>oscar.wmo.int/surface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1728"/>
            <a:ext cx="8713788" cy="489743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300"/>
              </a:spcAft>
            </a:pPr>
            <a:r>
              <a:rPr lang="en-GB" sz="2800" dirty="0" smtClean="0"/>
              <a:t>OSCAR/Surface is the repository of surface-based observing systems contributing to WIGOS</a:t>
            </a:r>
          </a:p>
          <a:p>
            <a:pPr>
              <a:spcAft>
                <a:spcPts val="300"/>
              </a:spcAft>
            </a:pPr>
            <a:r>
              <a:rPr lang="en-GB" sz="2800" dirty="0" smtClean="0"/>
              <a:t>The official repository of WIGOS Metadata</a:t>
            </a:r>
          </a:p>
          <a:p>
            <a:pPr>
              <a:spcAft>
                <a:spcPts val="300"/>
              </a:spcAft>
            </a:pPr>
            <a:r>
              <a:rPr lang="en-GB" sz="2800" dirty="0" smtClean="0"/>
              <a:t>An </a:t>
            </a:r>
            <a:r>
              <a:rPr lang="en-GB" sz="2800" dirty="0"/>
              <a:t>evolution/modernization of WMO No. 9, </a:t>
            </a:r>
            <a:r>
              <a:rPr lang="en-GB" sz="2800" dirty="0">
                <a:hlinkClick r:id="rId3"/>
              </a:rPr>
              <a:t>Volume A</a:t>
            </a:r>
            <a:r>
              <a:rPr lang="en-GB" sz="2800" dirty="0"/>
              <a:t>, </a:t>
            </a:r>
            <a:r>
              <a:rPr lang="fr-CH" sz="2800" dirty="0" err="1"/>
              <a:t>Observing</a:t>
            </a:r>
            <a:r>
              <a:rPr lang="fr-CH" sz="2800" dirty="0"/>
              <a:t> </a:t>
            </a:r>
            <a:r>
              <a:rPr lang="en-US" sz="2800" dirty="0"/>
              <a:t>Stations and </a:t>
            </a:r>
            <a:r>
              <a:rPr lang="en-US" sz="2800" dirty="0" smtClean="0"/>
              <a:t>WMO </a:t>
            </a:r>
            <a:r>
              <a:rPr lang="en-US" sz="2800" dirty="0"/>
              <a:t>Catalogue of </a:t>
            </a:r>
            <a:r>
              <a:rPr lang="en-US" sz="2800" dirty="0" err="1" smtClean="0"/>
              <a:t>Radiosondes</a:t>
            </a:r>
            <a:endParaRPr lang="en-US" sz="2800" dirty="0" smtClean="0"/>
          </a:p>
          <a:p>
            <a:pPr>
              <a:spcAft>
                <a:spcPts val="300"/>
              </a:spcAft>
            </a:pPr>
            <a:r>
              <a:rPr lang="en-US" sz="2800" dirty="0" smtClean="0"/>
              <a:t>Includes GAW stations (GAWSIS), weather radars, aircraft-based observations, marine observing </a:t>
            </a:r>
            <a:r>
              <a:rPr lang="en-US" sz="2800" dirty="0" smtClean="0"/>
              <a:t>systems</a:t>
            </a:r>
          </a:p>
          <a:p>
            <a:pPr>
              <a:spcAft>
                <a:spcPts val="300"/>
              </a:spcAft>
            </a:pPr>
            <a:r>
              <a:rPr lang="en-GB" sz="2800" dirty="0"/>
              <a:t>A database for recording surface-based observing systems capabilities for the purpose of the WMO Rolling Review of Requirements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600" dirty="0"/>
              <a:t>Objective gap analysis / critical review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600" dirty="0"/>
              <a:t>A tool for planning evolution of the observing system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600" dirty="0"/>
              <a:t>Monitoring evolution of capabilities, compare with plans, look at progress</a:t>
            </a:r>
          </a:p>
          <a:p>
            <a:pPr>
              <a:spcAft>
                <a:spcPts val="300"/>
              </a:spcAft>
            </a:pPr>
            <a:endParaRPr lang="en-US" sz="28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977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6408712" cy="1080120"/>
          </a:xfrm>
        </p:spPr>
        <p:txBody>
          <a:bodyPr/>
          <a:lstStyle/>
          <a:p>
            <a:r>
              <a:rPr lang="en-GB" sz="2800" dirty="0"/>
              <a:t>OSCAR/Surface – </a:t>
            </a:r>
            <a:r>
              <a:rPr lang="en-GB" sz="2800" dirty="0">
                <a:hlinkClick r:id="rId2"/>
              </a:rPr>
              <a:t>oscar.wmo.int/surface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03201"/>
            <a:ext cx="8713788" cy="4897437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GB" sz="2200" b="1" dirty="0" smtClean="0">
                <a:solidFill>
                  <a:srgbClr val="FF0000"/>
                </a:solidFill>
              </a:rPr>
              <a:t>Operational </a:t>
            </a:r>
            <a:r>
              <a:rPr lang="en-GB" sz="2200" b="1" dirty="0">
                <a:solidFill>
                  <a:srgbClr val="FF0000"/>
                </a:solidFill>
              </a:rPr>
              <a:t>as of 2 May </a:t>
            </a:r>
            <a:r>
              <a:rPr lang="en-GB" sz="2200" b="1" dirty="0" smtClean="0">
                <a:solidFill>
                  <a:srgbClr val="FF0000"/>
                </a:solidFill>
              </a:rPr>
              <a:t>2016</a:t>
            </a:r>
          </a:p>
          <a:p>
            <a:pPr>
              <a:spcAft>
                <a:spcPts val="300"/>
              </a:spcAft>
            </a:pPr>
            <a:r>
              <a:rPr lang="en-GB" sz="2200" b="1" dirty="0" smtClean="0">
                <a:solidFill>
                  <a:srgbClr val="FF0000"/>
                </a:solidFill>
              </a:rPr>
              <a:t>Legacy version of Volume A maintained during transition period (2016)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16</a:t>
            </a:fld>
            <a:endParaRPr lang="en-GB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130324"/>
            <a:ext cx="5767067" cy="457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Web </a:t>
            </a:r>
            <a:r>
              <a:rPr lang="de-CH" sz="4000" dirty="0" err="1"/>
              <a:t>S</a:t>
            </a:r>
            <a:r>
              <a:rPr lang="de-CH" sz="4000" dirty="0" err="1" smtClean="0"/>
              <a:t>tats</a:t>
            </a:r>
            <a:r>
              <a:rPr lang="de-CH" sz="4000" dirty="0" smtClean="0"/>
              <a:t>, 2 May-12 June 2016</a:t>
            </a:r>
            <a:endParaRPr lang="de-CH" sz="4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44477" r="47050" b="1"/>
          <a:stretch/>
        </p:blipFill>
        <p:spPr bwMode="auto">
          <a:xfrm>
            <a:off x="467545" y="2609850"/>
            <a:ext cx="3600400" cy="18010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5700" t="4764"/>
          <a:stretch/>
        </p:blipFill>
        <p:spPr>
          <a:xfrm>
            <a:off x="4205771" y="2609850"/>
            <a:ext cx="4668346" cy="3286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58888" y="1124744"/>
            <a:ext cx="8397810" cy="13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/>
          <p:nvPr/>
        </p:nvPicPr>
        <p:blipFill rotWithShape="1">
          <a:blip r:embed="rId3"/>
          <a:srcRect t="1156" r="91437" b="90719"/>
          <a:stretch/>
        </p:blipFill>
        <p:spPr>
          <a:xfrm>
            <a:off x="4067944" y="5434845"/>
            <a:ext cx="663167" cy="3150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0200" y="1124744"/>
            <a:ext cx="990600" cy="1148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Box 8"/>
          <p:cNvSpPr txBox="1"/>
          <p:nvPr/>
        </p:nvSpPr>
        <p:spPr>
          <a:xfrm>
            <a:off x="599480" y="4935817"/>
            <a:ext cx="109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50 % </a:t>
            </a:r>
            <a:r>
              <a:rPr lang="de-CH" dirty="0" err="1" smtClean="0">
                <a:solidFill>
                  <a:srgbClr val="FF0000"/>
                </a:solidFill>
              </a:rPr>
              <a:t>returning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visitors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69598" t="43182" r="6653" b="10668"/>
          <a:stretch/>
        </p:blipFill>
        <p:spPr bwMode="auto">
          <a:xfrm>
            <a:off x="1691680" y="4668902"/>
            <a:ext cx="1512168" cy="145716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975100" y="4935817"/>
            <a:ext cx="1003300" cy="1190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2800" y="6126063"/>
            <a:ext cx="245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rgbClr val="FF0000"/>
                </a:solidFill>
              </a:rPr>
              <a:t>g</a:t>
            </a:r>
            <a:r>
              <a:rPr lang="de-CH" dirty="0" err="1" smtClean="0">
                <a:solidFill>
                  <a:srgbClr val="FF0000"/>
                </a:solidFill>
              </a:rPr>
              <a:t>lobally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distributed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26680" y="1315118"/>
            <a:ext cx="2875591" cy="4642767"/>
            <a:chOff x="956880" y="1137318"/>
            <a:chExt cx="2875591" cy="4642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angle 20"/>
            <p:cNvSpPr/>
            <p:nvPr/>
          </p:nvSpPr>
          <p:spPr>
            <a:xfrm>
              <a:off x="982280" y="1137318"/>
              <a:ext cx="2850191" cy="4642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6880" y="1137318"/>
              <a:ext cx="2144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b="1" dirty="0" smtClean="0"/>
                <a:t>Most </a:t>
              </a:r>
              <a:r>
                <a:rPr lang="de-CH" sz="1400" b="1" dirty="0" err="1" smtClean="0"/>
                <a:t>active</a:t>
              </a:r>
              <a:r>
                <a:rPr lang="de-CH" sz="1400" b="1" dirty="0" smtClean="0"/>
                <a:t> </a:t>
              </a:r>
              <a:r>
                <a:rPr lang="de-CH" sz="1400" b="1" dirty="0" err="1" smtClean="0"/>
                <a:t>organisations</a:t>
              </a:r>
              <a:endParaRPr lang="de-CH" sz="1400" b="1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63" b="29676"/>
            <a:stretch/>
          </p:blipFill>
          <p:spPr bwMode="auto">
            <a:xfrm>
              <a:off x="956880" y="1445095"/>
              <a:ext cx="2850191" cy="4334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Web </a:t>
            </a:r>
            <a:r>
              <a:rPr lang="de-CH" sz="4000" dirty="0" err="1" smtClean="0"/>
              <a:t>stats</a:t>
            </a:r>
            <a:r>
              <a:rPr lang="de-CH" sz="4000" dirty="0" smtClean="0"/>
              <a:t>, </a:t>
            </a:r>
            <a:r>
              <a:rPr lang="de-CH" sz="4000" dirty="0"/>
              <a:t>2 </a:t>
            </a:r>
            <a:r>
              <a:rPr lang="de-CH" sz="4000" dirty="0" smtClean="0"/>
              <a:t>May-12 </a:t>
            </a:r>
            <a:r>
              <a:rPr lang="de-CH" sz="4000" dirty="0"/>
              <a:t>June 2016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31840" y="1916832"/>
            <a:ext cx="5688861" cy="4290764"/>
            <a:chOff x="3131840" y="1916832"/>
            <a:chExt cx="5688861" cy="4290764"/>
          </a:xfrm>
        </p:grpSpPr>
        <p:grpSp>
          <p:nvGrpSpPr>
            <p:cNvPr id="7" name="Group 6"/>
            <p:cNvGrpSpPr/>
            <p:nvPr/>
          </p:nvGrpSpPr>
          <p:grpSpPr>
            <a:xfrm>
              <a:off x="3131840" y="1916832"/>
              <a:ext cx="5688861" cy="4290764"/>
              <a:chOff x="3131840" y="1916832"/>
              <a:chExt cx="5688861" cy="4290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Rectangle 5"/>
              <p:cNvSpPr/>
              <p:nvPr/>
            </p:nvSpPr>
            <p:spPr>
              <a:xfrm>
                <a:off x="3131840" y="1916832"/>
                <a:ext cx="5688861" cy="4290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/>
              <p:nvPr/>
            </p:nvPicPr>
            <p:blipFill rotWithShape="1">
              <a:blip r:embed="rId4"/>
              <a:srcRect r="71199"/>
              <a:stretch/>
            </p:blipFill>
            <p:spPr>
              <a:xfrm>
                <a:off x="5682038" y="1916832"/>
                <a:ext cx="1410242" cy="4176464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241878" y="3393866"/>
                <a:ext cx="1471878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CH" sz="1200" dirty="0" err="1" smtClean="0"/>
                  <a:t>Under</a:t>
                </a:r>
                <a:r>
                  <a:rPr lang="de-CH" sz="1200" dirty="0" smtClean="0"/>
                  <a:t> </a:t>
                </a:r>
                <a:r>
                  <a:rPr lang="de-CH" sz="1200" dirty="0" err="1" smtClean="0"/>
                  <a:t>construction</a:t>
                </a:r>
                <a:endParaRPr lang="de-CH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43032" y="3687176"/>
                <a:ext cx="1656223" cy="83099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CH" sz="1200" dirty="0" smtClean="0"/>
                  <a:t>~ 100 </a:t>
                </a:r>
                <a:r>
                  <a:rPr lang="de-CH" sz="1200" dirty="0" err="1" smtClean="0"/>
                  <a:t>users</a:t>
                </a:r>
                <a:r>
                  <a:rPr lang="de-CH" sz="1200" dirty="0" smtClean="0"/>
                  <a:t> </a:t>
                </a:r>
                <a:r>
                  <a:rPr lang="de-CH" sz="1200" dirty="0" err="1" smtClean="0"/>
                  <a:t>logged</a:t>
                </a:r>
                <a:r>
                  <a:rPr lang="de-CH" sz="1200" dirty="0" smtClean="0"/>
                  <a:t> in</a:t>
                </a:r>
              </a:p>
              <a:p>
                <a:r>
                  <a:rPr lang="de-CH" sz="1200" dirty="0" smtClean="0"/>
                  <a:t>             at least </a:t>
                </a:r>
                <a:r>
                  <a:rPr lang="de-CH" sz="1200" dirty="0" err="1" smtClean="0"/>
                  <a:t>once</a:t>
                </a:r>
                <a:endParaRPr lang="de-CH" sz="1200" dirty="0" smtClean="0"/>
              </a:p>
              <a:p>
                <a:r>
                  <a:rPr lang="de-CH" sz="1200" dirty="0" smtClean="0"/>
                  <a:t>~ 230 </a:t>
                </a:r>
                <a:r>
                  <a:rPr lang="de-CH" sz="1200" dirty="0" err="1" smtClean="0"/>
                  <a:t>station</a:t>
                </a:r>
                <a:r>
                  <a:rPr lang="de-CH" sz="1200" dirty="0" smtClean="0"/>
                  <a:t> </a:t>
                </a:r>
                <a:r>
                  <a:rPr lang="de-CH" sz="1200" dirty="0" err="1" smtClean="0"/>
                  <a:t>updates</a:t>
                </a:r>
                <a:endParaRPr lang="de-CH" sz="1200" dirty="0" smtClean="0"/>
              </a:p>
              <a:p>
                <a:endParaRPr lang="de-CH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31840" y="5284238"/>
                <a:ext cx="2292615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CH" sz="1200" dirty="0" smtClean="0"/>
                  <a:t>~  20 </a:t>
                </a:r>
                <a:r>
                  <a:rPr lang="de-CH" sz="1200" dirty="0" err="1" smtClean="0"/>
                  <a:t>tickets</a:t>
                </a:r>
                <a:r>
                  <a:rPr lang="de-CH" sz="1200" dirty="0" smtClean="0"/>
                  <a:t> </a:t>
                </a:r>
                <a:r>
                  <a:rPr lang="de-CH" sz="1200" dirty="0" err="1" smtClean="0"/>
                  <a:t>for</a:t>
                </a:r>
                <a:r>
                  <a:rPr lang="de-CH" sz="1200" dirty="0" smtClean="0"/>
                  <a:t> </a:t>
                </a:r>
                <a:r>
                  <a:rPr lang="de-CH" sz="1200" dirty="0" err="1" smtClean="0"/>
                  <a:t>support</a:t>
                </a:r>
                <a:r>
                  <a:rPr lang="de-CH" sz="1200" dirty="0" smtClean="0"/>
                  <a:t>/</a:t>
                </a:r>
                <a:r>
                  <a:rPr lang="de-CH" sz="1200" dirty="0" err="1" smtClean="0"/>
                  <a:t>feedback</a:t>
                </a:r>
                <a:endParaRPr lang="de-CH" sz="1200" dirty="0"/>
              </a:p>
            </p:txBody>
          </p:sp>
          <p:sp>
            <p:nvSpPr>
              <p:cNvPr id="10" name="Left Brace 9"/>
              <p:cNvSpPr/>
              <p:nvPr/>
            </p:nvSpPr>
            <p:spPr bwMode="auto">
              <a:xfrm>
                <a:off x="5682038" y="3717032"/>
                <a:ext cx="155448" cy="576064"/>
              </a:xfrm>
              <a:prstGeom prst="leftBr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>
                <a:off x="5679659" y="3438053"/>
                <a:ext cx="155448" cy="237626"/>
              </a:xfrm>
              <a:prstGeom prst="leftBr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Left Brace 11"/>
              <p:cNvSpPr/>
              <p:nvPr/>
            </p:nvSpPr>
            <p:spPr bwMode="auto">
              <a:xfrm>
                <a:off x="5670606" y="5348861"/>
                <a:ext cx="155448" cy="178532"/>
              </a:xfrm>
              <a:prstGeom prst="leftBr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2" name="Picture 21"/>
              <p:cNvPicPr/>
              <p:nvPr/>
            </p:nvPicPr>
            <p:blipFill rotWithShape="1">
              <a:blip r:embed="rId4"/>
              <a:srcRect l="64701"/>
              <a:stretch/>
            </p:blipFill>
            <p:spPr>
              <a:xfrm>
                <a:off x="7092280" y="1916832"/>
                <a:ext cx="1728421" cy="4176464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3" name="Left Brace 22"/>
              <p:cNvSpPr/>
              <p:nvPr/>
            </p:nvSpPr>
            <p:spPr bwMode="auto">
              <a:xfrm>
                <a:off x="5685537" y="2636912"/>
                <a:ext cx="155448" cy="720080"/>
              </a:xfrm>
              <a:prstGeom prst="leftBr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07071" y="2858452"/>
                <a:ext cx="1872629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CH" sz="1200" dirty="0" smtClean="0"/>
                  <a:t>Homepage </a:t>
                </a:r>
                <a:r>
                  <a:rPr lang="de-CH" sz="1200" dirty="0" err="1" smtClean="0"/>
                  <a:t>view</a:t>
                </a:r>
                <a:r>
                  <a:rPr lang="de-CH" sz="1200" dirty="0" smtClean="0"/>
                  <a:t> / </a:t>
                </a:r>
                <a:r>
                  <a:rPr lang="de-CH" sz="1200" dirty="0" err="1" smtClean="0"/>
                  <a:t>search</a:t>
                </a:r>
                <a:endParaRPr lang="de-CH" sz="1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017956" y="4475304"/>
                <a:ext cx="670376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CH" sz="1200" dirty="0" smtClean="0"/>
                  <a:t>Search</a:t>
                </a:r>
                <a:endParaRPr lang="de-CH" sz="1200" dirty="0"/>
              </a:p>
            </p:txBody>
          </p:sp>
          <p:sp>
            <p:nvSpPr>
              <p:cNvPr id="26" name="Left Brace 25"/>
              <p:cNvSpPr/>
              <p:nvPr/>
            </p:nvSpPr>
            <p:spPr bwMode="auto">
              <a:xfrm>
                <a:off x="5679279" y="5139970"/>
                <a:ext cx="155448" cy="162302"/>
              </a:xfrm>
              <a:prstGeom prst="leftBr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Left Brace 26"/>
              <p:cNvSpPr/>
              <p:nvPr/>
            </p:nvSpPr>
            <p:spPr bwMode="auto">
              <a:xfrm>
                <a:off x="5688332" y="4527226"/>
                <a:ext cx="155448" cy="162302"/>
              </a:xfrm>
              <a:prstGeom prst="leftBr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06332" y="5780085"/>
                <a:ext cx="2167581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CH" sz="1200" dirty="0"/>
                  <a:t>~ </a:t>
                </a:r>
                <a:r>
                  <a:rPr lang="de-CH" sz="1200" dirty="0" smtClean="0"/>
                  <a:t>20 </a:t>
                </a:r>
                <a:r>
                  <a:rPr lang="de-CH" sz="1200" dirty="0" err="1" smtClean="0"/>
                  <a:t>contacts</a:t>
                </a:r>
                <a:r>
                  <a:rPr lang="de-CH" sz="1200" dirty="0" smtClean="0"/>
                  <a:t> </a:t>
                </a:r>
                <a:r>
                  <a:rPr lang="de-CH" sz="1200" dirty="0" err="1" smtClean="0"/>
                  <a:t>added</a:t>
                </a:r>
                <a:r>
                  <a:rPr lang="de-CH" sz="1200" dirty="0" smtClean="0"/>
                  <a:t>/</a:t>
                </a:r>
                <a:r>
                  <a:rPr lang="de-CH" sz="1200" dirty="0" err="1" smtClean="0"/>
                  <a:t>updated</a:t>
                </a:r>
                <a:endParaRPr lang="de-CH" sz="1200" dirty="0"/>
              </a:p>
            </p:txBody>
          </p:sp>
          <p:sp>
            <p:nvSpPr>
              <p:cNvPr id="13" name="Left Brace 12"/>
              <p:cNvSpPr/>
              <p:nvPr/>
            </p:nvSpPr>
            <p:spPr bwMode="auto">
              <a:xfrm>
                <a:off x="5677672" y="5805264"/>
                <a:ext cx="141316" cy="237626"/>
              </a:xfrm>
              <a:prstGeom prst="leftBr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05364" y="5087164"/>
                <a:ext cx="670376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CH" sz="1200" dirty="0" smtClean="0"/>
                  <a:t>Search</a:t>
                </a:r>
                <a:endParaRPr lang="de-CH" sz="12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307391" y="2032694"/>
              <a:ext cx="1573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b="1" dirty="0" smtClean="0"/>
                <a:t>Most </a:t>
              </a:r>
              <a:r>
                <a:rPr lang="de-CH" sz="1400" b="1" dirty="0" err="1" smtClean="0"/>
                <a:t>visited</a:t>
              </a:r>
              <a:r>
                <a:rPr lang="de-CH" sz="1400" b="1" dirty="0" smtClean="0"/>
                <a:t> </a:t>
              </a:r>
              <a:r>
                <a:rPr lang="de-CH" sz="1400" b="1" dirty="0" err="1" smtClean="0"/>
                <a:t>pages</a:t>
              </a:r>
              <a:endParaRPr lang="de-CH" sz="1400" b="1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8108950" y="2067594"/>
            <a:ext cx="844550" cy="569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87352" y="3556866"/>
            <a:ext cx="2167581" cy="9184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68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2548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Benefits of </a:t>
            </a:r>
            <a:r>
              <a:rPr lang="en-US" sz="3600" dirty="0" smtClean="0">
                <a:solidFill>
                  <a:srgbClr val="C00000"/>
                </a:solidFill>
              </a:rPr>
              <a:t>OSCAR/Surface </a:t>
            </a:r>
            <a:r>
              <a:rPr lang="en-US" sz="3600" dirty="0" smtClean="0">
                <a:solidFill>
                  <a:srgbClr val="C00000"/>
                </a:solidFill>
              </a:rPr>
              <a:t>to Members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625"/>
            <a:ext cx="8229600" cy="51434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holistic view within WIGOS about multi-disciplinary observational user requirements and observing systems </a:t>
            </a:r>
            <a:r>
              <a:rPr lang="en-US" dirty="0" smtClean="0"/>
              <a:t>capabilities</a:t>
            </a:r>
          </a:p>
          <a:p>
            <a:pPr lvl="1"/>
            <a:r>
              <a:rPr lang="en-GB" dirty="0" smtClean="0"/>
              <a:t>One-stop-shop </a:t>
            </a:r>
            <a:r>
              <a:rPr lang="en-GB" dirty="0"/>
              <a:t>for surface- and space-based observing instruments &amp; platforms </a:t>
            </a:r>
            <a:r>
              <a:rPr lang="en-GB" dirty="0" smtClean="0"/>
              <a:t>metadata for (global, for </a:t>
            </a:r>
            <a:r>
              <a:rPr lang="en-US" dirty="0" smtClean="0"/>
              <a:t>weather</a:t>
            </a:r>
            <a:r>
              <a:rPr lang="en-US" dirty="0"/>
              <a:t>, climate, air quality, </a:t>
            </a:r>
            <a:r>
              <a:rPr lang="en-US" dirty="0" smtClean="0"/>
              <a:t>hydrology …)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Allows users to understand data and decide which data to request, which data to use, and for which purpose(s)</a:t>
            </a:r>
            <a:endParaRPr lang="en-GB" sz="3200" dirty="0"/>
          </a:p>
          <a:p>
            <a:r>
              <a:rPr lang="en-US" dirty="0"/>
              <a:t>Allows to identify potential synergies and to develop partnerships</a:t>
            </a:r>
          </a:p>
          <a:p>
            <a:r>
              <a:rPr lang="en-US" dirty="0" smtClean="0"/>
              <a:t>A Platform for gap analysis</a:t>
            </a:r>
          </a:p>
          <a:p>
            <a:r>
              <a:rPr lang="en-US" dirty="0" smtClean="0"/>
              <a:t>A tool for WIGOS data quality monitoring</a:t>
            </a:r>
          </a:p>
          <a:p>
            <a:r>
              <a:rPr lang="en-US" dirty="0" smtClean="0"/>
              <a:t>A Platform readily available to Members who prefer not investing in a national </a:t>
            </a:r>
            <a:r>
              <a:rPr lang="en-US" dirty="0" smtClean="0"/>
              <a:t>database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48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r>
              <a:rPr lang="en-GB" altLang="en-US" sz="2800" dirty="0" smtClean="0"/>
              <a:t>Contents</a:t>
            </a:r>
            <a:endParaRPr lang="en-GB" altLang="en-US" dirty="0" smtClean="0"/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72977"/>
            <a:ext cx="8209037" cy="453717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The </a:t>
            </a:r>
            <a:r>
              <a:rPr lang="en-US" altLang="en-US" sz="2400" dirty="0" smtClean="0"/>
              <a:t>WIGOS Metadata Standard (WMDS)</a:t>
            </a:r>
          </a:p>
          <a:p>
            <a:pPr marL="341313" indent="-341313"/>
            <a:r>
              <a:rPr lang="en-US" altLang="en-US" sz="2200" dirty="0" smtClean="0"/>
              <a:t>Scope and purpose</a:t>
            </a:r>
            <a:endParaRPr lang="en-US" altLang="en-US" sz="2200" dirty="0"/>
          </a:p>
          <a:p>
            <a:pPr marL="341313" indent="-341313"/>
            <a:r>
              <a:rPr lang="fr-CH" altLang="en-US" sz="2200" dirty="0" smtClean="0"/>
              <a:t>The WMDS structure and main </a:t>
            </a:r>
            <a:r>
              <a:rPr lang="fr-CH" altLang="en-US" sz="2200" dirty="0" err="1" smtClean="0"/>
              <a:t>features</a:t>
            </a:r>
            <a:endParaRPr lang="fr-CH" altLang="en-US" sz="2200" dirty="0" smtClean="0"/>
          </a:p>
          <a:p>
            <a:pPr marL="341313" indent="-341313"/>
            <a:r>
              <a:rPr lang="en-US" altLang="en-US" sz="2200" dirty="0"/>
              <a:t>Current status and future </a:t>
            </a:r>
            <a:r>
              <a:rPr lang="en-US" altLang="en-US" sz="2200" dirty="0" smtClean="0"/>
              <a:t>developments</a:t>
            </a:r>
          </a:p>
          <a:p>
            <a:pPr marL="0" indent="0">
              <a:buNone/>
            </a:pPr>
            <a:r>
              <a:rPr lang="en-US" altLang="en-US" sz="2200" dirty="0" smtClean="0"/>
              <a:t>OSCAR</a:t>
            </a:r>
          </a:p>
          <a:p>
            <a:r>
              <a:rPr lang="en-US" altLang="en-US" sz="2200" dirty="0" smtClean="0"/>
              <a:t>Observational User Requirements</a:t>
            </a:r>
          </a:p>
          <a:p>
            <a:r>
              <a:rPr lang="en-US" altLang="en-US" sz="2200" dirty="0" smtClean="0"/>
              <a:t>Space-based capabilities</a:t>
            </a:r>
          </a:p>
          <a:p>
            <a:r>
              <a:rPr lang="en-US" altLang="en-US" sz="2200" dirty="0" smtClean="0"/>
              <a:t>Surface-based capabilities</a:t>
            </a:r>
            <a:endParaRPr lang="en-US" altLang="en-US" sz="2200" dirty="0"/>
          </a:p>
          <a:p>
            <a:pPr marL="0" indent="0">
              <a:buNone/>
            </a:pPr>
            <a:r>
              <a:rPr lang="fr-CH" altLang="en-US" sz="2200" dirty="0" smtClean="0"/>
              <a:t>Final </a:t>
            </a:r>
            <a:r>
              <a:rPr lang="fr-CH" altLang="en-US" sz="2200" dirty="0" err="1" smtClean="0"/>
              <a:t>remarks</a:t>
            </a:r>
            <a:endParaRPr lang="fr-CH" altLang="en-US" sz="2200" dirty="0" smtClean="0"/>
          </a:p>
          <a:p>
            <a:pPr marL="341313" indent="-341313"/>
            <a:endParaRPr lang="en-US" altLang="en-US" sz="24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556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969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Benefits of OSCAR/Surface to Members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6"/>
            <a:ext cx="8229600" cy="4783138"/>
          </a:xfrm>
        </p:spPr>
        <p:txBody>
          <a:bodyPr>
            <a:normAutofit/>
          </a:bodyPr>
          <a:lstStyle/>
          <a:p>
            <a:pPr marL="205270" indent="-205270" defTabSz="735891">
              <a:lnSpc>
                <a:spcPct val="90000"/>
              </a:lnSpc>
              <a:spcBef>
                <a:spcPts val="600"/>
              </a:spcBef>
              <a:buSzPct val="100000"/>
              <a:defRPr sz="2632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Increased national visibility for NMHS</a:t>
            </a:r>
          </a:p>
          <a:p>
            <a:pPr marL="559829" lvl="1" indent="-205270" defTabSz="735891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632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An opportunity for NMHS to position itself as a central, national resource for all information about meteorological observing systems, irrespective of ownership, by taking the lead and supporting national partners in getting all stations/platforms registered in OSCAR/Surface</a:t>
            </a:r>
          </a:p>
          <a:p>
            <a:pPr marL="205270" indent="-205270" defTabSz="735891">
              <a:lnSpc>
                <a:spcPct val="90000"/>
              </a:lnSpc>
              <a:spcBef>
                <a:spcPts val="600"/>
              </a:spcBef>
              <a:buSzPct val="100000"/>
              <a:defRPr sz="2632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Useful tool to support network design activities, facilitate discussions about national observing priorities and strategies, data policies,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03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200" dirty="0">
                <a:solidFill>
                  <a:srgbClr val="C00000"/>
                </a:solidFill>
              </a:rPr>
              <a:t>Obligations of </a:t>
            </a:r>
            <a:r>
              <a:rPr lang="fr-CH" sz="3200" dirty="0" err="1">
                <a:solidFill>
                  <a:srgbClr val="C00000"/>
                </a:solidFill>
              </a:rPr>
              <a:t>Members</a:t>
            </a:r>
            <a:r>
              <a:rPr lang="fr-CH" sz="3200" dirty="0">
                <a:solidFill>
                  <a:srgbClr val="C00000"/>
                </a:solidFill>
              </a:rPr>
              <a:t> </a:t>
            </a:r>
            <a:r>
              <a:rPr lang="fr-CH" sz="3200" dirty="0" err="1">
                <a:solidFill>
                  <a:srgbClr val="C00000"/>
                </a:solidFill>
              </a:rPr>
              <a:t>with</a:t>
            </a:r>
            <a:r>
              <a:rPr lang="fr-CH" sz="3200" dirty="0">
                <a:solidFill>
                  <a:srgbClr val="C00000"/>
                </a:solidFill>
              </a:rPr>
              <a:t> regard to OSCAR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lvl="1" indent="-215900" defTabSz="774955">
              <a:lnSpc>
                <a:spcPct val="90000"/>
              </a:lnSpc>
              <a:spcBef>
                <a:spcPts val="700"/>
              </a:spcBef>
              <a:spcAft>
                <a:spcPts val="2400"/>
              </a:spcAft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It is mandatory to register in OSCAR/Surface those stations for which data are exchanged internationally</a:t>
            </a:r>
          </a:p>
          <a:p>
            <a:pPr marL="215900" lvl="1" indent="-215900" defTabSz="774955">
              <a:lnSpc>
                <a:spcPct val="90000"/>
              </a:lnSpc>
              <a:spcBef>
                <a:spcPts val="700"/>
              </a:spcBef>
              <a:spcAft>
                <a:spcPts val="2400"/>
              </a:spcAft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Other stations may be registered in OSCAR/Surface at the discretion of the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are NMHSs expected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0578" indent="-220578" defTabSz="790771">
              <a:spcBef>
                <a:spcPts val="8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Familiarize themselves with the system</a:t>
            </a:r>
          </a:p>
          <a:p>
            <a:pPr marL="220578" indent="-220578" defTabSz="790771">
              <a:spcBef>
                <a:spcPts val="8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Test it out and provide feedback</a:t>
            </a:r>
          </a:p>
          <a:p>
            <a:pPr marL="220578" indent="-220578" defTabSz="790771">
              <a:spcBef>
                <a:spcPts val="8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Assign a national focal point for OSCAR/Surface</a:t>
            </a:r>
          </a:p>
          <a:p>
            <a:pPr marL="601578" lvl="1" indent="-220578" defTabSz="790771"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This individual will have editing right for all stations in your territory and can assign similar rights to others, e.g. in partner </a:t>
            </a:r>
            <a:r>
              <a:rPr lang="en-US" dirty="0" err="1"/>
              <a:t>organisations</a:t>
            </a:r>
            <a:endParaRPr lang="en-US" dirty="0"/>
          </a:p>
          <a:p>
            <a:pPr marL="220578" indent="-220578" defTabSz="790771">
              <a:spcBef>
                <a:spcPts val="8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Review that all station information is correct</a:t>
            </a:r>
          </a:p>
          <a:p>
            <a:pPr marL="220578" indent="-220578" defTabSz="790771">
              <a:spcBef>
                <a:spcPts val="8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Add any additional metadata required per the WIGOS Metadata Standard</a:t>
            </a:r>
          </a:p>
          <a:p>
            <a:pPr marL="220578" indent="-220578" defTabSz="790771">
              <a:spcBef>
                <a:spcPts val="8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Enter additional stations that might have been missing from Vol. </a:t>
            </a:r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67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How to submit metadata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Marine/ocean observing systems</a:t>
            </a:r>
          </a:p>
          <a:p>
            <a:pPr lvl="1"/>
            <a:r>
              <a:rPr lang="en-US" dirty="0" smtClean="0"/>
              <a:t>Submit via JCOMMOPS – </a:t>
            </a:r>
            <a:r>
              <a:rPr lang="en-US" dirty="0" smtClean="0">
                <a:hlinkClick r:id="rId2"/>
              </a:rPr>
              <a:t>http://www.jcommops.org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GAW Stations</a:t>
            </a:r>
          </a:p>
          <a:p>
            <a:pPr lvl="1"/>
            <a:r>
              <a:rPr lang="en-US" dirty="0"/>
              <a:t>Submit via </a:t>
            </a:r>
            <a:r>
              <a:rPr lang="en-US" dirty="0" smtClean="0"/>
              <a:t>identified data sources of GAWSIS </a:t>
            </a:r>
            <a:r>
              <a:rPr lang="en-US" dirty="0"/>
              <a:t>–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gawsis.meteoswiss.ch/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Weather radars</a:t>
            </a:r>
          </a:p>
          <a:p>
            <a:pPr lvl="1"/>
            <a:r>
              <a:rPr lang="en-US" dirty="0" smtClean="0"/>
              <a:t>Submit via Weather Radar Database</a:t>
            </a:r>
            <a:r>
              <a:rPr lang="en-US" dirty="0"/>
              <a:t> –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www.wmo.int/pages/prog/www/WRO/index_en.html#WRD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 surface-based observing systems</a:t>
            </a:r>
          </a:p>
          <a:p>
            <a:pPr lvl="1"/>
            <a:r>
              <a:rPr lang="en-US" dirty="0" smtClean="0"/>
              <a:t>Develop Machine to Machine Interface (preferred)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OSCAR/Surface National Focal Point </a:t>
            </a:r>
            <a:r>
              <a:rPr lang="en-US" dirty="0" smtClean="0"/>
              <a:t>to Log in to OSCAR/Surface and enter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9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0"/>
            <a:ext cx="6048672" cy="432048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OSCAR/Surface - </a:t>
            </a:r>
            <a:r>
              <a:rPr lang="en-GB" sz="2800" dirty="0" smtClean="0">
                <a:hlinkClick r:id="rId2"/>
              </a:rPr>
              <a:t>oscar.wmo.int/surface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1940CC50-E966-4237-ACA6-1D8737A4DA0D}" type="slidenum">
              <a:rPr lang="en-GB" smtClean="0"/>
              <a:pPr/>
              <a:t>24</a:t>
            </a:fld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619020"/>
            <a:ext cx="7754742" cy="615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3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OSCAR </a:t>
            </a:r>
            <a:r>
              <a:rPr lang="de-CH" dirty="0" err="1" smtClean="0"/>
              <a:t>Taining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Develop guidance material (OSCAR Guide to be included in WIGOS Guide)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Document OSCAR components inline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FAQ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Tooltips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Glossary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Develop e-Learning material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Organize hands-on training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Provide operational support</a:t>
            </a:r>
          </a:p>
          <a:p>
            <a:pPr lvl="1"/>
            <a:r>
              <a:rPr lang="en-US" dirty="0" smtClean="0"/>
              <a:t>MeteoSwiss (24/7 via ticketing service)</a:t>
            </a:r>
          </a:p>
          <a:p>
            <a:pPr lvl="1"/>
            <a:r>
              <a:rPr lang="en-US" dirty="0" smtClean="0"/>
              <a:t>WMO (work days during office hours)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Support «Vol A» to OSCAR transition</a:t>
            </a:r>
          </a:p>
          <a:p>
            <a:pPr lvl="1"/>
            <a:r>
              <a:rPr lang="en-US" dirty="0" smtClean="0"/>
              <a:t>Mohan </a:t>
            </a:r>
            <a:r>
              <a:rPr lang="en-US" dirty="0" err="1" smtClean="0"/>
              <a:t>Abayasekara</a:t>
            </a:r>
            <a:r>
              <a:rPr lang="en-US" dirty="0" smtClean="0"/>
              <a:t> recruited by WMO until end of 2016</a:t>
            </a:r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7" t="51857" r="55476" b="35111"/>
          <a:stretch/>
        </p:blipFill>
        <p:spPr bwMode="auto">
          <a:xfrm>
            <a:off x="124704" y="2298700"/>
            <a:ext cx="1335114" cy="7654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9" y="1649230"/>
            <a:ext cx="1152865" cy="3922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" descr="Image result for e-lear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7" y="4000206"/>
            <a:ext cx="979289" cy="69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2" y="3252357"/>
            <a:ext cx="659119" cy="57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3" y="4879181"/>
            <a:ext cx="1301357" cy="97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5256584" cy="792162"/>
          </a:xfrm>
        </p:spPr>
        <p:txBody>
          <a:bodyPr/>
          <a:lstStyle/>
          <a:p>
            <a:pPr algn="ctr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395" y="980727"/>
            <a:ext cx="8785101" cy="5112569"/>
          </a:xfrm>
        </p:spPr>
        <p:txBody>
          <a:bodyPr>
            <a:normAutofit lnSpcReduction="10000"/>
          </a:bodyPr>
          <a:lstStyle/>
          <a:p>
            <a:pPr marL="0" indent="230188">
              <a:spcAft>
                <a:spcPts val="1200"/>
              </a:spcAft>
            </a:pPr>
            <a:r>
              <a:rPr lang="en-US" sz="2300" dirty="0" smtClean="0"/>
              <a:t>Collaboration with various communities to the further development of the WMDS has been, and will continue to be, </a:t>
            </a:r>
            <a:r>
              <a:rPr lang="en-US" sz="2300" dirty="0" smtClean="0"/>
              <a:t>essential</a:t>
            </a:r>
            <a:endParaRPr lang="en-US" sz="2300" dirty="0" smtClean="0"/>
          </a:p>
          <a:p>
            <a:pPr marL="0" indent="230188">
              <a:spcAft>
                <a:spcPts val="1200"/>
              </a:spcAft>
            </a:pPr>
            <a:r>
              <a:rPr lang="en-US" sz="2300" dirty="0" smtClean="0"/>
              <a:t>Feedback </a:t>
            </a:r>
            <a:r>
              <a:rPr lang="en-US" sz="2300" dirty="0" smtClean="0"/>
              <a:t>on the current version of WMDS and OSCAR/Surface will help improve the next edition which is expected </a:t>
            </a:r>
            <a:r>
              <a:rPr lang="en-US" sz="2300" dirty="0"/>
              <a:t>to be submitted to Cg-18 (2019)</a:t>
            </a:r>
          </a:p>
          <a:p>
            <a:pPr marL="0" indent="230188">
              <a:spcAft>
                <a:spcPts val="1200"/>
              </a:spcAft>
            </a:pPr>
            <a:r>
              <a:rPr lang="en-US" sz="2300" dirty="0" smtClean="0"/>
              <a:t>All </a:t>
            </a:r>
            <a:r>
              <a:rPr lang="en-US" sz="2300" dirty="0" smtClean="0"/>
              <a:t>groups dealing with observational metadata are encouraged to </a:t>
            </a:r>
            <a:r>
              <a:rPr lang="en-US" sz="2300" dirty="0"/>
              <a:t>use OSCAR/Surface at: </a:t>
            </a:r>
            <a:r>
              <a:rPr lang="en-US" sz="2300" dirty="0">
                <a:hlinkClick r:id="rId2"/>
              </a:rPr>
              <a:t>http://</a:t>
            </a:r>
            <a:r>
              <a:rPr lang="en-US" sz="2300" dirty="0" smtClean="0">
                <a:hlinkClick r:id="rId2"/>
              </a:rPr>
              <a:t>oscar.wmo.int/surface</a:t>
            </a:r>
            <a:r>
              <a:rPr lang="en-US" sz="2300" dirty="0" smtClean="0"/>
              <a:t> </a:t>
            </a:r>
            <a:endParaRPr lang="en-US" sz="2300" dirty="0" smtClean="0"/>
          </a:p>
          <a:p>
            <a:pPr marL="542925" lvl="1" indent="-219075">
              <a:spcAft>
                <a:spcPts val="1200"/>
              </a:spcAft>
            </a:pPr>
            <a:r>
              <a:rPr lang="en-US" sz="2000" dirty="0" smtClean="0"/>
              <a:t>Machine to Machine interface with national database encouraged</a:t>
            </a:r>
          </a:p>
          <a:p>
            <a:pPr marL="542925" lvl="1" indent="-219075">
              <a:spcAft>
                <a:spcPts val="1200"/>
              </a:spcAft>
            </a:pPr>
            <a:r>
              <a:rPr lang="en-US" sz="2000" dirty="0" smtClean="0"/>
              <a:t>Many </a:t>
            </a:r>
            <a:r>
              <a:rPr lang="en-US" sz="2000" dirty="0"/>
              <a:t>Members will be needing WMO </a:t>
            </a:r>
            <a:r>
              <a:rPr lang="en-US" sz="2000" dirty="0" smtClean="0"/>
              <a:t>support</a:t>
            </a:r>
          </a:p>
          <a:p>
            <a:pPr marL="542925" lvl="1" indent="-219075">
              <a:spcAft>
                <a:spcPts val="1200"/>
              </a:spcAft>
            </a:pPr>
            <a:r>
              <a:rPr lang="en-US" sz="2000" dirty="0" smtClean="0"/>
              <a:t>OSCAR/Surface </a:t>
            </a:r>
            <a:r>
              <a:rPr lang="en-US" sz="2000" dirty="0"/>
              <a:t>will only be as good as </a:t>
            </a:r>
            <a:r>
              <a:rPr lang="en-US" sz="2000" dirty="0" smtClean="0"/>
              <a:t>the information </a:t>
            </a:r>
            <a:r>
              <a:rPr lang="en-US" sz="2000" dirty="0"/>
              <a:t>Members enter into it!</a:t>
            </a:r>
          </a:p>
          <a:p>
            <a:pPr marL="0" indent="230188">
              <a:spcAft>
                <a:spcPts val="1200"/>
              </a:spcAft>
            </a:pPr>
            <a:r>
              <a:rPr lang="en-US" sz="2300" dirty="0" smtClean="0"/>
              <a:t>Some </a:t>
            </a:r>
            <a:r>
              <a:rPr lang="en-US" sz="2300" dirty="0" smtClean="0"/>
              <a:t>changes to version 1.0 of the WMDS will be submitted to the 16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Session of CBS (November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17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5325" y="485775"/>
            <a:ext cx="8229600" cy="4686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FFFF00"/>
                </a:solidFill>
              </a:rPr>
              <a:t>Thank You!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9001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WIGOS Metadata Standard (WMDS)</a:t>
            </a:r>
            <a:b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Scope and background</a:t>
            </a:r>
            <a:endParaRPr lang="en-GB" alt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893176" cy="4752751"/>
          </a:xfrm>
        </p:spPr>
        <p:txBody>
          <a:bodyPr/>
          <a:lstStyle/>
          <a:p>
            <a:pPr marL="0" indent="230188">
              <a:spcBef>
                <a:spcPts val="300"/>
              </a:spcBef>
              <a:spcAft>
                <a:spcPts val="600"/>
              </a:spcAft>
            </a:pPr>
            <a:r>
              <a:rPr lang="en-US" sz="2300" dirty="0" smtClean="0"/>
              <a:t>The WIGOS </a:t>
            </a:r>
            <a:r>
              <a:rPr lang="en-US" sz="2300" dirty="0"/>
              <a:t>Metadata Standard </a:t>
            </a:r>
            <a:r>
              <a:rPr lang="en-US" sz="2300" dirty="0" smtClean="0"/>
              <a:t>(WMDS) is a semantic standard</a:t>
            </a:r>
            <a:r>
              <a:rPr lang="en-US" sz="2300" dirty="0"/>
              <a:t>, </a:t>
            </a:r>
            <a:r>
              <a:rPr lang="en-US" sz="2300" dirty="0" smtClean="0"/>
              <a:t>defining a </a:t>
            </a:r>
            <a:r>
              <a:rPr lang="en-US" sz="2300" dirty="0"/>
              <a:t>common set of requirements for observational metadata </a:t>
            </a:r>
            <a:r>
              <a:rPr lang="en-US" sz="2300" dirty="0" smtClean="0"/>
              <a:t>and describing the elements to be recorded/reported:</a:t>
            </a:r>
            <a:endParaRPr lang="en-US" sz="2300" dirty="0"/>
          </a:p>
          <a:p>
            <a:pPr marL="461963" lvl="2" indent="-1651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Its practical implementation will be done through OSCAR</a:t>
            </a:r>
            <a:endParaRPr lang="en-US" sz="1800" dirty="0"/>
          </a:p>
          <a:p>
            <a:pPr marL="0" indent="230188">
              <a:spcBef>
                <a:spcPts val="300"/>
              </a:spcBef>
              <a:spcAft>
                <a:spcPts val="600"/>
              </a:spcAft>
            </a:pPr>
            <a:endParaRPr lang="en-US" sz="900" dirty="0" smtClean="0"/>
          </a:p>
          <a:p>
            <a:pPr marL="0" indent="230188">
              <a:spcBef>
                <a:spcPts val="300"/>
              </a:spcBef>
              <a:spcAft>
                <a:spcPts val="600"/>
              </a:spcAft>
            </a:pPr>
            <a:r>
              <a:rPr lang="en-US" sz="2300" dirty="0" smtClean="0"/>
              <a:t>It </a:t>
            </a:r>
            <a:r>
              <a:rPr lang="en-US" sz="2300" dirty="0"/>
              <a:t>is applicable to all observing systems:</a:t>
            </a:r>
          </a:p>
          <a:p>
            <a:pPr marL="461963" lvl="2" indent="-1651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In-situ, remote, fixed, mobile, on land, on sea, on ice, on rivers, </a:t>
            </a:r>
            <a:r>
              <a:rPr lang="en-US" sz="1800" dirty="0" err="1" smtClean="0"/>
              <a:t>etc</a:t>
            </a:r>
            <a:endParaRPr lang="en-US" sz="1800" dirty="0"/>
          </a:p>
          <a:p>
            <a:pPr marL="0" indent="230188">
              <a:spcBef>
                <a:spcPts val="300"/>
              </a:spcBef>
              <a:spcAft>
                <a:spcPts val="600"/>
              </a:spcAft>
            </a:pPr>
            <a:endParaRPr lang="en-US" sz="900" dirty="0" smtClean="0"/>
          </a:p>
          <a:p>
            <a:pPr marL="0" indent="230188">
              <a:spcBef>
                <a:spcPts val="300"/>
              </a:spcBef>
              <a:spcAft>
                <a:spcPts val="600"/>
              </a:spcAft>
            </a:pPr>
            <a:r>
              <a:rPr lang="en-US" sz="2300" dirty="0" smtClean="0"/>
              <a:t>It is meant to be used by all application areas:</a:t>
            </a:r>
          </a:p>
          <a:p>
            <a:pPr marL="461963" lvl="2" indent="-1651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Climate, NWP, Oceans, Atmospheric Composition, Hydrology, Agriculture,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pPr marL="461963" lvl="2" indent="-1651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800" dirty="0" smtClean="0"/>
              <a:t>The official WMO Application Areas are </a:t>
            </a:r>
            <a:r>
              <a:rPr lang="fr-CH" sz="1800" dirty="0" err="1" smtClean="0"/>
              <a:t>described</a:t>
            </a:r>
            <a:r>
              <a:rPr lang="fr-CH" sz="1800" dirty="0" smtClean="0"/>
              <a:t> </a:t>
            </a:r>
            <a:r>
              <a:rPr lang="fr-CH" sz="1800" dirty="0" err="1" smtClean="0"/>
              <a:t>here</a:t>
            </a:r>
            <a:r>
              <a:rPr lang="fr-CH" sz="1800" dirty="0"/>
              <a:t>: </a:t>
            </a:r>
            <a:r>
              <a:rPr lang="fr-CH" sz="1800" dirty="0">
                <a:latin typeface="Arial Narrow" panose="020B0606020202030204" pitchFamily="34" charset="0"/>
                <a:hlinkClick r:id="rId2"/>
              </a:rPr>
              <a:t>http://</a:t>
            </a:r>
            <a:r>
              <a:rPr lang="fr-CH" sz="1800" dirty="0" smtClean="0">
                <a:latin typeface="Arial Narrow" panose="020B0606020202030204" pitchFamily="34" charset="0"/>
                <a:hlinkClick r:id="rId2"/>
              </a:rPr>
              <a:t>www.wmo.int/pages/prog/www/OSY/GOS-RRR.html</a:t>
            </a:r>
            <a:endParaRPr lang="en-US" sz="18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3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9001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WIGOS Metadata Standard (WMDS)</a:t>
            </a:r>
            <a:b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en-GB" alt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1124745"/>
            <a:ext cx="8856983" cy="5328591"/>
          </a:xfrm>
        </p:spPr>
        <p:txBody>
          <a:bodyPr/>
          <a:lstStyle/>
          <a:p>
            <a:pPr marL="341313" indent="-341313"/>
            <a:r>
              <a:rPr lang="en-US" sz="2200" dirty="0"/>
              <a:t>WIGOS metadata is </a:t>
            </a:r>
            <a:r>
              <a:rPr lang="en-US" sz="2200" u="sng" dirty="0"/>
              <a:t>observational or description</a:t>
            </a:r>
            <a:r>
              <a:rPr lang="en-US" sz="2200" dirty="0"/>
              <a:t> metadata – enables data values to be interpreted</a:t>
            </a:r>
            <a:r>
              <a:rPr lang="en-US" sz="2200" dirty="0" smtClean="0"/>
              <a:t>;</a:t>
            </a:r>
          </a:p>
          <a:p>
            <a:pPr marL="341313" indent="-341313"/>
            <a:endParaRPr lang="en-US" sz="900" dirty="0" smtClean="0"/>
          </a:p>
          <a:p>
            <a:pPr marL="341313" indent="-341313"/>
            <a:r>
              <a:rPr lang="en-US" sz="2200" dirty="0" smtClean="0"/>
              <a:t>It is </a:t>
            </a:r>
            <a:r>
              <a:rPr lang="en-US" sz="2200" u="sng" dirty="0" smtClean="0"/>
              <a:t>not discovery</a:t>
            </a:r>
            <a:r>
              <a:rPr lang="en-US" sz="2200" dirty="0" smtClean="0"/>
              <a:t> </a:t>
            </a:r>
            <a:r>
              <a:rPr lang="en-US" sz="2200" dirty="0"/>
              <a:t>metadata </a:t>
            </a:r>
            <a:r>
              <a:rPr lang="en-US" sz="2200" dirty="0" smtClean="0"/>
              <a:t>– that </a:t>
            </a:r>
            <a:r>
              <a:rPr lang="en-US" sz="2200" dirty="0"/>
              <a:t>facilitates data discovery, access and </a:t>
            </a:r>
            <a:r>
              <a:rPr lang="en-US" sz="2200" dirty="0" smtClean="0"/>
              <a:t>retrieval, which </a:t>
            </a:r>
            <a:r>
              <a:rPr lang="en-US" sz="2200" dirty="0"/>
              <a:t>is </a:t>
            </a:r>
            <a:r>
              <a:rPr lang="en-US" sz="2200" dirty="0" smtClean="0"/>
              <a:t>part </a:t>
            </a:r>
            <a:r>
              <a:rPr lang="en-US" sz="2200" dirty="0"/>
              <a:t>of WIS </a:t>
            </a:r>
            <a:r>
              <a:rPr lang="en-US" sz="2000" dirty="0"/>
              <a:t>(WMO Information System</a:t>
            </a:r>
            <a:r>
              <a:rPr lang="en-US" sz="2000" dirty="0" smtClean="0"/>
              <a:t>)</a:t>
            </a:r>
          </a:p>
          <a:p>
            <a:pPr marL="341313" indent="-341313"/>
            <a:endParaRPr lang="en-US" sz="900" dirty="0" smtClean="0"/>
          </a:p>
          <a:p>
            <a:pPr marL="341313" indent="-341313"/>
            <a:r>
              <a:rPr lang="en-US" sz="2200" dirty="0" smtClean="0"/>
              <a:t>The </a:t>
            </a:r>
            <a:r>
              <a:rPr lang="en-US" sz="2200" dirty="0"/>
              <a:t>practical implementation of the WMDS </a:t>
            </a:r>
            <a:r>
              <a:rPr lang="en-US" sz="2200" dirty="0" smtClean="0"/>
              <a:t>is done through the </a:t>
            </a:r>
            <a:r>
              <a:rPr lang="en-US" sz="2200" b="1" dirty="0" smtClean="0"/>
              <a:t>OSCAR</a:t>
            </a:r>
            <a:r>
              <a:rPr lang="en-US" sz="2200" dirty="0" smtClean="0"/>
              <a:t> </a:t>
            </a:r>
            <a:r>
              <a:rPr lang="en-US" sz="2200" dirty="0"/>
              <a:t>tool (Observing Systems Capability Analysis and Review</a:t>
            </a:r>
            <a:r>
              <a:rPr lang="en-US" sz="2200" dirty="0" smtClean="0"/>
              <a:t>)</a:t>
            </a:r>
            <a:endParaRPr lang="en-US" sz="2200" dirty="0"/>
          </a:p>
          <a:p>
            <a:pPr marL="341313" indent="-341313"/>
            <a:endParaRPr lang="en-US" sz="900" dirty="0" smtClean="0"/>
          </a:p>
          <a:p>
            <a:pPr marL="341313" indent="-341313"/>
            <a:r>
              <a:rPr lang="en-US" sz="2200" dirty="0" smtClean="0"/>
              <a:t>What Members will have to do to comply </a:t>
            </a:r>
            <a:r>
              <a:rPr lang="en-US" sz="2200" dirty="0"/>
              <a:t>with </a:t>
            </a:r>
            <a:r>
              <a:rPr lang="en-US" sz="2200" dirty="0" smtClean="0"/>
              <a:t>the </a:t>
            </a:r>
            <a:r>
              <a:rPr lang="en-US" sz="2200" dirty="0" err="1" smtClean="0"/>
              <a:t>Tech.Regulations</a:t>
            </a:r>
            <a:r>
              <a:rPr lang="en-US" sz="2200" dirty="0" smtClean="0"/>
              <a:t> (WMO-No</a:t>
            </a:r>
            <a:r>
              <a:rPr lang="en-US" sz="2200" dirty="0"/>
              <a:t>. 49, </a:t>
            </a:r>
            <a:r>
              <a:rPr lang="en-US" sz="2200" dirty="0" smtClean="0"/>
              <a:t>Volume I</a:t>
            </a:r>
            <a:r>
              <a:rPr lang="en-US" sz="2200" dirty="0"/>
              <a:t>, Part I – WIGOS and </a:t>
            </a:r>
            <a:r>
              <a:rPr lang="en-US" sz="2200" dirty="0" smtClean="0"/>
              <a:t>Manual </a:t>
            </a:r>
            <a:r>
              <a:rPr lang="en-US" sz="2200" dirty="0"/>
              <a:t>on </a:t>
            </a:r>
            <a:r>
              <a:rPr lang="en-US" sz="2200" dirty="0" smtClean="0"/>
              <a:t>WIGOS):</a:t>
            </a:r>
            <a:endParaRPr lang="en-US" sz="2200" dirty="0"/>
          </a:p>
          <a:p>
            <a:pPr marL="798513" lvl="1" indent="-341313">
              <a:spcBef>
                <a:spcPts val="0"/>
              </a:spcBef>
            </a:pPr>
            <a:r>
              <a:rPr lang="en-US" sz="1900" dirty="0"/>
              <a:t>Keep records of WIGOS metadata</a:t>
            </a:r>
          </a:p>
          <a:p>
            <a:pPr marL="798513" lvl="1" indent="-341313">
              <a:spcBef>
                <a:spcPts val="0"/>
              </a:spcBef>
            </a:pPr>
            <a:r>
              <a:rPr lang="en-US" sz="1900" dirty="0"/>
              <a:t>For those observations that are exchanged internationally:</a:t>
            </a:r>
          </a:p>
          <a:p>
            <a:pPr marL="1179513" lvl="2" indent="-341313">
              <a:spcBef>
                <a:spcPts val="0"/>
              </a:spcBef>
            </a:pPr>
            <a:r>
              <a:rPr lang="en-US" sz="1700" dirty="0"/>
              <a:t>Exchange also the associated WIGOS metadata </a:t>
            </a:r>
          </a:p>
          <a:p>
            <a:pPr marL="798513" lvl="1" indent="-341313">
              <a:spcBef>
                <a:spcPts val="0"/>
              </a:spcBef>
            </a:pPr>
            <a:r>
              <a:rPr lang="en-US" sz="1900" dirty="0"/>
              <a:t>For </a:t>
            </a:r>
            <a:r>
              <a:rPr lang="en-US" sz="1900" dirty="0" smtClean="0"/>
              <a:t>surface observations:</a:t>
            </a:r>
            <a:endParaRPr lang="en-US" sz="1900" dirty="0"/>
          </a:p>
          <a:p>
            <a:pPr marL="1179513" lvl="2" indent="-341313">
              <a:spcBef>
                <a:spcPts val="0"/>
              </a:spcBef>
            </a:pPr>
            <a:r>
              <a:rPr lang="en-US" sz="1700" dirty="0" smtClean="0"/>
              <a:t>Review </a:t>
            </a:r>
            <a:r>
              <a:rPr lang="en-US" sz="1700" dirty="0"/>
              <a:t>the information in OSCAR/Surface</a:t>
            </a:r>
          </a:p>
          <a:p>
            <a:pPr marL="1179513" lvl="2" indent="-341313">
              <a:spcBef>
                <a:spcPts val="0"/>
              </a:spcBef>
            </a:pPr>
            <a:r>
              <a:rPr lang="en-US" sz="1700" dirty="0"/>
              <a:t>Keep entries in OSCAR/Surface up to date </a:t>
            </a:r>
            <a:endParaRPr lang="en-US" sz="17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57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9001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WIGOS Metadata Standard (WMDS)</a:t>
            </a:r>
            <a:b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and milestones</a:t>
            </a:r>
            <a:endParaRPr lang="en-GB" alt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336" y="1196529"/>
            <a:ext cx="8821168" cy="4896767"/>
          </a:xfrm>
        </p:spPr>
        <p:txBody>
          <a:bodyPr>
            <a:normAutofit lnSpcReduction="10000"/>
          </a:bodyPr>
          <a:lstStyle/>
          <a:p>
            <a:pPr marL="0" indent="230188">
              <a:spcBef>
                <a:spcPts val="300"/>
              </a:spcBef>
              <a:spcAft>
                <a:spcPts val="600"/>
              </a:spcAft>
            </a:pPr>
            <a:r>
              <a:rPr lang="en-US" sz="2200" dirty="0" smtClean="0"/>
              <a:t>The WMDS was </a:t>
            </a:r>
            <a:r>
              <a:rPr lang="en-US" sz="2200" dirty="0"/>
              <a:t>developed </a:t>
            </a:r>
            <a:r>
              <a:rPr lang="en-US" sz="2200" dirty="0" smtClean="0"/>
              <a:t>by WMO:</a:t>
            </a:r>
          </a:p>
          <a:p>
            <a:pPr marL="341313" lvl="1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through the Inter-Commission Coordination Group on the WMO Integrated Global Observing System (ICG-WIGOS) Task </a:t>
            </a:r>
            <a:r>
              <a:rPr lang="en-US" sz="1800" dirty="0"/>
              <a:t>Team on WIGOS Metadata </a:t>
            </a:r>
            <a:r>
              <a:rPr lang="en-US" sz="1800" dirty="0" smtClean="0"/>
              <a:t>(TT-WMD)</a:t>
            </a:r>
            <a:endParaRPr lang="en-US" sz="1000" dirty="0" smtClean="0"/>
          </a:p>
          <a:p>
            <a:pPr marL="0" indent="230188">
              <a:spcBef>
                <a:spcPts val="300"/>
              </a:spcBef>
              <a:spcAft>
                <a:spcPts val="600"/>
              </a:spcAft>
            </a:pPr>
            <a:r>
              <a:rPr lang="en-US" sz="2200" dirty="0" smtClean="0"/>
              <a:t>The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version of WMDS was approved </a:t>
            </a:r>
            <a:r>
              <a:rPr lang="en-US" sz="2200" dirty="0"/>
              <a:t>by </a:t>
            </a:r>
            <a:r>
              <a:rPr lang="en-US" sz="2200" dirty="0" smtClean="0"/>
              <a:t>the 17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World Meteorological Congress as part of </a:t>
            </a:r>
            <a:r>
              <a:rPr lang="en-US" sz="2200" dirty="0"/>
              <a:t>the Manual on </a:t>
            </a:r>
            <a:r>
              <a:rPr lang="en-US" sz="2200" dirty="0" smtClean="0"/>
              <a:t>WIGOS:</a:t>
            </a:r>
          </a:p>
          <a:p>
            <a:pPr marL="22701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www.wmo.int/pages/prog/www/wigos/documents/WIGOS-RM/1160_en.pdf#page=49</a:t>
            </a:r>
            <a:r>
              <a:rPr lang="en-US" sz="1600" dirty="0" smtClean="0"/>
              <a:t> </a:t>
            </a:r>
          </a:p>
          <a:p>
            <a:pPr marL="0" indent="230188">
              <a:spcBef>
                <a:spcPts val="300"/>
              </a:spcBef>
              <a:spcAft>
                <a:spcPts val="600"/>
              </a:spcAft>
            </a:pPr>
            <a:r>
              <a:rPr lang="en-US" sz="2200" dirty="0" smtClean="0"/>
              <a:t>It has entered into force for WMO Members on </a:t>
            </a:r>
            <a:r>
              <a:rPr lang="en-US" sz="2200" u="sng" dirty="0" smtClean="0"/>
              <a:t>1 July 2016</a:t>
            </a:r>
          </a:p>
          <a:p>
            <a:pPr marL="0" indent="230188">
              <a:spcBef>
                <a:spcPts val="300"/>
              </a:spcBef>
              <a:spcAft>
                <a:spcPts val="600"/>
              </a:spcAft>
            </a:pPr>
            <a:r>
              <a:rPr lang="en-US" sz="2200" dirty="0" smtClean="0"/>
              <a:t>OSCAR/Surface </a:t>
            </a:r>
            <a:r>
              <a:rPr lang="en-US" sz="2200" dirty="0"/>
              <a:t>(the </a:t>
            </a:r>
            <a:r>
              <a:rPr lang="en-US" sz="2200" dirty="0" smtClean="0"/>
              <a:t>web-based inventory </a:t>
            </a:r>
            <a:r>
              <a:rPr lang="en-US" sz="2200" dirty="0"/>
              <a:t>of all surface-based </a:t>
            </a:r>
            <a:r>
              <a:rPr lang="en-US" sz="2200" dirty="0" smtClean="0"/>
              <a:t>observing stations) was launched operationally on </a:t>
            </a:r>
            <a:r>
              <a:rPr lang="en-US" sz="2200" u="sng" dirty="0" smtClean="0"/>
              <a:t>2 May 2016</a:t>
            </a:r>
          </a:p>
          <a:p>
            <a:pPr marL="0" indent="230188">
              <a:spcBef>
                <a:spcPts val="300"/>
              </a:spcBef>
              <a:spcAft>
                <a:spcPts val="600"/>
              </a:spcAft>
            </a:pPr>
            <a:r>
              <a:rPr lang="fr-CH" sz="2200" dirty="0" smtClean="0"/>
              <a:t>The </a:t>
            </a:r>
            <a:r>
              <a:rPr lang="fr-CH" sz="2200" dirty="0" err="1"/>
              <a:t>implementation</a:t>
            </a:r>
            <a:r>
              <a:rPr lang="fr-CH" sz="2200" dirty="0"/>
              <a:t> of WIGOS </a:t>
            </a:r>
            <a:r>
              <a:rPr lang="fr-CH" sz="2200" dirty="0" err="1"/>
              <a:t>metadata</a:t>
            </a:r>
            <a:r>
              <a:rPr lang="fr-CH" sz="2200" dirty="0"/>
              <a:t> </a:t>
            </a:r>
            <a:r>
              <a:rPr lang="fr-CH" sz="2200" dirty="0" smtClean="0"/>
              <a:t>exchange </a:t>
            </a:r>
            <a:r>
              <a:rPr lang="fr-CH" sz="2200" dirty="0" err="1" smtClean="0"/>
              <a:t>will</a:t>
            </a:r>
            <a:r>
              <a:rPr lang="fr-CH" sz="2200" dirty="0" smtClean="0"/>
              <a:t> </a:t>
            </a:r>
            <a:r>
              <a:rPr lang="fr-CH" sz="2200" dirty="0" err="1" smtClean="0"/>
              <a:t>be</a:t>
            </a:r>
            <a:r>
              <a:rPr lang="fr-CH" sz="2200" dirty="0" smtClean="0"/>
              <a:t> </a:t>
            </a:r>
            <a:r>
              <a:rPr lang="fr-CH" sz="2200" dirty="0" err="1" smtClean="0"/>
              <a:t>done</a:t>
            </a:r>
            <a:r>
              <a:rPr lang="fr-CH" sz="2200" dirty="0" smtClean="0"/>
              <a:t> </a:t>
            </a:r>
            <a:r>
              <a:rPr lang="fr-CH" sz="2200" dirty="0" err="1" smtClean="0"/>
              <a:t>using</a:t>
            </a:r>
            <a:r>
              <a:rPr lang="fr-CH" sz="2200" dirty="0" smtClean="0"/>
              <a:t> an XML </a:t>
            </a:r>
            <a:r>
              <a:rPr lang="fr-CH" sz="2200" dirty="0" err="1" smtClean="0"/>
              <a:t>schema</a:t>
            </a:r>
            <a:r>
              <a:rPr lang="fr-CH" sz="2200" dirty="0" smtClean="0"/>
              <a:t>, </a:t>
            </a:r>
            <a:r>
              <a:rPr lang="fr-CH" sz="2200" dirty="0" err="1" smtClean="0"/>
              <a:t>which</a:t>
            </a:r>
            <a:r>
              <a:rPr lang="fr-CH" sz="2200" dirty="0" smtClean="0"/>
              <a:t> format </a:t>
            </a:r>
            <a:r>
              <a:rPr lang="fr-CH" sz="2200" dirty="0" err="1" smtClean="0"/>
              <a:t>is</a:t>
            </a:r>
            <a:r>
              <a:rPr lang="fr-CH" sz="2200" dirty="0" smtClean="0"/>
              <a:t> </a:t>
            </a:r>
            <a:r>
              <a:rPr lang="fr-CH" sz="2200" dirty="0" err="1" smtClean="0"/>
              <a:t>being</a:t>
            </a:r>
            <a:r>
              <a:rPr lang="fr-CH" sz="2200" dirty="0" smtClean="0"/>
              <a:t> </a:t>
            </a:r>
            <a:r>
              <a:rPr lang="fr-CH" sz="2200" dirty="0" err="1" smtClean="0"/>
              <a:t>tested</a:t>
            </a:r>
            <a:r>
              <a:rPr lang="fr-CH" sz="2200" dirty="0" smtClean="0"/>
              <a:t>/</a:t>
            </a:r>
            <a:r>
              <a:rPr lang="fr-CH" sz="2200" dirty="0" err="1" smtClean="0"/>
              <a:t>finalized</a:t>
            </a:r>
            <a:endParaRPr lang="en-US" sz="2200" dirty="0" smtClean="0"/>
          </a:p>
          <a:p>
            <a:pPr marL="0" indent="230188">
              <a:spcBef>
                <a:spcPts val="300"/>
              </a:spcBef>
              <a:spcAft>
                <a:spcPts val="600"/>
              </a:spcAft>
            </a:pPr>
            <a:r>
              <a:rPr lang="en-US" sz="2200" dirty="0" smtClean="0"/>
              <a:t>Guidance is being developed to assist Members with the WMDS:</a:t>
            </a:r>
          </a:p>
          <a:p>
            <a:pPr marL="461963" lvl="2" indent="-1651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first (online) edition is planned to be available in June 2016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019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9001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WIGOS Metadata Standard (WMDS)</a:t>
            </a:r>
            <a:b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(1)</a:t>
            </a:r>
            <a:endParaRPr lang="en-GB" alt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3" y="1772816"/>
            <a:ext cx="6364287" cy="463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6285" y="1277144"/>
            <a:ext cx="3733627" cy="42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906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smtClean="0"/>
              <a:t>It is organized in 10 categories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887820" cy="1771058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107505" y="1340768"/>
            <a:ext cx="7776864" cy="4320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906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smtClean="0"/>
              <a:t>Each category consists of 1 or more elements: 65 in total </a:t>
            </a:r>
            <a:r>
              <a:rPr lang="en-US" sz="1800" kern="0" dirty="0" smtClean="0"/>
              <a:t>(+2 new)</a:t>
            </a:r>
            <a:endParaRPr lang="en-US" sz="2000" kern="0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561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9001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WIGOS Metadata Standard (WMDS)</a:t>
            </a:r>
            <a:b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(2)</a:t>
            </a:r>
            <a:endParaRPr lang="en-GB" alt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3" y="1268760"/>
            <a:ext cx="7632848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There </a:t>
            </a:r>
            <a:r>
              <a:rPr lang="en-US" sz="2000" u="sng" dirty="0"/>
              <a:t>are </a:t>
            </a:r>
            <a:r>
              <a:rPr lang="en-US" sz="2000" u="sng" dirty="0" smtClean="0"/>
              <a:t>3 levels </a:t>
            </a:r>
            <a:r>
              <a:rPr lang="en-US" sz="2000" u="sng" dirty="0"/>
              <a:t>of </a:t>
            </a:r>
            <a:r>
              <a:rPr lang="en-US" sz="2000" u="sng" dirty="0" smtClean="0"/>
              <a:t>MD </a:t>
            </a:r>
            <a:r>
              <a:rPr lang="en-US" sz="2000" u="sng" dirty="0"/>
              <a:t>reporting</a:t>
            </a:r>
            <a:r>
              <a:rPr lang="en-US" sz="2000" dirty="0" smtClean="0"/>
              <a:t>:</a:t>
            </a:r>
            <a:endParaRPr lang="en-US" sz="2000" dirty="0"/>
          </a:p>
          <a:p>
            <a:pPr marL="0" indent="0">
              <a:buNone/>
            </a:pPr>
            <a:r>
              <a:rPr lang="en-US" sz="1800" b="1" dirty="0"/>
              <a:t>Mandatory</a:t>
            </a:r>
            <a:r>
              <a:rPr lang="en-US" sz="1800" dirty="0"/>
              <a:t> - Required for all WIGOS observing systems/platforms</a:t>
            </a:r>
          </a:p>
          <a:p>
            <a:pPr marL="0" indent="0">
              <a:buNone/>
            </a:pPr>
            <a:r>
              <a:rPr lang="en-US" sz="1800" b="1" dirty="0"/>
              <a:t>Conditional</a:t>
            </a:r>
            <a:r>
              <a:rPr lang="en-US" sz="1800" dirty="0"/>
              <a:t> - Required if </a:t>
            </a:r>
            <a:r>
              <a:rPr lang="en-US" sz="1800" dirty="0" smtClean="0"/>
              <a:t>applicable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</a:t>
            </a:r>
            <a:r>
              <a:rPr lang="en-US" sz="1600" dirty="0" smtClean="0"/>
              <a:t>(e.g</a:t>
            </a:r>
            <a:r>
              <a:rPr lang="en-US" sz="1600" dirty="0"/>
              <a:t>. instrument calibration </a:t>
            </a:r>
            <a:r>
              <a:rPr lang="en-US" sz="1600" dirty="0" smtClean="0"/>
              <a:t>is not applicable to </a:t>
            </a:r>
            <a:r>
              <a:rPr lang="en-US" sz="1600" dirty="0"/>
              <a:t>a human observer)</a:t>
            </a:r>
          </a:p>
          <a:p>
            <a:pPr marL="0" indent="0">
              <a:buNone/>
            </a:pPr>
            <a:r>
              <a:rPr lang="en-US" sz="1800" b="1" dirty="0"/>
              <a:t>Optional</a:t>
            </a:r>
            <a:r>
              <a:rPr lang="en-US" sz="1800" dirty="0"/>
              <a:t> – Desirable/useful, but non-compulsory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35496" y="3356992"/>
            <a:ext cx="76328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906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kern="0" dirty="0" smtClean="0"/>
              <a:t>The WMDS includes 45 Code Tables – Example of a Code table:</a:t>
            </a:r>
            <a:endParaRPr lang="en-US" sz="2000" kern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45061"/>
            <a:ext cx="9025830" cy="2708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2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" y="1412776"/>
            <a:ext cx="4315918" cy="199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83593"/>
            <a:ext cx="5688632" cy="4129783"/>
          </a:xfrm>
          <a:prstGeom prst="rect">
            <a:avLst/>
          </a:prstGeom>
          <a:solidFill>
            <a:schemeClr val="bg1">
              <a:alpha val="21000"/>
            </a:schemeClr>
          </a:solidFill>
        </p:spPr>
      </p:pic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9001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WIGOS Metadata Standard (WMDS)</a:t>
            </a:r>
            <a:b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Phases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187624" y="5013176"/>
            <a:ext cx="216024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906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sz="1800" i="1" kern="0" dirty="0" smtClean="0"/>
              <a:t>Extract of the WMDS elements per Implementation Phases</a:t>
            </a:r>
            <a:endParaRPr lang="en-US" sz="1800" i="1" kern="0" dirty="0"/>
          </a:p>
        </p:txBody>
      </p:sp>
    </p:spTree>
    <p:extLst>
      <p:ext uri="{BB962C8B-B14F-4D97-AF65-F5344CB8AC3E}">
        <p14:creationId xmlns:p14="http://schemas.microsoft.com/office/powerpoint/2010/main" val="11670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OSCAR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(Observing Systems Capability Analysis and Review tool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10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One of the priorities for the </a:t>
            </a:r>
            <a:br>
              <a:rPr lang="en-GB" b="1" dirty="0"/>
            </a:br>
            <a:r>
              <a:rPr lang="en-GB" b="1" dirty="0"/>
              <a:t>WIGOS Pre-Operational Phase </a:t>
            </a:r>
            <a:r>
              <a:rPr lang="en-GB" b="1" dirty="0" smtClean="0"/>
              <a:t>2016-2019:</a:t>
            </a:r>
          </a:p>
          <a:p>
            <a:r>
              <a:rPr lang="en-GB" b="1" dirty="0" smtClean="0"/>
              <a:t>Further </a:t>
            </a:r>
            <a:r>
              <a:rPr lang="en-GB" b="1" dirty="0"/>
              <a:t>develop the WIGOS Information Resource (</a:t>
            </a:r>
            <a:r>
              <a:rPr lang="en-GB" b="1" dirty="0">
                <a:hlinkClick r:id="rId2"/>
              </a:rPr>
              <a:t>WIR</a:t>
            </a:r>
            <a:r>
              <a:rPr lang="en-GB" b="1" dirty="0"/>
              <a:t>) and the Observing Systems Capability Analysis and Review tool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4071" y="6461126"/>
            <a:ext cx="352425" cy="312737"/>
          </a:xfrm>
          <a:prstGeom prst="rect">
            <a:avLst/>
          </a:prstGeom>
        </p:spPr>
        <p:txBody>
          <a:bodyPr/>
          <a:lstStyle/>
          <a:p>
            <a:fld id="{4FC5B4E0-B61B-4259-A3AF-243E0AE58827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84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447</TotalTime>
  <Words>1502</Words>
  <Application>Microsoft Office PowerPoint</Application>
  <PresentationFormat>On-screen Show (4:3)</PresentationFormat>
  <Paragraphs>196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WMO_BLUE_Powerpoint_en_fr</vt:lpstr>
      <vt:lpstr>PowerPoint Presentation</vt:lpstr>
      <vt:lpstr>Contents</vt:lpstr>
      <vt:lpstr>WIGOS Metadata Standard (WMDS) Scope and background</vt:lpstr>
      <vt:lpstr>WIGOS Metadata Standard (WMDS) Description</vt:lpstr>
      <vt:lpstr>WIGOS Metadata Standard (WMDS) Background and milestones</vt:lpstr>
      <vt:lpstr>WIGOS Metadata Standard (WMDS) Structure (1)</vt:lpstr>
      <vt:lpstr>WIGOS Metadata Standard (WMDS) Structure (2)</vt:lpstr>
      <vt:lpstr>WIGOS Metadata Standard (WMDS) Implementation Phases</vt:lpstr>
      <vt:lpstr>OSCAR (Observing Systems Capability Analysis and Review tool</vt:lpstr>
      <vt:lpstr>The Observing System Capabilities Analysis and  Review platform (OSCAR) oscar.wmo.int</vt:lpstr>
      <vt:lpstr>OSCAR/Requirements https://www.wmo-sat.info/oscar/observingrequirements </vt:lpstr>
      <vt:lpstr>Example of obs. requirements in OSCAR http://www.wmo-sat.info/oscar/variables/view/10  </vt:lpstr>
      <vt:lpstr>OSCAR/Space – oscar.wmo.int/space </vt:lpstr>
      <vt:lpstr>PowerPoint Presentation</vt:lpstr>
      <vt:lpstr>OSCAR/Surface – oscar.wmo.int/surface</vt:lpstr>
      <vt:lpstr>OSCAR/Surface – oscar.wmo.int/surface</vt:lpstr>
      <vt:lpstr>Web Stats, 2 May-12 June 2016</vt:lpstr>
      <vt:lpstr>Web stats, 2 May-12 June 2016</vt:lpstr>
      <vt:lpstr>Benefits of OSCAR/Surface to Members</vt:lpstr>
      <vt:lpstr>Benefits of OSCAR/Surface to Members</vt:lpstr>
      <vt:lpstr>Obligations of Members with regard to OSCAR</vt:lpstr>
      <vt:lpstr>What are NMHSs expected to do?</vt:lpstr>
      <vt:lpstr>How to submit metadata ?</vt:lpstr>
      <vt:lpstr>OSCAR/Surface - oscar.wmo.int/surface </vt:lpstr>
      <vt:lpstr>OSCAR Taining</vt:lpstr>
      <vt:lpstr>Conclusion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Etienne Charpentier</dc:creator>
  <cp:lastModifiedBy>Etienne Charpentier</cp:lastModifiedBy>
  <cp:revision>16</cp:revision>
  <dcterms:created xsi:type="dcterms:W3CDTF">2016-07-22T07:19:48Z</dcterms:created>
  <dcterms:modified xsi:type="dcterms:W3CDTF">2016-07-28T12:46:27Z</dcterms:modified>
</cp:coreProperties>
</file>