
<file path=[Content_Types].xml><?xml version="1.0" encoding="utf-8"?>
<Types xmlns="http://schemas.openxmlformats.org/package/2006/content-types">
  <Override PartName="/customXml/itemProps35.xml" ContentType="application/vnd.openxmlformats-officedocument.customXmlProperties+xml"/>
  <Override PartName="/customXml/itemProps82.xml" ContentType="application/vnd.openxmlformats-officedocument.customXmlProperties+xml"/>
  <Override PartName="/customXml/itemProps124.xml" ContentType="application/vnd.openxmlformats-officedocument.customXmlProperties+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customXml/itemProps71.xml" ContentType="application/vnd.openxmlformats-officedocument.customXmlProperties+xml"/>
  <Override PartName="/customXml/itemProps113.xml" ContentType="application/vnd.openxmlformats-officedocument.customXmlProperties+xml"/>
  <Override PartName="/customXml/itemProps31.xml" ContentType="application/vnd.openxmlformats-officedocument.customXmlProperties+xml"/>
  <Override PartName="/customXml/itemProps102.xml" ContentType="application/vnd.openxmlformats-officedocument.customXmlProperties+xml"/>
  <Override PartName="/customXml/itemProps120.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customXml/itemProps69.xml" ContentType="application/vnd.openxmlformats-officedocument.customXmlProperties+xml"/>
  <Override PartName="/customXml/itemProps87.xml" ContentType="application/vnd.openxmlformats-officedocument.customXmlProperties+xml"/>
  <Override PartName="/customXml/itemProps98.xml" ContentType="application/vnd.openxmlformats-officedocument.customXmlProperties+xml"/>
  <Override PartName="/ppt/notesSlides/notesSlide12.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customXml/itemProps58.xml" ContentType="application/vnd.openxmlformats-officedocument.customXmlProperties+xml"/>
  <Override PartName="/customXml/itemProps76.xml" ContentType="application/vnd.openxmlformats-officedocument.customXmlProperties+xml"/>
  <Override PartName="/customXml/itemProps118.xml" ContentType="application/vnd.openxmlformats-officedocument.customXmlProperties+xml"/>
  <Override PartName="/customXml/itemProps1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customXml/itemProps65.xml" ContentType="application/vnd.openxmlformats-officedocument.customXmlProperties+xml"/>
  <Override PartName="/customXml/itemProps83.xml" ContentType="application/vnd.openxmlformats-officedocument.customXmlProperties+xml"/>
  <Override PartName="/customXml/itemProps94.xml" ContentType="application/vnd.openxmlformats-officedocument.customXmlProperties+xml"/>
  <Override PartName="/customXml/itemProps107.xml" ContentType="application/vnd.openxmlformats-officedocument.customXmlProperties+xml"/>
  <Override PartName="/customXml/itemProps136.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customXml/itemProps72.xml" ContentType="application/vnd.openxmlformats-officedocument.customXmlProperties+xml"/>
  <Override PartName="/customXml/itemProps114.xml" ContentType="application/vnd.openxmlformats-officedocument.customXmlProperties+xml"/>
  <Override PartName="/customXml/itemProps125.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customXml/itemProps61.xml" ContentType="application/vnd.openxmlformats-officedocument.customXmlProperties+xml"/>
  <Override PartName="/customXml/itemProps90.xml" ContentType="application/vnd.openxmlformats-officedocument.customXmlProperties+xml"/>
  <Override PartName="/customXml/itemProps103.xml" ContentType="application/vnd.openxmlformats-officedocument.customXmlProperties+xml"/>
  <Override PartName="/customXml/itemProps121.xml" ContentType="application/vnd.openxmlformats-officedocument.customXmlProperties+xml"/>
  <Override PartName="/customXml/itemProps132.xml" ContentType="application/vnd.openxmlformats-officedocument.customXmlProperties+xml"/>
  <Override PartName="/ppt/presProps.xml" ContentType="application/vnd.openxmlformats-officedocument.presentationml.presProps+xml"/>
  <Override PartName="/ppt/theme/theme2.xml" ContentType="application/vnd.openxmlformats-officedocument.theme+xml"/>
  <Override PartName="/customXml/itemProps21.xml" ContentType="application/vnd.openxmlformats-officedocument.customXmlProperties+xml"/>
  <Override PartName="/customXml/itemProps50.xml" ContentType="application/vnd.openxmlformats-officedocument.customXmlProperties+xml"/>
  <Override PartName="/customXml/itemProps11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docProps/app.xml" ContentType="application/vnd.openxmlformats-officedocument.extended-properties+xml"/>
  <Override PartName="/customXml/itemProps99.xml" ContentType="application/vnd.openxmlformats-officedocument.customXmlProperties+xml"/>
  <Override PartName="/ppt/slides/slide11.xml" ContentType="application/vnd.openxmlformats-officedocument.presentationml.slide+xml"/>
  <Override PartName="/ppt/notesSlides/notesSlide13.xml" ContentType="application/vnd.openxmlformats-officedocument.presentationml.notesSlide+xml"/>
  <Override PartName="/customXml/itemProps59.xml" ContentType="application/vnd.openxmlformats-officedocument.customXmlProperties+xml"/>
  <Override PartName="/customXml/itemProps88.xml" ContentType="application/vnd.openxmlformats-officedocument.customXmlProperties+xml"/>
  <Default Extension="gif" ContentType="image/gif"/>
  <Override PartName="/ppt/notesSlides/notesSlide8.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77.xml" ContentType="application/vnd.openxmlformats-officedocument.customXmlProperties+xml"/>
  <Override PartName="/customXml/itemProps95.xml" ContentType="application/vnd.openxmlformats-officedocument.customXmlProperties+xml"/>
  <Override PartName="/customXml/itemProps119.xml" ContentType="application/vnd.openxmlformats-officedocument.customXmlProperties+xml"/>
  <Override PartName="/customXml/itemProps137.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customXml/itemProps66.xml" ContentType="application/vnd.openxmlformats-officedocument.customXmlProperties+xml"/>
  <Override PartName="/customXml/itemProps84.xml" ContentType="application/vnd.openxmlformats-officedocument.customXmlProperties+xml"/>
  <Override PartName="/customXml/itemProps108.xml" ContentType="application/vnd.openxmlformats-officedocument.customXmlProperties+xml"/>
  <Override PartName="/customXml/itemProps126.xml" ContentType="application/vnd.openxmlformats-officedocument.customXmlPropertie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customXml/itemProps73.xml" ContentType="application/vnd.openxmlformats-officedocument.customXmlProperties+xml"/>
  <Override PartName="/customXml/itemProps91.xml" ContentType="application/vnd.openxmlformats-officedocument.customXmlProperties+xml"/>
  <Override PartName="/customXml/itemProps115.xml" ContentType="application/vnd.openxmlformats-officedocument.customXmlProperties+xml"/>
  <Override PartName="/customXml/itemProps133.xml" ContentType="application/vnd.openxmlformats-officedocument.customXmlProperties+xml"/>
  <Override PartName="/ppt/slides/slide6.xml" ContentType="application/vnd.openxmlformats-officedocument.presentationml.slide+xml"/>
  <Override PartName="/customXml/itemProps33.xml" ContentType="application/vnd.openxmlformats-officedocument.customXmlProperties+xml"/>
  <Override PartName="/customXml/itemProps51.xml" ContentType="application/vnd.openxmlformats-officedocument.customXmlProperties+xml"/>
  <Override PartName="/customXml/itemProps80.xml" ContentType="application/vnd.openxmlformats-officedocument.customXmlProperties+xml"/>
  <Override PartName="/customXml/itemProps104.xml" ContentType="application/vnd.openxmlformats-officedocument.customXmlProperties+xml"/>
  <Override PartName="/customXml/itemProps122.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customXml/itemProps100.xml" ContentType="application/vnd.openxmlformats-officedocument.customXmlProperties+xml"/>
  <Override PartName="/customXml/itemProps11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12.xml" ContentType="application/vnd.openxmlformats-officedocument.presentationml.slide+xml"/>
  <Override PartName="/ppt/notesSlides/notesSlide14.xml" ContentType="application/vnd.openxmlformats-officedocument.presentationml.notesSlide+xml"/>
  <Override PartName="/customXml/itemProps8.xml" ContentType="application/vnd.openxmlformats-officedocument.customXmlProperties+xml"/>
  <Override PartName="/customXml/itemProps78.xml" ContentType="application/vnd.openxmlformats-officedocument.customXmlProperties+xml"/>
  <Override PartName="/customXml/itemProps89.xml" ContentType="application/vnd.openxmlformats-officedocument.customXmlProperties+xml"/>
  <Override PartName="/ppt/notesSlides/notesSlide9.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customXml/itemProps67.xml" ContentType="application/vnd.openxmlformats-officedocument.customXmlProperties+xml"/>
  <Override PartName="/customXml/itemProps85.xml" ContentType="application/vnd.openxmlformats-officedocument.customXmlProperties+xml"/>
  <Override PartName="/customXml/itemProps96.xml" ContentType="application/vnd.openxmlformats-officedocument.customXmlProperties+xml"/>
  <Override PartName="/customXml/itemProps109.xml" ContentType="application/vnd.openxmlformats-officedocument.customXmlProperties+xml"/>
  <Override PartName="/customXml/itemProps138.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customXml/itemProps74.xml" ContentType="application/vnd.openxmlformats-officedocument.customXmlProperties+xml"/>
  <Override PartName="/customXml/itemProps116.xml" ContentType="application/vnd.openxmlformats-officedocument.customXmlProperties+xml"/>
  <Override PartName="/customXml/itemProps127.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customXml/itemProps63.xml" ContentType="application/vnd.openxmlformats-officedocument.customXmlProperties+xml"/>
  <Override PartName="/customXml/itemProps81.xml" ContentType="application/vnd.openxmlformats-officedocument.customXmlProperties+xml"/>
  <Override PartName="/customXml/itemProps92.xml" ContentType="application/vnd.openxmlformats-officedocument.customXmlProperties+xml"/>
  <Override PartName="/customXml/itemProps105.xml" ContentType="application/vnd.openxmlformats-officedocument.customXmlProperties+xml"/>
  <Override PartName="/customXml/itemProps123.xml" ContentType="application/vnd.openxmlformats-officedocument.customXmlProperties+xml"/>
  <Override PartName="/customXml/itemProps134.xml" ContentType="application/vnd.openxmlformats-officedocument.customXmlProperties+xml"/>
  <Override PartName="/ppt/notesSlides/notesSlide1.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customXml/itemProps70.xml" ContentType="application/vnd.openxmlformats-officedocument.customXmlProperties+xml"/>
  <Override PartName="/customXml/itemProps11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customXml/itemProps101.xml" ContentType="application/vnd.openxmlformats-officedocument.customXmlProperties+xml"/>
  <Override PartName="/customXml/itemProps130.xml" ContentType="application/vnd.openxmlformats-officedocument.customXmlPropertie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customXml/itemProps9.xml" ContentType="application/vnd.openxmlformats-officedocument.customXmlProperties+xml"/>
  <Override PartName="/customXml/itemProps79.xml" ContentType="application/vnd.openxmlformats-officedocument.customXmlProperties+xml"/>
  <Override PartName="/customXml/itemProps97.xml" ContentType="application/vnd.openxmlformats-officedocument.customXmlProperties+xml"/>
  <Override PartName="/customXml/itemProps139.xml" ContentType="application/vnd.openxmlformats-officedocument.customXmlProperties+xml"/>
  <Override PartName="/ppt/notesSlides/notesSlide11.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customXml/itemProps68.xml" ContentType="application/vnd.openxmlformats-officedocument.customXmlProperties+xml"/>
  <Override PartName="/customXml/itemProps86.xml" ContentType="application/vnd.openxmlformats-officedocument.customXmlProperties+xml"/>
  <Override PartName="/customXml/itemProps12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customXml/itemProps64.xml" ContentType="application/vnd.openxmlformats-officedocument.customXmlProperties+xml"/>
  <Override PartName="/customXml/itemProps75.xml" ContentType="application/vnd.openxmlformats-officedocument.customXmlProperties+xml"/>
  <Override PartName="/customXml/itemProps93.xml" ContentType="application/vnd.openxmlformats-officedocument.customXmlProperties+xml"/>
  <Override PartName="/customXml/itemProps117.xml" ContentType="application/vnd.openxmlformats-officedocument.customXmlProperties+xml"/>
  <Override PartName="/customXml/itemProps135.xml" ContentType="application/vnd.openxmlformats-officedocument.customXmlProperties+xml"/>
  <Override PartName="/ppt/slides/slide8.xml" ContentType="application/vnd.openxmlformats-officedocument.presentationml.slide+xml"/>
  <Override PartName="/customXml/itemProps53.xml" ContentType="application/vnd.openxmlformats-officedocument.customXmlProperties+xml"/>
  <Override PartName="/customXml/itemProps106.xml" ContentType="application/vnd.openxmlformats-officedocument.customXmlProperties+xml"/>
  <Override PartName="/customXml/itemProps1.xml" ContentType="application/vnd.openxmlformats-officedocument.customXmlProperties+xml"/>
  <Override PartName="/customXml/itemProps42.xml" ContentType="application/vnd.openxmlformats-officedocument.customXmlProperties+xml"/>
  <Override PartName="/customXml/itemProps13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9" r:id="rId140"/>
  </p:sldMasterIdLst>
  <p:notesMasterIdLst>
    <p:notesMasterId r:id="rId160"/>
  </p:notesMasterIdLst>
  <p:handoutMasterIdLst>
    <p:handoutMasterId r:id="rId161"/>
  </p:handoutMasterIdLst>
  <p:sldIdLst>
    <p:sldId id="372" r:id="rId141"/>
    <p:sldId id="634" r:id="rId142"/>
    <p:sldId id="635" r:id="rId143"/>
    <p:sldId id="637" r:id="rId144"/>
    <p:sldId id="643" r:id="rId145"/>
    <p:sldId id="644" r:id="rId146"/>
    <p:sldId id="645" r:id="rId147"/>
    <p:sldId id="646" r:id="rId148"/>
    <p:sldId id="640" r:id="rId149"/>
    <p:sldId id="641" r:id="rId150"/>
    <p:sldId id="648" r:id="rId151"/>
    <p:sldId id="651" r:id="rId152"/>
    <p:sldId id="652" r:id="rId153"/>
    <p:sldId id="649" r:id="rId154"/>
    <p:sldId id="650" r:id="rId155"/>
    <p:sldId id="639" r:id="rId156"/>
    <p:sldId id="636" r:id="rId157"/>
    <p:sldId id="647" r:id="rId158"/>
    <p:sldId id="642" r:id="rId15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70BB9"/>
    <a:srgbClr val="121896"/>
    <a:srgbClr val="644D75"/>
    <a:srgbClr val="002060"/>
    <a:srgbClr val="000099"/>
    <a:srgbClr val="00FF00"/>
    <a:srgbClr val="F54F33"/>
    <a:srgbClr val="CCFF33"/>
    <a:srgbClr val="FFFF99"/>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autoAdjust="0"/>
    <p:restoredTop sz="62111" autoAdjust="0"/>
  </p:normalViewPr>
  <p:slideViewPr>
    <p:cSldViewPr snapToGrid="0" showGuides="1">
      <p:cViewPr>
        <p:scale>
          <a:sx n="66" d="100"/>
          <a:sy n="66" d="100"/>
        </p:scale>
        <p:origin x="-1651" y="-58"/>
      </p:cViewPr>
      <p:guideLst>
        <p:guide orient="horz" pos="842"/>
        <p:guide orient="horz" pos="565"/>
        <p:guide pos="2880"/>
        <p:guide pos="142"/>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notesViewPr>
    <p:cSldViewPr snapToGrid="0" showGuides="1">
      <p:cViewPr varScale="1">
        <p:scale>
          <a:sx n="78" d="100"/>
          <a:sy n="78" d="100"/>
        </p:scale>
        <p:origin x="-4008" y="-102"/>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 Target="slides/slide14.xml"/><Relationship Id="rId159" Type="http://schemas.openxmlformats.org/officeDocument/2006/relationships/slide" Target="slides/slide19.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slide" Target="slides/slide4.xml"/><Relationship Id="rId149" Type="http://schemas.openxmlformats.org/officeDocument/2006/relationships/slide" Target="slides/slide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10.xml"/><Relationship Id="rId155" Type="http://schemas.openxmlformats.org/officeDocument/2006/relationships/slide" Target="slides/slide15.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Master" Target="slideMasters/slideMaster1.xml"/><Relationship Id="rId145" Type="http://schemas.openxmlformats.org/officeDocument/2006/relationships/slide" Target="slides/slide5.xml"/><Relationship Id="rId16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customXml" Target="../customXml/item119.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slide" Target="slides/slide3.xml"/><Relationship Id="rId148" Type="http://schemas.openxmlformats.org/officeDocument/2006/relationships/slide" Target="slides/slide8.xml"/><Relationship Id="rId151" Type="http://schemas.openxmlformats.org/officeDocument/2006/relationships/slide" Target="slides/slide11.xml"/><Relationship Id="rId156" Type="http://schemas.openxmlformats.org/officeDocument/2006/relationships/slide" Target="slides/slide16.xml"/><Relationship Id="rId16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 Target="slides/slide1.xml"/><Relationship Id="rId146" Type="http://schemas.openxmlformats.org/officeDocument/2006/relationships/slide" Target="slides/slide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1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1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2.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40E3C42C-2E37-4FCA-8798-3E79646183AF}" type="datetimeFigureOut">
              <a:rPr lang="fr-FR" smtClean="0"/>
              <a:pPr/>
              <a:t>02/09/2016</a:t>
            </a:fld>
            <a:endParaRPr lang="fr-FR"/>
          </a:p>
        </p:txBody>
      </p:sp>
      <p:sp>
        <p:nvSpPr>
          <p:cNvPr id="4" name="Espace réservé du pied de page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A33D82C1-DF10-4980-B740-A6B9D3875E06}" type="slidenum">
              <a:rPr lang="fr-FR" smtClean="0"/>
              <a:pPr/>
              <a:t>‹#›</a:t>
            </a:fld>
            <a:endParaRPr lang="fr-FR"/>
          </a:p>
        </p:txBody>
      </p:sp>
    </p:spTree>
    <p:extLst>
      <p:ext uri="{BB962C8B-B14F-4D97-AF65-F5344CB8AC3E}">
        <p14:creationId xmlns="" xmlns:p14="http://schemas.microsoft.com/office/powerpoint/2010/main" val="4242161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189"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51487" y="0"/>
            <a:ext cx="2946188"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887" y="4715788"/>
            <a:ext cx="4983903" cy="446667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429990"/>
            <a:ext cx="2946189"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51487" y="9429990"/>
            <a:ext cx="2946188"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vl1pPr>
          </a:lstStyle>
          <a:p>
            <a:pPr>
              <a:defRPr/>
            </a:pPr>
            <a:fld id="{DF44DAD9-D04C-4553-BE6A-B1743E40A5F7}" type="slidenum">
              <a:rPr lang="en-US"/>
              <a:pPr>
                <a:defRPr/>
              </a:pPr>
              <a:t>‹#›</a:t>
            </a:fld>
            <a:endParaRPr lang="en-US"/>
          </a:p>
        </p:txBody>
      </p:sp>
    </p:spTree>
    <p:extLst>
      <p:ext uri="{BB962C8B-B14F-4D97-AF65-F5344CB8AC3E}">
        <p14:creationId xmlns="" xmlns:p14="http://schemas.microsoft.com/office/powerpoint/2010/main" val="22495925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oscar.wmo.int/surfa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scar.wmo.int/surface/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is.wmo.int/page=WIGOS-ID-BUFR"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so.org/obp/u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Why</a:t>
            </a:r>
            <a:r>
              <a:rPr lang="fr-FR" dirty="0" smtClean="0"/>
              <a:t> </a:t>
            </a:r>
            <a:r>
              <a:rPr lang="fr-FR" dirty="0" err="1" smtClean="0"/>
              <a:t>we</a:t>
            </a:r>
            <a:r>
              <a:rPr lang="fr-FR" dirty="0" smtClean="0"/>
              <a:t> </a:t>
            </a:r>
            <a:r>
              <a:rPr lang="fr-FR" dirty="0" err="1" smtClean="0"/>
              <a:t>need</a:t>
            </a:r>
            <a:r>
              <a:rPr lang="fr-FR" dirty="0" smtClean="0"/>
              <a:t> WIGOS</a:t>
            </a:r>
            <a:r>
              <a:rPr lang="fr-FR" baseline="0" dirty="0" smtClean="0"/>
              <a:t> </a:t>
            </a:r>
            <a:r>
              <a:rPr lang="fr-FR" baseline="0" dirty="0" err="1" smtClean="0"/>
              <a:t>identifiers</a:t>
            </a:r>
            <a:endParaRPr lang="fr-FR" baseline="0" dirty="0" smtClean="0"/>
          </a:p>
          <a:p>
            <a:r>
              <a:rPr lang="fr-FR" baseline="0" dirty="0" err="1" smtClean="0"/>
              <a:t>What</a:t>
            </a:r>
            <a:r>
              <a:rPr lang="fr-FR" baseline="0" dirty="0" smtClean="0"/>
              <a:t> </a:t>
            </a:r>
            <a:r>
              <a:rPr lang="fr-FR" baseline="0" dirty="0" err="1" smtClean="0"/>
              <a:t>is</a:t>
            </a:r>
            <a:r>
              <a:rPr lang="fr-FR" baseline="0" dirty="0" smtClean="0"/>
              <a:t> a WIGOS identifier, the structure and how certain sections of th identifier are </a:t>
            </a:r>
            <a:r>
              <a:rPr lang="fr-FR" baseline="0" dirty="0" err="1" smtClean="0"/>
              <a:t>handled</a:t>
            </a:r>
            <a:r>
              <a:rPr lang="fr-FR" baseline="0" dirty="0" smtClean="0"/>
              <a:t> </a:t>
            </a:r>
          </a:p>
          <a:p>
            <a:r>
              <a:rPr lang="fr-FR" baseline="0" dirty="0" err="1" smtClean="0"/>
              <a:t>at</a:t>
            </a:r>
            <a:r>
              <a:rPr lang="fr-FR" baseline="0" dirty="0" smtClean="0"/>
              <a:t> the end I </a:t>
            </a:r>
            <a:r>
              <a:rPr lang="fr-FR" baseline="0" dirty="0" err="1" smtClean="0"/>
              <a:t>would</a:t>
            </a:r>
            <a:r>
              <a:rPr lang="fr-FR" baseline="0" dirty="0" smtClean="0"/>
              <a:t> </a:t>
            </a:r>
            <a:r>
              <a:rPr lang="fr-FR" baseline="0" dirty="0" err="1" smtClean="0"/>
              <a:t>like</a:t>
            </a:r>
            <a:r>
              <a:rPr lang="fr-FR" baseline="0" dirty="0" smtClean="0"/>
              <a:t> to </a:t>
            </a:r>
            <a:r>
              <a:rPr lang="fr-FR" baseline="0" dirty="0" err="1" smtClean="0"/>
              <a:t>discuss</a:t>
            </a:r>
            <a:r>
              <a:rPr lang="fr-FR" baseline="0" dirty="0" smtClean="0"/>
              <a:t> the </a:t>
            </a:r>
            <a:r>
              <a:rPr lang="fr-FR" baseline="0" dirty="0" err="1" smtClean="0"/>
              <a:t>involvement</a:t>
            </a:r>
            <a:r>
              <a:rPr lang="fr-FR" baseline="0" dirty="0" smtClean="0"/>
              <a:t> of </a:t>
            </a:r>
            <a:r>
              <a:rPr lang="fr-FR" baseline="0" dirty="0" err="1" smtClean="0"/>
              <a:t>different</a:t>
            </a:r>
            <a:r>
              <a:rPr lang="fr-FR" baseline="0" dirty="0" smtClean="0"/>
              <a:t> </a:t>
            </a:r>
            <a:r>
              <a:rPr lang="fr-FR" baseline="0" dirty="0" err="1" smtClean="0"/>
              <a:t>organizations</a:t>
            </a:r>
            <a:r>
              <a:rPr lang="fr-FR" baseline="0" dirty="0" smtClean="0"/>
              <a:t>  in ID allocation.</a:t>
            </a:r>
          </a:p>
        </p:txBody>
      </p:sp>
      <p:sp>
        <p:nvSpPr>
          <p:cNvPr id="4" name="Espace réservé du numéro de diapositive 3"/>
          <p:cNvSpPr>
            <a:spLocks noGrp="1"/>
          </p:cNvSpPr>
          <p:nvPr>
            <p:ph type="sldNum" sz="quarter" idx="10"/>
          </p:nvPr>
        </p:nvSpPr>
        <p:spPr/>
        <p:txBody>
          <a:bodyPr/>
          <a:lstStyle/>
          <a:p>
            <a:pPr>
              <a:defRPr/>
            </a:pPr>
            <a:fld id="{DF44DAD9-D04C-4553-BE6A-B1743E40A5F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20,000</a:t>
            </a:r>
            <a:r>
              <a:rPr lang="fr-FR" baseline="0" dirty="0" smtClean="0"/>
              <a:t> to 39,000 </a:t>
            </a:r>
            <a:r>
              <a:rPr lang="fr-FR" baseline="0" dirty="0" err="1" smtClean="0"/>
              <a:t>numbers</a:t>
            </a:r>
            <a:r>
              <a:rPr lang="fr-FR" baseline="0" dirty="0" smtClean="0"/>
              <a:t> are </a:t>
            </a:r>
            <a:r>
              <a:rPr lang="fr-FR" baseline="0" dirty="0" err="1" smtClean="0"/>
              <a:t>intended</a:t>
            </a:r>
            <a:r>
              <a:rPr lang="fr-FR" baseline="0" dirty="0" smtClean="0"/>
              <a:t> to </a:t>
            </a:r>
            <a:r>
              <a:rPr lang="fr-FR" baseline="0" dirty="0" err="1" smtClean="0"/>
              <a:t>be</a:t>
            </a:r>
            <a:r>
              <a:rPr lang="fr-FR" baseline="0" dirty="0" smtClean="0"/>
              <a:t> </a:t>
            </a:r>
            <a:r>
              <a:rPr lang="fr-FR" baseline="0" dirty="0" err="1" smtClean="0"/>
              <a:t>used</a:t>
            </a:r>
            <a:r>
              <a:rPr lang="fr-FR" baseline="0" dirty="0" smtClean="0"/>
              <a:t> for </a:t>
            </a:r>
            <a:r>
              <a:rPr lang="fr-FR" baseline="0" dirty="0" err="1" smtClean="0"/>
              <a:t>observing</a:t>
            </a:r>
            <a:r>
              <a:rPr lang="fr-FR" baseline="0" dirty="0" smtClean="0"/>
              <a:t> </a:t>
            </a:r>
            <a:r>
              <a:rPr lang="fr-FR" baseline="0" dirty="0" err="1" smtClean="0"/>
              <a:t>facilities</a:t>
            </a:r>
            <a:r>
              <a:rPr lang="fr-FR" baseline="0" dirty="0" smtClean="0"/>
              <a:t> </a:t>
            </a:r>
            <a:r>
              <a:rPr lang="fr-FR" baseline="0" dirty="0" err="1" smtClean="0"/>
              <a:t>with</a:t>
            </a:r>
            <a:r>
              <a:rPr lang="fr-FR" baseline="0" dirty="0" smtClean="0"/>
              <a:t> </a:t>
            </a:r>
            <a:r>
              <a:rPr lang="fr-FR" baseline="0" dirty="0" err="1" smtClean="0"/>
              <a:t>pre</a:t>
            </a:r>
            <a:r>
              <a:rPr lang="fr-FR" baseline="0" dirty="0" smtClean="0"/>
              <a:t> </a:t>
            </a:r>
            <a:r>
              <a:rPr lang="fr-FR" baseline="0" dirty="0" err="1" smtClean="0"/>
              <a:t>existing</a:t>
            </a:r>
            <a:r>
              <a:rPr lang="fr-FR" baseline="0" dirty="0" smtClean="0"/>
              <a:t> </a:t>
            </a:r>
            <a:r>
              <a:rPr lang="fr-FR" baseline="0" dirty="0" err="1" smtClean="0"/>
              <a:t>identifiers</a:t>
            </a:r>
            <a:r>
              <a:rPr lang="fr-FR" baseline="0" dirty="0" smtClean="0"/>
              <a:t>. I </a:t>
            </a:r>
            <a:r>
              <a:rPr lang="fr-FR" baseline="0" dirty="0" err="1" smtClean="0"/>
              <a:t>will</a:t>
            </a:r>
            <a:r>
              <a:rPr lang="fr-FR" baseline="0" dirty="0" smtClean="0"/>
              <a:t> talk </a:t>
            </a:r>
            <a:r>
              <a:rPr lang="fr-FR" baseline="0" dirty="0" err="1" smtClean="0"/>
              <a:t>little</a:t>
            </a:r>
            <a:r>
              <a:rPr lang="fr-FR" baseline="0" dirty="0" smtClean="0"/>
              <a:t> bit more about </a:t>
            </a:r>
            <a:r>
              <a:rPr lang="fr-FR" baseline="0" dirty="0" err="1" smtClean="0"/>
              <a:t>this</a:t>
            </a:r>
            <a:r>
              <a:rPr lang="fr-FR" baseline="0" dirty="0" smtClean="0"/>
              <a:t>  block of IDS in </a:t>
            </a:r>
            <a:r>
              <a:rPr lang="fr-FR" baseline="0" dirty="0" err="1" smtClean="0"/>
              <a:t>next</a:t>
            </a:r>
            <a:r>
              <a:rPr lang="fr-FR" baseline="0" dirty="0" smtClean="0"/>
              <a:t> couple of </a:t>
            </a:r>
            <a:r>
              <a:rPr lang="fr-FR" baseline="0" dirty="0" err="1" smtClean="0"/>
              <a:t>slides</a:t>
            </a:r>
            <a:r>
              <a:rPr lang="fr-FR" baseline="0" dirty="0" smtClean="0"/>
              <a:t> </a:t>
            </a:r>
          </a:p>
          <a:p>
            <a:endParaRPr lang="fr-FR" baseline="0" dirty="0" smtClean="0"/>
          </a:p>
          <a:p>
            <a:r>
              <a:rPr lang="fr-FR" baseline="0" dirty="0" smtClean="0"/>
              <a:t>20,000 to 21,999 are  for </a:t>
            </a:r>
            <a:r>
              <a:rPr lang="fr-FR" baseline="0" dirty="0" err="1" smtClean="0"/>
              <a:t>identifiers</a:t>
            </a:r>
            <a:r>
              <a:rPr lang="fr-FR" baseline="0" dirty="0" smtClean="0"/>
              <a:t> </a:t>
            </a:r>
            <a:r>
              <a:rPr lang="en-US" sz="1200" dirty="0" smtClean="0">
                <a:latin typeface="Arial Narrow" pitchFamily="34" charset="0"/>
              </a:rPr>
              <a:t>associated with WMO </a:t>
            </a:r>
            <a:r>
              <a:rPr lang="en-US" sz="1200" dirty="0" err="1" smtClean="0">
                <a:latin typeface="Arial Narrow" pitchFamily="34" charset="0"/>
              </a:rPr>
              <a:t>Programmes</a:t>
            </a:r>
            <a:r>
              <a:rPr lang="en-US" sz="1200" dirty="0" smtClean="0">
                <a:latin typeface="Arial Narrow" pitchFamily="34" charset="0"/>
              </a:rPr>
              <a:t>. </a:t>
            </a:r>
          </a:p>
          <a:p>
            <a:endParaRPr lang="fr-FR" sz="1200" dirty="0" smtClean="0">
              <a:latin typeface="Arial Narrow" pitchFamily="34" charset="0"/>
            </a:endParaRPr>
          </a:p>
          <a:p>
            <a:r>
              <a:rPr lang="fr-FR" sz="1200" dirty="0" smtClean="0">
                <a:latin typeface="Arial Narrow" pitchFamily="34" charset="0"/>
              </a:rPr>
              <a:t>And </a:t>
            </a:r>
            <a:r>
              <a:rPr lang="fr-FR" sz="1200" dirty="0" err="1" smtClean="0">
                <a:latin typeface="Arial Narrow" pitchFamily="34" charset="0"/>
              </a:rPr>
              <a:t>from</a:t>
            </a:r>
            <a:r>
              <a:rPr lang="fr-FR" sz="1200" baseline="0" dirty="0" smtClean="0">
                <a:latin typeface="Arial Narrow" pitchFamily="34" charset="0"/>
              </a:rPr>
              <a:t> 22,000 to 39,999 for </a:t>
            </a:r>
            <a:r>
              <a:rPr lang="en-US" sz="1200" dirty="0" smtClean="0">
                <a:latin typeface="Arial Narrow" pitchFamily="34" charset="0"/>
              </a:rPr>
              <a:t>identifiers associated with </a:t>
            </a:r>
            <a:r>
              <a:rPr lang="en-US" sz="1200" dirty="0" err="1" smtClean="0">
                <a:latin typeface="Arial Narrow" pitchFamily="34" charset="0"/>
              </a:rPr>
              <a:t>programmes</a:t>
            </a:r>
            <a:r>
              <a:rPr lang="en-US" sz="1200" dirty="0" smtClean="0">
                <a:latin typeface="Arial Narrow" pitchFamily="34" charset="0"/>
              </a:rPr>
              <a:t> of Partner organizations. </a:t>
            </a:r>
          </a:p>
          <a:p>
            <a:endParaRPr lang="fr-FR" sz="1200" dirty="0" smtClean="0">
              <a:latin typeface="Arial Narrow" pitchFamily="34" charset="0"/>
            </a:endParaRPr>
          </a:p>
          <a:p>
            <a:r>
              <a:rPr lang="fr-FR" sz="1200" dirty="0" smtClean="0">
                <a:latin typeface="Arial Narrow" pitchFamily="34" charset="0"/>
              </a:rPr>
              <a:t>40,000</a:t>
            </a:r>
            <a:r>
              <a:rPr lang="fr-FR" sz="1200" baseline="0" dirty="0" smtClean="0">
                <a:latin typeface="Arial Narrow" pitchFamily="34" charset="0"/>
              </a:rPr>
              <a:t> to </a:t>
            </a:r>
            <a:r>
              <a:rPr lang="en-US" sz="1200" baseline="0" dirty="0" smtClean="0">
                <a:latin typeface="Arial Narrow" pitchFamily="34" charset="0"/>
              </a:rPr>
              <a:t>65</a:t>
            </a:r>
            <a:r>
              <a:rPr lang="fr-FR" sz="1200" baseline="0" dirty="0" smtClean="0">
                <a:latin typeface="Arial Narrow" pitchFamily="34" charset="0"/>
              </a:rPr>
              <a:t>,534 are </a:t>
            </a:r>
            <a:r>
              <a:rPr lang="fr-FR" sz="1200" baseline="0" dirty="0" err="1" smtClean="0">
                <a:latin typeface="Arial Narrow" pitchFamily="34" charset="0"/>
              </a:rPr>
              <a:t>reserved</a:t>
            </a:r>
            <a:r>
              <a:rPr lang="fr-FR" sz="1200" baseline="0" dirty="0" smtClean="0">
                <a:latin typeface="Arial Narrow" pitchFamily="34" charset="0"/>
              </a:rPr>
              <a:t> for future use</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table defines the value of </a:t>
            </a:r>
            <a:r>
              <a:rPr lang="en-US" i="1" dirty="0" smtClean="0"/>
              <a:t>Issuer of identifier</a:t>
            </a:r>
            <a:r>
              <a:rPr lang="en-US" dirty="0" smtClean="0"/>
              <a:t> in the range 20000-21999 to be used for WIGOS station identifiers. </a:t>
            </a:r>
          </a:p>
          <a:p>
            <a:endParaRPr lang="en-US" dirty="0" smtClean="0"/>
          </a:p>
          <a:p>
            <a:r>
              <a:rPr lang="en-US" dirty="0" smtClean="0"/>
              <a:t>This range is used to ensure that observing facilities that had pre-existing station identifiers can be allocated a WIGOS station identifier in a way that retains an association with the pre-existing identifier. </a:t>
            </a:r>
          </a:p>
          <a:p>
            <a:endParaRPr lang="en-US" dirty="0" smtClean="0"/>
          </a:p>
          <a:p>
            <a:r>
              <a:rPr lang="en-US" dirty="0" smtClean="0"/>
              <a:t>Any new observing facility will be given an identifier within the range allocated to the Member operating the observing facility outside this range.</a:t>
            </a:r>
            <a:br>
              <a:rPr lang="en-US" dirty="0" smtClean="0"/>
            </a:b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Here</a:t>
            </a:r>
            <a:r>
              <a:rPr lang="en-US" baseline="0" dirty="0" smtClean="0"/>
              <a:t> </a:t>
            </a:r>
            <a:r>
              <a:rPr lang="fr-FR" baseline="0" dirty="0" smtClean="0"/>
              <a:t>are couple of more </a:t>
            </a:r>
            <a:r>
              <a:rPr lang="fr-FR" baseline="0" dirty="0" err="1" smtClean="0"/>
              <a:t>Issuer</a:t>
            </a:r>
            <a:r>
              <a:rPr lang="fr-FR" baseline="0" dirty="0" smtClean="0"/>
              <a:t> identifications for </a:t>
            </a:r>
            <a:r>
              <a:rPr lang="fr-FR" baseline="0" dirty="0" err="1" smtClean="0"/>
              <a:t>ships</a:t>
            </a:r>
            <a:r>
              <a:rPr lang="fr-FR" baseline="0" dirty="0" smtClean="0"/>
              <a:t> , AMDAR, and </a:t>
            </a:r>
            <a:r>
              <a:rPr lang="fr-FR" baseline="0" dirty="0" err="1" smtClean="0"/>
              <a:t>Airfields</a:t>
            </a:r>
            <a:r>
              <a:rPr lang="fr-FR" baseline="0" dirty="0" smtClean="0"/>
              <a:t>. </a:t>
            </a:r>
          </a:p>
          <a:p>
            <a:endParaRPr lang="fr-FR" baseline="0" dirty="0" smtClean="0"/>
          </a:p>
          <a:p>
            <a:r>
              <a:rPr lang="fr-FR" baseline="0" dirty="0" err="1" smtClean="0"/>
              <a:t>Similerly</a:t>
            </a:r>
            <a:r>
              <a:rPr lang="fr-FR" baseline="0" dirty="0" smtClean="0"/>
              <a:t> </a:t>
            </a:r>
            <a:r>
              <a:rPr lang="fr-FR" baseline="0" dirty="0" err="1" smtClean="0"/>
              <a:t>you</a:t>
            </a:r>
            <a:r>
              <a:rPr lang="fr-FR" baseline="0" dirty="0" smtClean="0"/>
              <a:t> </a:t>
            </a:r>
            <a:r>
              <a:rPr lang="fr-FR" baseline="0" dirty="0" err="1" smtClean="0"/>
              <a:t>can</a:t>
            </a:r>
            <a:r>
              <a:rPr lang="fr-FR" baseline="0" dirty="0" smtClean="0"/>
              <a:t> </a:t>
            </a:r>
            <a:r>
              <a:rPr lang="fr-FR" baseline="0" dirty="0" err="1" smtClean="0"/>
              <a:t>find</a:t>
            </a:r>
            <a:r>
              <a:rPr lang="fr-FR" baseline="0" dirty="0" smtClean="0"/>
              <a:t> the allocations for </a:t>
            </a:r>
            <a:r>
              <a:rPr lang="fr-FR" baseline="0" dirty="0" err="1" smtClean="0"/>
              <a:t>other</a:t>
            </a:r>
            <a:r>
              <a:rPr lang="fr-FR" baseline="0" dirty="0" smtClean="0"/>
              <a:t> programs </a:t>
            </a:r>
            <a:r>
              <a:rPr lang="fr-FR" baseline="0" dirty="0" err="1" smtClean="0"/>
              <a:t>like</a:t>
            </a:r>
            <a:r>
              <a:rPr lang="fr-FR" baseline="0" dirty="0" smtClean="0"/>
              <a:t> satellite program, Radar program, </a:t>
            </a:r>
            <a:r>
              <a:rPr lang="fr-FR" baseline="0" dirty="0" err="1" smtClean="0"/>
              <a:t>through</a:t>
            </a:r>
            <a:r>
              <a:rPr lang="fr-FR" baseline="0" dirty="0" smtClean="0"/>
              <a:t> the </a:t>
            </a:r>
            <a:r>
              <a:rPr lang="fr-FR" baseline="0" dirty="0" err="1" smtClean="0"/>
              <a:t>link</a:t>
            </a:r>
            <a:r>
              <a:rPr lang="fr-FR" baseline="0" dirty="0" smtClean="0"/>
              <a:t> </a:t>
            </a:r>
            <a:r>
              <a:rPr lang="fr-FR" baseline="0" dirty="0" err="1" smtClean="0"/>
              <a:t>included</a:t>
            </a:r>
            <a:r>
              <a:rPr lang="fr-FR" baseline="0" dirty="0" smtClean="0"/>
              <a:t> </a:t>
            </a:r>
            <a:r>
              <a:rPr lang="fr-FR" baseline="0" dirty="0" err="1" smtClean="0"/>
              <a:t>at</a:t>
            </a:r>
            <a:r>
              <a:rPr lang="fr-FR" baseline="0" dirty="0" smtClean="0"/>
              <a:t> the </a:t>
            </a:r>
            <a:r>
              <a:rPr lang="fr-FR" baseline="0" dirty="0" err="1" smtClean="0"/>
              <a:t>bottom</a:t>
            </a:r>
            <a:r>
              <a:rPr lang="fr-FR" baseline="0" dirty="0" smtClean="0"/>
              <a:t> of the </a:t>
            </a:r>
            <a:r>
              <a:rPr lang="fr-FR" baseline="0" dirty="0" err="1" smtClean="0"/>
              <a:t>slide</a:t>
            </a:r>
            <a:r>
              <a:rPr lang="fr-FR" baseline="0" dirty="0" smtClean="0"/>
              <a:t>. </a:t>
            </a:r>
          </a:p>
          <a:p>
            <a:r>
              <a:rPr lang="fr-FR" baseline="0" dirty="0" err="1" smtClean="0"/>
              <a:t>Issuer</a:t>
            </a:r>
            <a:r>
              <a:rPr lang="fr-FR" baseline="0" dirty="0" smtClean="0"/>
              <a:t> of </a:t>
            </a:r>
            <a:r>
              <a:rPr lang="fr-FR" baseline="0" dirty="0" err="1" smtClean="0"/>
              <a:t>Identifiers</a:t>
            </a:r>
            <a:r>
              <a:rPr lang="fr-FR" baseline="0" dirty="0" smtClean="0"/>
              <a:t> are </a:t>
            </a:r>
            <a:r>
              <a:rPr lang="fr-FR" baseline="0" dirty="0" err="1" smtClean="0"/>
              <a:t>defined</a:t>
            </a:r>
            <a:r>
              <a:rPr lang="fr-FR" baseline="0" dirty="0" smtClean="0"/>
              <a:t> </a:t>
            </a:r>
            <a:r>
              <a:rPr lang="fr-FR" baseline="0" dirty="0" err="1" smtClean="0"/>
              <a:t>upto</a:t>
            </a:r>
            <a:r>
              <a:rPr lang="fr-FR" baseline="0" dirty="0" smtClean="0"/>
              <a:t> 20,012 and 20,013 to 21,999 are </a:t>
            </a:r>
            <a:r>
              <a:rPr lang="fr-FR" baseline="0" dirty="0" err="1" smtClean="0"/>
              <a:t>reserved</a:t>
            </a:r>
            <a:r>
              <a:rPr lang="fr-FR" baseline="0" dirty="0" smtClean="0"/>
              <a:t> for future use </a:t>
            </a:r>
            <a:r>
              <a:rPr lang="fr-FR" baseline="0" dirty="0" err="1" smtClean="0"/>
              <a:t>at</a:t>
            </a:r>
            <a:r>
              <a:rPr lang="fr-FR" baseline="0" dirty="0" smtClean="0"/>
              <a:t> the moment.</a:t>
            </a:r>
            <a:r>
              <a:rPr lang="en-US" dirty="0" smtClean="0"/>
              <a:t/>
            </a:r>
            <a:br>
              <a:rPr lang="en-US" dirty="0" smtClean="0"/>
            </a:br>
            <a:endParaRPr lang="en-US" dirty="0" smtClean="0"/>
          </a:p>
          <a:p>
            <a:r>
              <a:rPr lang="en-US" dirty="0" smtClean="0"/>
              <a:t>There</a:t>
            </a:r>
            <a:r>
              <a:rPr lang="en-US" baseline="0" dirty="0" smtClean="0"/>
              <a:t> are some </a:t>
            </a:r>
            <a:r>
              <a:rPr lang="en-US" b="1" dirty="0" smtClean="0"/>
              <a:t>observing </a:t>
            </a:r>
            <a:r>
              <a:rPr lang="en-US" b="1" dirty="0" err="1" smtClean="0"/>
              <a:t>programmes</a:t>
            </a:r>
            <a:r>
              <a:rPr lang="en-US" b="1" dirty="0" smtClean="0"/>
              <a:t>  </a:t>
            </a:r>
            <a:r>
              <a:rPr lang="en-US" dirty="0" smtClean="0"/>
              <a:t>which </a:t>
            </a:r>
            <a:r>
              <a:rPr lang="en-US" b="1" dirty="0" smtClean="0"/>
              <a:t>did not have </a:t>
            </a:r>
            <a:r>
              <a:rPr lang="en-US" dirty="0" smtClean="0"/>
              <a:t>a </a:t>
            </a:r>
            <a:r>
              <a:rPr lang="en-US" b="1" dirty="0" smtClean="0"/>
              <a:t>pre-existing international system </a:t>
            </a:r>
            <a:r>
              <a:rPr lang="en-US" dirty="0" smtClean="0"/>
              <a:t>for assigning station identifiers </a:t>
            </a:r>
            <a:r>
              <a:rPr lang="en-US" b="1" dirty="0" smtClean="0"/>
              <a:t>and have not been allocated </a:t>
            </a:r>
            <a:r>
              <a:rPr lang="en-US" b="1" i="1" dirty="0" smtClean="0"/>
              <a:t>Issuer of Identifier</a:t>
            </a:r>
            <a:r>
              <a:rPr lang="en-US" b="1" dirty="0" smtClean="0"/>
              <a:t>s such</a:t>
            </a:r>
            <a:r>
              <a:rPr lang="en-US" b="1" baseline="0" dirty="0" smtClean="0"/>
              <a:t> as Sea Level Network</a:t>
            </a:r>
            <a:r>
              <a:rPr lang="en-US" dirty="0" smtClean="0"/>
              <a:t>. </a:t>
            </a:r>
          </a:p>
          <a:p>
            <a:endParaRPr lang="en-US" dirty="0" smtClean="0"/>
          </a:p>
          <a:p>
            <a:r>
              <a:rPr lang="en-US" dirty="0" smtClean="0"/>
              <a:t>Members operating the stations supporting these observing </a:t>
            </a:r>
            <a:r>
              <a:rPr lang="en-US" dirty="0" err="1" smtClean="0"/>
              <a:t>programmes</a:t>
            </a:r>
            <a:r>
              <a:rPr lang="en-US" dirty="0" smtClean="0"/>
              <a:t> </a:t>
            </a:r>
            <a:r>
              <a:rPr lang="en-US" b="1" dirty="0" smtClean="0"/>
              <a:t>should allocate WIGOS identifiers using their national system</a:t>
            </a:r>
            <a:r>
              <a:rPr lang="en-US" dirty="0" smtClean="0"/>
              <a:t>.</a:t>
            </a:r>
            <a:br>
              <a:rPr lang="en-US" dirty="0" smtClean="0"/>
            </a:br>
            <a:r>
              <a:rPr lang="en-US" dirty="0" smtClean="0"/>
              <a:t/>
            </a:r>
            <a:br>
              <a:rPr lang="en-US" dirty="0" smtClean="0"/>
            </a:br>
            <a:r>
              <a:rPr lang="en-US" b="1" dirty="0" smtClean="0"/>
              <a:t>Sea level network.</a:t>
            </a:r>
            <a:r>
              <a:rPr lang="en-US" dirty="0" smtClean="0"/>
              <a:t> In the past, station identifiers have been issued according to national conventions. In cases where the identifier of another WMO </a:t>
            </a:r>
            <a:r>
              <a:rPr lang="en-US" dirty="0" err="1" smtClean="0"/>
              <a:t>Programme</a:t>
            </a:r>
            <a:r>
              <a:rPr lang="en-US" dirty="0" smtClean="0"/>
              <a:t> has been used (for example a land station identifier), the WIGOS identifier corresponding to that identifier should be used.</a:t>
            </a:r>
            <a:br>
              <a:rPr lang="en-US" dirty="0" smtClean="0"/>
            </a:br>
            <a:r>
              <a:rPr lang="en-US" dirty="0" smtClean="0"/>
              <a:t/>
            </a:r>
            <a:br>
              <a:rPr lang="en-US" dirty="0" smtClean="0"/>
            </a:br>
            <a:r>
              <a:rPr lang="en-US" b="1" dirty="0" err="1" smtClean="0"/>
              <a:t>Tsunamometer</a:t>
            </a:r>
            <a:r>
              <a:rPr lang="en-US" b="1" dirty="0" smtClean="0"/>
              <a:t> network.</a:t>
            </a:r>
            <a:r>
              <a:rPr lang="en-US" dirty="0" smtClean="0"/>
              <a:t> In the past, station identifiers have been issued according to national conventions. In cases where the identifier of another WMO </a:t>
            </a:r>
            <a:r>
              <a:rPr lang="en-US" dirty="0" err="1" smtClean="0"/>
              <a:t>Programme</a:t>
            </a:r>
            <a:r>
              <a:rPr lang="en-US" dirty="0" smtClean="0"/>
              <a:t> has been used (for example a land station identifier), the WIGOS identifier corresponding to that identifier should be used.</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 have included here the Ship observing team ID scheme</a:t>
            </a:r>
            <a:r>
              <a:rPr lang="en-US" baseline="0" dirty="0" smtClean="0"/>
              <a:t> which faces some limitations  and how they are proposing to go forward.</a:t>
            </a:r>
          </a:p>
          <a:p>
            <a:endParaRPr lang="en-US" dirty="0" smtClean="0"/>
          </a:p>
          <a:p>
            <a:pPr algn="l">
              <a:buFont typeface="Arial" pitchFamily="34" charset="0"/>
              <a:buChar char="•"/>
            </a:pPr>
            <a:r>
              <a:rPr lang="en-US" sz="1200" dirty="0" smtClean="0"/>
              <a:t> Majority of </a:t>
            </a:r>
            <a:r>
              <a:rPr lang="en-US" sz="1200" dirty="0" err="1" smtClean="0"/>
              <a:t>shipd</a:t>
            </a:r>
            <a:r>
              <a:rPr lang="en-US" sz="1200" dirty="0" smtClean="0"/>
              <a:t> use </a:t>
            </a:r>
            <a:r>
              <a:rPr lang="en-US" sz="1200" dirty="0" err="1" smtClean="0"/>
              <a:t>TurboWin</a:t>
            </a:r>
            <a:r>
              <a:rPr lang="en-US" sz="1200" dirty="0" smtClean="0"/>
              <a:t> software to provide</a:t>
            </a:r>
            <a:r>
              <a:rPr lang="en-US" sz="1200" baseline="0" dirty="0" smtClean="0"/>
              <a:t> weather data to the GTS which has a </a:t>
            </a:r>
            <a:r>
              <a:rPr lang="en-US" sz="1200" dirty="0" smtClean="0"/>
              <a:t> limitation the local identifier to maximum 7 characters</a:t>
            </a:r>
          </a:p>
          <a:p>
            <a:pPr algn="l">
              <a:buFont typeface="Arial" pitchFamily="34" charset="0"/>
              <a:buChar char="•"/>
            </a:pPr>
            <a:endParaRPr lang="en-US" sz="1200" dirty="0" smtClean="0"/>
          </a:p>
          <a:p>
            <a:pPr algn="l">
              <a:buFont typeface="Arial" pitchFamily="34" charset="0"/>
              <a:buChar char="•"/>
            </a:pPr>
            <a:r>
              <a:rPr lang="en-US" sz="1200" dirty="0" smtClean="0"/>
              <a:t> Increasing local identifier beyond 7 characters will increase the Telecommunication cost significantly due to exceeding the size of the message transmit through </a:t>
            </a:r>
            <a:r>
              <a:rPr lang="en-US" sz="1200" dirty="0" err="1" smtClean="0"/>
              <a:t>Inmarsat</a:t>
            </a:r>
            <a:r>
              <a:rPr lang="en-US" sz="1200" dirty="0" smtClean="0"/>
              <a:t> satellite</a:t>
            </a:r>
          </a:p>
          <a:p>
            <a:pPr algn="l">
              <a:buFont typeface="Arial" pitchFamily="34" charset="0"/>
              <a:buChar char="•"/>
            </a:pPr>
            <a:endParaRPr lang="en-US" sz="1200" dirty="0" smtClean="0"/>
          </a:p>
          <a:p>
            <a:pPr algn="l">
              <a:buFont typeface="Arial" pitchFamily="34" charset="0"/>
              <a:buChar char="•"/>
            </a:pPr>
            <a:r>
              <a:rPr lang="en-US" sz="1200" dirty="0" smtClean="0"/>
              <a:t> Therefore to maintain the uniqueness of local identifiers,  and to be comply</a:t>
            </a:r>
            <a:r>
              <a:rPr lang="en-US" sz="1200" baseline="0" dirty="0" smtClean="0"/>
              <a:t> with WIGOS requirements SOT task team on IDS agreed to </a:t>
            </a:r>
            <a:r>
              <a:rPr lang="en-US" sz="1200" dirty="0" smtClean="0"/>
              <a:t>have a 7 Character ID for ships  allocated by JCOMMOPS</a:t>
            </a:r>
          </a:p>
          <a:p>
            <a:pPr algn="l">
              <a:buFont typeface="Arial" pitchFamily="34" charset="0"/>
              <a:buChar char="•"/>
            </a:pPr>
            <a:endParaRPr lang="en-US" sz="1200" dirty="0" smtClean="0"/>
          </a:p>
          <a:p>
            <a:pPr algn="l">
              <a:buFont typeface="Arial" pitchFamily="34" charset="0"/>
              <a:buChar char="•"/>
            </a:pPr>
            <a:r>
              <a:rPr lang="en-US" sz="1200" dirty="0" smtClean="0"/>
              <a:t> First two characters are letters to identify the Platform Type (VOS, SOOP, ……)</a:t>
            </a:r>
          </a:p>
          <a:p>
            <a:pPr algn="l">
              <a:buFont typeface="Arial" pitchFamily="34" charset="0"/>
              <a:buChar char="•"/>
            </a:pPr>
            <a:endParaRPr lang="en-US" sz="1200" dirty="0" smtClean="0"/>
          </a:p>
          <a:p>
            <a:pPr algn="l">
              <a:buFont typeface="Arial" pitchFamily="34" charset="0"/>
              <a:buChar char="•"/>
            </a:pPr>
            <a:r>
              <a:rPr lang="en-US" sz="1200" dirty="0" smtClean="0"/>
              <a:t> Last 5 characters are random numbers and/or letters  (order TBD)</a:t>
            </a:r>
          </a:p>
          <a:p>
            <a:pPr algn="l">
              <a:buFont typeface="Arial" pitchFamily="34" charset="0"/>
              <a:buChar char="•"/>
            </a:pPr>
            <a:endParaRPr lang="en-US" sz="1200" dirty="0" smtClean="0"/>
          </a:p>
          <a:p>
            <a:pPr algn="l">
              <a:buFont typeface="Arial" pitchFamily="34" charset="0"/>
              <a:buNone/>
            </a:pPr>
            <a:endParaRPr lang="en-US" sz="1200" dirty="0" smtClean="0"/>
          </a:p>
          <a:p>
            <a:pPr algn="l">
              <a:buFont typeface="Arial" pitchFamily="34" charset="0"/>
              <a:buNone/>
            </a:pPr>
            <a:r>
              <a:rPr lang="en-US" sz="1200" dirty="0" smtClean="0"/>
              <a:t>Reason to issue new numbers for existing platforms is that in the past used call sign of the ship as the identifier.</a:t>
            </a:r>
            <a:r>
              <a:rPr lang="en-US" sz="1200" baseline="0" dirty="0" smtClean="0"/>
              <a:t> There are ships with more than one observing station on the same ship and may be from two different countries/Organizations. </a:t>
            </a:r>
            <a:endParaRPr lang="en-US" sz="1200" dirty="0" smtClean="0"/>
          </a:p>
          <a:p>
            <a:endParaRPr lang="en-US" dirty="0" smtClean="0"/>
          </a:p>
          <a:p>
            <a:r>
              <a:rPr lang="en-US" dirty="0" smtClean="0"/>
              <a:t>ITU (</a:t>
            </a:r>
            <a:r>
              <a:rPr lang="en-US" sz="1200" b="1" kern="1200" dirty="0" smtClean="0">
                <a:solidFill>
                  <a:schemeClr val="tx1"/>
                </a:solidFill>
                <a:latin typeface="Arial" charset="0"/>
                <a:ea typeface="ＭＳ Ｐゴシック" pitchFamily="34" charset="-128"/>
                <a:cs typeface="+mn-cs"/>
              </a:rPr>
              <a:t>International Telecommunication Union) </a:t>
            </a:r>
            <a:r>
              <a:rPr lang="en-US" dirty="0" smtClean="0"/>
              <a:t>call signs </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Arial" charset="0"/>
                <a:ea typeface="ＭＳ Ｐゴシック" pitchFamily="34" charset="-128"/>
                <a:cs typeface="+mn-cs"/>
              </a:rPr>
              <a:t>Guiding Principles of allocating station identifiers </a:t>
            </a:r>
          </a:p>
          <a:p>
            <a:r>
              <a:rPr lang="en-US" sz="1200" b="1" kern="1200" dirty="0" smtClean="0">
                <a:solidFill>
                  <a:schemeClr val="tx1"/>
                </a:solidFill>
                <a:latin typeface="Arial" charset="0"/>
                <a:ea typeface="ＭＳ Ｐゴシック" pitchFamily="34" charset="-128"/>
                <a:cs typeface="+mn-cs"/>
              </a:rPr>
              <a:t>Issuers of identifiers are responsible for guaranteeing that no two observing facilities share the same station identifier.</a:t>
            </a:r>
            <a:r>
              <a:rPr lang="en-US" sz="1200" kern="1200" dirty="0" smtClean="0">
                <a:solidFill>
                  <a:schemeClr val="tx1"/>
                </a:solidFill>
                <a:latin typeface="Arial" charset="0"/>
                <a:ea typeface="ＭＳ Ｐゴシック" pitchFamily="34" charset="-128"/>
                <a:cs typeface="+mn-cs"/>
              </a:rPr>
              <a:t> Note that the structure of WIGOS station identifiers guarantees that issuers of identifiers cannot create station identifiers that have already been allocated by another issuer of identifier. </a:t>
            </a:r>
          </a:p>
          <a:p>
            <a:pPr lvl="2"/>
            <a:r>
              <a:rPr lang="en-US" sz="1200" kern="1200" dirty="0" smtClean="0">
                <a:solidFill>
                  <a:schemeClr val="tx1"/>
                </a:solidFill>
                <a:latin typeface="Arial" charset="0"/>
                <a:ea typeface="ＭＳ Ｐゴシック" pitchFamily="34" charset="-128"/>
                <a:cs typeface="+mn-cs"/>
              </a:rPr>
              <a:t>Issuers of identifiers may choose to use the </a:t>
            </a:r>
            <a:r>
              <a:rPr lang="en-US" sz="1200" i="1" kern="1200" dirty="0" smtClean="0">
                <a:solidFill>
                  <a:schemeClr val="tx1"/>
                </a:solidFill>
                <a:latin typeface="Arial" charset="0"/>
                <a:ea typeface="ＭＳ Ｐゴシック" pitchFamily="34" charset="-128"/>
                <a:cs typeface="+mn-cs"/>
              </a:rPr>
              <a:t>Issue Number</a:t>
            </a:r>
            <a:r>
              <a:rPr lang="en-US" sz="1200" kern="1200" dirty="0" smtClean="0">
                <a:solidFill>
                  <a:schemeClr val="tx1"/>
                </a:solidFill>
                <a:latin typeface="Arial" charset="0"/>
                <a:ea typeface="ＭＳ Ｐゴシック" pitchFamily="34" charset="-128"/>
                <a:cs typeface="+mn-cs"/>
              </a:rPr>
              <a:t> to allow them to delegate the allocation of </a:t>
            </a:r>
            <a:r>
              <a:rPr lang="en-US" sz="1200" i="1" kern="1200" dirty="0" smtClean="0">
                <a:solidFill>
                  <a:schemeClr val="tx1"/>
                </a:solidFill>
                <a:latin typeface="Arial" charset="0"/>
                <a:ea typeface="ＭＳ Ｐゴシック" pitchFamily="34" charset="-128"/>
                <a:cs typeface="+mn-cs"/>
              </a:rPr>
              <a:t>Local Identifier</a:t>
            </a:r>
            <a:r>
              <a:rPr lang="en-US" sz="1200" kern="1200" dirty="0" smtClean="0">
                <a:solidFill>
                  <a:schemeClr val="tx1"/>
                </a:solidFill>
                <a:latin typeface="Arial" charset="0"/>
                <a:ea typeface="ＭＳ Ｐゴシック" pitchFamily="34" charset="-128"/>
                <a:cs typeface="+mn-cs"/>
              </a:rPr>
              <a:t> to other organizations responsible for managing individual observing networks. Issuing each organization with a different </a:t>
            </a:r>
            <a:r>
              <a:rPr lang="en-US" sz="1200" i="1" kern="1200" dirty="0" smtClean="0">
                <a:solidFill>
                  <a:schemeClr val="tx1"/>
                </a:solidFill>
                <a:latin typeface="Arial" charset="0"/>
                <a:ea typeface="ＭＳ Ｐゴシック" pitchFamily="34" charset="-128"/>
                <a:cs typeface="+mn-cs"/>
              </a:rPr>
              <a:t>Issue Number</a:t>
            </a:r>
            <a:r>
              <a:rPr lang="en-US" sz="1200" kern="1200" dirty="0" smtClean="0">
                <a:solidFill>
                  <a:schemeClr val="tx1"/>
                </a:solidFill>
                <a:latin typeface="Arial" charset="0"/>
                <a:ea typeface="ＭＳ Ｐゴシック" pitchFamily="34" charset="-128"/>
                <a:cs typeface="+mn-cs"/>
              </a:rPr>
              <a:t> will allow those organizations to allocate "Local Identifiers" for their observing facilities. </a:t>
            </a:r>
          </a:p>
          <a:p>
            <a:pPr lvl="2"/>
            <a:endParaRPr lang="en-US" sz="1200" kern="1200" dirty="0" smtClean="0">
              <a:solidFill>
                <a:schemeClr val="tx1"/>
              </a:solidFill>
              <a:latin typeface="Arial" charset="0"/>
              <a:ea typeface="ＭＳ Ｐゴシック" pitchFamily="34" charset="-128"/>
              <a:cs typeface="+mn-cs"/>
            </a:endParaRPr>
          </a:p>
          <a:p>
            <a:pPr lvl="2"/>
            <a:r>
              <a:rPr lang="en-US" sz="1200" kern="1200" dirty="0" smtClean="0">
                <a:solidFill>
                  <a:schemeClr val="tx1"/>
                </a:solidFill>
                <a:latin typeface="Arial" charset="0"/>
                <a:ea typeface="ＭＳ Ｐゴシック" pitchFamily="34" charset="-128"/>
                <a:cs typeface="+mn-cs"/>
              </a:rPr>
              <a:t>The issuer of identifiers has to record which </a:t>
            </a:r>
            <a:r>
              <a:rPr lang="en-US" sz="1200" i="1" kern="1200" dirty="0" smtClean="0">
                <a:solidFill>
                  <a:schemeClr val="tx1"/>
                </a:solidFill>
                <a:latin typeface="Arial" charset="0"/>
                <a:ea typeface="ＭＳ Ｐゴシック" pitchFamily="34" charset="-128"/>
                <a:cs typeface="+mn-cs"/>
              </a:rPr>
              <a:t>Issue Numbers</a:t>
            </a:r>
            <a:r>
              <a:rPr lang="en-US" sz="1200" kern="1200" dirty="0" smtClean="0">
                <a:solidFill>
                  <a:schemeClr val="tx1"/>
                </a:solidFill>
                <a:latin typeface="Arial" charset="0"/>
                <a:ea typeface="ＭＳ Ｐゴシック" pitchFamily="34" charset="-128"/>
                <a:cs typeface="+mn-cs"/>
              </a:rPr>
              <a:t> have ever been allocated, and which organization is responsible for managing </a:t>
            </a:r>
            <a:r>
              <a:rPr lang="en-US" sz="1200" i="1" kern="1200" dirty="0" smtClean="0">
                <a:solidFill>
                  <a:schemeClr val="tx1"/>
                </a:solidFill>
                <a:latin typeface="Arial" charset="0"/>
                <a:ea typeface="ＭＳ Ｐゴシック" pitchFamily="34" charset="-128"/>
                <a:cs typeface="+mn-cs"/>
              </a:rPr>
              <a:t>Local Identifiers</a:t>
            </a:r>
            <a:r>
              <a:rPr lang="en-US" sz="1200" kern="1200" dirty="0" smtClean="0">
                <a:solidFill>
                  <a:schemeClr val="tx1"/>
                </a:solidFill>
                <a:latin typeface="Arial" charset="0"/>
                <a:ea typeface="ＭＳ Ｐゴシック" pitchFamily="34" charset="-128"/>
                <a:cs typeface="+mn-cs"/>
              </a:rPr>
              <a:t> for each. </a:t>
            </a:r>
          </a:p>
          <a:p>
            <a:pPr lvl="2"/>
            <a:endParaRPr lang="en-US" sz="1200" kern="1200" dirty="0" smtClean="0">
              <a:solidFill>
                <a:schemeClr val="tx1"/>
              </a:solidFill>
              <a:latin typeface="Arial" charset="0"/>
              <a:ea typeface="ＭＳ Ｐゴシック" pitchFamily="34" charset="-128"/>
              <a:cs typeface="+mn-cs"/>
            </a:endParaRPr>
          </a:p>
          <a:p>
            <a:r>
              <a:rPr lang="en-US" sz="1200" b="1" kern="1200" dirty="0" smtClean="0">
                <a:solidFill>
                  <a:schemeClr val="tx1"/>
                </a:solidFill>
                <a:latin typeface="Arial" charset="0"/>
                <a:ea typeface="ＭＳ Ｐゴシック" pitchFamily="34" charset="-128"/>
                <a:cs typeface="+mn-cs"/>
              </a:rPr>
              <a:t>An organization issuing a </a:t>
            </a:r>
            <a:r>
              <a:rPr lang="en-US" sz="1200" b="1" i="1" kern="1200" dirty="0" smtClean="0">
                <a:solidFill>
                  <a:schemeClr val="tx1"/>
                </a:solidFill>
                <a:latin typeface="Arial" charset="0"/>
                <a:ea typeface="ＭＳ Ｐゴシック" pitchFamily="34" charset="-128"/>
                <a:cs typeface="+mn-cs"/>
              </a:rPr>
              <a:t>Local Identifier</a:t>
            </a:r>
            <a:r>
              <a:rPr lang="en-US" sz="1200" b="1" kern="1200" dirty="0" smtClean="0">
                <a:solidFill>
                  <a:schemeClr val="tx1"/>
                </a:solidFill>
                <a:latin typeface="Arial" charset="0"/>
                <a:ea typeface="ＭＳ Ｐゴシック" pitchFamily="34" charset="-128"/>
                <a:cs typeface="+mn-cs"/>
              </a:rPr>
              <a:t> must ensure that no two observing facilities share a WIGOS station identifier. </a:t>
            </a:r>
            <a:endParaRPr lang="en-US" sz="1200" kern="1200" dirty="0" smtClean="0">
              <a:solidFill>
                <a:schemeClr val="tx1"/>
              </a:solidFill>
              <a:latin typeface="Arial" charset="0"/>
              <a:ea typeface="ＭＳ Ｐゴシック" pitchFamily="34" charset="-128"/>
              <a:cs typeface="+mn-cs"/>
            </a:endParaRPr>
          </a:p>
          <a:p>
            <a:pPr lvl="2"/>
            <a:r>
              <a:rPr lang="en-US" sz="1200" kern="1200" dirty="0" smtClean="0">
                <a:solidFill>
                  <a:schemeClr val="tx1"/>
                </a:solidFill>
                <a:latin typeface="Arial" charset="0"/>
                <a:ea typeface="ＭＳ Ｐゴシック" pitchFamily="34" charset="-128"/>
                <a:cs typeface="+mn-cs"/>
              </a:rPr>
              <a:t>An organization that is responsible for allocating both </a:t>
            </a:r>
            <a:r>
              <a:rPr lang="en-US" sz="1200" i="1" kern="1200" dirty="0" smtClean="0">
                <a:solidFill>
                  <a:schemeClr val="tx1"/>
                </a:solidFill>
                <a:latin typeface="Arial" charset="0"/>
                <a:ea typeface="ＭＳ Ｐゴシック" pitchFamily="34" charset="-128"/>
                <a:cs typeface="+mn-cs"/>
              </a:rPr>
              <a:t>Issue Numbers</a:t>
            </a:r>
            <a:r>
              <a:rPr lang="en-US" sz="1200" kern="1200" dirty="0" smtClean="0">
                <a:solidFill>
                  <a:schemeClr val="tx1"/>
                </a:solidFill>
                <a:latin typeface="Arial" charset="0"/>
                <a:ea typeface="ＭＳ Ｐゴシック" pitchFamily="34" charset="-128"/>
                <a:cs typeface="+mn-cs"/>
              </a:rPr>
              <a:t> and </a:t>
            </a:r>
            <a:r>
              <a:rPr lang="en-US" sz="1200" i="1" kern="1200" dirty="0" smtClean="0">
                <a:solidFill>
                  <a:schemeClr val="tx1"/>
                </a:solidFill>
                <a:latin typeface="Arial" charset="0"/>
                <a:ea typeface="ＭＳ Ｐゴシック" pitchFamily="34" charset="-128"/>
                <a:cs typeface="+mn-cs"/>
              </a:rPr>
              <a:t>Local Identifiers</a:t>
            </a:r>
            <a:r>
              <a:rPr lang="en-US" sz="1200" kern="1200" dirty="0" smtClean="0">
                <a:solidFill>
                  <a:schemeClr val="tx1"/>
                </a:solidFill>
                <a:latin typeface="Arial" charset="0"/>
                <a:ea typeface="ＭＳ Ｐゴシック" pitchFamily="34" charset="-128"/>
                <a:cs typeface="+mn-cs"/>
              </a:rPr>
              <a:t> must ensure that no two observing facilities have the same combination of </a:t>
            </a:r>
            <a:r>
              <a:rPr lang="en-US" sz="1200" i="1" kern="1200" dirty="0" smtClean="0">
                <a:solidFill>
                  <a:schemeClr val="tx1"/>
                </a:solidFill>
                <a:latin typeface="Arial" charset="0"/>
                <a:ea typeface="ＭＳ Ｐゴシック" pitchFamily="34" charset="-128"/>
                <a:cs typeface="+mn-cs"/>
              </a:rPr>
              <a:t>Issue Number</a:t>
            </a:r>
            <a:r>
              <a:rPr lang="en-US" sz="1200" kern="1200" dirty="0" smtClean="0">
                <a:solidFill>
                  <a:schemeClr val="tx1"/>
                </a:solidFill>
                <a:latin typeface="Arial" charset="0"/>
                <a:ea typeface="ＭＳ Ｐゴシック" pitchFamily="34" charset="-128"/>
                <a:cs typeface="+mn-cs"/>
              </a:rPr>
              <a:t> and </a:t>
            </a:r>
            <a:r>
              <a:rPr lang="en-US" sz="1200" i="1" kern="1200" dirty="0" smtClean="0">
                <a:solidFill>
                  <a:schemeClr val="tx1"/>
                </a:solidFill>
                <a:latin typeface="Arial" charset="0"/>
                <a:ea typeface="ＭＳ Ｐゴシック" pitchFamily="34" charset="-128"/>
                <a:cs typeface="+mn-cs"/>
              </a:rPr>
              <a:t>Local Identifier</a:t>
            </a:r>
            <a:r>
              <a:rPr lang="en-US" sz="1200" kern="1200" dirty="0" smtClean="0">
                <a:solidFill>
                  <a:schemeClr val="tx1"/>
                </a:solidFill>
                <a:latin typeface="Arial" charset="0"/>
                <a:ea typeface="ＭＳ Ｐゴシック" pitchFamily="34" charset="-128"/>
                <a:cs typeface="+mn-cs"/>
              </a:rPr>
              <a:t>. If the organization is only responsible for allocating </a:t>
            </a:r>
            <a:r>
              <a:rPr lang="en-US" sz="1200" i="1" kern="1200" dirty="0" smtClean="0">
                <a:solidFill>
                  <a:schemeClr val="tx1"/>
                </a:solidFill>
                <a:latin typeface="Arial" charset="0"/>
                <a:ea typeface="ＭＳ Ｐゴシック" pitchFamily="34" charset="-128"/>
                <a:cs typeface="+mn-cs"/>
              </a:rPr>
              <a:t>Local Identifiers</a:t>
            </a:r>
            <a:r>
              <a:rPr lang="en-US" sz="1200" kern="1200" dirty="0" smtClean="0">
                <a:solidFill>
                  <a:schemeClr val="tx1"/>
                </a:solidFill>
                <a:latin typeface="Arial" charset="0"/>
                <a:ea typeface="ＭＳ Ｐゴシック" pitchFamily="34" charset="-128"/>
                <a:cs typeface="+mn-cs"/>
              </a:rPr>
              <a:t> then it is sufficient for that organization to ensure that it does not issue the same </a:t>
            </a:r>
            <a:r>
              <a:rPr lang="en-US" sz="1200" i="1" kern="1200" dirty="0" smtClean="0">
                <a:solidFill>
                  <a:schemeClr val="tx1"/>
                </a:solidFill>
                <a:latin typeface="Arial" charset="0"/>
                <a:ea typeface="ＭＳ Ｐゴシック" pitchFamily="34" charset="-128"/>
                <a:cs typeface="+mn-cs"/>
              </a:rPr>
              <a:t>Local Identifier</a:t>
            </a:r>
            <a:r>
              <a:rPr lang="en-US" sz="1200" kern="1200" dirty="0" smtClean="0">
                <a:solidFill>
                  <a:schemeClr val="tx1"/>
                </a:solidFill>
                <a:latin typeface="Arial" charset="0"/>
                <a:ea typeface="ＭＳ Ｐゴシック" pitchFamily="34" charset="-128"/>
                <a:cs typeface="+mn-cs"/>
              </a:rPr>
              <a:t> to the more than one observing facility. </a:t>
            </a:r>
          </a:p>
          <a:p>
            <a:pPr lvl="2"/>
            <a:endParaRPr lang="en-US" sz="1200" kern="1200" dirty="0" smtClean="0">
              <a:solidFill>
                <a:schemeClr val="tx1"/>
              </a:solidFill>
              <a:latin typeface="Arial" charset="0"/>
              <a:ea typeface="ＭＳ Ｐゴシック" pitchFamily="34" charset="-128"/>
              <a:cs typeface="+mn-cs"/>
            </a:endParaRPr>
          </a:p>
          <a:p>
            <a:pPr lvl="2"/>
            <a:r>
              <a:rPr lang="en-US" sz="1200" kern="1200" dirty="0" smtClean="0">
                <a:solidFill>
                  <a:schemeClr val="tx1"/>
                </a:solidFill>
                <a:latin typeface="Arial" charset="0"/>
                <a:ea typeface="ＭＳ Ｐゴシック" pitchFamily="34" charset="-128"/>
                <a:cs typeface="+mn-cs"/>
              </a:rPr>
              <a:t>The organization must maintain a record of the </a:t>
            </a:r>
            <a:r>
              <a:rPr lang="en-US" sz="1200" i="1" kern="1200" dirty="0" smtClean="0">
                <a:solidFill>
                  <a:schemeClr val="tx1"/>
                </a:solidFill>
                <a:latin typeface="Arial" charset="0"/>
                <a:ea typeface="ＭＳ Ｐゴシック" pitchFamily="34" charset="-128"/>
                <a:cs typeface="+mn-cs"/>
              </a:rPr>
              <a:t>Local Identifiers</a:t>
            </a:r>
            <a:r>
              <a:rPr lang="en-US" sz="1200" kern="1200" dirty="0" smtClean="0">
                <a:solidFill>
                  <a:schemeClr val="tx1"/>
                </a:solidFill>
                <a:latin typeface="Arial" charset="0"/>
                <a:ea typeface="ＭＳ Ｐゴシック" pitchFamily="34" charset="-128"/>
                <a:cs typeface="+mn-cs"/>
              </a:rPr>
              <a:t> (and </a:t>
            </a:r>
            <a:r>
              <a:rPr lang="en-US" sz="1200" i="1" kern="1200" dirty="0" smtClean="0">
                <a:solidFill>
                  <a:schemeClr val="tx1"/>
                </a:solidFill>
                <a:latin typeface="Arial" charset="0"/>
                <a:ea typeface="ＭＳ Ｐゴシック" pitchFamily="34" charset="-128"/>
                <a:cs typeface="+mn-cs"/>
              </a:rPr>
              <a:t>Issue Numbers</a:t>
            </a:r>
            <a:r>
              <a:rPr lang="en-US" sz="1200" kern="1200" dirty="0" smtClean="0">
                <a:solidFill>
                  <a:schemeClr val="tx1"/>
                </a:solidFill>
                <a:latin typeface="Arial" charset="0"/>
                <a:ea typeface="ＭＳ Ｐゴシック" pitchFamily="34" charset="-128"/>
                <a:cs typeface="+mn-cs"/>
              </a:rPr>
              <a:t>) that it has issued (it may choose to use OSCAR for this). </a:t>
            </a:r>
          </a:p>
          <a:p>
            <a:pPr lvl="2"/>
            <a:endParaRPr lang="en-US" sz="1200" kern="1200" dirty="0" smtClean="0">
              <a:solidFill>
                <a:schemeClr val="tx1"/>
              </a:solidFill>
              <a:latin typeface="Arial" charset="0"/>
              <a:ea typeface="ＭＳ Ｐゴシック" pitchFamily="34" charset="-128"/>
              <a:cs typeface="+mn-cs"/>
            </a:endParaRPr>
          </a:p>
          <a:p>
            <a:r>
              <a:rPr lang="en-US" sz="1200" b="1" kern="1200" dirty="0" smtClean="0">
                <a:solidFill>
                  <a:schemeClr val="tx1"/>
                </a:solidFill>
                <a:latin typeface="Arial" charset="0"/>
                <a:ea typeface="ＭＳ Ｐゴシック" pitchFamily="34" charset="-128"/>
                <a:cs typeface="+mn-cs"/>
              </a:rPr>
              <a:t>It is allowed for the organizations to use an existing national identifier for the observing facility as the </a:t>
            </a:r>
            <a:r>
              <a:rPr lang="en-US" sz="1200" b="1" i="1" kern="1200" dirty="0" smtClean="0">
                <a:solidFill>
                  <a:schemeClr val="tx1"/>
                </a:solidFill>
                <a:latin typeface="Arial" charset="0"/>
                <a:ea typeface="ＭＳ Ｐゴシック" pitchFamily="34" charset="-128"/>
                <a:cs typeface="+mn-cs"/>
              </a:rPr>
              <a:t>Local Identifier</a:t>
            </a:r>
            <a:r>
              <a:rPr lang="en-US" sz="1200" b="1" kern="1200" dirty="0" smtClean="0">
                <a:solidFill>
                  <a:schemeClr val="tx1"/>
                </a:solidFill>
                <a:latin typeface="Arial" charset="0"/>
                <a:ea typeface="ＭＳ Ｐゴシック" pitchFamily="34" charset="-128"/>
                <a:cs typeface="+mn-cs"/>
              </a:rPr>
              <a:t>. Doing so in a systematic way may decrease the administrative load for the body. </a:t>
            </a:r>
          </a:p>
          <a:p>
            <a:endParaRPr lang="en-US" sz="1200" kern="1200" dirty="0" smtClean="0">
              <a:solidFill>
                <a:schemeClr val="tx1"/>
              </a:solidFill>
              <a:latin typeface="Arial" charset="0"/>
              <a:ea typeface="ＭＳ Ｐゴシック" pitchFamily="34" charset="-128"/>
              <a:cs typeface="+mn-cs"/>
            </a:endParaRPr>
          </a:p>
          <a:p>
            <a:r>
              <a:rPr lang="en-US" sz="1200" b="1" kern="1200" dirty="0" smtClean="0">
                <a:solidFill>
                  <a:schemeClr val="tx1"/>
                </a:solidFill>
                <a:latin typeface="Arial" charset="0"/>
                <a:ea typeface="ＭＳ Ｐゴシック" pitchFamily="34" charset="-128"/>
                <a:cs typeface="+mn-cs"/>
              </a:rPr>
              <a:t>In the past, station identifiers may have been re-used when observing facilities closed and new ones opened. If the organization has been allocated a range of </a:t>
            </a:r>
            <a:r>
              <a:rPr lang="en-US" sz="1200" b="1" i="1" kern="1200" dirty="0" smtClean="0">
                <a:solidFill>
                  <a:schemeClr val="tx1"/>
                </a:solidFill>
                <a:latin typeface="Arial" charset="0"/>
                <a:ea typeface="ＭＳ Ｐゴシック" pitchFamily="34" charset="-128"/>
                <a:cs typeface="+mn-cs"/>
              </a:rPr>
              <a:t>Issue Numbers</a:t>
            </a:r>
            <a:r>
              <a:rPr lang="en-US" sz="1200" b="1" kern="1200" dirty="0" smtClean="0">
                <a:solidFill>
                  <a:schemeClr val="tx1"/>
                </a:solidFill>
                <a:latin typeface="Arial" charset="0"/>
                <a:ea typeface="ＭＳ Ｐゴシック" pitchFamily="34" charset="-128"/>
                <a:cs typeface="+mn-cs"/>
              </a:rPr>
              <a:t>, the organization may wish to</a:t>
            </a:r>
            <a:r>
              <a:rPr lang="en-US" sz="1200" kern="1200" dirty="0" smtClean="0">
                <a:solidFill>
                  <a:schemeClr val="tx1"/>
                </a:solidFill>
                <a:latin typeface="Arial" charset="0"/>
                <a:ea typeface="ＭＳ Ｐゴシック" pitchFamily="34" charset="-128"/>
                <a:cs typeface="+mn-cs"/>
              </a:rPr>
              <a:t> </a:t>
            </a:r>
            <a:r>
              <a:rPr lang="en-US" sz="1200" b="1" kern="1200" dirty="0" smtClean="0">
                <a:solidFill>
                  <a:schemeClr val="tx1"/>
                </a:solidFill>
                <a:latin typeface="Arial" charset="0"/>
                <a:ea typeface="ＭＳ Ｐゴシック" pitchFamily="34" charset="-128"/>
                <a:cs typeface="+mn-cs"/>
              </a:rPr>
              <a:t>consider using different </a:t>
            </a:r>
            <a:r>
              <a:rPr lang="en-US" sz="1200" b="1" i="1" kern="1200" dirty="0" smtClean="0">
                <a:solidFill>
                  <a:schemeClr val="tx1"/>
                </a:solidFill>
                <a:latin typeface="Arial" charset="0"/>
                <a:ea typeface="ＭＳ Ｐゴシック" pitchFamily="34" charset="-128"/>
                <a:cs typeface="+mn-cs"/>
              </a:rPr>
              <a:t>Issue Numbers</a:t>
            </a:r>
            <a:r>
              <a:rPr lang="en-US" sz="1200" b="1" kern="1200" dirty="0" smtClean="0">
                <a:solidFill>
                  <a:schemeClr val="tx1"/>
                </a:solidFill>
                <a:latin typeface="Arial" charset="0"/>
                <a:ea typeface="ＭＳ Ｐゴシック" pitchFamily="34" charset="-128"/>
                <a:cs typeface="+mn-cs"/>
              </a:rPr>
              <a:t> to distinguish between the different</a:t>
            </a:r>
            <a:r>
              <a:rPr lang="en-US" sz="1200" kern="1200" dirty="0" smtClean="0">
                <a:solidFill>
                  <a:schemeClr val="tx1"/>
                </a:solidFill>
                <a:latin typeface="Arial" charset="0"/>
                <a:ea typeface="ＭＳ Ｐゴシック" pitchFamily="34" charset="-128"/>
                <a:cs typeface="+mn-cs"/>
              </a:rPr>
              <a:t> locations, allowing the </a:t>
            </a:r>
            <a:r>
              <a:rPr lang="en-US" sz="1200" b="1" i="1" kern="1200" dirty="0" smtClean="0">
                <a:solidFill>
                  <a:schemeClr val="tx1"/>
                </a:solidFill>
                <a:latin typeface="Arial" charset="0"/>
                <a:ea typeface="ＭＳ Ｐゴシック" pitchFamily="34" charset="-128"/>
                <a:cs typeface="+mn-cs"/>
              </a:rPr>
              <a:t>Local Identifier</a:t>
            </a:r>
            <a:r>
              <a:rPr lang="en-US" sz="1200" b="1" kern="1200" dirty="0" smtClean="0">
                <a:solidFill>
                  <a:schemeClr val="tx1"/>
                </a:solidFill>
                <a:latin typeface="Arial" charset="0"/>
                <a:ea typeface="ＭＳ Ｐゴシック" pitchFamily="34" charset="-128"/>
                <a:cs typeface="+mn-cs"/>
              </a:rPr>
              <a:t> to retain the link to the identifier</a:t>
            </a:r>
            <a:r>
              <a:rPr lang="en-US" sz="1200" kern="1200" dirty="0" smtClean="0">
                <a:solidFill>
                  <a:schemeClr val="tx1"/>
                </a:solidFill>
                <a:latin typeface="Arial" charset="0"/>
                <a:ea typeface="ＭＳ Ｐゴシック" pitchFamily="34" charset="-128"/>
                <a:cs typeface="+mn-cs"/>
              </a:rPr>
              <a:t> that was used while the observing facility was open at a location. (Ex. 0-20002-0-4400123 and new allocation is 0-20002-1-4400123)</a:t>
            </a:r>
          </a:p>
          <a:p>
            <a:pPr marL="171450" lvl="2" indent="-171450">
              <a:buFont typeface="Wingdings" pitchFamily="2" charset="2"/>
              <a:buNone/>
            </a:pPr>
            <a:endParaRPr lang="en-US" sz="1800" dirty="0" smtClean="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171450" lvl="2" indent="-171450">
              <a:buFont typeface="Wingdings" pitchFamily="2" charset="2"/>
              <a:buChar char="Ø"/>
            </a:pPr>
            <a:r>
              <a:rPr lang="en-US" sz="1800" dirty="0" smtClean="0">
                <a:latin typeface="Arial Narrow" pitchFamily="34" charset="0"/>
              </a:rPr>
              <a:t>Although a </a:t>
            </a:r>
            <a:r>
              <a:rPr lang="en-US" sz="1800" b="1" dirty="0" smtClean="0">
                <a:latin typeface="Arial Narrow" pitchFamily="34" charset="0"/>
              </a:rPr>
              <a:t>single WIGOS station identifier must not be issued to more than one observing facility</a:t>
            </a:r>
            <a:r>
              <a:rPr lang="en-US" sz="1800" dirty="0" smtClean="0">
                <a:latin typeface="Arial Narrow" pitchFamily="34" charset="0"/>
              </a:rPr>
              <a:t>, it is allowed</a:t>
            </a:r>
            <a:r>
              <a:rPr lang="en-US" sz="1800" baseline="0" dirty="0" smtClean="0">
                <a:latin typeface="Arial Narrow" pitchFamily="34" charset="0"/>
              </a:rPr>
              <a:t> </a:t>
            </a:r>
            <a:r>
              <a:rPr lang="en-US" sz="1800" dirty="0" smtClean="0">
                <a:latin typeface="Arial Narrow" pitchFamily="34" charset="0"/>
              </a:rPr>
              <a:t>for a station to have more than one WIGOS station identifier associated with it. For example, although all observing facilities with pre-existing WWW station identifiers have a WIGOS station identifier based on the WWW identifier, the organization may wish to create a new identifier that is linked to a national numbering scheme. </a:t>
            </a:r>
          </a:p>
          <a:p>
            <a:pPr marL="171450" lvl="2" indent="-171450">
              <a:buFont typeface="Wingdings" pitchFamily="2" charset="2"/>
              <a:buNone/>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The WIGOS station identifier for a closed observing facility must not be re-used unless the observing facility reopens. </a:t>
            </a:r>
          </a:p>
          <a:p>
            <a:pPr marL="571500" lvl="2" indent="-171450">
              <a:buFont typeface="Wingdings" pitchFamily="2" charset="2"/>
              <a:buChar char="§"/>
            </a:pPr>
            <a:r>
              <a:rPr lang="en-US" sz="1600" dirty="0" smtClean="0">
                <a:latin typeface="Arial Narrow" pitchFamily="34" charset="0"/>
              </a:rPr>
              <a:t>The organization responsible for allocating the WIGOS station identifier should ensure that the operator of the observing facility has committed to providing and maintaining WIGOS metadata for that observing facility. </a:t>
            </a:r>
          </a:p>
          <a:p>
            <a:pPr marL="571500" lvl="2" indent="-171450">
              <a:buFont typeface="Wingdings" pitchFamily="2" charset="2"/>
              <a:buChar char="§"/>
            </a:pPr>
            <a:endParaRPr lang="en-US" sz="16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Stations may have more than one WIGOS station identifier. In this case, the organization issuing the </a:t>
            </a:r>
            <a:r>
              <a:rPr lang="en-US" sz="1800" i="1" dirty="0" smtClean="0">
                <a:latin typeface="Arial Narrow" pitchFamily="34" charset="0"/>
              </a:rPr>
              <a:t>Local Identifier</a:t>
            </a:r>
            <a:r>
              <a:rPr lang="en-US" sz="1800" dirty="0" smtClean="0">
                <a:latin typeface="Arial Narrow" pitchFamily="34" charset="0"/>
              </a:rPr>
              <a:t> should associate all these identifiers with the same WIGOS metadata record so that only one WIGOS metadata record needs to be maintained. OSCAR will provide tools to document this linkage.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800" dirty="0" smtClean="0">
              <a:latin typeface="Arial Narrow" pitchFamily="34" charset="0"/>
            </a:endParaRPr>
          </a:p>
          <a:p>
            <a:pPr marL="171450" marR="0" lvl="2"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800" kern="1200" dirty="0" smtClean="0">
                <a:solidFill>
                  <a:schemeClr val="tx1"/>
                </a:solidFill>
                <a:latin typeface="Arial Narrow" pitchFamily="34" charset="0"/>
                <a:ea typeface="ＭＳ Ｐゴシック" pitchFamily="34" charset="-128"/>
                <a:cs typeface="+mn-cs"/>
              </a:rPr>
              <a:t>The organization must use meteorological </a:t>
            </a:r>
            <a:r>
              <a:rPr lang="en-US" sz="1800" kern="1200" dirty="0" err="1" smtClean="0">
                <a:solidFill>
                  <a:schemeClr val="tx1"/>
                </a:solidFill>
                <a:latin typeface="Arial Narrow" pitchFamily="34" charset="0"/>
                <a:ea typeface="ＭＳ Ｐゴシック" pitchFamily="34" charset="-128"/>
                <a:cs typeface="+mn-cs"/>
              </a:rPr>
              <a:t>judgement</a:t>
            </a:r>
            <a:r>
              <a:rPr lang="en-US" sz="1800" kern="1200" dirty="0" smtClean="0">
                <a:solidFill>
                  <a:schemeClr val="tx1"/>
                </a:solidFill>
                <a:latin typeface="Arial Narrow" pitchFamily="34" charset="0"/>
                <a:ea typeface="ＭＳ Ｐゴシック" pitchFamily="34" charset="-128"/>
                <a:cs typeface="+mn-cs"/>
              </a:rPr>
              <a:t> in deciding to use the same WIGOS ID for a station  which moves its location.</a:t>
            </a:r>
          </a:p>
          <a:p>
            <a:pPr marL="171450" lvl="2" indent="-171450" algn="l" rtl="0" eaLnBrk="0" fontAlgn="base" hangingPunct="0">
              <a:spcBef>
                <a:spcPct val="30000"/>
              </a:spcBef>
              <a:spcAft>
                <a:spcPct val="0"/>
              </a:spcAft>
              <a:buFont typeface="Wingdings" pitchFamily="2" charset="2"/>
              <a:buChar char="Ø"/>
            </a:pPr>
            <a:endParaRPr lang="en-US" sz="1800" kern="1200" dirty="0" smtClean="0">
              <a:solidFill>
                <a:schemeClr val="tx1"/>
              </a:solidFill>
              <a:latin typeface="Arial Narrow" pitchFamily="34" charset="0"/>
              <a:ea typeface="ＭＳ Ｐゴシック" pitchFamily="34" charset="-128"/>
              <a:cs typeface="+mn-cs"/>
            </a:endParaRPr>
          </a:p>
          <a:p>
            <a:pPr marL="171450" marR="0" lvl="2"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800" kern="1200" dirty="0" smtClean="0">
                <a:solidFill>
                  <a:schemeClr val="tx1"/>
                </a:solidFill>
                <a:latin typeface="Arial Narrow" pitchFamily="34" charset="0"/>
                <a:ea typeface="ＭＳ Ｐゴシック" pitchFamily="34" charset="-128"/>
                <a:cs typeface="+mn-cs"/>
              </a:rPr>
              <a:t>Search </a:t>
            </a:r>
            <a:r>
              <a:rPr lang="en-US" sz="1800" kern="1200" dirty="0" smtClean="0">
                <a:solidFill>
                  <a:schemeClr val="tx1"/>
                </a:solidFill>
                <a:latin typeface="Arial Narrow" pitchFamily="34" charset="0"/>
                <a:ea typeface="ＭＳ Ｐゴシック" pitchFamily="34" charset="-128"/>
                <a:cs typeface="+mn-cs"/>
                <a:hlinkClick r:id="rId3"/>
              </a:rPr>
              <a:t>Oscar/surface</a:t>
            </a:r>
            <a:r>
              <a:rPr lang="en-US" sz="1800" kern="1200" dirty="0" smtClean="0">
                <a:solidFill>
                  <a:schemeClr val="tx1"/>
                </a:solidFill>
                <a:latin typeface="Arial Narrow" pitchFamily="34" charset="0"/>
                <a:ea typeface="ＭＳ Ｐゴシック" pitchFamily="34" charset="-128"/>
                <a:cs typeface="+mn-cs"/>
              </a:rPr>
              <a:t> database  for the proposed WIGOS station identifier before issuing the identifier to make sure that it has not already been allocated. </a:t>
            </a:r>
          </a:p>
          <a:p>
            <a:pPr marL="171450" marR="0" lvl="2"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endParaRPr lang="en-US" sz="1800" kern="1200" dirty="0" smtClean="0">
              <a:solidFill>
                <a:schemeClr val="tx1"/>
              </a:solidFill>
              <a:latin typeface="Arial Narrow" pitchFamily="34" charset="0"/>
              <a:ea typeface="ＭＳ Ｐゴシック" pitchFamily="34" charset="-128"/>
              <a:cs typeface="+mn-cs"/>
            </a:endParaRPr>
          </a:p>
          <a:p>
            <a:pPr marL="171450" marR="0" lvl="2"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800" kern="1200" dirty="0" smtClean="0">
                <a:solidFill>
                  <a:schemeClr val="tx1"/>
                </a:solidFill>
                <a:latin typeface="Arial Narrow" pitchFamily="34" charset="0"/>
                <a:ea typeface="ＭＳ Ｐゴシック" pitchFamily="34" charset="-128"/>
                <a:cs typeface="+mn-cs"/>
              </a:rPr>
              <a:t>More importantly organizations are strongly </a:t>
            </a:r>
            <a:r>
              <a:rPr lang="en-US" sz="1800" kern="1200" dirty="0" err="1" smtClean="0">
                <a:solidFill>
                  <a:schemeClr val="tx1"/>
                </a:solidFill>
                <a:latin typeface="Arial Narrow" pitchFamily="34" charset="0"/>
                <a:ea typeface="ＭＳ Ｐゴシック" pitchFamily="34" charset="-128"/>
                <a:cs typeface="+mn-cs"/>
              </a:rPr>
              <a:t>adviced</a:t>
            </a:r>
            <a:r>
              <a:rPr lang="en-US" sz="1800" kern="1200" baseline="0" dirty="0" smtClean="0">
                <a:solidFill>
                  <a:schemeClr val="tx1"/>
                </a:solidFill>
                <a:latin typeface="Arial Narrow" pitchFamily="34" charset="0"/>
                <a:ea typeface="ＭＳ Ｐゴシック" pitchFamily="34" charset="-128"/>
                <a:cs typeface="+mn-cs"/>
              </a:rPr>
              <a:t> to </a:t>
            </a:r>
            <a:r>
              <a:rPr lang="en-US" sz="1800" dirty="0" smtClean="0">
                <a:latin typeface="Arial Narrow" pitchFamily="34" charset="0"/>
              </a:rPr>
              <a:t>document their procedures for allocating WIGOS station identifiers in their Quality Management System. </a:t>
            </a:r>
            <a:endParaRPr lang="en-US" sz="1800" kern="1200" dirty="0" smtClean="0">
              <a:solidFill>
                <a:schemeClr val="tx1"/>
              </a:solidFill>
              <a:latin typeface="Arial Narrow" pitchFamily="34" charset="0"/>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summarizes what I have talked about </a:t>
            </a:r>
            <a:r>
              <a:rPr lang="en-US" baseline="0" dirty="0" smtClean="0"/>
              <a:t>so far.</a:t>
            </a:r>
          </a:p>
          <a:p>
            <a:r>
              <a:rPr lang="en-US" baseline="0" dirty="0" smtClean="0"/>
              <a:t> sections to the ID </a:t>
            </a:r>
          </a:p>
          <a:p>
            <a:r>
              <a:rPr lang="en-US" baseline="0" dirty="0" smtClean="0"/>
              <a:t>WIGOS Identifier is zero for the moment for Observing stations</a:t>
            </a:r>
          </a:p>
          <a:p>
            <a:r>
              <a:rPr lang="en-US" baseline="0" dirty="0" smtClean="0"/>
              <a:t>Issuer of Identifier is defined based on </a:t>
            </a:r>
            <a:r>
              <a:rPr lang="en-US" baseline="0" dirty="0" err="1" smtClean="0"/>
              <a:t>whther</a:t>
            </a:r>
            <a:r>
              <a:rPr lang="en-US" baseline="0" dirty="0" smtClean="0"/>
              <a:t> the station already has an id or not. For the ones with an existing ID, Issuer of identifier is between 20,000-21,999</a:t>
            </a:r>
          </a:p>
          <a:p>
            <a:r>
              <a:rPr lang="en-US" baseline="0" dirty="0" smtClean="0"/>
              <a:t>If there is no existing ID the rage </a:t>
            </a:r>
            <a:r>
              <a:rPr lang="en-US" baseline="0" dirty="0" err="1" smtClean="0"/>
              <a:t>alocated</a:t>
            </a:r>
            <a:r>
              <a:rPr lang="en-US" baseline="0" dirty="0" smtClean="0"/>
              <a:t> is between 1-11,999 and the number depend on whether the </a:t>
            </a:r>
            <a:r>
              <a:rPr lang="en-US" baseline="0" dirty="0" err="1" smtClean="0"/>
              <a:t>teritory</a:t>
            </a:r>
            <a:r>
              <a:rPr lang="en-US" baseline="0" dirty="0" smtClean="0"/>
              <a:t> has an ISO code or not.</a:t>
            </a:r>
          </a:p>
          <a:p>
            <a:endParaRPr lang="en-US" baseline="0" dirty="0" smtClean="0"/>
          </a:p>
          <a:p>
            <a:r>
              <a:rPr lang="en-US" baseline="0" dirty="0" smtClean="0"/>
              <a:t>Issue number will be used to either to </a:t>
            </a:r>
            <a:r>
              <a:rPr lang="en-US" baseline="0" dirty="0" err="1" smtClean="0"/>
              <a:t>defferentiate</a:t>
            </a:r>
            <a:r>
              <a:rPr lang="en-US" baseline="0" dirty="0" smtClean="0"/>
              <a:t> duplicate local identifier or to </a:t>
            </a:r>
            <a:r>
              <a:rPr lang="en-US" baseline="0" dirty="0" err="1" smtClean="0"/>
              <a:t>fullfill</a:t>
            </a:r>
            <a:r>
              <a:rPr lang="en-US" baseline="0" dirty="0" smtClean="0"/>
              <a:t> the requirements of the issuing agency, as I have given you some examples.</a:t>
            </a:r>
          </a:p>
          <a:p>
            <a:endParaRPr lang="en-US" baseline="0" dirty="0" smtClean="0"/>
          </a:p>
          <a:p>
            <a:r>
              <a:rPr lang="en-US" baseline="0" dirty="0" smtClean="0"/>
              <a:t>Local identifier can be what you already use it can be a new number based on your requirements for internal assets organization</a:t>
            </a: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Few important facts</a:t>
            </a:r>
            <a:r>
              <a:rPr lang="en-US" baseline="0" dirty="0" smtClean="0"/>
              <a:t> </a:t>
            </a:r>
            <a:r>
              <a:rPr lang="en-US" dirty="0" smtClean="0"/>
              <a:t>to remember on WWIGOS identifiers are listed here.</a:t>
            </a:r>
          </a:p>
          <a:p>
            <a:endParaRPr lang="en-US" dirty="0" smtClean="0"/>
          </a:p>
          <a:p>
            <a:pPr algn="l">
              <a:buFont typeface="Arial" pitchFamily="34" charset="0"/>
              <a:buChar char="•"/>
            </a:pPr>
            <a:r>
              <a:rPr lang="en-US" sz="1200" dirty="0" smtClean="0">
                <a:latin typeface="Arial Narrow" pitchFamily="34" charset="0"/>
              </a:rPr>
              <a:t>WIGOS Identifiers do not have meaning in themselves. Therefore  Users must not try to interpret any patterns they see in WIGOS Identifiers.</a:t>
            </a:r>
          </a:p>
          <a:p>
            <a:pPr algn="l">
              <a:buFont typeface="Arial" pitchFamily="34" charset="0"/>
              <a:buChar char="•"/>
            </a:pPr>
            <a:endParaRPr lang="en-US" sz="1200" dirty="0" smtClean="0">
              <a:latin typeface="Arial Narrow" pitchFamily="34" charset="0"/>
            </a:endParaRPr>
          </a:p>
          <a:p>
            <a:pPr algn="l">
              <a:buFont typeface="Arial" pitchFamily="34" charset="0"/>
              <a:buChar char="•"/>
            </a:pPr>
            <a:r>
              <a:rPr lang="en-US" sz="1200" dirty="0" smtClean="0">
                <a:latin typeface="Arial Narrow" pitchFamily="34" charset="0"/>
              </a:rPr>
              <a:t>Metadata associated with WIGOS identifiers are available through OSCAR at</a:t>
            </a:r>
          </a:p>
          <a:p>
            <a:pPr algn="l"/>
            <a:r>
              <a:rPr lang="en-US" sz="1200" dirty="0" smtClean="0">
                <a:latin typeface="Arial Narrow" pitchFamily="34" charset="0"/>
              </a:rPr>
              <a:t> 	</a:t>
            </a:r>
            <a:r>
              <a:rPr lang="en-US" dirty="0" smtClean="0">
                <a:latin typeface="Arial Narrow" pitchFamily="34" charset="0"/>
                <a:hlinkClick r:id="rId3"/>
              </a:rPr>
              <a:t>https://oscar.wmo.int/surface/index.html#/</a:t>
            </a:r>
            <a:endParaRPr lang="en-US" dirty="0" smtClean="0">
              <a:latin typeface="Arial Narrow" pitchFamily="34" charset="0"/>
            </a:endParaRPr>
          </a:p>
          <a:p>
            <a:pPr algn="l">
              <a:buFont typeface="Arial" pitchFamily="34" charset="0"/>
              <a:buChar char="•"/>
            </a:pPr>
            <a:endParaRPr lang="en-US" sz="1200" dirty="0" smtClean="0">
              <a:latin typeface="Arial Narrow" pitchFamily="34" charset="0"/>
            </a:endParaRPr>
          </a:p>
          <a:p>
            <a:pPr algn="l">
              <a:buFont typeface="Arial" pitchFamily="34" charset="0"/>
              <a:buChar char="•"/>
            </a:pPr>
            <a:r>
              <a:rPr lang="en-US" sz="1200" dirty="0" smtClean="0">
                <a:latin typeface="Arial Narrow" pitchFamily="34" charset="0"/>
              </a:rPr>
              <a:t>WIGOS station identifiers </a:t>
            </a:r>
            <a:r>
              <a:rPr lang="en-US" sz="1200" b="1" dirty="0" smtClean="0">
                <a:latin typeface="Arial Narrow" pitchFamily="34" charset="0"/>
              </a:rPr>
              <a:t>cannot</a:t>
            </a:r>
            <a:r>
              <a:rPr lang="en-US" sz="1200" dirty="0" smtClean="0">
                <a:latin typeface="Arial Narrow" pitchFamily="34" charset="0"/>
              </a:rPr>
              <a:t> be represented in the </a:t>
            </a:r>
            <a:r>
              <a:rPr lang="en-US" sz="1200" b="1" dirty="0" smtClean="0">
                <a:latin typeface="Arial Narrow" pitchFamily="34" charset="0"/>
              </a:rPr>
              <a:t>Traditional Alphanumeric Code(TAC) </a:t>
            </a:r>
            <a:r>
              <a:rPr lang="en-US" sz="1200" dirty="0" smtClean="0">
                <a:latin typeface="Arial Narrow" pitchFamily="34" charset="0"/>
              </a:rPr>
              <a:t>forms such as FM-12 SYNOP / FM-13 SHIP / FM-18  Buoy / FM-35 TEMP.</a:t>
            </a:r>
          </a:p>
          <a:p>
            <a:pPr algn="l">
              <a:buFont typeface="Arial" pitchFamily="34" charset="0"/>
              <a:buChar char="•"/>
            </a:pPr>
            <a:endParaRPr lang="en-US" sz="1200" dirty="0" smtClean="0">
              <a:latin typeface="Arial Narrow" pitchFamily="34" charset="0"/>
            </a:endParaRPr>
          </a:p>
          <a:p>
            <a:pPr algn="l">
              <a:buFont typeface="Arial" pitchFamily="34" charset="0"/>
              <a:buChar char="•"/>
            </a:pPr>
            <a:r>
              <a:rPr lang="en-US" sz="1200" dirty="0" smtClean="0">
                <a:latin typeface="Arial Narrow" pitchFamily="34" charset="0"/>
              </a:rPr>
              <a:t>WIGOS station identifiers </a:t>
            </a:r>
            <a:r>
              <a:rPr lang="en-US" sz="1200" b="1" dirty="0" smtClean="0">
                <a:latin typeface="Arial Narrow" pitchFamily="34" charset="0"/>
              </a:rPr>
              <a:t>can</a:t>
            </a:r>
            <a:r>
              <a:rPr lang="en-US" sz="1200" dirty="0" smtClean="0">
                <a:latin typeface="Arial Narrow" pitchFamily="34" charset="0"/>
              </a:rPr>
              <a:t> be included in </a:t>
            </a:r>
            <a:r>
              <a:rPr lang="en-US" sz="1200" b="1" dirty="0" smtClean="0">
                <a:latin typeface="Arial Narrow" pitchFamily="34" charset="0"/>
              </a:rPr>
              <a:t>Table Driven Code Form (TDCF)equivalents </a:t>
            </a:r>
            <a:r>
              <a:rPr lang="en-US" sz="1200" dirty="0" smtClean="0">
                <a:latin typeface="Arial Narrow" pitchFamily="34" charset="0"/>
              </a:rPr>
              <a:t>(</a:t>
            </a:r>
            <a:r>
              <a:rPr lang="en-US" dirty="0" smtClean="0">
                <a:latin typeface="Arial Narrow" pitchFamily="34" charset="0"/>
              </a:rPr>
              <a:t>FM-94 BUFR or FM-95 CREX, or, in the future, model driven code forms. Information available on </a:t>
            </a:r>
            <a:r>
              <a:rPr lang="en-US" dirty="0" smtClean="0">
                <a:latin typeface="Arial Narrow" pitchFamily="34" charset="0"/>
                <a:hlinkClick r:id="rId4" tooltip="WIGOS-ID-BUFR"/>
              </a:rPr>
              <a:t>http://wis.wmo.int/page=WIGOS-ID-BUFR</a:t>
            </a:r>
            <a:r>
              <a:rPr lang="en-US" sz="1200" dirty="0" smtClean="0">
                <a:latin typeface="Arial Narrow" pitchFamily="34" charset="0"/>
              </a:rPr>
              <a:t>).</a:t>
            </a:r>
          </a:p>
          <a:p>
            <a:pPr algn="l">
              <a:buFont typeface="Arial" pitchFamily="34" charset="0"/>
              <a:buChar char="•"/>
            </a:pPr>
            <a:endParaRPr lang="en-US" sz="1200" dirty="0" smtClean="0">
              <a:latin typeface="Arial Narrow" pitchFamily="34" charset="0"/>
            </a:endParaRPr>
          </a:p>
          <a:p>
            <a:pPr algn="l">
              <a:buFont typeface="Arial" pitchFamily="34" charset="0"/>
              <a:buChar char="•"/>
            </a:pPr>
            <a:r>
              <a:rPr lang="en-US" sz="1200" dirty="0" smtClean="0">
                <a:latin typeface="Arial Narrow" pitchFamily="34" charset="0"/>
              </a:rPr>
              <a:t>Centers unable to process </a:t>
            </a:r>
            <a:r>
              <a:rPr lang="en-US" sz="1200" b="1" dirty="0" smtClean="0">
                <a:latin typeface="Arial Narrow" pitchFamily="34" charset="0"/>
              </a:rPr>
              <a:t>Table Driven Code Form(TDCF) </a:t>
            </a:r>
            <a:r>
              <a:rPr lang="en-US" sz="1200" dirty="0" smtClean="0">
                <a:latin typeface="Arial Narrow" pitchFamily="34" charset="0"/>
              </a:rPr>
              <a:t>will not be able to access the reports </a:t>
            </a:r>
            <a:r>
              <a:rPr lang="en-US" sz="1200" b="1" dirty="0" smtClean="0">
                <a:latin typeface="Arial Narrow" pitchFamily="34" charset="0"/>
              </a:rPr>
              <a:t>from stations that only have WIGOS station identifiers</a:t>
            </a:r>
            <a:r>
              <a:rPr lang="en-US" sz="1200" dirty="0" smtClean="0">
                <a:latin typeface="Arial Narrow" pitchFamily="34" charset="0"/>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 would like to open the floor for discussion </a:t>
            </a:r>
            <a:r>
              <a:rPr lang="en-US" baseline="0" dirty="0" smtClean="0"/>
              <a:t> mostly along following lines listed here.</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start with why we have the WIGOS ID, the purpose</a:t>
            </a:r>
            <a:r>
              <a:rPr lang="en-US" baseline="0" dirty="0" smtClean="0"/>
              <a:t> of these identifications.</a:t>
            </a:r>
          </a:p>
          <a:p>
            <a:endParaRPr lang="en-US" dirty="0" smtClean="0"/>
          </a:p>
          <a:p>
            <a:r>
              <a:rPr lang="en-US" dirty="0" smtClean="0"/>
              <a:t>Primary purpose of WIGOS IDS is to provide </a:t>
            </a:r>
            <a:r>
              <a:rPr lang="en-GB" sz="1200" dirty="0" smtClean="0">
                <a:latin typeface="Arial Narrow" pitchFamily="34" charset="0"/>
              </a:rPr>
              <a:t>a link between observations and the metadata associated with the conditions the observations were made. </a:t>
            </a:r>
          </a:p>
          <a:p>
            <a:endParaRPr lang="en-GB" sz="1200" dirty="0" smtClean="0">
              <a:latin typeface="Arial Narrow" pitchFamily="34" charset="0"/>
            </a:endParaRPr>
          </a:p>
          <a:p>
            <a:r>
              <a:rPr lang="en-GB" sz="1200" dirty="0" smtClean="0">
                <a:latin typeface="Arial Narrow" pitchFamily="34" charset="0"/>
              </a:rPr>
              <a:t>This will reduce the need to transfer static</a:t>
            </a:r>
            <a:r>
              <a:rPr lang="en-GB" sz="1200" baseline="0" dirty="0" smtClean="0">
                <a:latin typeface="Arial Narrow" pitchFamily="34" charset="0"/>
              </a:rPr>
              <a:t> information like some station metadata with regular observation values. </a:t>
            </a:r>
          </a:p>
          <a:p>
            <a:endParaRPr lang="en-GB" sz="1200" baseline="0" dirty="0" smtClean="0">
              <a:latin typeface="Arial Narrow" pitchFamily="34" charset="0"/>
            </a:endParaRPr>
          </a:p>
          <a:p>
            <a:r>
              <a:rPr lang="en-GB" sz="1200" baseline="0" dirty="0" smtClean="0">
                <a:latin typeface="Arial Narrow" pitchFamily="34" charset="0"/>
              </a:rPr>
              <a:t>By doing so telecom messages will become shorter and have more space for observational data transmission. As you all know telecom costs bares a considerable station maintenance cost. </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 have listed the characteristic of WIGOS</a:t>
            </a:r>
            <a:r>
              <a:rPr lang="en-US" baseline="0" dirty="0" smtClean="0"/>
              <a:t> Identifiers</a:t>
            </a:r>
          </a:p>
          <a:p>
            <a:endParaRPr lang="en-US" baseline="0" dirty="0" smtClean="0"/>
          </a:p>
          <a:p>
            <a:pPr indent="-285750" algn="l">
              <a:buFont typeface="Arial" pitchFamily="34" charset="0"/>
              <a:buChar char="•"/>
            </a:pPr>
            <a:r>
              <a:rPr lang="en-US" baseline="0" dirty="0" smtClean="0"/>
              <a:t> </a:t>
            </a:r>
            <a:r>
              <a:rPr lang="en-US" b="1" baseline="0" dirty="0" smtClean="0"/>
              <a:t>A</a:t>
            </a:r>
            <a:r>
              <a:rPr lang="en-US" baseline="0" dirty="0" smtClean="0"/>
              <a:t> WIGOS ID can </a:t>
            </a:r>
            <a:r>
              <a:rPr lang="en-GB" sz="1200" dirty="0" smtClean="0">
                <a:latin typeface="Arial Narrow" pitchFamily="34" charset="0"/>
              </a:rPr>
              <a:t>only be </a:t>
            </a:r>
            <a:r>
              <a:rPr lang="en-GB" sz="1200" b="1" dirty="0" smtClean="0">
                <a:latin typeface="Arial Narrow" pitchFamily="34" charset="0"/>
              </a:rPr>
              <a:t>associated with one </a:t>
            </a:r>
            <a:r>
              <a:rPr lang="en-GB" sz="1200" b="0" dirty="0" smtClean="0">
                <a:latin typeface="Arial Narrow" pitchFamily="34" charset="0"/>
              </a:rPr>
              <a:t>station or platform </a:t>
            </a:r>
            <a:r>
              <a:rPr lang="en-GB" sz="1200" dirty="0" smtClean="0">
                <a:latin typeface="Arial Narrow" pitchFamily="34" charset="0"/>
              </a:rPr>
              <a:t>(called an “observing facility” in WIGOS metadata terminology) </a:t>
            </a:r>
          </a:p>
          <a:p>
            <a:pPr indent="-285750" algn="l">
              <a:buFont typeface="Arial" pitchFamily="34" charset="0"/>
              <a:buChar char="•"/>
            </a:pPr>
            <a:endParaRPr lang="en-GB" sz="1200" dirty="0" smtClean="0">
              <a:latin typeface="Arial Narrow" pitchFamily="34" charset="0"/>
            </a:endParaRPr>
          </a:p>
          <a:p>
            <a:pPr indent="-285750" algn="l">
              <a:buFont typeface="Arial" pitchFamily="34" charset="0"/>
              <a:buChar char="•"/>
            </a:pPr>
            <a:r>
              <a:rPr lang="en-US" b="1" dirty="0" smtClean="0"/>
              <a:t>Each</a:t>
            </a:r>
            <a:r>
              <a:rPr lang="en-US" dirty="0" smtClean="0"/>
              <a:t> observing station </a:t>
            </a:r>
            <a:r>
              <a:rPr lang="en-US" b="1" dirty="0" smtClean="0"/>
              <a:t>must have at least one WIGOS station identifier </a:t>
            </a:r>
            <a:r>
              <a:rPr lang="en-US" dirty="0" smtClean="0"/>
              <a:t>associated with it. </a:t>
            </a:r>
            <a:r>
              <a:rPr lang="en-US" b="0" dirty="0" smtClean="0"/>
              <a:t>This identifier</a:t>
            </a:r>
            <a:r>
              <a:rPr lang="en-US" b="0" baseline="0" dirty="0" smtClean="0"/>
              <a:t> </a:t>
            </a:r>
            <a:r>
              <a:rPr lang="en-US" dirty="0" smtClean="0"/>
              <a:t>associate the station with its WIGOS metadata.</a:t>
            </a:r>
            <a:br>
              <a:rPr lang="en-US" dirty="0" smtClean="0"/>
            </a:br>
            <a:endParaRPr lang="en-GB" sz="1200" dirty="0" smtClean="0">
              <a:latin typeface="Arial Narrow" pitchFamily="34" charset="0"/>
            </a:endParaRPr>
          </a:p>
          <a:p>
            <a:pPr indent="-285750" algn="l">
              <a:buFont typeface="Arial" pitchFamily="34" charset="0"/>
              <a:buChar char="•"/>
            </a:pPr>
            <a:r>
              <a:rPr lang="en-GB" sz="1200" dirty="0" smtClean="0">
                <a:latin typeface="Arial Narrow" pitchFamily="34" charset="0"/>
              </a:rPr>
              <a:t>But</a:t>
            </a:r>
            <a:r>
              <a:rPr lang="en-GB" sz="1200" baseline="0" dirty="0" smtClean="0">
                <a:latin typeface="Arial Narrow" pitchFamily="34" charset="0"/>
              </a:rPr>
              <a:t> </a:t>
            </a:r>
            <a:r>
              <a:rPr lang="en-GB" sz="1200" b="1" dirty="0" smtClean="0">
                <a:latin typeface="Arial Narrow" pitchFamily="34" charset="0"/>
              </a:rPr>
              <a:t>single observing facility</a:t>
            </a:r>
            <a:r>
              <a:rPr lang="en-GB" sz="1200" b="0" dirty="0" smtClean="0">
                <a:latin typeface="Arial Narrow" pitchFamily="34" charset="0"/>
              </a:rPr>
              <a:t> can </a:t>
            </a:r>
            <a:r>
              <a:rPr lang="en-GB" sz="1200" dirty="0" smtClean="0">
                <a:latin typeface="Arial Narrow" pitchFamily="34" charset="0"/>
              </a:rPr>
              <a:t>also be </a:t>
            </a:r>
            <a:r>
              <a:rPr lang="en-GB" sz="1200" b="1" dirty="0" smtClean="0">
                <a:latin typeface="Arial Narrow" pitchFamily="34" charset="0"/>
              </a:rPr>
              <a:t>associated</a:t>
            </a:r>
            <a:r>
              <a:rPr lang="en-GB" sz="1200" dirty="0" smtClean="0">
                <a:latin typeface="Arial Narrow" pitchFamily="34" charset="0"/>
              </a:rPr>
              <a:t> with </a:t>
            </a:r>
            <a:r>
              <a:rPr lang="en-GB" sz="1200" b="1" dirty="0" smtClean="0">
                <a:latin typeface="Arial Narrow" pitchFamily="34" charset="0"/>
              </a:rPr>
              <a:t>more than one WIGOS station identifier to maintain a link </a:t>
            </a:r>
            <a:r>
              <a:rPr lang="en-GB" sz="1200" dirty="0" smtClean="0">
                <a:latin typeface="Arial Narrow" pitchFamily="34" charset="0"/>
              </a:rPr>
              <a:t>with historic station identifiers</a:t>
            </a:r>
          </a:p>
          <a:p>
            <a:pPr indent="-285750" algn="l">
              <a:buFont typeface="Arial" pitchFamily="34" charset="0"/>
              <a:buChar char="•"/>
            </a:pPr>
            <a:endParaRPr lang="en-GB" sz="1200" b="1" dirty="0" smtClean="0">
              <a:latin typeface="Arial Narrow" pitchFamily="34" charset="0"/>
            </a:endParaRPr>
          </a:p>
          <a:p>
            <a:pPr indent="-285750" algn="l">
              <a:buFont typeface="Arial" pitchFamily="34" charset="0"/>
              <a:buChar char="•"/>
            </a:pPr>
            <a:r>
              <a:rPr lang="en-GB" sz="1200" dirty="0" smtClean="0">
                <a:latin typeface="Arial Narrow" pitchFamily="34" charset="0"/>
              </a:rPr>
              <a:t>Stations that had already been allocated an identifier under a previous scheme such as WMO IDs for drifters  floats should not create additional  or new WIGOS station identifiers .</a:t>
            </a:r>
            <a:endParaRPr lang="en-US" sz="1200" dirty="0" smtClean="0">
              <a:latin typeface="Arial Narrow" pitchFamily="34" charset="0"/>
            </a:endParaRPr>
          </a:p>
          <a:p>
            <a:pPr indent="-285750" algn="l">
              <a:buFont typeface="Arial" pitchFamily="34" charset="0"/>
              <a:buChar char="•"/>
            </a:pPr>
            <a:endParaRPr lang="en-US" sz="1200" dirty="0" smtClean="0">
              <a:latin typeface="Arial Narrow" pitchFamily="34" charset="0"/>
            </a:endParaRPr>
          </a:p>
          <a:p>
            <a:pPr indent="-285750" algn="l">
              <a:buFont typeface="Arial" pitchFamily="34" charset="0"/>
              <a:buChar char="•"/>
            </a:pPr>
            <a:r>
              <a:rPr lang="en-US" sz="1200" dirty="0" smtClean="0">
                <a:latin typeface="Arial Narrow" pitchFamily="34" charset="0"/>
              </a:rPr>
              <a:t>Existing such identifiers can be adopted</a:t>
            </a:r>
            <a:r>
              <a:rPr lang="en-US" sz="1200" baseline="0" dirty="0" smtClean="0">
                <a:latin typeface="Arial Narrow" pitchFamily="34" charset="0"/>
              </a:rPr>
              <a:t> </a:t>
            </a:r>
            <a:r>
              <a:rPr lang="en-US" sz="1200" dirty="0" smtClean="0">
                <a:latin typeface="Arial Narrow" pitchFamily="34" charset="0"/>
              </a:rPr>
              <a:t>to WIGOS</a:t>
            </a:r>
            <a:r>
              <a:rPr lang="en-US" sz="1200" baseline="0" dirty="0" smtClean="0">
                <a:latin typeface="Arial Narrow" pitchFamily="34" charset="0"/>
              </a:rPr>
              <a:t> ID scheme</a:t>
            </a:r>
          </a:p>
          <a:p>
            <a:pPr indent="-285750" algn="l">
              <a:buFont typeface="Arial" pitchFamily="34" charset="0"/>
              <a:buChar char="•"/>
            </a:pPr>
            <a:endParaRPr lang="en-US" sz="1200" dirty="0" smtClean="0">
              <a:latin typeface="Arial Narrow" pitchFamily="34" charset="0"/>
            </a:endParaRPr>
          </a:p>
          <a:p>
            <a:pPr indent="-285750" algn="l">
              <a:buFont typeface="Arial" pitchFamily="34" charset="0"/>
              <a:buChar char="•"/>
            </a:pPr>
            <a:r>
              <a:rPr lang="en-US" sz="1200" dirty="0" smtClean="0">
                <a:latin typeface="Arial Narrow" pitchFamily="34" charset="0"/>
              </a:rPr>
              <a:t>Requirements  and instructions are in place to map existing station identifiers to WIGOS identifiers</a:t>
            </a: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couple of slides I will explain the structure of the WIGOS IDs.</a:t>
            </a:r>
          </a:p>
          <a:p>
            <a:endParaRPr lang="en-US" baseline="0" dirty="0" smtClean="0"/>
          </a:p>
          <a:p>
            <a:r>
              <a:rPr lang="en-US" baseline="0" dirty="0" smtClean="0"/>
              <a:t>There are 4 sections to the identifiers</a:t>
            </a:r>
          </a:p>
          <a:p>
            <a:r>
              <a:rPr lang="en-US" baseline="0" dirty="0" smtClean="0"/>
              <a:t>WIGOS Identifier Series </a:t>
            </a:r>
          </a:p>
          <a:p>
            <a:r>
              <a:rPr lang="en-US" baseline="0" dirty="0" smtClean="0"/>
              <a:t>Issuer of the Identifier</a:t>
            </a:r>
          </a:p>
          <a:p>
            <a:r>
              <a:rPr lang="en-US" baseline="0" dirty="0" smtClean="0"/>
              <a:t>Issue number and </a:t>
            </a:r>
          </a:p>
          <a:p>
            <a:r>
              <a:rPr lang="en-US" baseline="0" dirty="0" smtClean="0"/>
              <a:t>local identifier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WIGOS Identifier Series  can be a number between 0-14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Issuer of the Identifier is between 0-65,534</a:t>
            </a:r>
          </a:p>
          <a:p>
            <a:r>
              <a:rPr lang="en-US" baseline="0" dirty="0" smtClean="0"/>
              <a:t>Issue number  can be between 0-65,534 and </a:t>
            </a:r>
          </a:p>
          <a:p>
            <a:r>
              <a:rPr lang="en-US" baseline="0" dirty="0" smtClean="0"/>
              <a:t>local identifier can be up to 16 characters</a:t>
            </a:r>
          </a:p>
          <a:p>
            <a:endParaRPr lang="en-US" baseline="0" dirty="0" smtClean="0"/>
          </a:p>
          <a:p>
            <a:r>
              <a:rPr lang="en-US" baseline="0" dirty="0" smtClean="0"/>
              <a:t>The number is displayed as the example at the bottom with </a:t>
            </a:r>
            <a:r>
              <a:rPr lang="en-US" dirty="0" smtClean="0"/>
              <a:t>D</a:t>
            </a:r>
            <a:r>
              <a:rPr lang="fr-FR" dirty="0" err="1" smtClean="0"/>
              <a:t>ashes</a:t>
            </a:r>
            <a:r>
              <a:rPr lang="fr-FR" dirty="0" smtClean="0"/>
              <a:t> </a:t>
            </a:r>
            <a:r>
              <a:rPr lang="fr-FR" baseline="0" dirty="0" smtClean="0"/>
              <a:t> in </a:t>
            </a:r>
            <a:r>
              <a:rPr lang="fr-FR" baseline="0" dirty="0" err="1" smtClean="0"/>
              <a:t>between</a:t>
            </a:r>
            <a:r>
              <a:rPr lang="fr-FR" baseline="0" dirty="0" smtClean="0"/>
              <a:t> the sections.</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Lets</a:t>
            </a:r>
            <a:r>
              <a:rPr lang="fr-FR" dirty="0" smtClean="0"/>
              <a:t> </a:t>
            </a:r>
            <a:r>
              <a:rPr lang="fr-FR" dirty="0" err="1" smtClean="0"/>
              <a:t>take</a:t>
            </a:r>
            <a:r>
              <a:rPr lang="fr-FR" dirty="0" smtClean="0"/>
              <a:t> </a:t>
            </a:r>
            <a:r>
              <a:rPr lang="fr-FR" dirty="0" err="1" smtClean="0"/>
              <a:t>each</a:t>
            </a:r>
            <a:r>
              <a:rPr lang="fr-FR" dirty="0" smtClean="0"/>
              <a:t> section of the </a:t>
            </a:r>
            <a:r>
              <a:rPr lang="fr-FR" dirty="0" err="1" smtClean="0"/>
              <a:t>Ids</a:t>
            </a:r>
            <a:r>
              <a:rPr lang="fr-FR" baseline="0" dirty="0" smtClean="0"/>
              <a:t> and </a:t>
            </a:r>
            <a:r>
              <a:rPr lang="fr-FR" baseline="0" dirty="0" err="1" smtClean="0"/>
              <a:t>see</a:t>
            </a:r>
            <a:r>
              <a:rPr lang="fr-FR" baseline="0" dirty="0" smtClean="0"/>
              <a:t> </a:t>
            </a:r>
            <a:r>
              <a:rPr lang="fr-FR" baseline="0" dirty="0" err="1" smtClean="0"/>
              <a:t>their</a:t>
            </a:r>
            <a:r>
              <a:rPr lang="fr-FR" baseline="0" dirty="0" smtClean="0"/>
              <a:t> </a:t>
            </a:r>
            <a:r>
              <a:rPr lang="fr-FR" baseline="0" dirty="0" err="1" smtClean="0"/>
              <a:t>specifics</a:t>
            </a:r>
            <a:r>
              <a:rPr lang="fr-FR" baseline="0" dirty="0" smtClean="0"/>
              <a:t>.</a:t>
            </a:r>
          </a:p>
          <a:p>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The</a:t>
            </a:r>
            <a:r>
              <a:rPr lang="fr-FR" baseline="0" dirty="0" smtClean="0"/>
              <a:t> first section WIGOS Identifier </a:t>
            </a:r>
            <a:r>
              <a:rPr lang="fr-FR" baseline="0" dirty="0" err="1" smtClean="0"/>
              <a:t>Series</a:t>
            </a:r>
            <a:r>
              <a:rPr lang="fr-FR" baseline="0" dirty="0" smtClean="0"/>
              <a:t> </a:t>
            </a:r>
            <a:r>
              <a:rPr lang="fr-FR" baseline="0" dirty="0" err="1" smtClean="0"/>
              <a:t>can</a:t>
            </a:r>
            <a:r>
              <a:rPr lang="fr-FR" baseline="0" dirty="0" smtClean="0"/>
              <a:t> </a:t>
            </a:r>
            <a:r>
              <a:rPr lang="fr-FR" baseline="0" dirty="0" err="1" smtClean="0"/>
              <a:t>be</a:t>
            </a:r>
            <a:r>
              <a:rPr lang="fr-FR" baseline="0" dirty="0" smtClean="0"/>
              <a:t> a </a:t>
            </a:r>
            <a:r>
              <a:rPr lang="fr-FR" baseline="0" dirty="0" err="1" smtClean="0"/>
              <a:t>number</a:t>
            </a:r>
            <a:r>
              <a:rPr lang="fr-FR" baseline="0" dirty="0" smtClean="0"/>
              <a:t> </a:t>
            </a:r>
            <a:r>
              <a:rPr lang="fr-FR" baseline="0" dirty="0" err="1" smtClean="0"/>
              <a:t>between</a:t>
            </a:r>
            <a:r>
              <a:rPr lang="fr-FR" baseline="0" dirty="0" smtClean="0"/>
              <a:t> </a:t>
            </a:r>
            <a:r>
              <a:rPr lang="fr-FR" dirty="0" smtClean="0"/>
              <a:t>0-14 .</a:t>
            </a:r>
            <a:r>
              <a:rPr lang="fr-FR" baseline="0" dirty="0" smtClean="0"/>
              <a:t> </a:t>
            </a:r>
            <a:r>
              <a:rPr lang="fr-FR" baseline="0" dirty="0" err="1" smtClean="0"/>
              <a:t>At</a:t>
            </a:r>
            <a:r>
              <a:rPr lang="fr-FR" baseline="0" dirty="0" smtClean="0"/>
              <a:t> the moment </a:t>
            </a:r>
            <a:r>
              <a:rPr lang="en-US" dirty="0" smtClean="0">
                <a:latin typeface="Arial Narrow" pitchFamily="34" charset="0"/>
              </a:rPr>
              <a:t>Only WIGOS Identifier Series 0 has been defined.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Narrow"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Narrow" pitchFamily="34" charset="0"/>
              </a:rPr>
              <a:t>Zero</a:t>
            </a:r>
            <a:r>
              <a:rPr lang="en-US" baseline="0" dirty="0" smtClean="0">
                <a:latin typeface="Arial Narrow" pitchFamily="34" charset="0"/>
              </a:rPr>
              <a:t> in the </a:t>
            </a:r>
            <a:r>
              <a:rPr lang="fr-FR" baseline="0" dirty="0" smtClean="0"/>
              <a:t>WIGOS Identifier </a:t>
            </a:r>
            <a:r>
              <a:rPr lang="fr-FR" baseline="0" dirty="0" err="1" smtClean="0"/>
              <a:t>Series</a:t>
            </a:r>
            <a:r>
              <a:rPr lang="fr-FR" baseline="0" dirty="0" smtClean="0"/>
              <a:t> </a:t>
            </a:r>
            <a:r>
              <a:rPr lang="en-US" dirty="0" smtClean="0">
                <a:latin typeface="Arial Narrow" pitchFamily="34" charset="0"/>
              </a:rPr>
              <a:t>is used to identify observing stations.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Narrow"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Narrow" pitchFamily="34" charset="0"/>
              </a:rPr>
              <a:t>Thai section is used to </a:t>
            </a:r>
            <a:r>
              <a:rPr lang="en-US" b="1" dirty="0" smtClean="0">
                <a:latin typeface="Arial Narrow" pitchFamily="34" charset="0"/>
              </a:rPr>
              <a:t>distinguish</a:t>
            </a:r>
            <a:r>
              <a:rPr lang="en-US" dirty="0" smtClean="0">
                <a:latin typeface="Arial Narrow" pitchFamily="34" charset="0"/>
              </a:rPr>
              <a:t> between </a:t>
            </a:r>
            <a:r>
              <a:rPr lang="en-US" b="1" dirty="0" smtClean="0">
                <a:latin typeface="Arial Narrow" pitchFamily="34" charset="0"/>
              </a:rPr>
              <a:t>different systems.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latin typeface="Arial Narrow"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Narrow" pitchFamily="34" charset="0"/>
              </a:rPr>
              <a:t>It allows future expansion of the system </a:t>
            </a:r>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section of the </a:t>
            </a:r>
            <a:r>
              <a:rPr lang="fr-FR" dirty="0" smtClean="0"/>
              <a:t>WIGOS</a:t>
            </a:r>
            <a:r>
              <a:rPr lang="fr-FR" baseline="0" dirty="0" smtClean="0"/>
              <a:t> ID </a:t>
            </a:r>
            <a:r>
              <a:rPr lang="fr-FR" baseline="0" dirty="0" err="1" smtClean="0"/>
              <a:t>is</a:t>
            </a:r>
            <a:r>
              <a:rPr lang="fr-FR" baseline="0" dirty="0" smtClean="0"/>
              <a:t> for the </a:t>
            </a:r>
            <a:r>
              <a:rPr lang="fr-FR" baseline="0" dirty="0" err="1" smtClean="0"/>
              <a:t>Issuer</a:t>
            </a:r>
            <a:r>
              <a:rPr lang="fr-FR" baseline="0" dirty="0" smtClean="0"/>
              <a:t> of the Identifier. This </a:t>
            </a:r>
            <a:r>
              <a:rPr lang="fr-FR" baseline="0" dirty="0" err="1" smtClean="0"/>
              <a:t>can</a:t>
            </a:r>
            <a:r>
              <a:rPr lang="fr-FR" baseline="0" dirty="0" smtClean="0"/>
              <a:t> </a:t>
            </a:r>
            <a:r>
              <a:rPr lang="fr-FR" baseline="0" dirty="0" err="1" smtClean="0"/>
              <a:t>be</a:t>
            </a:r>
            <a:r>
              <a:rPr lang="fr-FR" baseline="0" dirty="0" smtClean="0"/>
              <a:t> a </a:t>
            </a:r>
            <a:r>
              <a:rPr lang="fr-FR" baseline="0" dirty="0" err="1" smtClean="0"/>
              <a:t>number</a:t>
            </a:r>
            <a:r>
              <a:rPr lang="fr-FR" baseline="0" dirty="0" smtClean="0"/>
              <a:t> </a:t>
            </a:r>
            <a:r>
              <a:rPr lang="fr-FR" baseline="0" dirty="0" err="1" smtClean="0"/>
              <a:t>between</a:t>
            </a:r>
            <a:r>
              <a:rPr lang="fr-FR" baseline="0" dirty="0" smtClean="0"/>
              <a:t>  0 and 65,534. </a:t>
            </a:r>
          </a:p>
          <a:p>
            <a:endParaRPr lang="fr-FR" baseline="0" dirty="0" smtClean="0"/>
          </a:p>
          <a:p>
            <a:r>
              <a:rPr lang="fr-FR" baseline="0" dirty="0" smtClean="0"/>
              <a:t>This </a:t>
            </a:r>
            <a:r>
              <a:rPr lang="fr-FR" baseline="0" dirty="0" err="1" smtClean="0"/>
              <a:t>number</a:t>
            </a:r>
            <a:r>
              <a:rPr lang="fr-FR" baseline="0" dirty="0" smtClean="0"/>
              <a:t> </a:t>
            </a:r>
            <a:r>
              <a:rPr lang="fr-FR" baseline="0" dirty="0" err="1" smtClean="0"/>
              <a:t>is</a:t>
            </a:r>
            <a:r>
              <a:rPr lang="fr-FR" baseline="0" dirty="0" smtClean="0"/>
              <a:t> </a:t>
            </a:r>
            <a:r>
              <a:rPr lang="fr-FR" baseline="0" dirty="0" err="1" smtClean="0"/>
              <a:t>alocated</a:t>
            </a:r>
            <a:r>
              <a:rPr lang="fr-FR" baseline="0" dirty="0" smtClean="0"/>
              <a:t> to the </a:t>
            </a:r>
            <a:r>
              <a:rPr lang="fr-FR" baseline="0" dirty="0" err="1" smtClean="0"/>
              <a:t>Issuing</a:t>
            </a:r>
            <a:r>
              <a:rPr lang="fr-FR" baseline="0" dirty="0" smtClean="0"/>
              <a:t> </a:t>
            </a:r>
            <a:r>
              <a:rPr lang="fr-FR" baseline="0" dirty="0" err="1" smtClean="0"/>
              <a:t>organization</a:t>
            </a:r>
            <a:r>
              <a:rPr lang="fr-FR" baseline="0" dirty="0" smtClean="0"/>
              <a:t> by WMO and no </a:t>
            </a:r>
            <a:r>
              <a:rPr lang="fr-FR" baseline="0" dirty="0" err="1" smtClean="0"/>
              <a:t>two</a:t>
            </a:r>
            <a:r>
              <a:rPr lang="fr-FR" baseline="0" dirty="0" smtClean="0"/>
              <a:t> </a:t>
            </a:r>
            <a:r>
              <a:rPr lang="fr-FR" baseline="0" dirty="0" err="1" smtClean="0"/>
              <a:t>organization</a:t>
            </a:r>
            <a:r>
              <a:rPr lang="fr-FR" baseline="0" dirty="0" smtClean="0"/>
              <a:t> </a:t>
            </a:r>
            <a:r>
              <a:rPr lang="fr-FR" baseline="0" dirty="0" err="1" smtClean="0"/>
              <a:t>get</a:t>
            </a:r>
            <a:r>
              <a:rPr lang="fr-FR" baseline="0" dirty="0" smtClean="0"/>
              <a:t> the </a:t>
            </a:r>
            <a:r>
              <a:rPr lang="fr-FR" baseline="0" dirty="0" err="1" smtClean="0"/>
              <a:t>same</a:t>
            </a:r>
            <a:r>
              <a:rPr lang="fr-FR" baseline="0" dirty="0" smtClean="0"/>
              <a:t> </a:t>
            </a:r>
            <a:r>
              <a:rPr lang="fr-FR" baseline="0" dirty="0" err="1" smtClean="0"/>
              <a:t>number</a:t>
            </a:r>
            <a:r>
              <a:rPr lang="fr-FR" baseline="0" dirty="0" smtClean="0"/>
              <a:t>.</a:t>
            </a:r>
          </a:p>
          <a:p>
            <a:endParaRPr lang="fr-FR" baseline="0" dirty="0" smtClean="0"/>
          </a:p>
          <a:p>
            <a:r>
              <a:rPr lang="fr-FR" baseline="0" dirty="0" smtClean="0"/>
              <a:t>I </a:t>
            </a:r>
            <a:r>
              <a:rPr lang="fr-FR" baseline="0" dirty="0" err="1" smtClean="0"/>
              <a:t>will</a:t>
            </a:r>
            <a:r>
              <a:rPr lang="fr-FR" baseline="0" dirty="0" smtClean="0"/>
              <a:t> talk more about </a:t>
            </a:r>
            <a:r>
              <a:rPr lang="fr-FR" baseline="0" dirty="0" err="1" smtClean="0"/>
              <a:t>issuer</a:t>
            </a:r>
            <a:r>
              <a:rPr lang="fr-FR" baseline="0" dirty="0" smtClean="0"/>
              <a:t> of identifier in a minute</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Arial" charset="0"/>
                <a:ea typeface="ＭＳ Ｐゴシック" pitchFamily="34" charset="-128"/>
                <a:cs typeface="+mn-cs"/>
              </a:rPr>
              <a:t>The </a:t>
            </a:r>
            <a:r>
              <a:rPr lang="fr-FR" sz="1200" kern="1200" dirty="0" err="1" smtClean="0">
                <a:solidFill>
                  <a:schemeClr val="tx1"/>
                </a:solidFill>
                <a:latin typeface="Arial" charset="0"/>
                <a:ea typeface="ＭＳ Ｐゴシック" pitchFamily="34" charset="-128"/>
                <a:cs typeface="+mn-cs"/>
              </a:rPr>
              <a:t>third</a:t>
            </a:r>
            <a:r>
              <a:rPr lang="fr-FR" sz="1200" kern="1200" dirty="0" smtClean="0">
                <a:solidFill>
                  <a:schemeClr val="tx1"/>
                </a:solidFill>
                <a:latin typeface="Arial" charset="0"/>
                <a:ea typeface="ＭＳ Ｐゴシック" pitchFamily="34" charset="-128"/>
                <a:cs typeface="+mn-cs"/>
              </a:rPr>
              <a:t> section of the WIGOD ID </a:t>
            </a:r>
            <a:r>
              <a:rPr lang="fr-FR" sz="1200" kern="1200" dirty="0" err="1" smtClean="0">
                <a:solidFill>
                  <a:schemeClr val="tx1"/>
                </a:solidFill>
                <a:latin typeface="Arial" charset="0"/>
                <a:ea typeface="ＭＳ Ｐゴシック" pitchFamily="34" charset="-128"/>
                <a:cs typeface="+mn-cs"/>
              </a:rPr>
              <a:t>is</a:t>
            </a:r>
            <a:r>
              <a:rPr lang="fr-FR" sz="1200" kern="1200" dirty="0" smtClean="0">
                <a:solidFill>
                  <a:schemeClr val="tx1"/>
                </a:solidFill>
                <a:latin typeface="Arial" charset="0"/>
                <a:ea typeface="ＭＳ Ｐゴシック" pitchFamily="34" charset="-128"/>
                <a:cs typeface="+mn-cs"/>
              </a:rPr>
              <a:t> Issue </a:t>
            </a:r>
            <a:r>
              <a:rPr lang="fr-FR" sz="1200" kern="1200" dirty="0" err="1" smtClean="0">
                <a:solidFill>
                  <a:schemeClr val="tx1"/>
                </a:solidFill>
                <a:latin typeface="Arial" charset="0"/>
                <a:ea typeface="ＭＳ Ｐゴシック" pitchFamily="34" charset="-128"/>
                <a:cs typeface="+mn-cs"/>
              </a:rPr>
              <a:t>number</a:t>
            </a:r>
            <a:r>
              <a:rPr lang="fr-FR" sz="1200" kern="1200" dirty="0" smtClean="0">
                <a:solidFill>
                  <a:schemeClr val="tx1"/>
                </a:solidFill>
                <a:latin typeface="Arial" charset="0"/>
                <a:ea typeface="ＭＳ Ｐゴシック" pitchFamily="34" charset="-128"/>
                <a:cs typeface="+mn-cs"/>
              </a:rPr>
              <a:t>. This </a:t>
            </a:r>
            <a:r>
              <a:rPr lang="fr-FR" sz="1200" kern="1200" dirty="0" err="1" smtClean="0">
                <a:solidFill>
                  <a:schemeClr val="tx1"/>
                </a:solidFill>
                <a:latin typeface="Arial" charset="0"/>
                <a:ea typeface="ＭＳ Ｐゴシック" pitchFamily="34" charset="-128"/>
                <a:cs typeface="+mn-cs"/>
              </a:rPr>
              <a:t>is</a:t>
            </a:r>
            <a:r>
              <a:rPr lang="fr-FR" sz="1200" kern="1200" dirty="0" smtClean="0">
                <a:solidFill>
                  <a:schemeClr val="tx1"/>
                </a:solidFill>
                <a:latin typeface="Arial" charset="0"/>
                <a:ea typeface="ＭＳ Ｐゴシック" pitchFamily="34" charset="-128"/>
                <a:cs typeface="+mn-cs"/>
              </a:rPr>
              <a:t> a </a:t>
            </a:r>
            <a:r>
              <a:rPr lang="fr-FR" sz="1200" kern="1200" dirty="0" err="1" smtClean="0">
                <a:solidFill>
                  <a:schemeClr val="tx1"/>
                </a:solidFill>
                <a:latin typeface="Arial" charset="0"/>
                <a:ea typeface="ＭＳ Ｐゴシック" pitchFamily="34" charset="-128"/>
                <a:cs typeface="+mn-cs"/>
              </a:rPr>
              <a:t>nember</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between</a:t>
            </a:r>
            <a:r>
              <a:rPr lang="fr-FR" sz="1200" kern="1200" dirty="0" smtClean="0">
                <a:solidFill>
                  <a:schemeClr val="tx1"/>
                </a:solidFill>
                <a:latin typeface="Arial" charset="0"/>
                <a:ea typeface="ＭＳ Ｐゴシック" pitchFamily="34" charset="-128"/>
                <a:cs typeface="+mn-cs"/>
              </a:rPr>
              <a:t> 0 and 65,534. </a:t>
            </a:r>
          </a:p>
          <a:p>
            <a:endParaRPr lang="fr-FR" sz="1200" kern="1200" dirty="0" smtClean="0">
              <a:solidFill>
                <a:schemeClr val="tx1"/>
              </a:solidFill>
              <a:latin typeface="Arial" charset="0"/>
              <a:ea typeface="ＭＳ Ｐゴシック" pitchFamily="34" charset="-128"/>
              <a:cs typeface="+mn-cs"/>
            </a:endParaRPr>
          </a:p>
          <a:p>
            <a:r>
              <a:rPr lang="fr-FR" sz="1200" kern="1200" dirty="0" err="1" smtClean="0">
                <a:solidFill>
                  <a:schemeClr val="tx1"/>
                </a:solidFill>
                <a:latin typeface="Arial" charset="0"/>
                <a:ea typeface="ＭＳ Ｐゴシック" pitchFamily="34" charset="-128"/>
                <a:cs typeface="+mn-cs"/>
              </a:rPr>
              <a:t>These</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numbers</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can</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be</a:t>
            </a:r>
            <a:r>
              <a:rPr lang="fr-FR" sz="1200" kern="1200" dirty="0" smtClean="0">
                <a:solidFill>
                  <a:schemeClr val="tx1"/>
                </a:solidFill>
                <a:latin typeface="Arial" charset="0"/>
                <a:ea typeface="ＭＳ Ｐゴシック" pitchFamily="34" charset="-128"/>
                <a:cs typeface="+mn-cs"/>
              </a:rPr>
              <a:t> issues by </a:t>
            </a:r>
            <a:r>
              <a:rPr lang="en-US" sz="1200" kern="1200" dirty="0" smtClean="0">
                <a:solidFill>
                  <a:schemeClr val="tx1"/>
                </a:solidFill>
                <a:latin typeface="Arial" charset="0"/>
                <a:ea typeface="ＭＳ Ｐゴシック" pitchFamily="34" charset="-128"/>
                <a:cs typeface="+mn-cs"/>
              </a:rPr>
              <a:t>an organization responsible for issuing identifiers , means  the organizations who has an identifier received from WMO for the second section identified in blue here. </a:t>
            </a:r>
          </a:p>
          <a:p>
            <a:endParaRPr lang="fr-FR" sz="1200" kern="1200" dirty="0" smtClean="0">
              <a:solidFill>
                <a:schemeClr val="tx1"/>
              </a:solidFill>
              <a:latin typeface="Arial" charset="0"/>
              <a:ea typeface="ＭＳ Ｐゴシック" pitchFamily="34" charset="-128"/>
              <a:cs typeface="+mn-cs"/>
            </a:endParaRPr>
          </a:p>
          <a:p>
            <a:r>
              <a:rPr lang="fr-FR" sz="1200" kern="1200" dirty="0" smtClean="0">
                <a:solidFill>
                  <a:schemeClr val="tx1"/>
                </a:solidFill>
                <a:latin typeface="Arial" charset="0"/>
                <a:ea typeface="ＭＳ Ｐゴシック" pitchFamily="34" charset="-128"/>
                <a:cs typeface="+mn-cs"/>
              </a:rPr>
              <a:t>One </a:t>
            </a:r>
            <a:r>
              <a:rPr lang="fr-FR" sz="1200" kern="1200" dirty="0" err="1" smtClean="0">
                <a:solidFill>
                  <a:schemeClr val="tx1"/>
                </a:solidFill>
                <a:latin typeface="Arial" charset="0"/>
                <a:ea typeface="ＭＳ Ｐゴシック" pitchFamily="34" charset="-128"/>
                <a:cs typeface="+mn-cs"/>
              </a:rPr>
              <a:t>feature</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is</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that</a:t>
            </a:r>
            <a:r>
              <a:rPr lang="fr-FR" sz="1200" kern="1200" dirty="0" smtClean="0">
                <a:solidFill>
                  <a:schemeClr val="tx1"/>
                </a:solidFill>
                <a:latin typeface="Arial" charset="0"/>
                <a:ea typeface="ＭＳ Ｐゴシック" pitchFamily="34" charset="-128"/>
                <a:cs typeface="+mn-cs"/>
              </a:rPr>
              <a:t> Issue </a:t>
            </a:r>
            <a:r>
              <a:rPr lang="fr-FR" sz="1200" kern="1200" dirty="0" err="1" smtClean="0">
                <a:solidFill>
                  <a:schemeClr val="tx1"/>
                </a:solidFill>
                <a:latin typeface="Arial" charset="0"/>
                <a:ea typeface="ＭＳ Ｐゴシック" pitchFamily="34" charset="-128"/>
                <a:cs typeface="+mn-cs"/>
              </a:rPr>
              <a:t>Numbers</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can</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be</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used</a:t>
            </a:r>
            <a:r>
              <a:rPr lang="fr-FR" sz="1200" kern="1200" dirty="0" smtClean="0">
                <a:solidFill>
                  <a:schemeClr val="tx1"/>
                </a:solidFill>
                <a:latin typeface="Arial" charset="0"/>
                <a:ea typeface="ＭＳ Ｐゴシック" pitchFamily="34" charset="-128"/>
                <a:cs typeface="+mn-cs"/>
              </a:rPr>
              <a:t> to </a:t>
            </a:r>
            <a:r>
              <a:rPr lang="fr-FR" sz="1200" kern="1200" dirty="0" err="1" smtClean="0">
                <a:solidFill>
                  <a:schemeClr val="tx1"/>
                </a:solidFill>
                <a:latin typeface="Arial" charset="0"/>
                <a:ea typeface="ＭＳ Ｐゴシック" pitchFamily="34" charset="-128"/>
                <a:cs typeface="+mn-cs"/>
              </a:rPr>
              <a:t>organize</a:t>
            </a:r>
            <a:r>
              <a:rPr lang="fr-FR" sz="1200" kern="1200" dirty="0" smtClean="0">
                <a:solidFill>
                  <a:schemeClr val="tx1"/>
                </a:solidFill>
                <a:latin typeface="Arial" charset="0"/>
                <a:ea typeface="ＭＳ Ｐゴシック" pitchFamily="34" charset="-128"/>
                <a:cs typeface="+mn-cs"/>
              </a:rPr>
              <a:t>  the </a:t>
            </a:r>
            <a:r>
              <a:rPr lang="fr-FR" sz="1200" kern="1200" dirty="0" err="1" smtClean="0">
                <a:solidFill>
                  <a:schemeClr val="tx1"/>
                </a:solidFill>
                <a:latin typeface="Arial" charset="0"/>
                <a:ea typeface="ＭＳ Ｐゴシック" pitchFamily="34" charset="-128"/>
                <a:cs typeface="+mn-cs"/>
              </a:rPr>
              <a:t>internal</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requiremnts</a:t>
            </a:r>
            <a:r>
              <a:rPr lang="fr-FR" sz="1200" kern="1200" dirty="0" smtClean="0">
                <a:solidFill>
                  <a:schemeClr val="tx1"/>
                </a:solidFill>
                <a:latin typeface="Arial" charset="0"/>
                <a:ea typeface="ＭＳ Ｐゴシック" pitchFamily="34" charset="-128"/>
                <a:cs typeface="+mn-cs"/>
              </a:rPr>
              <a:t> of the </a:t>
            </a:r>
            <a:r>
              <a:rPr lang="fr-FR" sz="1200" kern="1200" dirty="0" err="1" smtClean="0">
                <a:solidFill>
                  <a:schemeClr val="tx1"/>
                </a:solidFill>
                <a:latin typeface="Arial" charset="0"/>
                <a:ea typeface="ＭＳ Ｐゴシック" pitchFamily="34" charset="-128"/>
                <a:cs typeface="+mn-cs"/>
              </a:rPr>
              <a:t>organization</a:t>
            </a:r>
            <a:r>
              <a:rPr lang="fr-FR" sz="1200" kern="1200" dirty="0" smtClean="0">
                <a:solidFill>
                  <a:schemeClr val="tx1"/>
                </a:solidFill>
                <a:latin typeface="Arial" charset="0"/>
                <a:ea typeface="ＭＳ Ｐゴシック" pitchFamily="34" charset="-128"/>
                <a:cs typeface="+mn-cs"/>
              </a:rPr>
              <a:t>. For </a:t>
            </a:r>
            <a:r>
              <a:rPr lang="fr-FR" sz="1200" kern="1200" dirty="0" err="1" smtClean="0">
                <a:solidFill>
                  <a:schemeClr val="tx1"/>
                </a:solidFill>
                <a:latin typeface="Arial" charset="0"/>
                <a:ea typeface="ＭＳ Ｐゴシック" pitchFamily="34" charset="-128"/>
                <a:cs typeface="+mn-cs"/>
              </a:rPr>
              <a:t>example</a:t>
            </a:r>
            <a:r>
              <a:rPr lang="fr-FR" sz="1200" kern="1200" dirty="0" smtClean="0">
                <a:solidFill>
                  <a:schemeClr val="tx1"/>
                </a:solidFill>
                <a:latin typeface="Arial" charset="0"/>
                <a:ea typeface="ＭＳ Ｐゴシック" pitchFamily="34" charset="-128"/>
                <a:cs typeface="+mn-cs"/>
              </a:rPr>
              <a:t> if a NWS </a:t>
            </a:r>
            <a:r>
              <a:rPr lang="fr-FR" sz="1200" kern="1200" dirty="0" err="1" smtClean="0">
                <a:solidFill>
                  <a:schemeClr val="tx1"/>
                </a:solidFill>
                <a:latin typeface="Arial" charset="0"/>
                <a:ea typeface="ＭＳ Ｐゴシック" pitchFamily="34" charset="-128"/>
                <a:cs typeface="+mn-cs"/>
              </a:rPr>
              <a:t>become</a:t>
            </a:r>
            <a:r>
              <a:rPr lang="fr-FR" sz="1200" kern="1200" dirty="0" smtClean="0">
                <a:solidFill>
                  <a:schemeClr val="tx1"/>
                </a:solidFill>
                <a:latin typeface="Arial" charset="0"/>
                <a:ea typeface="ＭＳ Ｐゴシック" pitchFamily="34" charset="-128"/>
                <a:cs typeface="+mn-cs"/>
              </a:rPr>
              <a:t> the </a:t>
            </a:r>
            <a:r>
              <a:rPr lang="fr-FR" sz="1200" kern="1200" dirty="0" err="1" smtClean="0">
                <a:solidFill>
                  <a:schemeClr val="tx1"/>
                </a:solidFill>
                <a:latin typeface="Arial" charset="0"/>
                <a:ea typeface="ＭＳ Ｐゴシック" pitchFamily="34" charset="-128"/>
                <a:cs typeface="+mn-cs"/>
              </a:rPr>
              <a:t>issuer</a:t>
            </a:r>
            <a:r>
              <a:rPr lang="fr-FR" sz="1200" kern="1200" dirty="0" smtClean="0">
                <a:solidFill>
                  <a:schemeClr val="tx1"/>
                </a:solidFill>
                <a:latin typeface="Arial" charset="0"/>
                <a:ea typeface="ＭＳ Ｐゴシック" pitchFamily="34" charset="-128"/>
                <a:cs typeface="+mn-cs"/>
              </a:rPr>
              <a:t> of </a:t>
            </a:r>
            <a:r>
              <a:rPr lang="fr-FR" sz="1200" kern="1200" dirty="0" err="1" smtClean="0">
                <a:solidFill>
                  <a:schemeClr val="tx1"/>
                </a:solidFill>
                <a:latin typeface="Arial" charset="0"/>
                <a:ea typeface="ＭＳ Ｐゴシック" pitchFamily="34" charset="-128"/>
                <a:cs typeface="+mn-cs"/>
              </a:rPr>
              <a:t>Identifiers</a:t>
            </a:r>
            <a:r>
              <a:rPr lang="fr-FR" sz="1200" kern="1200" dirty="0" smtClean="0">
                <a:solidFill>
                  <a:schemeClr val="tx1"/>
                </a:solidFill>
                <a:latin typeface="Arial" charset="0"/>
                <a:ea typeface="ＭＳ Ｐゴシック" pitchFamily="34" charset="-128"/>
                <a:cs typeface="+mn-cs"/>
              </a:rPr>
              <a:t>.  That NWS </a:t>
            </a:r>
            <a:r>
              <a:rPr lang="fr-FR" sz="1200" kern="1200" dirty="0" err="1" smtClean="0">
                <a:solidFill>
                  <a:schemeClr val="tx1"/>
                </a:solidFill>
                <a:latin typeface="Arial" charset="0"/>
                <a:ea typeface="ＭＳ Ｐゴシック" pitchFamily="34" charset="-128"/>
                <a:cs typeface="+mn-cs"/>
              </a:rPr>
              <a:t>had</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many</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dufferent</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observing</a:t>
            </a:r>
            <a:r>
              <a:rPr lang="fr-FR" sz="1200" kern="1200" dirty="0" smtClean="0">
                <a:solidFill>
                  <a:schemeClr val="tx1"/>
                </a:solidFill>
                <a:latin typeface="Arial" charset="0"/>
                <a:ea typeface="ＭＳ Ｐゴシック" pitchFamily="34" charset="-128"/>
                <a:cs typeface="+mn-cs"/>
              </a:rPr>
              <a:t> sections or </a:t>
            </a:r>
            <a:r>
              <a:rPr lang="fr-FR" sz="1200" kern="1200" dirty="0" err="1" smtClean="0">
                <a:solidFill>
                  <a:schemeClr val="tx1"/>
                </a:solidFill>
                <a:latin typeface="Arial" charset="0"/>
                <a:ea typeface="ＭＳ Ｐゴシック" pitchFamily="34" charset="-128"/>
                <a:cs typeface="+mn-cs"/>
              </a:rPr>
              <a:t>departments</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such</a:t>
            </a:r>
            <a:r>
              <a:rPr lang="fr-FR" sz="1200" kern="1200" dirty="0" smtClean="0">
                <a:solidFill>
                  <a:schemeClr val="tx1"/>
                </a:solidFill>
                <a:latin typeface="Arial" charset="0"/>
                <a:ea typeface="ＭＳ Ｐゴシック" pitchFamily="34" charset="-128"/>
                <a:cs typeface="+mn-cs"/>
              </a:rPr>
              <a:t> as </a:t>
            </a:r>
            <a:r>
              <a:rPr lang="fr-FR" sz="1200" kern="1200" dirty="0" err="1" smtClean="0">
                <a:solidFill>
                  <a:schemeClr val="tx1"/>
                </a:solidFill>
                <a:latin typeface="Arial" charset="0"/>
                <a:ea typeface="ＭＳ Ｐゴシック" pitchFamily="34" charset="-128"/>
                <a:cs typeface="+mn-cs"/>
              </a:rPr>
              <a:t>hydrometric</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deplartment</a:t>
            </a:r>
            <a:r>
              <a:rPr lang="fr-FR" sz="1200" kern="1200" dirty="0" smtClean="0">
                <a:solidFill>
                  <a:schemeClr val="tx1"/>
                </a:solidFill>
                <a:latin typeface="Arial" charset="0"/>
                <a:ea typeface="ＭＳ Ｐゴシック" pitchFamily="34" charset="-128"/>
                <a:cs typeface="+mn-cs"/>
              </a:rPr>
              <a:t>, surface </a:t>
            </a:r>
            <a:r>
              <a:rPr lang="fr-FR" sz="1200" kern="1200" dirty="0" err="1" smtClean="0">
                <a:solidFill>
                  <a:schemeClr val="tx1"/>
                </a:solidFill>
                <a:latin typeface="Arial" charset="0"/>
                <a:ea typeface="ＭＳ Ｐゴシック" pitchFamily="34" charset="-128"/>
                <a:cs typeface="+mn-cs"/>
              </a:rPr>
              <a:t>weather</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department</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upper</a:t>
            </a:r>
            <a:r>
              <a:rPr lang="fr-FR" sz="1200" kern="1200" dirty="0" smtClean="0">
                <a:solidFill>
                  <a:schemeClr val="tx1"/>
                </a:solidFill>
                <a:latin typeface="Arial" charset="0"/>
                <a:ea typeface="ＭＳ Ｐゴシック" pitchFamily="34" charset="-128"/>
                <a:cs typeface="+mn-cs"/>
              </a:rPr>
              <a:t> air observations </a:t>
            </a:r>
            <a:r>
              <a:rPr lang="fr-FR" sz="1200" kern="1200" dirty="0" err="1" smtClean="0">
                <a:solidFill>
                  <a:schemeClr val="tx1"/>
                </a:solidFill>
                <a:latin typeface="Arial" charset="0"/>
                <a:ea typeface="ＭＳ Ｐゴシック" pitchFamily="34" charset="-128"/>
                <a:cs typeface="+mn-cs"/>
              </a:rPr>
              <a:t>department</a:t>
            </a:r>
            <a:r>
              <a:rPr lang="fr-FR" sz="1200" kern="1200" dirty="0" smtClean="0">
                <a:solidFill>
                  <a:schemeClr val="tx1"/>
                </a:solidFill>
                <a:latin typeface="Arial" charset="0"/>
                <a:ea typeface="ＭＳ Ｐゴシック" pitchFamily="34" charset="-128"/>
                <a:cs typeface="+mn-cs"/>
              </a:rPr>
              <a:t>, marine observations </a:t>
            </a:r>
            <a:r>
              <a:rPr lang="fr-FR" sz="1200" kern="1200" dirty="0" err="1" smtClean="0">
                <a:solidFill>
                  <a:schemeClr val="tx1"/>
                </a:solidFill>
                <a:latin typeface="Arial" charset="0"/>
                <a:ea typeface="ＭＳ Ｐゴシック" pitchFamily="34" charset="-128"/>
                <a:cs typeface="+mn-cs"/>
              </a:rPr>
              <a:t>department</a:t>
            </a:r>
            <a:r>
              <a:rPr lang="fr-FR" sz="1200" kern="1200" dirty="0" smtClean="0">
                <a:solidFill>
                  <a:schemeClr val="tx1"/>
                </a:solidFill>
                <a:latin typeface="Arial" charset="0"/>
                <a:ea typeface="ＭＳ Ｐゴシック" pitchFamily="34" charset="-128"/>
                <a:cs typeface="+mn-cs"/>
              </a:rPr>
              <a:t>.</a:t>
            </a:r>
          </a:p>
          <a:p>
            <a:endParaRPr lang="fr-FR" sz="1200" kern="1200" dirty="0" smtClean="0">
              <a:solidFill>
                <a:schemeClr val="tx1"/>
              </a:solidFill>
              <a:latin typeface="Arial" charset="0"/>
              <a:ea typeface="ＭＳ Ｐゴシック" pitchFamily="34" charset="-128"/>
              <a:cs typeface="+mn-cs"/>
            </a:endParaRPr>
          </a:p>
          <a:p>
            <a:r>
              <a:rPr lang="fr-FR" sz="1200" kern="1200" dirty="0" err="1" smtClean="0">
                <a:solidFill>
                  <a:schemeClr val="tx1"/>
                </a:solidFill>
                <a:latin typeface="Arial" charset="0"/>
                <a:ea typeface="ＭＳ Ｐゴシック" pitchFamily="34" charset="-128"/>
                <a:cs typeface="+mn-cs"/>
              </a:rPr>
              <a:t>Then</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this</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organization</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can</a:t>
            </a:r>
            <a:r>
              <a:rPr lang="fr-FR" sz="1200" kern="1200" dirty="0" smtClean="0">
                <a:solidFill>
                  <a:schemeClr val="tx1"/>
                </a:solidFill>
                <a:latin typeface="Arial" charset="0"/>
                <a:ea typeface="ＭＳ Ｐゴシック" pitchFamily="34" charset="-128"/>
                <a:cs typeface="+mn-cs"/>
              </a:rPr>
              <a:t> use </a:t>
            </a:r>
            <a:r>
              <a:rPr lang="fr-FR" sz="1200" kern="1200" dirty="0" err="1" smtClean="0">
                <a:solidFill>
                  <a:schemeClr val="tx1"/>
                </a:solidFill>
                <a:latin typeface="Arial" charset="0"/>
                <a:ea typeface="ＭＳ Ｐゴシック" pitchFamily="34" charset="-128"/>
                <a:cs typeface="+mn-cs"/>
              </a:rPr>
              <a:t>different</a:t>
            </a:r>
            <a:r>
              <a:rPr lang="fr-FR" sz="1200" kern="1200" dirty="0" smtClean="0">
                <a:solidFill>
                  <a:schemeClr val="tx1"/>
                </a:solidFill>
                <a:latin typeface="Arial" charset="0"/>
                <a:ea typeface="ＭＳ Ｐゴシック" pitchFamily="34" charset="-128"/>
                <a:cs typeface="+mn-cs"/>
              </a:rPr>
              <a:t> issue </a:t>
            </a:r>
            <a:r>
              <a:rPr lang="fr-FR" sz="1200" kern="1200" dirty="0" err="1" smtClean="0">
                <a:solidFill>
                  <a:schemeClr val="tx1"/>
                </a:solidFill>
                <a:latin typeface="Arial" charset="0"/>
                <a:ea typeface="ＭＳ Ｐゴシック" pitchFamily="34" charset="-128"/>
                <a:cs typeface="+mn-cs"/>
              </a:rPr>
              <a:t>numbers</a:t>
            </a:r>
            <a:r>
              <a:rPr lang="fr-FR" sz="1200" kern="1200" dirty="0" smtClean="0">
                <a:solidFill>
                  <a:schemeClr val="tx1"/>
                </a:solidFill>
                <a:latin typeface="Arial" charset="0"/>
                <a:ea typeface="ＭＳ Ｐゴシック" pitchFamily="34" charset="-128"/>
                <a:cs typeface="+mn-cs"/>
              </a:rPr>
              <a:t> for </a:t>
            </a:r>
            <a:r>
              <a:rPr lang="fr-FR" sz="1200" kern="1200" dirty="0" err="1" smtClean="0">
                <a:solidFill>
                  <a:schemeClr val="tx1"/>
                </a:solidFill>
                <a:latin typeface="Arial" charset="0"/>
                <a:ea typeface="ＭＳ Ｐゴシック" pitchFamily="34" charset="-128"/>
                <a:cs typeface="+mn-cs"/>
              </a:rPr>
              <a:t>each</a:t>
            </a:r>
            <a:r>
              <a:rPr lang="fr-FR" sz="1200" kern="1200" dirty="0" smtClean="0">
                <a:solidFill>
                  <a:schemeClr val="tx1"/>
                </a:solidFill>
                <a:latin typeface="Arial" charset="0"/>
                <a:ea typeface="ＭＳ Ｐゴシック" pitchFamily="34" charset="-128"/>
                <a:cs typeface="+mn-cs"/>
              </a:rPr>
              <a:t> </a:t>
            </a:r>
            <a:r>
              <a:rPr lang="fr-FR" sz="1200" kern="1200" dirty="0" err="1" smtClean="0">
                <a:solidFill>
                  <a:schemeClr val="tx1"/>
                </a:solidFill>
                <a:latin typeface="Arial" charset="0"/>
                <a:ea typeface="ＭＳ Ｐゴシック" pitchFamily="34" charset="-128"/>
                <a:cs typeface="+mn-cs"/>
              </a:rPr>
              <a:t>department</a:t>
            </a:r>
            <a:r>
              <a:rPr lang="fr-FR" sz="1200" kern="1200" dirty="0" smtClean="0">
                <a:solidFill>
                  <a:schemeClr val="tx1"/>
                </a:solidFill>
                <a:latin typeface="Arial" charset="0"/>
                <a:ea typeface="ＭＳ Ｐゴシック" pitchFamily="34" charset="-128"/>
                <a:cs typeface="+mn-cs"/>
              </a:rPr>
              <a:t>.</a:t>
            </a:r>
          </a:p>
          <a:p>
            <a:endParaRPr lang="fr-FR" sz="1200" kern="1200" dirty="0" smtClean="0">
              <a:solidFill>
                <a:schemeClr val="tx1"/>
              </a:solidFill>
              <a:latin typeface="Arial"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Forth and last section of a WIGOS ID </a:t>
            </a:r>
            <a:r>
              <a:rPr lang="fr-FR" dirty="0" err="1" smtClean="0"/>
              <a:t>is</a:t>
            </a:r>
            <a:r>
              <a:rPr lang="fr-FR" dirty="0" smtClean="0"/>
              <a:t> </a:t>
            </a:r>
            <a:r>
              <a:rPr lang="fr-FR" baseline="0" dirty="0" smtClean="0"/>
              <a:t> the Local Identifier:</a:t>
            </a:r>
          </a:p>
          <a:p>
            <a:endParaRPr lang="fr-FR" baseline="0" dirty="0" smtClean="0"/>
          </a:p>
          <a:p>
            <a:pPr algn="l" rtl="0" eaLnBrk="0" fontAlgn="base" hangingPunct="0">
              <a:spcBef>
                <a:spcPct val="30000"/>
              </a:spcBef>
              <a:spcAft>
                <a:spcPct val="0"/>
              </a:spcAft>
            </a:pPr>
            <a:r>
              <a:rPr lang="en-US" sz="1200" kern="1200" dirty="0" smtClean="0">
                <a:solidFill>
                  <a:schemeClr val="tx1"/>
                </a:solidFill>
                <a:latin typeface="Arial" charset="0"/>
                <a:ea typeface="ＭＳ Ｐゴシック" pitchFamily="34" charset="-128"/>
                <a:cs typeface="+mn-cs"/>
              </a:rPr>
              <a:t>This is the individual identifier issued for each station/platform/</a:t>
            </a:r>
            <a:r>
              <a:rPr lang="en-GB" sz="1200" kern="1200" dirty="0" smtClean="0">
                <a:solidFill>
                  <a:schemeClr val="tx1"/>
                </a:solidFill>
                <a:latin typeface="Arial" charset="0"/>
                <a:ea typeface="ＭＳ Ｐゴシック" pitchFamily="34" charset="-128"/>
                <a:cs typeface="+mn-cs"/>
              </a:rPr>
              <a:t>observing facility</a:t>
            </a:r>
          </a:p>
          <a:p>
            <a:pPr algn="l" rtl="0" eaLnBrk="0" fontAlgn="base" hangingPunct="0">
              <a:spcBef>
                <a:spcPct val="30000"/>
              </a:spcBef>
              <a:spcAft>
                <a:spcPct val="0"/>
              </a:spcAft>
            </a:pPr>
            <a:endParaRPr lang="en-GB" sz="1200" kern="1200" dirty="0" smtClean="0">
              <a:solidFill>
                <a:schemeClr val="tx1"/>
              </a:solidFill>
              <a:latin typeface="Arial" charset="0"/>
              <a:ea typeface="ＭＳ Ｐゴシック" pitchFamily="34" charset="-128"/>
              <a:cs typeface="+mn-cs"/>
            </a:endParaRPr>
          </a:p>
          <a:p>
            <a:pPr algn="l" rtl="0" eaLnBrk="0" fontAlgn="base" hangingPunct="0">
              <a:spcBef>
                <a:spcPct val="30000"/>
              </a:spcBef>
              <a:spcAft>
                <a:spcPct val="0"/>
              </a:spcAft>
            </a:pPr>
            <a:r>
              <a:rPr lang="en-US" sz="1200" kern="1200" dirty="0" smtClean="0">
                <a:solidFill>
                  <a:schemeClr val="tx1"/>
                </a:solidFill>
                <a:latin typeface="Arial" charset="0"/>
                <a:ea typeface="ＭＳ Ｐゴシック" pitchFamily="34" charset="-128"/>
                <a:cs typeface="+mn-cs"/>
              </a:rPr>
              <a:t>One important rule to remember is an organization issuing identifiers have to ensure that the combination of Issue Number and Local Identifier is unique; no duplicates.</a:t>
            </a:r>
          </a:p>
          <a:p>
            <a:pPr algn="l" rtl="0" eaLnBrk="0" fontAlgn="base" hangingPunct="0">
              <a:spcBef>
                <a:spcPct val="30000"/>
              </a:spcBef>
              <a:spcAft>
                <a:spcPct val="0"/>
              </a:spcAft>
            </a:pPr>
            <a:endParaRPr lang="en-US" sz="1200" kern="1200" dirty="0" smtClean="0">
              <a:solidFill>
                <a:schemeClr val="tx1"/>
              </a:solidFill>
              <a:latin typeface="Arial" charset="0"/>
              <a:ea typeface="ＭＳ Ｐゴシック" pitchFamily="34" charset="-128"/>
              <a:cs typeface="+mn-cs"/>
            </a:endParaRPr>
          </a:p>
          <a:p>
            <a:pPr algn="l" rtl="0" eaLnBrk="0" fontAlgn="base" hangingPunct="0">
              <a:spcBef>
                <a:spcPct val="30000"/>
              </a:spcBef>
              <a:spcAft>
                <a:spcPct val="0"/>
              </a:spcAft>
            </a:pPr>
            <a:r>
              <a:rPr lang="en-US" sz="1200" kern="1200" dirty="0" smtClean="0">
                <a:solidFill>
                  <a:schemeClr val="tx1"/>
                </a:solidFill>
                <a:latin typeface="Arial" charset="0"/>
                <a:ea typeface="ＭＳ Ｐゴシック" pitchFamily="34" charset="-128"/>
                <a:cs typeface="+mn-cs"/>
              </a:rPr>
              <a:t>This will guarantee the global uniqueness of numbers.</a:t>
            </a:r>
            <a:endParaRPr lang="en-US" sz="1200" kern="1200" dirty="0">
              <a:solidFill>
                <a:schemeClr val="tx1"/>
              </a:solidFill>
              <a:latin typeface="Arial"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err="1" smtClean="0">
                <a:solidFill>
                  <a:schemeClr val="dk1"/>
                </a:solidFill>
                <a:latin typeface="Arial" charset="0"/>
                <a:ea typeface="ＭＳ Ｐゴシック" pitchFamily="34" charset="-128"/>
                <a:cs typeface="+mn-cs"/>
              </a:rPr>
              <a:t>Lets</a:t>
            </a:r>
            <a:r>
              <a:rPr lang="fr-FR" sz="1200" kern="1200" dirty="0" smtClean="0">
                <a:solidFill>
                  <a:schemeClr val="dk1"/>
                </a:solidFill>
                <a:latin typeface="Arial" charset="0"/>
                <a:ea typeface="ＭＳ Ｐゴシック" pitchFamily="34" charset="-128"/>
                <a:cs typeface="+mn-cs"/>
              </a:rPr>
              <a:t> </a:t>
            </a:r>
            <a:r>
              <a:rPr lang="fr-FR" sz="1200" kern="1200" dirty="0" err="1" smtClean="0">
                <a:solidFill>
                  <a:schemeClr val="dk1"/>
                </a:solidFill>
                <a:latin typeface="Arial" charset="0"/>
                <a:ea typeface="ＭＳ Ｐゴシック" pitchFamily="34" charset="-128"/>
                <a:cs typeface="+mn-cs"/>
              </a:rPr>
              <a:t>see</a:t>
            </a:r>
            <a:r>
              <a:rPr lang="fr-FR" sz="1200" kern="1200" dirty="0" smtClean="0">
                <a:solidFill>
                  <a:schemeClr val="dk1"/>
                </a:solidFill>
                <a:latin typeface="Arial" charset="0"/>
                <a:ea typeface="ＭＳ Ｐゴシック" pitchFamily="34" charset="-128"/>
                <a:cs typeface="+mn-cs"/>
              </a:rPr>
              <a:t> how the </a:t>
            </a:r>
            <a:r>
              <a:rPr lang="fr-FR" sz="1200" kern="1200" dirty="0" err="1" smtClean="0">
                <a:solidFill>
                  <a:schemeClr val="dk1"/>
                </a:solidFill>
                <a:latin typeface="Arial" charset="0"/>
                <a:ea typeface="ＭＳ Ｐゴシック" pitchFamily="34" charset="-128"/>
                <a:cs typeface="+mn-cs"/>
              </a:rPr>
              <a:t>Issuer</a:t>
            </a:r>
            <a:r>
              <a:rPr lang="fr-FR" sz="1200" kern="1200" dirty="0" smtClean="0">
                <a:solidFill>
                  <a:schemeClr val="dk1"/>
                </a:solidFill>
                <a:latin typeface="Arial" charset="0"/>
                <a:ea typeface="ＭＳ Ｐゴシック" pitchFamily="34" charset="-128"/>
                <a:cs typeface="+mn-cs"/>
              </a:rPr>
              <a:t> of </a:t>
            </a:r>
            <a:r>
              <a:rPr lang="fr-FR" sz="1200" kern="1200" dirty="0" err="1" smtClean="0">
                <a:solidFill>
                  <a:schemeClr val="dk1"/>
                </a:solidFill>
                <a:latin typeface="Arial" charset="0"/>
                <a:ea typeface="ＭＳ Ｐゴシック" pitchFamily="34" charset="-128"/>
                <a:cs typeface="+mn-cs"/>
              </a:rPr>
              <a:t>Identifiers</a:t>
            </a:r>
            <a:r>
              <a:rPr lang="fr-FR" sz="1200" kern="1200" dirty="0" smtClean="0">
                <a:solidFill>
                  <a:schemeClr val="dk1"/>
                </a:solidFill>
                <a:latin typeface="Arial" charset="0"/>
                <a:ea typeface="ＭＳ Ｐゴシック" pitchFamily="34" charset="-128"/>
                <a:cs typeface="+mn-cs"/>
              </a:rPr>
              <a:t> are </a:t>
            </a:r>
            <a:r>
              <a:rPr lang="fr-FR" sz="1200" kern="1200" dirty="0" err="1" smtClean="0">
                <a:solidFill>
                  <a:schemeClr val="dk1"/>
                </a:solidFill>
                <a:latin typeface="Arial" charset="0"/>
                <a:ea typeface="ＭＳ Ｐゴシック" pitchFamily="34" charset="-128"/>
                <a:cs typeface="+mn-cs"/>
              </a:rPr>
              <a:t>alocated</a:t>
            </a:r>
            <a:r>
              <a:rPr lang="fr-FR" sz="1200" kern="1200" dirty="0" smtClean="0">
                <a:solidFill>
                  <a:schemeClr val="dk1"/>
                </a:solidFill>
                <a:latin typeface="Arial" charset="0"/>
                <a:ea typeface="ＭＳ Ｐゴシック" pitchFamily="34" charset="-128"/>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dk1"/>
              </a:solidFill>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dk1"/>
                </a:solidFill>
                <a:latin typeface="Arial" charset="0"/>
                <a:ea typeface="ＭＳ Ｐゴシック" pitchFamily="34" charset="-128"/>
                <a:cs typeface="+mn-cs"/>
              </a:rPr>
              <a:t>As I have </a:t>
            </a:r>
            <a:r>
              <a:rPr lang="fr-FR" sz="1200" kern="1200" dirty="0" err="1" smtClean="0">
                <a:solidFill>
                  <a:schemeClr val="dk1"/>
                </a:solidFill>
                <a:latin typeface="Arial" charset="0"/>
                <a:ea typeface="ＭＳ Ｐゴシック" pitchFamily="34" charset="-128"/>
                <a:cs typeface="+mn-cs"/>
              </a:rPr>
              <a:t>already</a:t>
            </a:r>
            <a:r>
              <a:rPr lang="fr-FR" sz="1200" kern="1200" dirty="0" smtClean="0">
                <a:solidFill>
                  <a:schemeClr val="dk1"/>
                </a:solidFill>
                <a:latin typeface="Arial" charset="0"/>
                <a:ea typeface="ＭＳ Ｐゴシック" pitchFamily="34" charset="-128"/>
                <a:cs typeface="+mn-cs"/>
              </a:rPr>
              <a:t> </a:t>
            </a:r>
            <a:r>
              <a:rPr lang="fr-FR" sz="1200" kern="1200" dirty="0" err="1" smtClean="0">
                <a:solidFill>
                  <a:schemeClr val="dk1"/>
                </a:solidFill>
                <a:latin typeface="Arial" charset="0"/>
                <a:ea typeface="ＭＳ Ｐゴシック" pitchFamily="34" charset="-128"/>
                <a:cs typeface="+mn-cs"/>
              </a:rPr>
              <a:t>mentioned</a:t>
            </a:r>
            <a:r>
              <a:rPr lang="fr-FR" sz="1200" kern="1200" dirty="0" smtClean="0">
                <a:solidFill>
                  <a:schemeClr val="dk1"/>
                </a:solidFill>
                <a:latin typeface="Arial" charset="0"/>
                <a:ea typeface="ＭＳ Ｐゴシック" pitchFamily="34" charset="-128"/>
                <a:cs typeface="+mn-cs"/>
              </a:rPr>
              <a:t> </a:t>
            </a:r>
            <a:r>
              <a:rPr lang="fr-FR" sz="1200" kern="1200" dirty="0" err="1" smtClean="0">
                <a:solidFill>
                  <a:schemeClr val="dk1"/>
                </a:solidFill>
                <a:latin typeface="Arial" charset="0"/>
                <a:ea typeface="ＭＳ Ｐゴシック" pitchFamily="34" charset="-128"/>
                <a:cs typeface="+mn-cs"/>
              </a:rPr>
              <a:t>Issuer</a:t>
            </a:r>
            <a:r>
              <a:rPr lang="fr-FR" sz="1200" kern="1200" dirty="0" smtClean="0">
                <a:solidFill>
                  <a:schemeClr val="dk1"/>
                </a:solidFill>
                <a:latin typeface="Arial" charset="0"/>
                <a:ea typeface="ＭＳ Ｐゴシック" pitchFamily="34" charset="-128"/>
                <a:cs typeface="+mn-cs"/>
              </a:rPr>
              <a:t> </a:t>
            </a:r>
            <a:r>
              <a:rPr lang="fr-FR" sz="1200" kern="1200" dirty="0" err="1" smtClean="0">
                <a:solidFill>
                  <a:schemeClr val="dk1"/>
                </a:solidFill>
                <a:latin typeface="Arial" charset="0"/>
                <a:ea typeface="ＭＳ Ｐゴシック" pitchFamily="34" charset="-128"/>
                <a:cs typeface="+mn-cs"/>
              </a:rPr>
              <a:t>identifiers</a:t>
            </a:r>
            <a:r>
              <a:rPr lang="fr-FR" sz="1200" kern="1200" baseline="0" dirty="0" smtClean="0">
                <a:solidFill>
                  <a:schemeClr val="dk1"/>
                </a:solidFill>
                <a:latin typeface="Arial" charset="0"/>
                <a:ea typeface="ＭＳ Ｐゴシック" pitchFamily="34" charset="-128"/>
                <a:cs typeface="+mn-cs"/>
              </a:rPr>
              <a:t> </a:t>
            </a:r>
            <a:r>
              <a:rPr lang="fr-FR" sz="1200" kern="1200" baseline="0" dirty="0" err="1" smtClean="0">
                <a:solidFill>
                  <a:schemeClr val="dk1"/>
                </a:solidFill>
                <a:latin typeface="Arial" charset="0"/>
                <a:ea typeface="ＭＳ Ｐゴシック" pitchFamily="34" charset="-128"/>
                <a:cs typeface="+mn-cs"/>
              </a:rPr>
              <a:t>can</a:t>
            </a:r>
            <a:r>
              <a:rPr lang="fr-FR" sz="1200" kern="1200" baseline="0" dirty="0" smtClean="0">
                <a:solidFill>
                  <a:schemeClr val="dk1"/>
                </a:solidFill>
                <a:latin typeface="Arial" charset="0"/>
                <a:ea typeface="ＭＳ Ｐゴシック" pitchFamily="34" charset="-128"/>
                <a:cs typeface="+mn-cs"/>
              </a:rPr>
              <a:t> </a:t>
            </a:r>
            <a:r>
              <a:rPr lang="fr-FR" sz="1200" kern="1200" baseline="0" dirty="0" err="1" smtClean="0">
                <a:solidFill>
                  <a:schemeClr val="dk1"/>
                </a:solidFill>
                <a:latin typeface="Arial" charset="0"/>
                <a:ea typeface="ＭＳ Ｐゴシック" pitchFamily="34" charset="-128"/>
                <a:cs typeface="+mn-cs"/>
              </a:rPr>
              <a:t>run</a:t>
            </a:r>
            <a:r>
              <a:rPr lang="fr-FR" sz="1200" kern="1200" baseline="0" dirty="0" smtClean="0">
                <a:solidFill>
                  <a:schemeClr val="dk1"/>
                </a:solidFill>
                <a:latin typeface="Arial" charset="0"/>
                <a:ea typeface="ＭＳ Ｐゴシック" pitchFamily="34" charset="-128"/>
                <a:cs typeface="+mn-cs"/>
              </a:rPr>
              <a:t> </a:t>
            </a:r>
            <a:r>
              <a:rPr lang="fr-FR" sz="1200" kern="1200" baseline="0" dirty="0" err="1" smtClean="0">
                <a:solidFill>
                  <a:schemeClr val="dk1"/>
                </a:solidFill>
                <a:latin typeface="Arial" charset="0"/>
                <a:ea typeface="ＭＳ Ｐゴシック" pitchFamily="34" charset="-128"/>
                <a:cs typeface="+mn-cs"/>
              </a:rPr>
              <a:t>from</a:t>
            </a:r>
            <a:r>
              <a:rPr lang="fr-FR" sz="1200" kern="1200" baseline="0" dirty="0" smtClean="0">
                <a:solidFill>
                  <a:schemeClr val="dk1"/>
                </a:solidFill>
                <a:latin typeface="Arial" charset="0"/>
                <a:ea typeface="ＭＳ Ｐゴシック" pitchFamily="34" charset="-128"/>
                <a:cs typeface="+mn-cs"/>
              </a:rPr>
              <a:t> 0 to 65,534</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baseline="0" dirty="0" smtClean="0">
                <a:solidFill>
                  <a:schemeClr val="dk1"/>
                </a:solidFill>
                <a:latin typeface="Arial" charset="0"/>
                <a:ea typeface="ＭＳ Ｐゴシック" pitchFamily="34" charset="-128"/>
                <a:cs typeface="+mn-cs"/>
              </a:rPr>
              <a:t> 0- </a:t>
            </a:r>
            <a:r>
              <a:rPr lang="fr-FR" sz="1200" kern="1200" baseline="0" dirty="0" err="1" smtClean="0">
                <a:solidFill>
                  <a:schemeClr val="dk1"/>
                </a:solidFill>
                <a:latin typeface="Arial" charset="0"/>
                <a:ea typeface="ＭＳ Ｐゴシック" pitchFamily="34" charset="-128"/>
                <a:cs typeface="+mn-cs"/>
              </a:rPr>
              <a:t>reserved</a:t>
            </a:r>
            <a:r>
              <a:rPr lang="fr-FR" sz="1200" kern="1200" baseline="0" dirty="0" smtClean="0">
                <a:solidFill>
                  <a:schemeClr val="dk1"/>
                </a:solidFill>
                <a:latin typeface="Arial" charset="0"/>
                <a:ea typeface="ＭＳ Ｐゴシック" pitchFamily="34" charset="-128"/>
                <a:cs typeface="+mn-cs"/>
              </a:rPr>
              <a:t> for OSCAR </a:t>
            </a:r>
            <a:r>
              <a:rPr lang="fr-FR" sz="1200" kern="1200" baseline="0" dirty="0" err="1" smtClean="0">
                <a:solidFill>
                  <a:schemeClr val="dk1"/>
                </a:solidFill>
                <a:latin typeface="Arial" charset="0"/>
                <a:ea typeface="ＭＳ Ｐゴシック" pitchFamily="34" charset="-128"/>
                <a:cs typeface="+mn-cs"/>
              </a:rPr>
              <a:t>internal</a:t>
            </a:r>
            <a:r>
              <a:rPr lang="fr-FR" sz="1200" kern="1200" baseline="0" dirty="0" smtClean="0">
                <a:solidFill>
                  <a:schemeClr val="dk1"/>
                </a:solidFill>
                <a:latin typeface="Arial" charset="0"/>
                <a:ea typeface="ＭＳ Ｐゴシック" pitchFamily="34" charset="-128"/>
                <a:cs typeface="+mn-cs"/>
              </a:rPr>
              <a:t> use</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baseline="0" dirty="0" smtClean="0">
                <a:solidFill>
                  <a:schemeClr val="dk1"/>
                </a:solidFill>
                <a:latin typeface="Arial" charset="0"/>
                <a:ea typeface="ＭＳ Ｐゴシック" pitchFamily="34" charset="-128"/>
                <a:cs typeface="+mn-cs"/>
              </a:rPr>
              <a:t>1-9,999 for </a:t>
            </a:r>
            <a:r>
              <a:rPr lang="en-US" sz="1200" kern="1200" dirty="0" smtClean="0">
                <a:solidFill>
                  <a:schemeClr val="dk1"/>
                </a:solidFill>
                <a:latin typeface="Arial Narrow" pitchFamily="34" charset="0"/>
                <a:ea typeface="ＭＳ Ｐゴシック" pitchFamily="34" charset="-128"/>
                <a:cs typeface="+mn-cs"/>
              </a:rPr>
              <a:t>Member state or territory for which there is an ISO 3166-1 numeric country code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dk1"/>
                </a:solidFill>
                <a:latin typeface="Arial" charset="0"/>
                <a:ea typeface="ＭＳ Ｐゴシック" pitchFamily="34" charset="-128"/>
                <a:cs typeface="+mn-cs"/>
              </a:rPr>
              <a:t>10,000 – 11,999 for </a:t>
            </a:r>
            <a:r>
              <a:rPr lang="en-US" sz="1200" kern="1200" dirty="0" smtClean="0">
                <a:solidFill>
                  <a:schemeClr val="dk1"/>
                </a:solidFill>
                <a:latin typeface="Arial Narrow" pitchFamily="34" charset="0"/>
                <a:ea typeface="ＭＳ Ｐゴシック" pitchFamily="34" charset="-128"/>
                <a:cs typeface="+mn-cs"/>
              </a:rPr>
              <a:t>Member state or territory without</a:t>
            </a:r>
            <a:r>
              <a:rPr lang="en-US" sz="1200" kern="1200" baseline="0" dirty="0" smtClean="0">
                <a:solidFill>
                  <a:schemeClr val="dk1"/>
                </a:solidFill>
                <a:latin typeface="Arial Narrow" pitchFamily="34" charset="0"/>
                <a:ea typeface="ＭＳ Ｐゴシック" pitchFamily="34" charset="-128"/>
                <a:cs typeface="+mn-cs"/>
              </a:rPr>
              <a:t> an </a:t>
            </a:r>
            <a:r>
              <a:rPr lang="en-US" sz="1200" kern="1200" dirty="0" smtClean="0">
                <a:solidFill>
                  <a:schemeClr val="dk1"/>
                </a:solidFill>
                <a:latin typeface="Arial Narrow" pitchFamily="34" charset="0"/>
                <a:ea typeface="ＭＳ Ｐゴシック" pitchFamily="34" charset="-128"/>
                <a:cs typeface="+mn-cs"/>
              </a:rPr>
              <a:t>ISO 3166-1 numeric country code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dk1"/>
                </a:solidFill>
                <a:latin typeface="Arial" charset="0"/>
                <a:ea typeface="ＭＳ Ｐゴシック" pitchFamily="34" charset="-128"/>
                <a:cs typeface="+mn-cs"/>
              </a:rPr>
              <a:t>12,000-19,999 </a:t>
            </a:r>
            <a:r>
              <a:rPr lang="en-US" sz="1200" kern="1200" dirty="0" smtClean="0">
                <a:solidFill>
                  <a:schemeClr val="dk1"/>
                </a:solidFill>
                <a:latin typeface="Arial Narrow" pitchFamily="34" charset="0"/>
                <a:ea typeface="ＭＳ Ｐゴシック" pitchFamily="34" charset="-128"/>
                <a:cs typeface="+mn-cs"/>
              </a:rPr>
              <a:t>Reserved for future use. </a:t>
            </a:r>
            <a:endParaRPr lang="fr-FR" sz="1200" kern="1200" dirty="0" smtClean="0">
              <a:solidFill>
                <a:schemeClr val="dk1"/>
              </a:solidFill>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dk1"/>
              </a:solidFill>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dk1"/>
                </a:solidFill>
                <a:latin typeface="Arial" charset="0"/>
                <a:ea typeface="ＭＳ Ｐゴシック" pitchFamily="34" charset="-128"/>
                <a:cs typeface="+mn-cs"/>
              </a:rPr>
              <a:t>ISO 3166-1 three digit numeric country code (by convention leading zeroes are not shown in WIGOS Identifiers). See </a:t>
            </a:r>
            <a:r>
              <a:rPr lang="en-US" sz="1200" kern="1200" dirty="0" smtClean="0">
                <a:solidFill>
                  <a:schemeClr val="dk1"/>
                </a:solidFill>
                <a:latin typeface="Arial" charset="0"/>
                <a:ea typeface="ＭＳ Ｐゴシック" pitchFamily="34" charset="-128"/>
                <a:cs typeface="+mn-cs"/>
                <a:hlinkClick r:id="rId3"/>
              </a:rPr>
              <a:t>ISO web site</a:t>
            </a:r>
            <a:r>
              <a:rPr lang="en-US" sz="1200" kern="1200" dirty="0" smtClean="0">
                <a:solidFill>
                  <a:schemeClr val="dk1"/>
                </a:solidFill>
                <a:latin typeface="Arial" charset="0"/>
                <a:ea typeface="ＭＳ Ｐゴシック" pitchFamily="34" charset="-128"/>
                <a:cs typeface="+mn-cs"/>
              </a:rPr>
              <a:t> and click on "Officially assigned codes" (on the left of the screen) </a:t>
            </a: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ableau 6"/>
          <p:cNvSpPr>
            <a:spLocks noGrp="1"/>
          </p:cNvSpPr>
          <p:nvPr>
            <p:ph type="tbl" sz="quarter" idx="10"/>
          </p:nvPr>
        </p:nvSpPr>
        <p:spPr>
          <a:xfrm>
            <a:off x="250124" y="2066945"/>
            <a:ext cx="8620744" cy="3621336"/>
          </a:xfrm>
          <a:prstGeom prst="rect">
            <a:avLst/>
          </a:prstGeom>
        </p:spPr>
        <p:txBody>
          <a:bodyPr/>
          <a:lstStyle/>
          <a:p>
            <a:r>
              <a:rPr lang="fr-FR" dirty="0" smtClean="0"/>
              <a:t>Cliquez sur l'icône pour ajouter un tableau</a:t>
            </a:r>
            <a:endParaRPr lang="en-US" dirty="0"/>
          </a:p>
        </p:txBody>
      </p:sp>
      <p:sp>
        <p:nvSpPr>
          <p:cNvPr id="14"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8" name="Espace réservé pour une image  8"/>
          <p:cNvSpPr>
            <a:spLocks noGrp="1"/>
          </p:cNvSpPr>
          <p:nvPr userDrawn="1">
            <p:ph type="pic" sz="quarter" idx="10"/>
          </p:nvPr>
        </p:nvSpPr>
        <p:spPr>
          <a:xfrm>
            <a:off x="403761" y="1710048"/>
            <a:ext cx="8300827" cy="4726380"/>
          </a:xfrm>
          <a:prstGeom prst="rect">
            <a:avLst/>
          </a:prstGeom>
        </p:spPr>
      </p:sp>
      <p:sp>
        <p:nvSpPr>
          <p:cNvPr id="21"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23"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6" name="Espace réservé pour une image  8"/>
          <p:cNvSpPr>
            <a:spLocks noGrp="1"/>
          </p:cNvSpPr>
          <p:nvPr userDrawn="1">
            <p:ph type="pic" sz="quarter" idx="10"/>
          </p:nvPr>
        </p:nvSpPr>
        <p:spPr>
          <a:xfrm>
            <a:off x="403761" y="1710048"/>
            <a:ext cx="8300827" cy="4726380"/>
          </a:xfrm>
          <a:prstGeom prst="rect">
            <a:avLst/>
          </a:prstGeom>
        </p:spPr>
      </p:sp>
      <p:sp>
        <p:nvSpPr>
          <p:cNvPr id="17"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18"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8" name="Espace réservé pour une image  8"/>
          <p:cNvSpPr>
            <a:spLocks noGrp="1"/>
          </p:cNvSpPr>
          <p:nvPr userDrawn="1">
            <p:ph type="pic" sz="quarter" idx="10"/>
          </p:nvPr>
        </p:nvSpPr>
        <p:spPr>
          <a:xfrm>
            <a:off x="403761" y="1710048"/>
            <a:ext cx="8300827" cy="4726380"/>
          </a:xfrm>
          <a:prstGeom prst="rect">
            <a:avLst/>
          </a:prstGeom>
        </p:spPr>
      </p:sp>
      <p:sp>
        <p:nvSpPr>
          <p:cNvPr id="19"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20"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sp>
        <p:nvSpPr>
          <p:cNvPr id="14" name="Espace réservé du texte 22"/>
          <p:cNvSpPr>
            <a:spLocks noGrp="1"/>
          </p:cNvSpPr>
          <p:nvPr>
            <p:ph type="body" sz="quarter" idx="14" hasCustomPrompt="1"/>
          </p:nvPr>
        </p:nvSpPr>
        <p:spPr>
          <a:xfrm>
            <a:off x="4132613" y="1318137"/>
            <a:ext cx="3811979" cy="2363214"/>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
        <p:nvSpPr>
          <p:cNvPr id="15" name="Espace réservé pour une image  8"/>
          <p:cNvSpPr>
            <a:spLocks noGrp="1"/>
          </p:cNvSpPr>
          <p:nvPr userDrawn="1">
            <p:ph type="pic" sz="quarter" idx="10"/>
          </p:nvPr>
        </p:nvSpPr>
        <p:spPr>
          <a:xfrm>
            <a:off x="214290" y="1330469"/>
            <a:ext cx="3835196" cy="2339006"/>
          </a:xfrm>
          <a:prstGeom prst="rect">
            <a:avLst/>
          </a:prstGeom>
        </p:spPr>
      </p:sp>
      <p:sp>
        <p:nvSpPr>
          <p:cNvPr id="11" name="Espace réservé du tableau 10"/>
          <p:cNvSpPr>
            <a:spLocks noGrp="1"/>
          </p:cNvSpPr>
          <p:nvPr>
            <p:ph type="tbl" sz="quarter" idx="16"/>
          </p:nvPr>
        </p:nvSpPr>
        <p:spPr>
          <a:xfrm>
            <a:off x="213756" y="3847132"/>
            <a:ext cx="3859480" cy="2375538"/>
          </a:xfrm>
          <a:prstGeom prst="rect">
            <a:avLst/>
          </a:prstGeom>
        </p:spPr>
        <p:txBody>
          <a:bodyPr/>
          <a:lstStyle/>
          <a:p>
            <a:endParaRPr lang="en-US"/>
          </a:p>
        </p:txBody>
      </p:sp>
      <p:sp>
        <p:nvSpPr>
          <p:cNvPr id="13" name="Espace réservé pour une image  8"/>
          <p:cNvSpPr>
            <a:spLocks noGrp="1"/>
          </p:cNvSpPr>
          <p:nvPr userDrawn="1">
            <p:ph type="pic" sz="quarter" idx="17"/>
          </p:nvPr>
        </p:nvSpPr>
        <p:spPr>
          <a:xfrm>
            <a:off x="4154923" y="3822308"/>
            <a:ext cx="3860922" cy="2376611"/>
          </a:xfrm>
          <a:prstGeom prst="rect">
            <a:avLst/>
          </a:prstGeom>
        </p:spPr>
      </p:sp>
      <p:sp>
        <p:nvSpPr>
          <p:cNvPr id="18"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4066" y="1937184"/>
            <a:ext cx="8746177" cy="1143000"/>
          </a:xfrm>
          <a:prstGeom prst="rect">
            <a:avLst/>
          </a:prstGeom>
        </p:spPr>
        <p:txBody>
          <a:bodyPr vert="horz" lIns="91440" tIns="45720" rIns="91440" bIns="45720" rtlCol="0" anchor="ctr">
            <a:normAutofit/>
          </a:bodyPr>
          <a:lstStyle/>
          <a:p>
            <a:r>
              <a:rPr lang="fr-FR" dirty="0" err="1" smtClean="0"/>
              <a:t>Edit</a:t>
            </a:r>
            <a:r>
              <a:rPr lang="fr-FR" dirty="0" smtClean="0"/>
              <a:t> the PROGRAMME </a:t>
            </a:r>
            <a:r>
              <a:rPr lang="fr-FR" dirty="0" err="1" smtClean="0"/>
              <a:t>Status</a:t>
            </a:r>
            <a:endParaRPr lang="en-US" dirty="0"/>
          </a:p>
        </p:txBody>
      </p:sp>
      <p:sp>
        <p:nvSpPr>
          <p:cNvPr id="11" name="Date Placeholder 3"/>
          <p:cNvSpPr txBox="1">
            <a:spLocks/>
          </p:cNvSpPr>
          <p:nvPr/>
        </p:nvSpPr>
        <p:spPr>
          <a:xfrm>
            <a:off x="5796136" y="6592267"/>
            <a:ext cx="3347864" cy="365125"/>
          </a:xfrm>
          <a:prstGeom prst="rect">
            <a:avLst/>
          </a:prstGeom>
        </p:spPr>
        <p:txBody>
          <a:bodyPr vert="horz" lIns="91440" tIns="45720" rIns="91440" bIns="45720" rtlCol="0" anchor="ctr"/>
          <a:lstStyle>
            <a:lvl1pPr algn="l">
              <a:defRPr sz="1000">
                <a:solidFill>
                  <a:schemeClr val="tx2">
                    <a:lumMod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chemeClr val="tx2">
                  <a:lumMod val="75000"/>
                </a:schemeClr>
              </a:solidFill>
              <a:effectLst/>
              <a:uLnTx/>
              <a:uFillTx/>
              <a:latin typeface="Arial" charset="0"/>
              <a:ea typeface="ＭＳ Ｐゴシック" pitchFamily="34" charset="-128"/>
              <a:cs typeface="+mn-cs"/>
            </a:endParaRPr>
          </a:p>
        </p:txBody>
      </p:sp>
      <p:pic>
        <p:nvPicPr>
          <p:cNvPr id="13" name="Picture 14" descr="ioc_wmo.gif"/>
          <p:cNvPicPr>
            <a:picLocks noChangeAspect="1"/>
          </p:cNvPicPr>
          <p:nvPr/>
        </p:nvPicPr>
        <p:blipFill>
          <a:blip r:embed="rId7" cstate="print"/>
          <a:stretch>
            <a:fillRect/>
          </a:stretch>
        </p:blipFill>
        <p:spPr>
          <a:xfrm>
            <a:off x="7813965" y="35625"/>
            <a:ext cx="1294409" cy="591088"/>
          </a:xfrm>
          <a:prstGeom prst="rect">
            <a:avLst/>
          </a:prstGeom>
        </p:spPr>
      </p:pic>
      <p:pic>
        <p:nvPicPr>
          <p:cNvPr id="4" name="Image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06879" y="64025"/>
            <a:ext cx="1271750" cy="327861"/>
          </a:xfrm>
          <a:prstGeom prst="rect">
            <a:avLst/>
          </a:prstGeom>
        </p:spPr>
      </p:pic>
      <p:sp>
        <p:nvSpPr>
          <p:cNvPr id="20" name="Espace réservé du texte 24"/>
          <p:cNvSpPr txBox="1">
            <a:spLocks/>
          </p:cNvSpPr>
          <p:nvPr/>
        </p:nvSpPr>
        <p:spPr>
          <a:xfrm>
            <a:off x="3088115" y="6591488"/>
            <a:ext cx="1567014" cy="266512"/>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50" b="0" i="0" u="none" strike="noStrike" kern="1200" cap="none" spc="0" normalizeH="0" baseline="0" noProof="0" dirty="0">
              <a:ln>
                <a:noFill/>
              </a:ln>
              <a:solidFill>
                <a:srgbClr val="002060"/>
              </a:solidFill>
              <a:effectLst/>
              <a:uLnTx/>
              <a:uFillTx/>
              <a:latin typeface="+mn-lt"/>
              <a:ea typeface="+mn-ea"/>
              <a:cs typeface="+mn-cs"/>
            </a:endParaRPr>
          </a:p>
        </p:txBody>
      </p:sp>
      <p:sp>
        <p:nvSpPr>
          <p:cNvPr id="21" name="Espace réservé du texte 24"/>
          <p:cNvSpPr txBox="1">
            <a:spLocks/>
          </p:cNvSpPr>
          <p:nvPr/>
        </p:nvSpPr>
        <p:spPr>
          <a:xfrm>
            <a:off x="0" y="6589509"/>
            <a:ext cx="3241964" cy="268491"/>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50" b="0" kern="1200" baseline="0" dirty="0" smtClean="0">
                <a:solidFill>
                  <a:schemeClr val="tx1"/>
                </a:solidFill>
                <a:latin typeface="Arial" charset="0"/>
                <a:ea typeface="ＭＳ Ｐゴシック" pitchFamily="34" charset="-128"/>
                <a:cs typeface="+mn-cs"/>
              </a:rPr>
              <a:t>WIGOS/RA-VI/Ocean </a:t>
            </a:r>
            <a:r>
              <a:rPr lang="en-US" sz="1050" dirty="0" smtClean="0"/>
              <a:t>– </a:t>
            </a:r>
            <a:r>
              <a:rPr lang="en-GB" sz="1050" b="0" kern="1200" baseline="0" dirty="0" smtClean="0">
                <a:solidFill>
                  <a:schemeClr val="tx1"/>
                </a:solidFill>
                <a:latin typeface="Arial" charset="0"/>
                <a:ea typeface="ＭＳ Ｐゴシック" pitchFamily="34" charset="-128"/>
                <a:cs typeface="+mn-cs"/>
              </a:rPr>
              <a:t>SPLIT, CROATIA</a:t>
            </a:r>
            <a:endParaRPr kumimoji="0" lang="en-US" sz="1050" b="0" i="0" u="none" strike="noStrike" kern="1200" cap="none" spc="0" normalizeH="0" baseline="0" noProof="0" dirty="0">
              <a:ln>
                <a:noFill/>
              </a:ln>
              <a:solidFill>
                <a:srgbClr val="002060"/>
              </a:solidFill>
              <a:effectLst/>
              <a:uLnTx/>
              <a:uFillTx/>
              <a:latin typeface="+mn-lt"/>
              <a:ea typeface="+mn-ea"/>
              <a:cs typeface="+mn-cs"/>
            </a:endParaRPr>
          </a:p>
        </p:txBody>
      </p:sp>
      <p:sp>
        <p:nvSpPr>
          <p:cNvPr id="23" name="Espace réservé du texte 24"/>
          <p:cNvSpPr txBox="1">
            <a:spLocks/>
          </p:cNvSpPr>
          <p:nvPr/>
        </p:nvSpPr>
        <p:spPr>
          <a:xfrm>
            <a:off x="7077695" y="6614556"/>
            <a:ext cx="2066306" cy="243444"/>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GB" sz="1050" b="0" kern="1200" baseline="0" dirty="0" smtClean="0">
                <a:solidFill>
                  <a:schemeClr val="tx1"/>
                </a:solidFill>
                <a:latin typeface="Arial" charset="0"/>
                <a:ea typeface="ＭＳ Ｐゴシック" pitchFamily="34" charset="-128"/>
                <a:cs typeface="+mn-cs"/>
              </a:rPr>
              <a:t>5-7 SEPTEMBER 2016</a:t>
            </a:r>
            <a:endParaRPr kumimoji="0" lang="en-US" sz="1050" b="0" i="0" u="none" strike="noStrike" kern="1200" cap="none" spc="0" normalizeH="0" baseline="0" noProof="0" dirty="0">
              <a:ln>
                <a:noFill/>
              </a:ln>
              <a:solidFill>
                <a:srgbClr val="002060"/>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6" r:id="rId3"/>
    <p:sldLayoutId id="2147483791" r:id="rId4"/>
    <p:sldLayoutId id="2147483813" r:id="rId5"/>
  </p:sldLayoutIdLst>
  <p:timing>
    <p:tnLst>
      <p:par>
        <p:cTn id="1" dur="indefinite" restart="never" nodeType="tmRoot"/>
      </p:par>
    </p:tnLst>
  </p:timing>
  <p:hf sldNum="0" hdr="0"/>
  <p:txStyles>
    <p:titleStyle>
      <a:lvl1pPr algn="ctr" defTabSz="914400" rtl="0" eaLnBrk="1" latinLnBrk="0" hangingPunct="1">
        <a:spcBef>
          <a:spcPct val="0"/>
        </a:spcBef>
        <a:buNone/>
        <a:defRPr sz="3600" b="1" kern="1200" baseline="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iswiki.wmo.int/tiki-index.php?page=WIGOS-Id-WMOPro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iswiki.wmo.int/tiki-index.php?page=WIGOS-Id-Partn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is.wmo.int/page=WIGOS-Id-WMOPro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is.wmo.int/page=WIGOS-Id-WMOPro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oscar.wmo.int/surfac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oscar.wmo.int/surface/index.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is.wmo.int/page=WIGOS-ID-BUF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wigos-help@wmo.in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oscar.wmo.int/surfac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is.wmo.int/page=WIGOS-Id-WMOProg" TargetMode="External"/><Relationship Id="rId5" Type="http://schemas.openxmlformats.org/officeDocument/2006/relationships/hyperlink" Target="https://wiswiki.wmo.int/tiki-index.php?page=WIGOS-Id-Country" TargetMode="External"/><Relationship Id="rId4" Type="http://schemas.openxmlformats.org/officeDocument/2006/relationships/hyperlink" Target="https://www.iso.org/obp/u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2450" y="1905000"/>
            <a:ext cx="8239125" cy="2324100"/>
          </a:xfrm>
        </p:spPr>
        <p:txBody>
          <a:bodyPr>
            <a:normAutofit fontScale="90000"/>
          </a:bodyPr>
          <a:lstStyle/>
          <a:p>
            <a:r>
              <a:rPr lang="en-GB" sz="4900" dirty="0" smtClean="0"/>
              <a:t>WIGOS Identifiers </a:t>
            </a:r>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WIGOS Workshop for RA-VI with Focus on Marine Meteorological and Oceanographic Observing Requirements</a:t>
            </a:r>
            <a:br>
              <a:rPr lang="en-US" sz="2400" dirty="0" smtClean="0"/>
            </a:br>
            <a:r>
              <a:rPr lang="en-US" sz="2400" dirty="0" smtClean="0"/>
              <a:t/>
            </a:r>
            <a:br>
              <a:rPr lang="en-US" sz="2400" dirty="0" smtClean="0"/>
            </a:br>
            <a:endParaRPr lang="en-US" sz="2200" b="0" i="1" dirty="0"/>
          </a:p>
        </p:txBody>
      </p:sp>
      <p:pic>
        <p:nvPicPr>
          <p:cNvPr id="8" name="Picture 14" descr="ioc_wmo.gif"/>
          <p:cNvPicPr>
            <a:picLocks noChangeAspect="1"/>
          </p:cNvPicPr>
          <p:nvPr/>
        </p:nvPicPr>
        <p:blipFill>
          <a:blip r:embed="rId3" cstate="print"/>
          <a:stretch>
            <a:fillRect/>
          </a:stretch>
        </p:blipFill>
        <p:spPr>
          <a:xfrm>
            <a:off x="7825840" y="23750"/>
            <a:ext cx="1294409" cy="591088"/>
          </a:xfrm>
          <a:prstGeom prst="rect">
            <a:avLst/>
          </a:prstGeom>
        </p:spPr>
      </p:pic>
      <p:sp>
        <p:nvSpPr>
          <p:cNvPr id="7" name="Rectangle 6"/>
          <p:cNvSpPr/>
          <p:nvPr/>
        </p:nvSpPr>
        <p:spPr>
          <a:xfrm>
            <a:off x="0" y="4728750"/>
            <a:ext cx="9144000" cy="584775"/>
          </a:xfrm>
          <a:prstGeom prst="rect">
            <a:avLst/>
          </a:prstGeom>
        </p:spPr>
        <p:txBody>
          <a:bodyPr wrap="square">
            <a:spAutoFit/>
          </a:bodyPr>
          <a:lstStyle/>
          <a:p>
            <a:pPr algn="ctr"/>
            <a:r>
              <a:rPr lang="en-US" sz="1600" i="1" dirty="0" smtClean="0">
                <a:solidFill>
                  <a:srgbClr val="002060"/>
                </a:solidFill>
                <a:effectLst>
                  <a:outerShdw blurRad="38100" dist="38100" dir="2700000" algn="tl">
                    <a:srgbClr val="000000">
                      <a:alpha val="43137"/>
                    </a:srgbClr>
                  </a:outerShdw>
                </a:effectLst>
                <a:latin typeface="+mj-lt"/>
              </a:rPr>
              <a:t>Technical Coordinator - Data Buoy Cooperation Panel</a:t>
            </a:r>
          </a:p>
          <a:p>
            <a:pPr algn="ctr"/>
            <a:r>
              <a:rPr lang="en-US" sz="1600" i="1" dirty="0" smtClean="0">
                <a:solidFill>
                  <a:srgbClr val="002060"/>
                </a:solidFill>
                <a:effectLst>
                  <a:outerShdw blurRad="38100" dist="38100" dir="2700000" algn="tl">
                    <a:srgbClr val="000000">
                      <a:alpha val="43137"/>
                    </a:srgbClr>
                  </a:outerShdw>
                </a:effectLst>
                <a:latin typeface="+mj-lt"/>
              </a:rPr>
              <a:t>Champika Gallage</a:t>
            </a:r>
            <a:endParaRPr lang="en-US" sz="1600" dirty="0">
              <a:solidFill>
                <a:srgbClr val="00206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0" y="933450"/>
          <a:ext cx="9144000" cy="5350510"/>
        </p:xfrm>
        <a:graphic>
          <a:graphicData uri="http://schemas.openxmlformats.org/drawingml/2006/table">
            <a:tbl>
              <a:tblPr firstRow="1" bandRow="1">
                <a:tableStyleId>{5C22544A-7EE6-4342-B048-85BDC9FD1C3A}</a:tableStyleId>
              </a:tblPr>
              <a:tblGrid>
                <a:gridCol w="1981200"/>
                <a:gridCol w="2219325"/>
                <a:gridCol w="2419350"/>
                <a:gridCol w="2524125"/>
              </a:tblGrid>
              <a:tr h="504190">
                <a:tc>
                  <a:txBody>
                    <a:bodyPr/>
                    <a:lstStyle/>
                    <a:p>
                      <a:r>
                        <a:rPr lang="en-US" sz="1600" b="1" dirty="0">
                          <a:latin typeface="Arial Narrow" pitchFamily="34" charset="0"/>
                        </a:rPr>
                        <a:t>Range of </a:t>
                      </a:r>
                      <a:r>
                        <a:rPr lang="en-US" sz="1600" b="1" i="1" dirty="0">
                          <a:latin typeface="Arial Narrow" pitchFamily="34" charset="0"/>
                        </a:rPr>
                        <a:t>Issuer of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c>
                  <a:txBody>
                    <a:bodyPr/>
                    <a:lstStyle/>
                    <a:p>
                      <a:r>
                        <a:rPr lang="en-US" sz="1600" b="1" dirty="0">
                          <a:latin typeface="Arial Narrow" pitchFamily="34" charset="0"/>
                        </a:rPr>
                        <a:t>Category of issuer</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Method of allocating</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Procedures for issuing </a:t>
                      </a:r>
                      <a:r>
                        <a:rPr lang="en-US" sz="1600" b="1" i="1" dirty="0">
                          <a:latin typeface="Arial Narrow" pitchFamily="34" charset="0"/>
                        </a:rPr>
                        <a:t>Issue Number</a:t>
                      </a:r>
                      <a:r>
                        <a:rPr lang="en-US" sz="1600" b="1" dirty="0">
                          <a:latin typeface="Arial Narrow" pitchFamily="34" charset="0"/>
                        </a:rPr>
                        <a:t> and </a:t>
                      </a:r>
                      <a:r>
                        <a:rPr lang="en-US" sz="1600" b="1" i="1" dirty="0">
                          <a:latin typeface="Arial Narrow" pitchFamily="34" charset="0"/>
                        </a:rPr>
                        <a:t>Local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r>
              <a:tr h="504190">
                <a:tc gridSpan="4">
                  <a:txBody>
                    <a:bodyPr/>
                    <a:lstStyle/>
                    <a:p>
                      <a:r>
                        <a:rPr lang="en-US" sz="1600" i="1" dirty="0" smtClean="0">
                          <a:latin typeface="Arial Narrow" pitchFamily="34" charset="0"/>
                        </a:rPr>
                        <a:t>Identifiers in the ranges 20000-21999 and 22000-39999 are intended only to be used to allocate WIGOS identifiers for observing facilities that had one or more </a:t>
                      </a:r>
                      <a:r>
                        <a:rPr lang="en-US" sz="1600" b="1" i="1" dirty="0" smtClean="0">
                          <a:latin typeface="Arial Narrow" pitchFamily="34" charset="0"/>
                        </a:rPr>
                        <a:t>pre-existing</a:t>
                      </a:r>
                      <a:r>
                        <a:rPr lang="en-US" sz="1600" i="1" dirty="0" smtClean="0">
                          <a:latin typeface="Arial Narrow" pitchFamily="34" charset="0"/>
                        </a:rPr>
                        <a:t> identifiers.</a:t>
                      </a:r>
                      <a:r>
                        <a:rPr lang="en-US" sz="1600" dirty="0" smtClean="0">
                          <a:latin typeface="Arial Narrow" pitchFamily="34" charset="0"/>
                        </a:rPr>
                        <a:t> </a:t>
                      </a:r>
                      <a:endParaRPr lang="en-US" sz="1600" dirty="0">
                        <a:latin typeface="Arial Narrow"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504190">
                <a:tc>
                  <a:txBody>
                    <a:bodyPr/>
                    <a:lstStyle/>
                    <a:p>
                      <a:r>
                        <a:rPr lang="en-US" sz="1600" dirty="0">
                          <a:latin typeface="Arial Narrow" pitchFamily="34" charset="0"/>
                        </a:rPr>
                        <a:t>20000-21999 </a:t>
                      </a:r>
                    </a:p>
                  </a:txBody>
                  <a:tcPr anchor="ctr"/>
                </a:tc>
                <a:tc>
                  <a:txBody>
                    <a:bodyPr/>
                    <a:lstStyle/>
                    <a:p>
                      <a:r>
                        <a:rPr lang="en-US" sz="1600" dirty="0">
                          <a:latin typeface="Arial Narrow" pitchFamily="34" charset="0"/>
                        </a:rPr>
                        <a:t>WMO Secretariat for identifiers associated with WMO </a:t>
                      </a:r>
                      <a:r>
                        <a:rPr lang="en-US" sz="1600" dirty="0" err="1">
                          <a:latin typeface="Arial Narrow" pitchFamily="34" charset="0"/>
                        </a:rPr>
                        <a:t>Programmes</a:t>
                      </a:r>
                      <a:r>
                        <a:rPr lang="en-US" sz="1600" dirty="0">
                          <a:latin typeface="Arial Narrow" pitchFamily="34" charset="0"/>
                        </a:rPr>
                        <a:t>.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3" tooltip="WIGOS-Id-WMOProg"/>
                        </a:rPr>
                        <a:t>"</a:t>
                      </a:r>
                      <a:r>
                        <a:rPr lang="en-US" sz="1600" dirty="0">
                          <a:latin typeface="Arial Narrow" pitchFamily="34" charset="0"/>
                          <a:hlinkClick r:id="rId3" tooltip="WIGOS-Id-WMOProg"/>
                        </a:rPr>
                        <a:t>Allocation of 'issuer of identifier' for station identifiers associated with WMO </a:t>
                      </a:r>
                      <a:r>
                        <a:rPr lang="en-US" sz="1600" dirty="0" err="1">
                          <a:latin typeface="Arial Narrow" pitchFamily="34" charset="0"/>
                          <a:hlinkClick r:id="rId3" tooltip="WIGOS-Id-WMOProg"/>
                        </a:rPr>
                        <a:t>Programmes</a:t>
                      </a:r>
                      <a:r>
                        <a:rPr lang="en-US" sz="1600" dirty="0">
                          <a:latin typeface="Arial Narrow" pitchFamily="34" charset="0"/>
                          <a:hlinkClick r:id="rId3" tooltip="WIGOS-Id-WMOProg"/>
                        </a:rPr>
                        <a:t>"</a:t>
                      </a:r>
                      <a:r>
                        <a:rPr lang="en-US" sz="1600" dirty="0">
                          <a:latin typeface="Arial Narrow" pitchFamily="34" charset="0"/>
                        </a:rPr>
                        <a:t>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3" tooltip="WIGOS-Id-WMOProg"/>
                        </a:rPr>
                        <a:t>"</a:t>
                      </a:r>
                      <a:r>
                        <a:rPr lang="en-US" sz="1600" dirty="0">
                          <a:latin typeface="Arial Narrow" pitchFamily="34" charset="0"/>
                          <a:hlinkClick r:id="rId3" tooltip="WIGOS-Id-WMOProg"/>
                        </a:rPr>
                        <a:t>Allocation of 'issuer of identifier' for station identifiers associated with WMO </a:t>
                      </a:r>
                      <a:r>
                        <a:rPr lang="en-US" sz="1600" dirty="0" err="1">
                          <a:latin typeface="Arial Narrow" pitchFamily="34" charset="0"/>
                          <a:hlinkClick r:id="rId3" tooltip="WIGOS-Id-WMOProg"/>
                        </a:rPr>
                        <a:t>Programmes</a:t>
                      </a:r>
                      <a:r>
                        <a:rPr lang="en-US" sz="1600" dirty="0">
                          <a:latin typeface="Arial Narrow" pitchFamily="34" charset="0"/>
                          <a:hlinkClick r:id="rId3" tooltip="WIGOS-Id-WMOProg"/>
                        </a:rPr>
                        <a:t>" </a:t>
                      </a:r>
                      <a:endParaRPr lang="en-US" sz="1600" dirty="0">
                        <a:latin typeface="Arial Narrow" pitchFamily="34" charset="0"/>
                      </a:endParaRPr>
                    </a:p>
                  </a:txBody>
                  <a:tcPr anchor="ctr"/>
                </a:tc>
              </a:tr>
              <a:tr h="504190">
                <a:tc>
                  <a:txBody>
                    <a:bodyPr/>
                    <a:lstStyle/>
                    <a:p>
                      <a:r>
                        <a:rPr lang="en-US" sz="1600" dirty="0">
                          <a:latin typeface="Arial Narrow" pitchFamily="34" charset="0"/>
                        </a:rPr>
                        <a:t>22000-39999 </a:t>
                      </a:r>
                    </a:p>
                  </a:txBody>
                  <a:tcPr anchor="ctr"/>
                </a:tc>
                <a:tc>
                  <a:txBody>
                    <a:bodyPr/>
                    <a:lstStyle/>
                    <a:p>
                      <a:r>
                        <a:rPr lang="en-US" sz="1600" dirty="0">
                          <a:latin typeface="Arial Narrow" pitchFamily="34" charset="0"/>
                        </a:rPr>
                        <a:t>WMO Secretariat for identifiers associated with </a:t>
                      </a:r>
                      <a:r>
                        <a:rPr lang="en-US" sz="1600" dirty="0" err="1">
                          <a:latin typeface="Arial Narrow" pitchFamily="34" charset="0"/>
                        </a:rPr>
                        <a:t>programmes</a:t>
                      </a:r>
                      <a:r>
                        <a:rPr lang="en-US" sz="1600" dirty="0">
                          <a:latin typeface="Arial Narrow" pitchFamily="34" charset="0"/>
                        </a:rPr>
                        <a:t> of Partner organizations.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4" tooltip="WIGOS-Id-Partner"/>
                        </a:rPr>
                        <a:t>"</a:t>
                      </a:r>
                      <a:r>
                        <a:rPr lang="en-US" sz="1600" dirty="0">
                          <a:latin typeface="Arial Narrow" pitchFamily="34" charset="0"/>
                          <a:hlinkClick r:id="rId4" tooltip="WIGOS-Id-Partner"/>
                        </a:rPr>
                        <a:t>Allocation of 'issuer of identifier' for station identifiers associated with WMO co-sponsored </a:t>
                      </a:r>
                      <a:r>
                        <a:rPr lang="en-US" sz="1600" dirty="0" err="1">
                          <a:latin typeface="Arial Narrow" pitchFamily="34" charset="0"/>
                          <a:hlinkClick r:id="rId4" tooltip="WIGOS-Id-Partner"/>
                        </a:rPr>
                        <a:t>programmes</a:t>
                      </a:r>
                      <a:r>
                        <a:rPr lang="en-US" sz="1600" dirty="0">
                          <a:latin typeface="Arial Narrow" pitchFamily="34" charset="0"/>
                          <a:hlinkClick r:id="rId4" tooltip="WIGOS-Id-Partner"/>
                        </a:rPr>
                        <a:t>"</a:t>
                      </a:r>
                      <a:r>
                        <a:rPr lang="en-US" sz="1600" dirty="0">
                          <a:latin typeface="Arial Narrow" pitchFamily="34" charset="0"/>
                        </a:rPr>
                        <a:t>.</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4" tooltip="WIGOS-Id-Partner"/>
                        </a:rPr>
                        <a:t>"</a:t>
                      </a:r>
                      <a:r>
                        <a:rPr lang="en-US" sz="1600" dirty="0">
                          <a:latin typeface="Arial Narrow" pitchFamily="34" charset="0"/>
                          <a:hlinkClick r:id="rId4" tooltip="WIGOS-Id-Partner"/>
                        </a:rPr>
                        <a:t>Allocation of 'issuer of identifier' for station identifiers associated with WMO co-sponsored </a:t>
                      </a:r>
                      <a:r>
                        <a:rPr lang="en-US" sz="1600" dirty="0" err="1">
                          <a:latin typeface="Arial Narrow" pitchFamily="34" charset="0"/>
                          <a:hlinkClick r:id="rId4" tooltip="WIGOS-Id-Partner"/>
                        </a:rPr>
                        <a:t>programmes</a:t>
                      </a:r>
                      <a:r>
                        <a:rPr lang="en-US" sz="1600" dirty="0">
                          <a:latin typeface="Arial Narrow" pitchFamily="34" charset="0"/>
                          <a:hlinkClick r:id="rId4" tooltip="WIGOS-Id-Partner"/>
                        </a:rPr>
                        <a:t>"</a:t>
                      </a:r>
                      <a:r>
                        <a:rPr lang="en-US" sz="1600" dirty="0">
                          <a:latin typeface="Arial Narrow" pitchFamily="34" charset="0"/>
                        </a:rPr>
                        <a:t>. </a:t>
                      </a:r>
                    </a:p>
                  </a:txBody>
                  <a:tcPr anchor="ctr"/>
                </a:tc>
              </a:tr>
              <a:tr h="504190">
                <a:tc>
                  <a:txBody>
                    <a:bodyPr/>
                    <a:lstStyle/>
                    <a:p>
                      <a:r>
                        <a:rPr lang="en-US" sz="1600">
                          <a:latin typeface="Arial Narrow" pitchFamily="34" charset="0"/>
                        </a:rPr>
                        <a:t>40000-65534 </a:t>
                      </a:r>
                    </a:p>
                  </a:txBody>
                  <a:tcPr anchor="ctr"/>
                </a:tc>
                <a:tc>
                  <a:txBody>
                    <a:bodyPr/>
                    <a:lstStyle/>
                    <a:p>
                      <a:r>
                        <a:rPr lang="en-US" sz="1600">
                          <a:latin typeface="Arial Narrow" pitchFamily="34" charset="0"/>
                        </a:rPr>
                        <a:t>Reserved for future use. </a:t>
                      </a:r>
                    </a:p>
                  </a:txBody>
                  <a:tcPr anchor="ctr"/>
                </a:tc>
                <a:tc>
                  <a:txBody>
                    <a:bodyPr/>
                    <a:lstStyle/>
                    <a:p>
                      <a:r>
                        <a:rPr lang="en-US" sz="1600">
                          <a:latin typeface="Arial Narrow" pitchFamily="34" charset="0"/>
                        </a:rPr>
                        <a:t>To be determined.</a:t>
                      </a:r>
                    </a:p>
                  </a:txBody>
                  <a:tcPr anchor="ctr"/>
                </a:tc>
                <a:tc>
                  <a:txBody>
                    <a:bodyPr/>
                    <a:lstStyle/>
                    <a:p>
                      <a:r>
                        <a:rPr lang="en-US" sz="1600" dirty="0">
                          <a:latin typeface="Arial Narrow" pitchFamily="34" charset="0"/>
                        </a:rPr>
                        <a:t>To be determined. </a:t>
                      </a:r>
                    </a:p>
                  </a:txBody>
                  <a:tcPr anchor="ctr"/>
                </a:tc>
              </a:tr>
              <a:tr h="504190">
                <a:tc>
                  <a:txBody>
                    <a:bodyPr/>
                    <a:lstStyle/>
                    <a:p>
                      <a:r>
                        <a:rPr lang="en-US" sz="1600">
                          <a:latin typeface="Arial Narrow" pitchFamily="34" charset="0"/>
                        </a:rPr>
                        <a:t>65535 </a:t>
                      </a:r>
                    </a:p>
                  </a:txBody>
                  <a:tcPr anchor="ctr"/>
                </a:tc>
                <a:tc>
                  <a:txBody>
                    <a:bodyPr/>
                    <a:lstStyle/>
                    <a:p>
                      <a:r>
                        <a:rPr lang="en-US" sz="1600">
                          <a:latin typeface="Arial Narrow" pitchFamily="34" charset="0"/>
                        </a:rPr>
                        <a:t>Missing value (reserved value in Table Driven Code Forms). </a:t>
                      </a:r>
                    </a:p>
                  </a:txBody>
                  <a:tcPr anchor="ctr"/>
                </a:tc>
                <a:tc>
                  <a:txBody>
                    <a:bodyPr/>
                    <a:lstStyle/>
                    <a:p>
                      <a:endParaRPr lang="en-US" sz="1600">
                        <a:latin typeface="Arial Narrow" pitchFamily="34" charset="0"/>
                      </a:endParaRPr>
                    </a:p>
                  </a:txBody>
                  <a:tcPr anchor="ctr"/>
                </a:tc>
                <a:tc>
                  <a:txBody>
                    <a:bodyPr/>
                    <a:lstStyle/>
                    <a:p>
                      <a:endParaRPr lang="en-US" sz="1600" dirty="0">
                        <a:latin typeface="Arial Narrow" pitchFamily="34" charset="0"/>
                      </a:endParaRPr>
                    </a:p>
                  </a:txBody>
                  <a:tcPr anchor="ctr"/>
                </a:tc>
              </a:tr>
            </a:tbl>
          </a:graphicData>
        </a:graphic>
      </p:graphicFrame>
      <p:sp>
        <p:nvSpPr>
          <p:cNvPr id="3" name="Text Placeholder 2"/>
          <p:cNvSpPr>
            <a:spLocks noGrp="1"/>
          </p:cNvSpPr>
          <p:nvPr>
            <p:ph type="body" sz="quarter" idx="13"/>
          </p:nvPr>
        </p:nvSpPr>
        <p:spPr>
          <a:xfrm>
            <a:off x="1438276" y="0"/>
            <a:ext cx="6351938" cy="1047750"/>
          </a:xfrm>
        </p:spPr>
        <p:txBody>
          <a:bodyPr/>
          <a:lstStyle/>
          <a:p>
            <a:r>
              <a:rPr lang="en-US" dirty="0" smtClean="0"/>
              <a:t>Issuer of Identifier </a:t>
            </a:r>
            <a:r>
              <a:rPr lang="en-US" dirty="0" err="1" smtClean="0"/>
              <a:t>ctd</a:t>
            </a:r>
            <a:r>
              <a:rPr lang="en-US" dirty="0" smtClean="0"/>
              <a:t>.</a:t>
            </a:r>
            <a:endParaRPr lang="en-US" dirty="0"/>
          </a:p>
        </p:txBody>
      </p:sp>
      <p:sp>
        <p:nvSpPr>
          <p:cNvPr id="4" name="TextBox 3"/>
          <p:cNvSpPr txBox="1"/>
          <p:nvPr/>
        </p:nvSpPr>
        <p:spPr>
          <a:xfrm>
            <a:off x="1295400" y="6296025"/>
            <a:ext cx="7439025" cy="369332"/>
          </a:xfrm>
          <a:prstGeom prst="rect">
            <a:avLst/>
          </a:prstGeom>
          <a:noFill/>
        </p:spPr>
        <p:txBody>
          <a:bodyPr wrap="square" rtlCol="0">
            <a:spAutoFit/>
          </a:bodyPr>
          <a:lstStyle/>
          <a:p>
            <a:r>
              <a:rPr lang="en-US" dirty="0" smtClean="0"/>
              <a:t>*** </a:t>
            </a:r>
            <a:r>
              <a:rPr lang="en-US" sz="1400" dirty="0" smtClean="0">
                <a:solidFill>
                  <a:schemeClr val="dk1"/>
                </a:solidFill>
                <a:latin typeface="+mn-lt"/>
                <a:ea typeface="+mn-ea"/>
                <a:hlinkClick r:id="rId3"/>
              </a:rPr>
              <a:t>https://wiswiki.wmo.int/tiki-index.php?page=WIGOS-Id-WMOProg</a:t>
            </a:r>
            <a:r>
              <a:rPr lang="en-US" sz="1400" dirty="0" smtClean="0">
                <a:solidFill>
                  <a:schemeClr val="dk1"/>
                </a:solidFill>
                <a:latin typeface="+mn-lt"/>
                <a:ea typeface="+mn-ea"/>
              </a:rPr>
              <a:t> </a:t>
            </a:r>
            <a:endParaRPr lang="en-US" sz="1400" dirty="0">
              <a:solidFill>
                <a:schemeClr val="dk1"/>
              </a:solidFill>
              <a:latin typeface="+mn-lt"/>
              <a:ea typeface="+mn-ea"/>
              <a:hlinkClick r:id="rId4" tooltip="WIGOS-Id-Partn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09700" y="0"/>
            <a:ext cx="6410325" cy="1188720"/>
          </a:xfrm>
        </p:spPr>
        <p:txBody>
          <a:bodyPr/>
          <a:lstStyle/>
          <a:p>
            <a:r>
              <a:rPr lang="en-US" sz="2300" dirty="0" smtClean="0"/>
              <a:t>‘Issuer of identifier' for station identifiers associated with WMO </a:t>
            </a:r>
            <a:r>
              <a:rPr lang="en-US" sz="2300" dirty="0" err="1" smtClean="0"/>
              <a:t>Programmes</a:t>
            </a:r>
            <a:endParaRPr lang="en-US" sz="2300" dirty="0"/>
          </a:p>
        </p:txBody>
      </p:sp>
      <p:graphicFrame>
        <p:nvGraphicFramePr>
          <p:cNvPr id="5" name="Table 4"/>
          <p:cNvGraphicFramePr>
            <a:graphicFrameLocks noGrp="1"/>
          </p:cNvGraphicFramePr>
          <p:nvPr/>
        </p:nvGraphicFramePr>
        <p:xfrm>
          <a:off x="0" y="981074"/>
          <a:ext cx="9144000" cy="5386878"/>
        </p:xfrm>
        <a:graphic>
          <a:graphicData uri="http://schemas.openxmlformats.org/drawingml/2006/table">
            <a:tbl>
              <a:tblPr firstRow="1" bandRow="1">
                <a:tableStyleId>{F5AB1C69-6EDB-4FF4-983F-18BD219EF322}</a:tableStyleId>
              </a:tblPr>
              <a:tblGrid>
                <a:gridCol w="1066800"/>
                <a:gridCol w="1504950"/>
                <a:gridCol w="2581275"/>
                <a:gridCol w="3990975"/>
              </a:tblGrid>
              <a:tr h="798657">
                <a:tc>
                  <a:txBody>
                    <a:bodyPr/>
                    <a:lstStyle/>
                    <a:p>
                      <a:r>
                        <a:rPr lang="en-US" sz="1600" dirty="0"/>
                        <a:t>Issuer of </a:t>
                      </a:r>
                      <a:r>
                        <a:rPr lang="en-US" sz="1600" dirty="0" err="1" smtClean="0"/>
                        <a:t>Ident</a:t>
                      </a:r>
                      <a:r>
                        <a:rPr lang="en-US" sz="1600" dirty="0" smtClean="0"/>
                        <a:t>.</a:t>
                      </a:r>
                      <a:endParaRPr lang="en-US" sz="1600" dirty="0"/>
                    </a:p>
                  </a:txBody>
                  <a:tcPr anchor="ctr">
                    <a:solidFill>
                      <a:srgbClr val="070BB9"/>
                    </a:solidFill>
                  </a:tcPr>
                </a:tc>
                <a:tc>
                  <a:txBody>
                    <a:bodyPr/>
                    <a:lstStyle/>
                    <a:p>
                      <a:r>
                        <a:rPr lang="en-US" sz="1600" dirty="0"/>
                        <a:t>Category of station identifier </a:t>
                      </a:r>
                    </a:p>
                  </a:txBody>
                  <a:tcPr anchor="ctr">
                    <a:solidFill>
                      <a:srgbClr val="070BB9"/>
                    </a:solidFill>
                  </a:tcPr>
                </a:tc>
                <a:tc>
                  <a:txBody>
                    <a:bodyPr/>
                    <a:lstStyle/>
                    <a:p>
                      <a:r>
                        <a:rPr lang="en-US" sz="1600" dirty="0"/>
                        <a:t>Method of allocating Issue Number </a:t>
                      </a:r>
                    </a:p>
                  </a:txBody>
                  <a:tcPr anchor="ctr"/>
                </a:tc>
                <a:tc>
                  <a:txBody>
                    <a:bodyPr/>
                    <a:lstStyle/>
                    <a:p>
                      <a:r>
                        <a:rPr lang="en-US" sz="1600" dirty="0"/>
                        <a:t>Method of allocating Local Identifier </a:t>
                      </a:r>
                    </a:p>
                  </a:txBody>
                  <a:tcPr anchor="ctr">
                    <a:solidFill>
                      <a:schemeClr val="accent6">
                        <a:lumMod val="75000"/>
                      </a:schemeClr>
                    </a:solidFill>
                  </a:tcPr>
                </a:tc>
              </a:tr>
              <a:tr h="1255843">
                <a:tc>
                  <a:txBody>
                    <a:bodyPr/>
                    <a:lstStyle/>
                    <a:p>
                      <a:r>
                        <a:rPr lang="en-US" sz="1400" dirty="0"/>
                        <a:t>20000 </a:t>
                      </a:r>
                    </a:p>
                  </a:txBody>
                  <a:tcPr anchor="ctr">
                    <a:solidFill>
                      <a:schemeClr val="accent1">
                        <a:lumMod val="20000"/>
                        <a:lumOff val="80000"/>
                      </a:schemeClr>
                    </a:solidFill>
                  </a:tcPr>
                </a:tc>
                <a:tc>
                  <a:txBody>
                    <a:bodyPr/>
                    <a:lstStyle/>
                    <a:p>
                      <a:r>
                        <a:rPr lang="en-US" sz="1400" dirty="0" smtClean="0"/>
                        <a:t>WWW</a:t>
                      </a:r>
                      <a:r>
                        <a:rPr lang="en-US" sz="1400" baseline="0" dirty="0" smtClean="0"/>
                        <a:t> </a:t>
                      </a:r>
                      <a:r>
                        <a:rPr lang="en-US" sz="1400" dirty="0" smtClean="0"/>
                        <a:t>land </a:t>
                      </a:r>
                      <a:r>
                        <a:rPr lang="en-US" sz="1400" dirty="0"/>
                        <a:t>station with sub-index number (SI) = 0 </a:t>
                      </a:r>
                    </a:p>
                  </a:txBody>
                  <a:tcPr anchor="ctr">
                    <a:solidFill>
                      <a:schemeClr val="accent1">
                        <a:lumMod val="20000"/>
                        <a:lumOff val="80000"/>
                      </a:schemeClr>
                    </a:solidFill>
                  </a:tcPr>
                </a:tc>
                <a:tc>
                  <a:txBody>
                    <a:bodyPr/>
                    <a:lstStyle/>
                    <a:p>
                      <a:r>
                        <a:rPr lang="en-US" sz="1400" dirty="0"/>
                        <a:t>0: station defined in WMO-No. 9 Volume A on 1 July 2016</a:t>
                      </a:r>
                      <a:r>
                        <a:rPr lang="en-US" sz="1400" dirty="0" smtClean="0"/>
                        <a:t>.</a:t>
                      </a:r>
                      <a:r>
                        <a:rPr lang="en-US" sz="1400" dirty="0"/>
                        <a:t/>
                      </a:r>
                      <a:br>
                        <a:rPr lang="en-US" sz="1400" dirty="0"/>
                      </a:br>
                      <a:r>
                        <a:rPr lang="en-US" sz="1200" dirty="0"/>
                        <a:t>Any other positive number: to distinguish between different observing facilities that used the station identifier in the past. </a:t>
                      </a:r>
                    </a:p>
                  </a:txBody>
                  <a:tcPr anchor="ctr"/>
                </a:tc>
                <a:tc>
                  <a:txBody>
                    <a:bodyPr/>
                    <a:lstStyle/>
                    <a:p>
                      <a:r>
                        <a:rPr lang="en-US" sz="1400" dirty="0"/>
                        <a:t>Use the block number (II) and the station number (iii) as a single five digit number </a:t>
                      </a:r>
                      <a:r>
                        <a:rPr lang="en-US" sz="1400" dirty="0" err="1"/>
                        <a:t>IIiii</a:t>
                      </a:r>
                      <a:r>
                        <a:rPr lang="en-US" sz="1400" dirty="0"/>
                        <a:t> (with leading zeroes</a:t>
                      </a:r>
                      <a:r>
                        <a:rPr lang="en-US" sz="1400" dirty="0" smtClean="0"/>
                        <a:t>).</a:t>
                      </a:r>
                      <a:r>
                        <a:rPr lang="en-US" sz="1400" dirty="0"/>
                        <a:t/>
                      </a:r>
                      <a:br>
                        <a:rPr lang="en-US" sz="1400" dirty="0"/>
                      </a:br>
                      <a:r>
                        <a:rPr lang="en-US" sz="1400" b="1" dirty="0"/>
                        <a:t>Example: </a:t>
                      </a:r>
                      <a:r>
                        <a:rPr lang="en-US" sz="1400" dirty="0"/>
                        <a:t>station 60351 would be represented </a:t>
                      </a:r>
                      <a:r>
                        <a:rPr lang="en-US" sz="1400" dirty="0" smtClean="0"/>
                        <a:t>by</a:t>
                      </a:r>
                      <a:r>
                        <a:rPr lang="en-US" sz="1400" baseline="0" dirty="0" smtClean="0"/>
                        <a:t> </a:t>
                      </a:r>
                      <a:r>
                        <a:rPr lang="en-US" sz="1400" b="1" dirty="0" smtClean="0"/>
                        <a:t>0-20000-0-60351 </a:t>
                      </a:r>
                      <a:endParaRPr lang="en-US" sz="1400" b="1" dirty="0"/>
                    </a:p>
                  </a:txBody>
                  <a:tcPr anchor="ctr">
                    <a:solidFill>
                      <a:schemeClr val="accent6">
                        <a:lumMod val="20000"/>
                        <a:lumOff val="80000"/>
                      </a:schemeClr>
                    </a:solidFill>
                  </a:tcPr>
                </a:tc>
              </a:tr>
              <a:tr h="1255843">
                <a:tc>
                  <a:txBody>
                    <a:bodyPr/>
                    <a:lstStyle/>
                    <a:p>
                      <a:pPr marL="0" algn="l" defTabSz="914400" rtl="0" eaLnBrk="1" latinLnBrk="0" hangingPunct="1"/>
                      <a:r>
                        <a:rPr lang="en-US" sz="1400" kern="1200" dirty="0"/>
                        <a:t>20001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t>WWW</a:t>
                      </a:r>
                      <a:r>
                        <a:rPr lang="en-US" sz="1400" kern="1200" baseline="0" dirty="0" smtClean="0"/>
                        <a:t> </a:t>
                      </a:r>
                      <a:r>
                        <a:rPr lang="en-US" sz="1400" kern="1200" dirty="0" smtClean="0"/>
                        <a:t>land </a:t>
                      </a:r>
                      <a:r>
                        <a:rPr lang="en-US" sz="1400" kern="1200" dirty="0"/>
                        <a:t>station with sub-index number (SI) = 1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kern="1200" dirty="0"/>
                        <a:t>0: station defined in WMO-No. 9 Volume A on 1 July 2016</a:t>
                      </a:r>
                      <a:r>
                        <a:rPr lang="en-US" sz="1400" kern="1200" dirty="0" smtClean="0"/>
                        <a:t>.</a:t>
                      </a:r>
                      <a:r>
                        <a:rPr lang="en-US" sz="1400" kern="1200" dirty="0"/>
                        <a:t/>
                      </a:r>
                      <a:br>
                        <a:rPr lang="en-US" sz="1400" kern="1200" dirty="0"/>
                      </a:br>
                      <a:r>
                        <a:rPr lang="en-US" sz="1200" kern="1200" dirty="0"/>
                        <a:t>Any other positive number: to distinguish between different observing facilities that used the station identifier in the past. </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smtClean="0"/>
                        <a:t>Use </a:t>
                      </a:r>
                      <a:r>
                        <a:rPr lang="en-US" sz="1400" kern="1200" dirty="0"/>
                        <a:t>the block number (II) and the station number (iii) as a single five digit number </a:t>
                      </a:r>
                      <a:r>
                        <a:rPr lang="en-US" sz="1400" kern="1200" dirty="0" err="1"/>
                        <a:t>IIiii</a:t>
                      </a:r>
                      <a:r>
                        <a:rPr lang="en-US" sz="1400" kern="1200" dirty="0"/>
                        <a:t> (with leading zeroes</a:t>
                      </a:r>
                      <a:r>
                        <a:rPr lang="en-US" sz="1400" kern="1200" dirty="0" smtClean="0"/>
                        <a:t>).</a:t>
                      </a:r>
                      <a:r>
                        <a:rPr lang="en-US" sz="1400" kern="1200" dirty="0"/>
                        <a:t/>
                      </a:r>
                      <a:br>
                        <a:rPr lang="en-US" sz="1400" kern="1200" dirty="0"/>
                      </a:br>
                      <a:r>
                        <a:rPr lang="en-US" sz="1400" b="1" kern="1200" dirty="0"/>
                        <a:t>Example: </a:t>
                      </a:r>
                      <a:r>
                        <a:rPr lang="en-US" sz="1400" kern="1200" dirty="0"/>
                        <a:t>upper air station 57816 would be represented </a:t>
                      </a:r>
                      <a:r>
                        <a:rPr lang="en-US" sz="1400" kern="1200" dirty="0" smtClean="0"/>
                        <a:t>by</a:t>
                      </a:r>
                      <a:r>
                        <a:rPr lang="en-US" sz="1400" kern="1200" baseline="0" dirty="0" smtClean="0"/>
                        <a:t> </a:t>
                      </a:r>
                      <a:r>
                        <a:rPr lang="en-US" sz="1400" b="1" kern="1200" dirty="0" smtClean="0"/>
                        <a:t>0-20001-0-57816 </a:t>
                      </a:r>
                      <a:endParaRPr lang="en-US" sz="1400" b="1" kern="1200" dirty="0">
                        <a:solidFill>
                          <a:schemeClr val="dk1"/>
                        </a:solidFill>
                        <a:latin typeface="+mn-lt"/>
                        <a:ea typeface="+mn-ea"/>
                        <a:cs typeface="+mn-cs"/>
                      </a:endParaRPr>
                    </a:p>
                  </a:txBody>
                  <a:tcPr anchor="ctr">
                    <a:solidFill>
                      <a:schemeClr val="accent6">
                        <a:lumMod val="40000"/>
                        <a:lumOff val="60000"/>
                      </a:schemeClr>
                    </a:solidFill>
                  </a:tcPr>
                </a:tc>
              </a:tr>
              <a:tr h="2052232">
                <a:tc>
                  <a:txBody>
                    <a:bodyPr/>
                    <a:lstStyle/>
                    <a:p>
                      <a:pPr marL="0" algn="l" defTabSz="914400" rtl="0" eaLnBrk="1" latinLnBrk="0" hangingPunct="1"/>
                      <a:r>
                        <a:rPr lang="en-US" sz="1400" kern="1200" dirty="0"/>
                        <a:t>20002 </a:t>
                      </a:r>
                      <a:endParaRPr lang="en-US" sz="1400"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marL="0" algn="l" defTabSz="914400" rtl="0" eaLnBrk="1" latinLnBrk="0" hangingPunct="1"/>
                      <a:r>
                        <a:rPr lang="en-US" sz="1400" kern="1200" dirty="0" smtClean="0"/>
                        <a:t>WWW</a:t>
                      </a:r>
                      <a:r>
                        <a:rPr lang="en-US" sz="1400" kern="1200" baseline="0" dirty="0" smtClean="0"/>
                        <a:t> </a:t>
                      </a:r>
                      <a:r>
                        <a:rPr lang="en-US" sz="1400" kern="1200" dirty="0" smtClean="0"/>
                        <a:t>Marine </a:t>
                      </a:r>
                      <a:r>
                        <a:rPr lang="en-US" sz="1400" kern="1200" dirty="0"/>
                        <a:t>Platform (moored or drifting buoy, platform, etc.) </a:t>
                      </a:r>
                      <a:endParaRPr lang="en-US" sz="1400"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marL="0" algn="l" defTabSz="914400" rtl="0" eaLnBrk="1" latinLnBrk="0" hangingPunct="1"/>
                      <a:r>
                        <a:rPr lang="en-US" sz="1400" kern="1200" dirty="0"/>
                        <a:t>0 - platform for which the identifier was in use on 1 July 2016</a:t>
                      </a:r>
                      <a:r>
                        <a:rPr lang="en-US" sz="1400" kern="1200" dirty="0" smtClean="0"/>
                        <a:t>.</a:t>
                      </a:r>
                      <a:r>
                        <a:rPr lang="en-US" sz="1400" kern="1200" dirty="0"/>
                        <a:t/>
                      </a:r>
                      <a:br>
                        <a:rPr lang="en-US" sz="1400" kern="1200" dirty="0"/>
                      </a:br>
                      <a:r>
                        <a:rPr lang="en-US" sz="1200" kern="1200" dirty="0"/>
                        <a:t>Any other positive number - to distinguish between different platforms that used the same identifier at different times. </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a:t>Use the region/platform number combination </a:t>
                      </a:r>
                      <a:r>
                        <a:rPr lang="en-US" sz="1400" kern="1200" dirty="0" smtClean="0"/>
                        <a:t>A1bwnbnbnb</a:t>
                      </a:r>
                      <a:r>
                        <a:rPr lang="en-US" sz="1400" kern="1200" dirty="0"/>
                        <a:t/>
                      </a:r>
                      <a:br>
                        <a:rPr lang="en-US" sz="1400" kern="1200" dirty="0"/>
                      </a:br>
                      <a:r>
                        <a:rPr lang="en-US" sz="1400" b="1" kern="1200" dirty="0"/>
                        <a:t>Examples: </a:t>
                      </a:r>
                      <a:r>
                        <a:rPr lang="en-US" sz="1400" kern="1200" dirty="0"/>
                        <a:t>the data buoy 59091 would be represented by </a:t>
                      </a:r>
                      <a:r>
                        <a:rPr lang="en-US" sz="1400" kern="1200" baseline="0" dirty="0" smtClean="0"/>
                        <a:t> </a:t>
                      </a:r>
                      <a:r>
                        <a:rPr lang="en-US" sz="1400" b="1" kern="1200" dirty="0" smtClean="0"/>
                        <a:t>0-20002-0-59091</a:t>
                      </a:r>
                      <a:r>
                        <a:rPr lang="en-US" sz="1400" kern="1200" dirty="0" smtClean="0"/>
                        <a:t>.</a:t>
                      </a:r>
                      <a:r>
                        <a:rPr lang="en-US" sz="1400" kern="1200" dirty="0"/>
                        <a:t/>
                      </a:r>
                      <a:br>
                        <a:rPr lang="en-US" sz="1400" kern="1200" dirty="0"/>
                      </a:br>
                      <a:r>
                        <a:rPr lang="en-US" sz="1200" kern="1200" dirty="0"/>
                        <a:t>The </a:t>
                      </a:r>
                      <a:r>
                        <a:rPr lang="en-US" sz="1200" kern="1200" dirty="0" smtClean="0"/>
                        <a:t>WWW</a:t>
                      </a:r>
                      <a:r>
                        <a:rPr lang="en-US" sz="1200" kern="1200" baseline="0" dirty="0" smtClean="0"/>
                        <a:t> </a:t>
                      </a:r>
                      <a:r>
                        <a:rPr lang="en-US" sz="1200" kern="1200" dirty="0" smtClean="0"/>
                        <a:t>list </a:t>
                      </a:r>
                      <a:r>
                        <a:rPr lang="en-US" sz="1200" kern="1200" dirty="0"/>
                        <a:t>of data buoys lists two buoys with identifier 13001. The buoy most recently used at the time WIGOS station identifiers were introduced is allocated 0-20002-0-13001 and the second is issued identifier 0-20002-1-13001 (note - the Issue Number is different from that for the first buoy). </a:t>
                      </a:r>
                      <a:endParaRPr lang="en-US" sz="1200" kern="1200" dirty="0">
                        <a:solidFill>
                          <a:schemeClr val="dk1"/>
                        </a:solidFill>
                        <a:latin typeface="+mn-lt"/>
                        <a:ea typeface="+mn-ea"/>
                        <a:cs typeface="+mn-cs"/>
                      </a:endParaRPr>
                    </a:p>
                  </a:txBody>
                  <a:tcPr anchor="ctr">
                    <a:solidFill>
                      <a:schemeClr val="accent6">
                        <a:lumMod val="20000"/>
                        <a:lumOff val="80000"/>
                      </a:schemeClr>
                    </a:solidFill>
                  </a:tcPr>
                </a:tc>
              </a:tr>
            </a:tbl>
          </a:graphicData>
        </a:graphic>
      </p:graphicFrame>
      <p:sp>
        <p:nvSpPr>
          <p:cNvPr id="4" name="TextBox 3"/>
          <p:cNvSpPr txBox="1"/>
          <p:nvPr/>
        </p:nvSpPr>
        <p:spPr>
          <a:xfrm>
            <a:off x="2619375" y="6400801"/>
            <a:ext cx="4667250" cy="307777"/>
          </a:xfrm>
          <a:prstGeom prst="rect">
            <a:avLst/>
          </a:prstGeom>
          <a:noFill/>
        </p:spPr>
        <p:txBody>
          <a:bodyPr wrap="square" rtlCol="0">
            <a:spAutoFit/>
          </a:bodyPr>
          <a:lstStyle/>
          <a:p>
            <a:r>
              <a:rPr lang="en-US" sz="1400" dirty="0" smtClean="0">
                <a:solidFill>
                  <a:srgbClr val="070BB9"/>
                </a:solidFill>
                <a:latin typeface="Arial Narrow" pitchFamily="34" charset="0"/>
                <a:hlinkClick r:id="rId3"/>
              </a:rPr>
              <a:t>http://wis.wmo.int/page=WIGOS-Id-WMOProg</a:t>
            </a:r>
            <a:endParaRPr lang="en-US" sz="1400" dirty="0">
              <a:solidFill>
                <a:srgbClr val="070BB9"/>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09700" y="1"/>
            <a:ext cx="6410325" cy="729204"/>
          </a:xfrm>
        </p:spPr>
        <p:txBody>
          <a:bodyPr/>
          <a:lstStyle/>
          <a:p>
            <a:r>
              <a:rPr lang="en-US" sz="2300" dirty="0" smtClean="0"/>
              <a:t>‘Issuer of identifier' for station identifiers associated with WMO </a:t>
            </a:r>
            <a:r>
              <a:rPr lang="en-US" sz="2300" dirty="0" err="1" smtClean="0"/>
              <a:t>Programmes</a:t>
            </a:r>
            <a:endParaRPr lang="en-US" sz="2300" dirty="0"/>
          </a:p>
        </p:txBody>
      </p:sp>
      <p:graphicFrame>
        <p:nvGraphicFramePr>
          <p:cNvPr id="5" name="Table 4"/>
          <p:cNvGraphicFramePr>
            <a:graphicFrameLocks noGrp="1"/>
          </p:cNvGraphicFramePr>
          <p:nvPr/>
        </p:nvGraphicFramePr>
        <p:xfrm>
          <a:off x="0" y="753810"/>
          <a:ext cx="9144000" cy="6227071"/>
        </p:xfrm>
        <a:graphic>
          <a:graphicData uri="http://schemas.openxmlformats.org/drawingml/2006/table">
            <a:tbl>
              <a:tblPr firstRow="1" bandRow="1">
                <a:tableStyleId>{F5AB1C69-6EDB-4FF4-983F-18BD219EF322}</a:tableStyleId>
              </a:tblPr>
              <a:tblGrid>
                <a:gridCol w="1066800"/>
                <a:gridCol w="1363884"/>
                <a:gridCol w="3472405"/>
                <a:gridCol w="3240911"/>
              </a:tblGrid>
              <a:tr h="704600">
                <a:tc>
                  <a:txBody>
                    <a:bodyPr/>
                    <a:lstStyle/>
                    <a:p>
                      <a:r>
                        <a:rPr lang="en-US" sz="1600" dirty="0"/>
                        <a:t>Issuer of </a:t>
                      </a:r>
                      <a:r>
                        <a:rPr lang="en-US" sz="1600" dirty="0" smtClean="0"/>
                        <a:t>Id.</a:t>
                      </a:r>
                      <a:endParaRPr lang="en-US" sz="1600" dirty="0"/>
                    </a:p>
                  </a:txBody>
                  <a:tcPr anchor="ctr">
                    <a:solidFill>
                      <a:srgbClr val="070BB9"/>
                    </a:solidFill>
                  </a:tcPr>
                </a:tc>
                <a:tc>
                  <a:txBody>
                    <a:bodyPr/>
                    <a:lstStyle/>
                    <a:p>
                      <a:r>
                        <a:rPr lang="en-US" sz="1600" dirty="0"/>
                        <a:t>Category of </a:t>
                      </a:r>
                      <a:r>
                        <a:rPr lang="en-US" sz="1600" dirty="0" err="1" smtClean="0"/>
                        <a:t>st</a:t>
                      </a:r>
                      <a:r>
                        <a:rPr lang="en-US" sz="1600" dirty="0" smtClean="0"/>
                        <a:t>.</a:t>
                      </a:r>
                      <a:r>
                        <a:rPr lang="en-US" sz="1600" baseline="0" dirty="0" smtClean="0"/>
                        <a:t> Id</a:t>
                      </a:r>
                      <a:r>
                        <a:rPr lang="en-US" sz="1600" dirty="0" smtClean="0"/>
                        <a:t>.</a:t>
                      </a:r>
                      <a:endParaRPr lang="en-US" sz="1600" dirty="0"/>
                    </a:p>
                  </a:txBody>
                  <a:tcPr anchor="ctr">
                    <a:solidFill>
                      <a:srgbClr val="070BB9"/>
                    </a:solidFill>
                  </a:tcPr>
                </a:tc>
                <a:tc>
                  <a:txBody>
                    <a:bodyPr/>
                    <a:lstStyle/>
                    <a:p>
                      <a:r>
                        <a:rPr lang="en-US" sz="1600" dirty="0"/>
                        <a:t>Method of allocating Issue Number </a:t>
                      </a:r>
                    </a:p>
                  </a:txBody>
                  <a:tcPr anchor="ctr"/>
                </a:tc>
                <a:tc>
                  <a:txBody>
                    <a:bodyPr/>
                    <a:lstStyle/>
                    <a:p>
                      <a:r>
                        <a:rPr lang="en-US" sz="1600" dirty="0"/>
                        <a:t>Method of allocating Local Identifier </a:t>
                      </a:r>
                    </a:p>
                  </a:txBody>
                  <a:tcPr anchor="ctr">
                    <a:solidFill>
                      <a:schemeClr val="accent6">
                        <a:lumMod val="75000"/>
                      </a:schemeClr>
                    </a:solidFill>
                  </a:tcPr>
                </a:tc>
              </a:tr>
              <a:tr h="1148187">
                <a:tc>
                  <a:txBody>
                    <a:bodyPr/>
                    <a:lstStyle/>
                    <a:p>
                      <a:r>
                        <a:rPr lang="en-US" sz="1400" dirty="0" smtClean="0"/>
                        <a:t>20003 </a:t>
                      </a:r>
                      <a:endParaRPr lang="en-US" sz="1400" dirty="0"/>
                    </a:p>
                  </a:txBody>
                  <a:tcPr anchor="ctr">
                    <a:solidFill>
                      <a:schemeClr val="accent1">
                        <a:lumMod val="20000"/>
                        <a:lumOff val="80000"/>
                      </a:schemeClr>
                    </a:solidFill>
                  </a:tcPr>
                </a:tc>
                <a:tc>
                  <a:txBody>
                    <a:bodyPr/>
                    <a:lstStyle/>
                    <a:p>
                      <a:r>
                        <a:rPr lang="en-US" sz="1400" dirty="0" smtClean="0"/>
                        <a:t>Ship identifier based on ITU call sign</a:t>
                      </a:r>
                      <a:endParaRPr lang="en-US" sz="1400" dirty="0"/>
                    </a:p>
                  </a:txBody>
                  <a:tcPr anchor="ctr">
                    <a:solidFill>
                      <a:schemeClr val="accent1">
                        <a:lumMod val="20000"/>
                        <a:lumOff val="80000"/>
                      </a:schemeClr>
                    </a:solidFill>
                  </a:tcPr>
                </a:tc>
                <a:tc>
                  <a:txBody>
                    <a:bodyPr/>
                    <a:lstStyle/>
                    <a:p>
                      <a:r>
                        <a:rPr lang="en-US" sz="1400" kern="1200" dirty="0" smtClean="0">
                          <a:solidFill>
                            <a:schemeClr val="dk1"/>
                          </a:solidFill>
                          <a:latin typeface="+mn-lt"/>
                          <a:ea typeface="+mn-ea"/>
                          <a:cs typeface="+mn-cs"/>
                        </a:rPr>
                        <a:t>0 - ship allocated the identifier more recently on 1 July 2016. </a:t>
                      </a:r>
                      <a:r>
                        <a:rPr lang="en-US" sz="1400" dirty="0" smtClean="0"/>
                        <a:t/>
                      </a:r>
                      <a:br>
                        <a:rPr lang="en-US" sz="1400" dirty="0" smtClean="0"/>
                      </a:br>
                      <a:r>
                        <a:rPr lang="en-US" sz="1200" kern="1200" dirty="0" smtClean="0">
                          <a:solidFill>
                            <a:schemeClr val="dk1"/>
                          </a:solidFill>
                          <a:latin typeface="+mn-lt"/>
                          <a:ea typeface="+mn-ea"/>
                          <a:cs typeface="+mn-cs"/>
                        </a:rPr>
                        <a:t>Any other positive number - to distinguish between different ships that used the same ship identifier at different times.</a:t>
                      </a:r>
                      <a:endParaRPr lang="en-US" sz="1200" kern="1200" dirty="0">
                        <a:solidFill>
                          <a:schemeClr val="dk1"/>
                        </a:solidFill>
                        <a:latin typeface="+mn-lt"/>
                        <a:ea typeface="+mn-ea"/>
                        <a:cs typeface="+mn-cs"/>
                      </a:endParaRPr>
                    </a:p>
                  </a:txBody>
                  <a:tcPr anchor="ctr"/>
                </a:tc>
                <a:tc>
                  <a:txBody>
                    <a:bodyPr/>
                    <a:lstStyle/>
                    <a:p>
                      <a:r>
                        <a:rPr lang="en-US" sz="1400" dirty="0" smtClean="0"/>
                        <a:t>Ship call sign. </a:t>
                      </a:r>
                      <a:br>
                        <a:rPr lang="en-US" sz="1400" dirty="0" smtClean="0"/>
                      </a:br>
                      <a:r>
                        <a:rPr lang="en-US" sz="1400" b="1" dirty="0" smtClean="0"/>
                        <a:t>Example:</a:t>
                      </a:r>
                      <a:r>
                        <a:rPr lang="en-US" sz="1400" dirty="0" smtClean="0"/>
                        <a:t> the (now obsolete) weather ship C7R would be represented by </a:t>
                      </a:r>
                    </a:p>
                    <a:p>
                      <a:r>
                        <a:rPr lang="en-US" sz="1400" b="1" kern="1200" dirty="0" smtClean="0">
                          <a:solidFill>
                            <a:schemeClr val="dk1"/>
                          </a:solidFill>
                          <a:latin typeface="+mn-lt"/>
                          <a:ea typeface="+mn-ea"/>
                          <a:cs typeface="+mn-cs"/>
                        </a:rPr>
                        <a:t>0-20003-0-C7R</a:t>
                      </a:r>
                      <a:endParaRPr lang="en-US" sz="1400" b="1" kern="1200" dirty="0">
                        <a:solidFill>
                          <a:schemeClr val="dk1"/>
                        </a:solidFill>
                        <a:latin typeface="+mn-lt"/>
                        <a:ea typeface="+mn-ea"/>
                        <a:cs typeface="+mn-cs"/>
                      </a:endParaRPr>
                    </a:p>
                  </a:txBody>
                  <a:tcPr anchor="ctr">
                    <a:solidFill>
                      <a:schemeClr val="accent6">
                        <a:lumMod val="20000"/>
                        <a:lumOff val="80000"/>
                      </a:schemeClr>
                    </a:solidFill>
                  </a:tcPr>
                </a:tc>
              </a:tr>
              <a:tr h="1129159">
                <a:tc>
                  <a:txBody>
                    <a:bodyPr/>
                    <a:lstStyle/>
                    <a:p>
                      <a:pPr marL="0" algn="l" defTabSz="914400" rtl="0" eaLnBrk="1" latinLnBrk="0" hangingPunct="1"/>
                      <a:r>
                        <a:rPr lang="en-US" sz="1400" kern="1200" dirty="0" smtClean="0"/>
                        <a:t>20004</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dirty="0" smtClean="0"/>
                        <a:t>Ship Identifier - issued nationally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dirty="0" smtClean="0"/>
                        <a:t>0 - ship allocated most recently on 1 July 2016. </a:t>
                      </a:r>
                      <a:r>
                        <a:rPr lang="en-US" sz="1400" kern="1200" dirty="0" smtClean="0"/>
                        <a:t/>
                      </a:r>
                      <a:br>
                        <a:rPr lang="en-US" sz="1400" kern="1200" dirty="0" smtClean="0"/>
                      </a:br>
                      <a:r>
                        <a:rPr lang="en-US" sz="1200" dirty="0" smtClean="0"/>
                        <a:t>Any other positive number: to distinguish between different ships that used the same ship identifier at different times.</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dirty="0" smtClean="0"/>
                        <a:t>Ship identifier. </a:t>
                      </a:r>
                      <a:br>
                        <a:rPr lang="en-US" sz="1400" dirty="0" smtClean="0"/>
                      </a:br>
                      <a:r>
                        <a:rPr lang="en-US" sz="1400" b="1" dirty="0" smtClean="0"/>
                        <a:t>Example:</a:t>
                      </a:r>
                      <a:r>
                        <a:rPr lang="en-US" sz="1400" dirty="0" smtClean="0"/>
                        <a:t> the fictitious ship </a:t>
                      </a:r>
                      <a:r>
                        <a:rPr lang="en-US" sz="1400" i="1" dirty="0" smtClean="0"/>
                        <a:t>XY123AB</a:t>
                      </a:r>
                      <a:r>
                        <a:rPr lang="en-US" sz="1400" dirty="0" smtClean="0"/>
                        <a:t> would be represented by </a:t>
                      </a:r>
                    </a:p>
                    <a:p>
                      <a:pPr marL="0" algn="l" defTabSz="914400" rtl="0" eaLnBrk="1" latinLnBrk="0" hangingPunct="1"/>
                      <a:r>
                        <a:rPr lang="en-US" sz="1400" b="1" dirty="0" smtClean="0"/>
                        <a:t>0-20004-0-XY123AB </a:t>
                      </a:r>
                      <a:endParaRPr lang="en-US" sz="1400" b="1" kern="1200" dirty="0">
                        <a:solidFill>
                          <a:schemeClr val="dk1"/>
                        </a:solidFill>
                        <a:latin typeface="+mn-lt"/>
                        <a:ea typeface="+mn-ea"/>
                        <a:cs typeface="+mn-cs"/>
                      </a:endParaRPr>
                    </a:p>
                  </a:txBody>
                  <a:tcPr anchor="ctr">
                    <a:solidFill>
                      <a:schemeClr val="accent6">
                        <a:lumMod val="40000"/>
                        <a:lumOff val="60000"/>
                      </a:schemeClr>
                    </a:solidFill>
                  </a:tcPr>
                </a:tc>
              </a:tr>
              <a:tr h="1157626">
                <a:tc>
                  <a:txBody>
                    <a:bodyPr/>
                    <a:lstStyle/>
                    <a:p>
                      <a:pPr marL="0" algn="l" defTabSz="914400" rtl="0" eaLnBrk="1" latinLnBrk="0" hangingPunct="1"/>
                      <a:r>
                        <a:rPr lang="en-US" sz="1400" kern="1200" dirty="0" smtClean="0">
                          <a:solidFill>
                            <a:schemeClr val="dk1"/>
                          </a:solidFill>
                          <a:latin typeface="+mn-lt"/>
                          <a:ea typeface="+mn-ea"/>
                          <a:cs typeface="+mn-cs"/>
                        </a:rPr>
                        <a:t>20005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AMDAR/TAMDAR aircraft identifier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0 - aircraft most recently issued the identifier on 1 July 2016. </a:t>
                      </a:r>
                      <a:br>
                        <a:rPr lang="en-US" sz="14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Any other number: to distinguish between different aircraft that used the same aircraft identifier at different times. </a:t>
                      </a:r>
                    </a:p>
                  </a:txBody>
                  <a:tcPr anchor="ctr"/>
                </a:tc>
                <a:tc>
                  <a:txBody>
                    <a:bodyPr/>
                    <a:lstStyle/>
                    <a:p>
                      <a:pPr marL="0" algn="l" defTabSz="914400" rtl="0" eaLnBrk="1" latinLnBrk="0" hangingPunct="1"/>
                      <a:r>
                        <a:rPr lang="en-US" sz="1400" kern="1200" dirty="0" smtClean="0">
                          <a:solidFill>
                            <a:schemeClr val="dk1"/>
                          </a:solidFill>
                          <a:latin typeface="+mn-lt"/>
                          <a:ea typeface="+mn-ea"/>
                          <a:cs typeface="+mn-cs"/>
                        </a:rPr>
                        <a:t>Aircraft identifier.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r>
                      <a:br>
                        <a:rPr lang="en-US" sz="1400" kern="1200" dirty="0" smtClean="0">
                          <a:solidFill>
                            <a:schemeClr val="dk1"/>
                          </a:solidFill>
                          <a:latin typeface="+mn-lt"/>
                          <a:ea typeface="+mn-ea"/>
                          <a:cs typeface="+mn-cs"/>
                        </a:rPr>
                      </a:br>
                      <a:r>
                        <a:rPr lang="en-US" sz="1400" b="1" kern="1200" dirty="0" err="1" smtClean="0">
                          <a:solidFill>
                            <a:schemeClr val="dk1"/>
                          </a:solidFill>
                          <a:latin typeface="+mn-lt"/>
                          <a:ea typeface="+mn-ea"/>
                          <a:cs typeface="+mn-cs"/>
                        </a:rPr>
                        <a:t>Example:</a:t>
                      </a:r>
                      <a:r>
                        <a:rPr lang="en-US" sz="1400" kern="1200" dirty="0" err="1" smtClean="0">
                          <a:solidFill>
                            <a:schemeClr val="dk1"/>
                          </a:solidFill>
                          <a:latin typeface="+mn-lt"/>
                          <a:ea typeface="+mn-ea"/>
                          <a:cs typeface="+mn-cs"/>
                        </a:rPr>
                        <a:t>aircraft</a:t>
                      </a:r>
                      <a:r>
                        <a:rPr lang="en-US" sz="1400" kern="1200" dirty="0" smtClean="0">
                          <a:solidFill>
                            <a:schemeClr val="dk1"/>
                          </a:solidFill>
                          <a:latin typeface="+mn-lt"/>
                          <a:ea typeface="+mn-ea"/>
                          <a:cs typeface="+mn-cs"/>
                        </a:rPr>
                        <a:t> EU0246 would be represented by </a:t>
                      </a:r>
                      <a:r>
                        <a:rPr lang="en-US" sz="1400" b="1" kern="1200" dirty="0" smtClean="0">
                          <a:solidFill>
                            <a:schemeClr val="dk1"/>
                          </a:solidFill>
                          <a:latin typeface="+mn-lt"/>
                          <a:ea typeface="+mn-ea"/>
                          <a:cs typeface="+mn-cs"/>
                        </a:rPr>
                        <a:t>0-20005-0-EU0246</a:t>
                      </a:r>
                      <a:endParaRPr lang="en-US" sz="1400" kern="1200" dirty="0" smtClean="0">
                        <a:solidFill>
                          <a:schemeClr val="dk1"/>
                        </a:solidFill>
                        <a:latin typeface="+mn-lt"/>
                        <a:ea typeface="+mn-ea"/>
                        <a:cs typeface="+mn-cs"/>
                      </a:endParaRPr>
                    </a:p>
                  </a:txBody>
                  <a:tcPr anchor="ctr">
                    <a:solidFill>
                      <a:schemeClr val="accent6">
                        <a:lumMod val="40000"/>
                        <a:lumOff val="60000"/>
                      </a:schemeClr>
                    </a:solidFill>
                  </a:tcPr>
                </a:tc>
              </a:tr>
              <a:tr h="1189224">
                <a:tc>
                  <a:txBody>
                    <a:bodyPr/>
                    <a:lstStyle/>
                    <a:p>
                      <a:pPr marL="0" algn="l" defTabSz="914400" rtl="0" eaLnBrk="1" latinLnBrk="0" hangingPunct="1"/>
                      <a:r>
                        <a:rPr lang="en-US" sz="1400" kern="1200" dirty="0" smtClean="0">
                          <a:solidFill>
                            <a:schemeClr val="dk1"/>
                          </a:solidFill>
                          <a:latin typeface="+mn-lt"/>
                          <a:ea typeface="+mn-ea"/>
                          <a:cs typeface="+mn-cs"/>
                        </a:rPr>
                        <a:t>20006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ICAO airfield identifiers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0 - airfield most recently allocated the identifier on 1 July 2016. </a:t>
                      </a:r>
                      <a:br>
                        <a:rPr lang="en-US" sz="14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Any other positive number: to distinguish between airfields that used the same airfield identifier at different times. </a:t>
                      </a:r>
                    </a:p>
                  </a:txBody>
                  <a:tcPr anchor="ctr"/>
                </a:tc>
                <a:tc>
                  <a:txBody>
                    <a:bodyPr/>
                    <a:lstStyle/>
                    <a:p>
                      <a:pPr marL="0" algn="l" defTabSz="914400" rtl="0" eaLnBrk="1" latinLnBrk="0" hangingPunct="1"/>
                      <a:r>
                        <a:rPr lang="en-US" sz="1400" kern="1200" dirty="0" smtClean="0">
                          <a:solidFill>
                            <a:schemeClr val="dk1"/>
                          </a:solidFill>
                          <a:latin typeface="+mn-lt"/>
                          <a:ea typeface="+mn-ea"/>
                          <a:cs typeface="+mn-cs"/>
                        </a:rPr>
                        <a:t>ICAO airfield identifier.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r>
                      <a:br>
                        <a:rPr lang="en-US" sz="1400" kern="1200" dirty="0" smtClean="0">
                          <a:solidFill>
                            <a:schemeClr val="dk1"/>
                          </a:solidFill>
                          <a:latin typeface="+mn-lt"/>
                          <a:ea typeface="+mn-ea"/>
                          <a:cs typeface="+mn-cs"/>
                        </a:rPr>
                      </a:br>
                      <a:r>
                        <a:rPr lang="en-US" sz="1400" b="1" kern="1200" dirty="0" smtClean="0">
                          <a:solidFill>
                            <a:schemeClr val="dk1"/>
                          </a:solidFill>
                          <a:latin typeface="+mn-lt"/>
                          <a:ea typeface="+mn-ea"/>
                          <a:cs typeface="+mn-cs"/>
                        </a:rPr>
                        <a:t>Example: </a:t>
                      </a:r>
                      <a:r>
                        <a:rPr lang="en-US" sz="1400" kern="1200" dirty="0" smtClean="0">
                          <a:solidFill>
                            <a:schemeClr val="dk1"/>
                          </a:solidFill>
                          <a:latin typeface="+mn-lt"/>
                          <a:ea typeface="+mn-ea"/>
                          <a:cs typeface="+mn-cs"/>
                        </a:rPr>
                        <a:t>Geneva airport (LSSG) would be represented by </a:t>
                      </a:r>
                      <a:r>
                        <a:rPr lang="en-US" sz="1400" b="1" kern="1200" dirty="0" smtClean="0">
                          <a:solidFill>
                            <a:schemeClr val="dk1"/>
                          </a:solidFill>
                          <a:latin typeface="+mn-lt"/>
                          <a:ea typeface="+mn-ea"/>
                          <a:cs typeface="+mn-cs"/>
                        </a:rPr>
                        <a:t>0-20006-0-LSGG</a:t>
                      </a:r>
                      <a:endParaRPr lang="en-US" sz="1400" kern="1200" dirty="0" smtClean="0">
                        <a:solidFill>
                          <a:schemeClr val="dk1"/>
                        </a:solidFill>
                        <a:latin typeface="+mn-lt"/>
                        <a:ea typeface="+mn-ea"/>
                        <a:cs typeface="+mn-cs"/>
                      </a:endParaRPr>
                    </a:p>
                  </a:txBody>
                  <a:tcPr anchor="ctr">
                    <a:solidFill>
                      <a:schemeClr val="accent6">
                        <a:lumMod val="40000"/>
                        <a:lumOff val="60000"/>
                      </a:schemeClr>
                    </a:solidFill>
                  </a:tcPr>
                </a:tc>
              </a:tr>
              <a:tr h="513662">
                <a:tc>
                  <a:txBody>
                    <a:bodyPr/>
                    <a:lstStyle/>
                    <a:p>
                      <a:pPr marL="0" algn="l" defTabSz="914400" rtl="0" eaLnBrk="1" latinLnBrk="0" hangingPunct="1"/>
                      <a:r>
                        <a:rPr lang="en-US" sz="1400" kern="1200" dirty="0" smtClean="0">
                          <a:solidFill>
                            <a:schemeClr val="dk1"/>
                          </a:solidFill>
                          <a:latin typeface="+mn-lt"/>
                          <a:ea typeface="+mn-ea"/>
                          <a:cs typeface="+mn-cs"/>
                        </a:rPr>
                        <a:t>20013-21999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Reserved for future use.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To be determined. </a:t>
                      </a:r>
                    </a:p>
                  </a:txBody>
                  <a:tcPr anchor="ctr"/>
                </a:tc>
                <a:tc>
                  <a:txBody>
                    <a:bodyPr/>
                    <a:lstStyle/>
                    <a:p>
                      <a:pPr marL="0" algn="l" defTabSz="914400" rtl="0" eaLnBrk="1" latinLnBrk="0" hangingPunct="1"/>
                      <a:r>
                        <a:rPr lang="en-US" sz="1400" kern="1200" dirty="0" smtClean="0">
                          <a:solidFill>
                            <a:schemeClr val="dk1"/>
                          </a:solidFill>
                          <a:latin typeface="+mn-lt"/>
                          <a:ea typeface="+mn-ea"/>
                          <a:cs typeface="+mn-cs"/>
                        </a:rPr>
                        <a:t>To be determined. </a:t>
                      </a:r>
                    </a:p>
                  </a:txBody>
                  <a:tcPr anchor="ctr">
                    <a:solidFill>
                      <a:schemeClr val="accent6">
                        <a:lumMod val="40000"/>
                        <a:lumOff val="60000"/>
                      </a:schemeClr>
                    </a:solidFill>
                  </a:tcPr>
                </a:tc>
              </a:tr>
              <a:tr h="37006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Refer to  </a:t>
                      </a:r>
                      <a:r>
                        <a:rPr lang="en-US" sz="1400" dirty="0" smtClean="0">
                          <a:solidFill>
                            <a:srgbClr val="070BB9"/>
                          </a:solidFill>
                          <a:latin typeface="Arial Narrow" pitchFamily="34" charset="0"/>
                          <a:hlinkClick r:id="rId3"/>
                        </a:rPr>
                        <a:t>http://wis.wmo.int/page=WIGOS-Id-WMOProg</a:t>
                      </a:r>
                      <a:r>
                        <a:rPr lang="en-US" sz="1400" kern="1200" baseline="0" dirty="0">
                          <a:solidFill>
                            <a:schemeClr val="dk1"/>
                          </a:solidFill>
                          <a:latin typeface="+mn-lt"/>
                          <a:ea typeface="+mn-ea"/>
                          <a:cs typeface="+mn-cs"/>
                        </a:rPr>
                        <a:t> </a:t>
                      </a:r>
                      <a:r>
                        <a:rPr lang="en-US" sz="1400" kern="1200" baseline="0" dirty="0" smtClean="0">
                          <a:solidFill>
                            <a:schemeClr val="dk1"/>
                          </a:solidFill>
                          <a:latin typeface="+mn-lt"/>
                          <a:ea typeface="+mn-ea"/>
                          <a:cs typeface="+mn-cs"/>
                        </a:rPr>
                        <a:t> for more information</a:t>
                      </a:r>
                      <a:endParaRPr lang="en-US" sz="1400" dirty="0" smtClean="0">
                        <a:solidFill>
                          <a:srgbClr val="070BB9"/>
                        </a:solidFill>
                        <a:latin typeface="Arial Narrow" pitchFamily="34" charset="0"/>
                      </a:endParaRPr>
                    </a:p>
                  </a:txBody>
                  <a:tcPr anchor="ctr">
                    <a:solidFill>
                      <a:schemeClr val="tx2">
                        <a:lumMod val="40000"/>
                        <a:lumOff val="60000"/>
                      </a:schemeClr>
                    </a:solidFill>
                  </a:tcPr>
                </a:tc>
                <a:tc hMerge="1">
                  <a:txBody>
                    <a:bodyPr/>
                    <a:lstStyle/>
                    <a:p>
                      <a:pPr marL="0" algn="l" defTabSz="914400" rtl="0" eaLnBrk="1" latinLnBrk="0" hangingPunct="1"/>
                      <a:endParaRPr lang="en-US" sz="1400" kern="1200" dirty="0">
                        <a:solidFill>
                          <a:schemeClr val="dk1"/>
                        </a:solidFill>
                        <a:latin typeface="+mn-lt"/>
                        <a:ea typeface="+mn-ea"/>
                        <a:cs typeface="+mn-cs"/>
                      </a:endParaRPr>
                    </a:p>
                  </a:txBody>
                  <a:tcPr anchor="ctr">
                    <a:solidFill>
                      <a:schemeClr val="tx2">
                        <a:lumMod val="40000"/>
                        <a:lumOff val="60000"/>
                      </a:schemeClr>
                    </a:solidFill>
                  </a:tcPr>
                </a:tc>
                <a:tc hMerge="1">
                  <a:txBody>
                    <a:bodyPr/>
                    <a:lstStyle/>
                    <a:p>
                      <a:pPr marL="0" algn="l" defTabSz="914400" rtl="0" eaLnBrk="1" latinLnBrk="0" hangingPunct="1"/>
                      <a:endParaRPr lang="en-US" sz="1200" kern="1200" dirty="0">
                        <a:solidFill>
                          <a:schemeClr val="dk1"/>
                        </a:solidFill>
                        <a:latin typeface="+mn-lt"/>
                        <a:ea typeface="+mn-ea"/>
                        <a:cs typeface="+mn-cs"/>
                      </a:endParaRPr>
                    </a:p>
                  </a:txBody>
                  <a:tcPr anchor="ctr"/>
                </a:tc>
                <a:tc hMerge="1">
                  <a:txBody>
                    <a:bodyPr/>
                    <a:lstStyle/>
                    <a:p>
                      <a:pPr marL="0" algn="l" defTabSz="914400" rtl="0" eaLnBrk="1" latinLnBrk="0" hangingPunct="1"/>
                      <a:endParaRPr lang="en-US" sz="1400" b="1" kern="1200" dirty="0">
                        <a:solidFill>
                          <a:schemeClr val="dk1"/>
                        </a:solidFill>
                        <a:latin typeface="+mn-lt"/>
                        <a:ea typeface="+mn-ea"/>
                        <a:cs typeface="+mn-cs"/>
                      </a:endParaRPr>
                    </a:p>
                  </a:txBody>
                  <a:tcPr anchor="ctr">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Proposed SOT ID Scheme</a:t>
            </a:r>
            <a:endParaRPr lang="en-US" dirty="0"/>
          </a:p>
        </p:txBody>
      </p:sp>
      <p:sp>
        <p:nvSpPr>
          <p:cNvPr id="4" name="Text Placeholder 3"/>
          <p:cNvSpPr>
            <a:spLocks noGrp="1"/>
          </p:cNvSpPr>
          <p:nvPr>
            <p:ph type="body" sz="quarter" idx="14"/>
          </p:nvPr>
        </p:nvSpPr>
        <p:spPr>
          <a:xfrm>
            <a:off x="629383" y="1175633"/>
            <a:ext cx="8047892" cy="4996567"/>
          </a:xfrm>
        </p:spPr>
        <p:txBody>
          <a:bodyPr/>
          <a:lstStyle/>
          <a:p>
            <a:pPr algn="l"/>
            <a:r>
              <a:rPr lang="en-US" b="1" dirty="0" smtClean="0"/>
              <a:t>Proposed SOT ID Scheme:</a:t>
            </a:r>
          </a:p>
          <a:p>
            <a:pPr algn="l"/>
            <a:endParaRPr lang="en-US" b="1" dirty="0" smtClean="0"/>
          </a:p>
          <a:p>
            <a:pPr algn="l">
              <a:buFont typeface="Arial" pitchFamily="34" charset="0"/>
              <a:buChar char="•"/>
            </a:pPr>
            <a:r>
              <a:rPr lang="en-US" sz="1600" dirty="0" smtClean="0"/>
              <a:t>Limitations with </a:t>
            </a:r>
            <a:r>
              <a:rPr lang="en-US" sz="1600" dirty="0" err="1" smtClean="0"/>
              <a:t>TurboWin</a:t>
            </a:r>
            <a:r>
              <a:rPr lang="en-US" sz="1600" dirty="0" smtClean="0"/>
              <a:t> software limits the local identifier to maximum 7 characters</a:t>
            </a:r>
          </a:p>
          <a:p>
            <a:pPr algn="l">
              <a:buFont typeface="Arial" pitchFamily="34" charset="0"/>
              <a:buChar char="•"/>
            </a:pPr>
            <a:endParaRPr lang="en-US" sz="1600" dirty="0" smtClean="0"/>
          </a:p>
          <a:p>
            <a:pPr algn="l">
              <a:buFont typeface="Arial" pitchFamily="34" charset="0"/>
              <a:buChar char="•"/>
            </a:pPr>
            <a:r>
              <a:rPr lang="en-US" sz="1600" dirty="0" smtClean="0"/>
              <a:t> Increasing local identifier beyond 7 characters will increase the Telecommunication cost  significantly</a:t>
            </a:r>
          </a:p>
          <a:p>
            <a:pPr algn="l">
              <a:buFont typeface="Arial" pitchFamily="34" charset="0"/>
              <a:buChar char="•"/>
            </a:pPr>
            <a:endParaRPr lang="en-US" sz="1600" dirty="0" smtClean="0"/>
          </a:p>
          <a:p>
            <a:pPr algn="l">
              <a:buFont typeface="Arial" pitchFamily="34" charset="0"/>
              <a:buChar char="•"/>
            </a:pPr>
            <a:r>
              <a:rPr lang="en-US" sz="1600" dirty="0" smtClean="0"/>
              <a:t> To maintain the uniqueness of local identifiers , propose to have 7 Character ID allocated by JCOMMOPS</a:t>
            </a:r>
          </a:p>
          <a:p>
            <a:pPr algn="l">
              <a:buFont typeface="Arial" pitchFamily="34" charset="0"/>
              <a:buChar char="•"/>
            </a:pPr>
            <a:endParaRPr lang="en-US" sz="1600" dirty="0" smtClean="0"/>
          </a:p>
          <a:p>
            <a:pPr algn="l">
              <a:buFont typeface="Arial" pitchFamily="34" charset="0"/>
              <a:buChar char="•"/>
            </a:pPr>
            <a:r>
              <a:rPr lang="en-US" sz="1600" dirty="0" smtClean="0"/>
              <a:t> First two characters are letters to identify the Platform Type (VOS, SOOP, ……)</a:t>
            </a:r>
          </a:p>
          <a:p>
            <a:pPr algn="l">
              <a:buFont typeface="Arial" pitchFamily="34" charset="0"/>
              <a:buChar char="•"/>
            </a:pPr>
            <a:endParaRPr lang="en-US" sz="1600" dirty="0" smtClean="0"/>
          </a:p>
          <a:p>
            <a:pPr algn="l">
              <a:buFont typeface="Arial" pitchFamily="34" charset="0"/>
              <a:buChar char="•"/>
            </a:pPr>
            <a:r>
              <a:rPr lang="en-US" sz="1600" dirty="0" smtClean="0"/>
              <a:t> Last 5 characters are random numbers and/or letters  (order TBD)</a:t>
            </a:r>
          </a:p>
          <a:p>
            <a:pPr algn="l"/>
            <a:r>
              <a:rPr lang="en-US" sz="1600" b="1" dirty="0" smtClean="0"/>
              <a:t>		Examples : VA A123Z, VM 1A2B3, SX 24ABC </a:t>
            </a:r>
          </a:p>
          <a:p>
            <a:pPr algn="l"/>
            <a:endParaRPr lang="en-US" b="1" dirty="0" smtClean="0"/>
          </a:p>
          <a:p>
            <a:pPr algn="l"/>
            <a:r>
              <a:rPr lang="fr-FR" b="1" dirty="0" err="1" smtClean="0"/>
              <a:t>Corresponding</a:t>
            </a:r>
            <a:r>
              <a:rPr lang="fr-FR" b="1" dirty="0" smtClean="0"/>
              <a:t> WIGOS ID : 0-22000-0-VAA123Z </a:t>
            </a:r>
            <a:r>
              <a:rPr lang="fr-FR" dirty="0" smtClean="0"/>
              <a:t>(</a:t>
            </a:r>
            <a:r>
              <a:rPr lang="fr-FR" dirty="0" err="1" smtClean="0"/>
              <a:t>example</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0"/>
            <a:ext cx="6234545" cy="1066800"/>
          </a:xfrm>
        </p:spPr>
        <p:txBody>
          <a:bodyPr/>
          <a:lstStyle/>
          <a:p>
            <a:r>
              <a:rPr lang="en-US" sz="3000" dirty="0" smtClean="0"/>
              <a:t>Principles to guide allocation of station identifiers</a:t>
            </a:r>
            <a:endParaRPr lang="en-US" sz="3000" dirty="0"/>
          </a:p>
        </p:txBody>
      </p:sp>
      <p:sp>
        <p:nvSpPr>
          <p:cNvPr id="4" name="Text Placeholder 3"/>
          <p:cNvSpPr>
            <a:spLocks noGrp="1"/>
          </p:cNvSpPr>
          <p:nvPr>
            <p:ph type="body" sz="quarter" idx="14"/>
          </p:nvPr>
        </p:nvSpPr>
        <p:spPr>
          <a:xfrm>
            <a:off x="161925" y="1000125"/>
            <a:ext cx="8705850" cy="5676899"/>
          </a:xfrm>
        </p:spPr>
        <p:txBody>
          <a:bodyPr/>
          <a:lstStyle/>
          <a:p>
            <a:pPr marL="171450" indent="-171450" algn="l">
              <a:buFont typeface="Wingdings" pitchFamily="2" charset="2"/>
              <a:buChar char="Ø"/>
            </a:pPr>
            <a:r>
              <a:rPr lang="en-US" i="1" dirty="0" smtClean="0">
                <a:latin typeface="Arial Narrow" pitchFamily="34" charset="0"/>
              </a:rPr>
              <a:t>Issuers of identifiers </a:t>
            </a:r>
            <a:r>
              <a:rPr lang="en-US" dirty="0" smtClean="0">
                <a:latin typeface="Arial Narrow" pitchFamily="34" charset="0"/>
              </a:rPr>
              <a:t>are responsible for guaranteeing uniqueness of identifiers; no two observing facilities share the same station identifier . </a:t>
            </a:r>
          </a:p>
          <a:p>
            <a:pPr marL="571500" lvl="2" indent="-171450">
              <a:buFont typeface="Wingdings" pitchFamily="2" charset="2"/>
              <a:buChar char="§"/>
            </a:pPr>
            <a:r>
              <a:rPr lang="en-US" sz="1400" dirty="0" smtClean="0">
                <a:latin typeface="Arial Narrow" pitchFamily="34" charset="0"/>
              </a:rPr>
              <a:t>Issuers of identifiers can allocate different Issue Numbers to the organizations delegated to  allocate "Local Identifiers" for their observing facilities. </a:t>
            </a:r>
          </a:p>
          <a:p>
            <a:pPr marL="571500" lvl="2" indent="-171450">
              <a:buFont typeface="Wingdings" pitchFamily="2" charset="2"/>
              <a:buChar char="§"/>
            </a:pPr>
            <a:r>
              <a:rPr lang="en-US" sz="1400" dirty="0" smtClean="0">
                <a:latin typeface="Arial Narrow" pitchFamily="34" charset="0"/>
              </a:rPr>
              <a:t>The issuer of identifiers should maintain records on </a:t>
            </a:r>
            <a:r>
              <a:rPr lang="en-US" sz="1400" i="1" dirty="0" smtClean="0">
                <a:latin typeface="Arial Narrow" pitchFamily="34" charset="0"/>
              </a:rPr>
              <a:t>Issue Numbers</a:t>
            </a:r>
            <a:r>
              <a:rPr lang="en-US" sz="1400" dirty="0" smtClean="0">
                <a:latin typeface="Arial Narrow" pitchFamily="34" charset="0"/>
              </a:rPr>
              <a:t> and organizations responsible for managing </a:t>
            </a:r>
            <a:r>
              <a:rPr lang="en-US" sz="1400" i="1" dirty="0" smtClean="0">
                <a:latin typeface="Arial Narrow" pitchFamily="34" charset="0"/>
              </a:rPr>
              <a:t>Local Identifiers.</a:t>
            </a:r>
          </a:p>
          <a:p>
            <a:pPr marL="571500" lvl="2" indent="-91440">
              <a:buFont typeface="Wingdings" pitchFamily="2" charset="2"/>
              <a:buChar char="§"/>
            </a:pPr>
            <a:endParaRPr lang="en-US" sz="1400"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An organization issuing a </a:t>
            </a:r>
            <a:r>
              <a:rPr lang="en-US" i="1" dirty="0" smtClean="0">
                <a:latin typeface="Arial Narrow" pitchFamily="34" charset="0"/>
              </a:rPr>
              <a:t>Local Identifier</a:t>
            </a:r>
            <a:r>
              <a:rPr lang="en-US" dirty="0" smtClean="0">
                <a:latin typeface="Arial Narrow" pitchFamily="34" charset="0"/>
              </a:rPr>
              <a:t> must ensure that no two observing facilities share a WIGOS station identifier. </a:t>
            </a:r>
          </a:p>
          <a:p>
            <a:pPr marL="571500" lvl="2" indent="-171450">
              <a:buFont typeface="Wingdings" pitchFamily="2" charset="2"/>
              <a:buChar char="§"/>
            </a:pPr>
            <a:r>
              <a:rPr lang="en-US" sz="1400" dirty="0" smtClean="0">
                <a:latin typeface="Arial Narrow" pitchFamily="34" charset="0"/>
              </a:rPr>
              <a:t>An organization responsible for allocating </a:t>
            </a:r>
            <a:r>
              <a:rPr lang="en-US" sz="1400" i="1" dirty="0" smtClean="0">
                <a:latin typeface="Arial Narrow" pitchFamily="34" charset="0"/>
              </a:rPr>
              <a:t>Issue Numbers</a:t>
            </a:r>
            <a:r>
              <a:rPr lang="en-US" sz="1400" dirty="0" smtClean="0">
                <a:latin typeface="Arial Narrow" pitchFamily="34" charset="0"/>
              </a:rPr>
              <a:t> and </a:t>
            </a:r>
            <a:r>
              <a:rPr lang="en-US" sz="1400" i="1" dirty="0" smtClean="0">
                <a:latin typeface="Arial Narrow" pitchFamily="34" charset="0"/>
              </a:rPr>
              <a:t>Local Identifiers</a:t>
            </a:r>
            <a:r>
              <a:rPr lang="en-US" sz="1400" dirty="0" smtClean="0">
                <a:latin typeface="Arial Narrow" pitchFamily="34" charset="0"/>
              </a:rPr>
              <a:t> must ensure that no two observing facilities have the same combination of </a:t>
            </a:r>
            <a:r>
              <a:rPr lang="en-US" sz="1400" i="1" dirty="0" smtClean="0">
                <a:latin typeface="Arial Narrow" pitchFamily="34" charset="0"/>
              </a:rPr>
              <a:t>Issue Number</a:t>
            </a:r>
            <a:r>
              <a:rPr lang="en-US" sz="1400" dirty="0" smtClean="0">
                <a:latin typeface="Arial Narrow" pitchFamily="34" charset="0"/>
              </a:rPr>
              <a:t> and </a:t>
            </a:r>
            <a:r>
              <a:rPr lang="en-US" sz="1400" i="1" dirty="0" smtClean="0">
                <a:latin typeface="Arial Narrow" pitchFamily="34" charset="0"/>
              </a:rPr>
              <a:t>Local Identifier</a:t>
            </a:r>
            <a:r>
              <a:rPr lang="en-US" sz="1400" dirty="0" smtClean="0">
                <a:latin typeface="Arial Narrow" pitchFamily="34" charset="0"/>
              </a:rPr>
              <a:t>. If the organization is only allocating </a:t>
            </a:r>
            <a:r>
              <a:rPr lang="en-US" sz="1400" i="1" dirty="0" smtClean="0">
                <a:latin typeface="Arial Narrow" pitchFamily="34" charset="0"/>
              </a:rPr>
              <a:t>Local Identifiers</a:t>
            </a:r>
            <a:r>
              <a:rPr lang="en-US" sz="1400" dirty="0" smtClean="0">
                <a:latin typeface="Arial Narrow" pitchFamily="34" charset="0"/>
              </a:rPr>
              <a:t> then it is sufficient for that organization to ensure that it does not issue the same </a:t>
            </a:r>
            <a:r>
              <a:rPr lang="en-US" sz="1400" i="1" dirty="0" smtClean="0">
                <a:latin typeface="Arial Narrow" pitchFamily="34" charset="0"/>
              </a:rPr>
              <a:t>Local Identifier</a:t>
            </a:r>
            <a:r>
              <a:rPr lang="en-US" sz="1400" dirty="0" smtClean="0">
                <a:latin typeface="Arial Narrow" pitchFamily="34" charset="0"/>
              </a:rPr>
              <a:t> to the more than one observing facility. </a:t>
            </a:r>
          </a:p>
          <a:p>
            <a:pPr marL="571500" lvl="2" indent="-171450">
              <a:buFont typeface="Wingdings" pitchFamily="2" charset="2"/>
              <a:buChar char="§"/>
            </a:pPr>
            <a:r>
              <a:rPr lang="en-US" sz="1400" dirty="0" smtClean="0">
                <a:latin typeface="Arial Narrow" pitchFamily="34" charset="0"/>
              </a:rPr>
              <a:t>The organization must maintain a record of the </a:t>
            </a:r>
            <a:r>
              <a:rPr lang="en-US" sz="1400" i="1" dirty="0" smtClean="0">
                <a:latin typeface="Arial Narrow" pitchFamily="34" charset="0"/>
              </a:rPr>
              <a:t>Local Identifiers</a:t>
            </a:r>
            <a:r>
              <a:rPr lang="en-US" sz="1400" dirty="0" smtClean="0">
                <a:latin typeface="Arial Narrow" pitchFamily="34" charset="0"/>
              </a:rPr>
              <a:t> (and </a:t>
            </a:r>
            <a:r>
              <a:rPr lang="en-US" sz="1400" i="1" dirty="0" smtClean="0">
                <a:latin typeface="Arial Narrow" pitchFamily="34" charset="0"/>
              </a:rPr>
              <a:t>Issue Numbers</a:t>
            </a:r>
            <a:r>
              <a:rPr lang="en-US" sz="1400" dirty="0" smtClean="0">
                <a:latin typeface="Arial Narrow" pitchFamily="34" charset="0"/>
              </a:rPr>
              <a:t>) that it has issued (it may choose to use OSCAR for this). </a:t>
            </a:r>
          </a:p>
          <a:p>
            <a:pPr marL="571500" lvl="2" indent="-171450">
              <a:buNone/>
            </a:pPr>
            <a:endParaRPr lang="en-US" sz="14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An organization issuing a </a:t>
            </a:r>
            <a:r>
              <a:rPr lang="en-US" sz="1800" i="1" dirty="0" smtClean="0">
                <a:latin typeface="Arial Narrow" pitchFamily="34" charset="0"/>
              </a:rPr>
              <a:t>Local Identifier</a:t>
            </a:r>
            <a:r>
              <a:rPr lang="en-US" sz="1800" dirty="0" smtClean="0">
                <a:latin typeface="Arial Narrow" pitchFamily="34" charset="0"/>
              </a:rPr>
              <a:t> may choose to use an existing national identifier for the observing facility as the </a:t>
            </a:r>
            <a:r>
              <a:rPr lang="en-US" sz="1800" i="1" dirty="0" smtClean="0">
                <a:latin typeface="Arial Narrow" pitchFamily="34" charset="0"/>
              </a:rPr>
              <a:t>Local Identifier</a:t>
            </a:r>
            <a:r>
              <a:rPr lang="en-US" sz="1800" dirty="0" smtClean="0">
                <a:latin typeface="Arial Narrow" pitchFamily="34" charset="0"/>
              </a:rPr>
              <a:t>.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Historically, re-used  station IDs can be retained with different Issue Numbers to maintain the link. (Example: 0-20002-</a:t>
            </a:r>
            <a:r>
              <a:rPr lang="en-US" sz="1800" b="1" dirty="0" smtClean="0">
                <a:solidFill>
                  <a:srgbClr val="FF0000"/>
                </a:solidFill>
                <a:latin typeface="Arial Narrow" pitchFamily="34" charset="0"/>
              </a:rPr>
              <a:t>0</a:t>
            </a:r>
            <a:r>
              <a:rPr lang="en-US" sz="1800" dirty="0" smtClean="0">
                <a:latin typeface="Arial Narrow" pitchFamily="34" charset="0"/>
              </a:rPr>
              <a:t>-4400123 and new allocation is 0-20002-</a:t>
            </a:r>
            <a:r>
              <a:rPr lang="en-US" sz="1800" b="1" dirty="0" smtClean="0">
                <a:solidFill>
                  <a:srgbClr val="FF0000"/>
                </a:solidFill>
                <a:latin typeface="Arial Narrow" pitchFamily="34" charset="0"/>
              </a:rPr>
              <a:t>1</a:t>
            </a:r>
            <a:r>
              <a:rPr lang="en-US" sz="1800" dirty="0" smtClean="0">
                <a:latin typeface="Arial Narrow" pitchFamily="34" charset="0"/>
              </a:rPr>
              <a:t>-4400123)</a:t>
            </a:r>
          </a:p>
          <a:p>
            <a:pPr marL="171450" lvl="2" indent="-171450">
              <a:buFont typeface="Wingdings" pitchFamily="2" charset="2"/>
              <a:buChar char="Ø"/>
            </a:pPr>
            <a:endParaRPr lang="en-US" sz="1800" dirty="0" smtClean="0">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000" dirty="0" smtClean="0"/>
              <a:t>Principles to guide allocation of station identifiers (</a:t>
            </a:r>
            <a:r>
              <a:rPr lang="en-US" sz="3000" dirty="0" err="1" smtClean="0"/>
              <a:t>ctd</a:t>
            </a:r>
            <a:r>
              <a:rPr lang="en-US" sz="3000" dirty="0" smtClean="0"/>
              <a:t>).</a:t>
            </a:r>
            <a:endParaRPr lang="en-US" sz="3000" dirty="0"/>
          </a:p>
        </p:txBody>
      </p:sp>
      <p:sp>
        <p:nvSpPr>
          <p:cNvPr id="4" name="Text Placeholder 3"/>
          <p:cNvSpPr>
            <a:spLocks noGrp="1"/>
          </p:cNvSpPr>
          <p:nvPr>
            <p:ph type="body" sz="quarter" idx="14"/>
          </p:nvPr>
        </p:nvSpPr>
        <p:spPr>
          <a:xfrm>
            <a:off x="161925" y="1175634"/>
            <a:ext cx="8412049" cy="5358516"/>
          </a:xfrm>
        </p:spPr>
        <p:txBody>
          <a:bodyPr/>
          <a:lstStyle/>
          <a:p>
            <a:pPr marL="171450" lvl="2" indent="-171450">
              <a:buFont typeface="Wingdings" pitchFamily="2" charset="2"/>
              <a:buChar char="Ø"/>
            </a:pPr>
            <a:r>
              <a:rPr lang="en-US" sz="1800" dirty="0" smtClean="0">
                <a:latin typeface="Arial Narrow" pitchFamily="34" charset="0"/>
              </a:rPr>
              <a:t>WIGOS station identifier must not be issued to more than one observing facility; though it is permitted for a station to have more than one WIGOS station identifier associated with it.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The WIGOS station identifier for a closed observing facility must not be re-used unless the observing facility reopens.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Stations may have more than one WIGOS station identifier. In this case, the organization issuing the </a:t>
            </a:r>
            <a:r>
              <a:rPr lang="en-US" sz="1800" i="1" dirty="0" smtClean="0">
                <a:latin typeface="Arial Narrow" pitchFamily="34" charset="0"/>
              </a:rPr>
              <a:t>Local Identifier</a:t>
            </a:r>
            <a:r>
              <a:rPr lang="en-US" sz="1800" dirty="0" smtClean="0">
                <a:latin typeface="Arial Narrow" pitchFamily="34" charset="0"/>
              </a:rPr>
              <a:t> should associate all these identifiers with the same WIGOS metadata record.</a:t>
            </a:r>
          </a:p>
          <a:p>
            <a:pPr marL="0" lvl="2" indent="0">
              <a:buNone/>
            </a:pPr>
            <a:r>
              <a:rPr lang="en-US" sz="1800" dirty="0" smtClean="0">
                <a:latin typeface="Arial Narrow" pitchFamily="34" charset="0"/>
              </a:rPr>
              <a:t> </a:t>
            </a:r>
          </a:p>
          <a:p>
            <a:pPr marL="171450" lvl="2" indent="-171450">
              <a:buFont typeface="Wingdings" pitchFamily="2" charset="2"/>
              <a:buChar char="Ø"/>
            </a:pPr>
            <a:r>
              <a:rPr lang="en-US" sz="1800" dirty="0" smtClean="0">
                <a:latin typeface="Arial Narrow" pitchFamily="34" charset="0"/>
              </a:rPr>
              <a:t>The organization must use meteorological judgement in deciding to use the same WIGOS ID for a station  which moves its location.</a:t>
            </a:r>
          </a:p>
          <a:p>
            <a:pPr marL="171450" lvl="2" indent="-171450">
              <a:buNone/>
            </a:pPr>
            <a:endParaRPr lang="en-US" sz="1800"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Search </a:t>
            </a:r>
            <a:r>
              <a:rPr lang="en-US" dirty="0" smtClean="0">
                <a:latin typeface="Arial Narrow" pitchFamily="34" charset="0"/>
                <a:hlinkClick r:id="rId3"/>
              </a:rPr>
              <a:t>Oscar/surface</a:t>
            </a:r>
            <a:r>
              <a:rPr lang="en-US" dirty="0" smtClean="0">
                <a:latin typeface="Arial Narrow" pitchFamily="34" charset="0"/>
              </a:rPr>
              <a:t> for the proposed WIGOS station identifier before issuing the identifier to make sure that it has not already been allocated. </a:t>
            </a:r>
          </a:p>
          <a:p>
            <a:pPr marL="171450" indent="-171450" algn="l">
              <a:buFont typeface="Wingdings" pitchFamily="2" charset="2"/>
              <a:buChar char="Ø"/>
            </a:pPr>
            <a:endParaRPr lang="en-US"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Organizations are strongly advised to document their procedures for allocating WIGOS station identifiers in their Quality Management System. </a:t>
            </a:r>
          </a:p>
          <a:p>
            <a:pPr marL="171450" lvl="2" indent="-171450">
              <a:buFont typeface="Wingdings" pitchFamily="2" charset="2"/>
              <a:buChar char="Ø"/>
            </a:pPr>
            <a:endParaRPr lang="en-US" sz="1800" dirty="0" smtClean="0">
              <a:latin typeface="Arial Narrow" pitchFamily="34" charset="0"/>
            </a:endParaRPr>
          </a:p>
          <a:p>
            <a:pPr algn="l"/>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09725" y="0"/>
            <a:ext cx="6180488" cy="809625"/>
          </a:xfrm>
        </p:spPr>
        <p:txBody>
          <a:bodyPr/>
          <a:lstStyle/>
          <a:p>
            <a:r>
              <a:rPr lang="en-US" sz="2800" dirty="0" smtClean="0"/>
              <a:t>Assigning WIGOS Identifiers to observing stations</a:t>
            </a:r>
            <a:endParaRPr lang="en-US" sz="2800" dirty="0"/>
          </a:p>
        </p:txBody>
      </p:sp>
      <p:pic>
        <p:nvPicPr>
          <p:cNvPr id="2051" name="Picture 3"/>
          <p:cNvPicPr>
            <a:picLocks noChangeAspect="1" noChangeArrowheads="1"/>
          </p:cNvPicPr>
          <p:nvPr/>
        </p:nvPicPr>
        <p:blipFill>
          <a:blip r:embed="rId3" cstate="print"/>
          <a:srcRect/>
          <a:stretch>
            <a:fillRect/>
          </a:stretch>
        </p:blipFill>
        <p:spPr bwMode="auto">
          <a:xfrm>
            <a:off x="536576" y="813214"/>
            <a:ext cx="8197850" cy="5743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1"/>
            <a:ext cx="6234545" cy="1438275"/>
          </a:xfrm>
        </p:spPr>
        <p:txBody>
          <a:bodyPr/>
          <a:lstStyle/>
          <a:p>
            <a:r>
              <a:rPr lang="en-US" dirty="0" smtClean="0"/>
              <a:t>Advice for users of WIGOS Identifiers</a:t>
            </a:r>
          </a:p>
        </p:txBody>
      </p:sp>
      <p:sp>
        <p:nvSpPr>
          <p:cNvPr id="4" name="Text Placeholder 3"/>
          <p:cNvSpPr>
            <a:spLocks noGrp="1"/>
          </p:cNvSpPr>
          <p:nvPr>
            <p:ph type="body" sz="quarter" idx="14"/>
          </p:nvPr>
        </p:nvSpPr>
        <p:spPr>
          <a:xfrm>
            <a:off x="247650" y="1362075"/>
            <a:ext cx="8629649" cy="5086350"/>
          </a:xfrm>
        </p:spPr>
        <p:txBody>
          <a:bodyPr/>
          <a:lstStyle/>
          <a:p>
            <a:pPr algn="l">
              <a:buFont typeface="Arial" pitchFamily="34" charset="0"/>
              <a:buChar char="•"/>
            </a:pPr>
            <a:r>
              <a:rPr lang="en-US" sz="2000" dirty="0" smtClean="0">
                <a:latin typeface="Arial Narrow" pitchFamily="34" charset="0"/>
              </a:rPr>
              <a:t>WIGOS Identifiers do not have meaning in themselves. Users must not interpret any patterns they see in WIGOS Identifiers.</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Metadata associated with WIGOS identifiers are available through OSCAR at</a:t>
            </a:r>
          </a:p>
          <a:p>
            <a:pPr algn="l"/>
            <a:r>
              <a:rPr lang="en-US" sz="2000" dirty="0" smtClean="0">
                <a:latin typeface="Arial Narrow" pitchFamily="34" charset="0"/>
              </a:rPr>
              <a:t> 	</a:t>
            </a:r>
            <a:r>
              <a:rPr lang="en-US" dirty="0" smtClean="0">
                <a:latin typeface="Arial Narrow" pitchFamily="34" charset="0"/>
                <a:hlinkClick r:id="rId3"/>
              </a:rPr>
              <a:t>https://oscar.wmo.int/surface/index.html#/</a:t>
            </a:r>
            <a:endParaRPr lang="en-US" dirty="0" smtClean="0">
              <a:latin typeface="Arial Narrow" pitchFamily="34" charset="0"/>
            </a:endParaRP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WIGOS station identifiers </a:t>
            </a:r>
            <a:r>
              <a:rPr lang="en-US" sz="2000" b="1" dirty="0" smtClean="0">
                <a:latin typeface="Arial Narrow" pitchFamily="34" charset="0"/>
              </a:rPr>
              <a:t>cannot</a:t>
            </a:r>
            <a:r>
              <a:rPr lang="en-US" sz="2000" dirty="0" smtClean="0">
                <a:latin typeface="Arial Narrow" pitchFamily="34" charset="0"/>
              </a:rPr>
              <a:t> be represented in the Traditional Alphanumeric Code forms such as FM-12 SYNOP / FM-13 SHIP / FM-18  Buoy / FM-35 TEMP.</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WIGOS station identifiers </a:t>
            </a:r>
            <a:r>
              <a:rPr lang="en-US" sz="2000" b="1" dirty="0" smtClean="0">
                <a:latin typeface="Arial Narrow" pitchFamily="34" charset="0"/>
              </a:rPr>
              <a:t>can</a:t>
            </a:r>
            <a:r>
              <a:rPr lang="en-US" sz="2000" dirty="0" smtClean="0">
                <a:latin typeface="Arial Narrow" pitchFamily="34" charset="0"/>
              </a:rPr>
              <a:t> be included in Table Driven Code Form equivalents (</a:t>
            </a:r>
            <a:r>
              <a:rPr lang="en-US" dirty="0" smtClean="0">
                <a:latin typeface="Arial Narrow" pitchFamily="34" charset="0"/>
              </a:rPr>
              <a:t>FM-94 BUFR or FM-95 CREX, or, in the future, model driven code forms. Information available on </a:t>
            </a:r>
            <a:r>
              <a:rPr lang="en-US" dirty="0" smtClean="0">
                <a:latin typeface="Arial Narrow" pitchFamily="34" charset="0"/>
                <a:hlinkClick r:id="rId4" tooltip="WIGOS-ID-BUFR"/>
              </a:rPr>
              <a:t>http://wis.wmo.int/page=WIGOS-ID-BUFR</a:t>
            </a:r>
            <a:r>
              <a:rPr lang="en-US" sz="2000" dirty="0" smtClean="0">
                <a:latin typeface="Arial Narrow" pitchFamily="34" charset="0"/>
              </a:rPr>
              <a:t>).</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Centers unable to process Table Driven Code Form will not be able to access the reports from stations that only have WIGOS station identifiers. </a:t>
            </a:r>
            <a:br>
              <a:rPr lang="en-US" sz="2000" dirty="0" smtClean="0">
                <a:latin typeface="Arial Narrow" pitchFamily="34" charset="0"/>
              </a:rPr>
            </a:b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0"/>
            <a:ext cx="6234545" cy="1133475"/>
          </a:xfrm>
        </p:spPr>
        <p:txBody>
          <a:bodyPr/>
          <a:lstStyle/>
          <a:p>
            <a:r>
              <a:rPr lang="fr-FR" dirty="0" smtClean="0"/>
              <a:t>Discussion </a:t>
            </a:r>
            <a:endParaRPr lang="en-US" dirty="0"/>
          </a:p>
        </p:txBody>
      </p:sp>
      <p:sp>
        <p:nvSpPr>
          <p:cNvPr id="4" name="Text Placeholder 3"/>
          <p:cNvSpPr>
            <a:spLocks noGrp="1"/>
          </p:cNvSpPr>
          <p:nvPr>
            <p:ph type="body" sz="quarter" idx="14"/>
          </p:nvPr>
        </p:nvSpPr>
        <p:spPr>
          <a:xfrm>
            <a:off x="295275" y="1175634"/>
            <a:ext cx="8572500" cy="5396616"/>
          </a:xfrm>
        </p:spPr>
        <p:txBody>
          <a:bodyPr/>
          <a:lstStyle/>
          <a:p>
            <a:pPr algn="l">
              <a:buFont typeface="Arial" pitchFamily="34" charset="0"/>
              <a:buChar char="•"/>
            </a:pPr>
            <a:endParaRPr lang="fr-FR" sz="2000" dirty="0" smtClean="0">
              <a:latin typeface="Arial Narrow" pitchFamily="34" charset="0"/>
            </a:endParaRPr>
          </a:p>
          <a:p>
            <a:pPr marL="342900" lvl="1" indent="-342900">
              <a:buFont typeface="Wingdings" pitchFamily="2" charset="2"/>
              <a:buChar char="Ø"/>
            </a:pPr>
            <a:r>
              <a:rPr lang="fr-FR" sz="2000" dirty="0" err="1" smtClean="0">
                <a:latin typeface="Arial Narrow" pitchFamily="34" charset="0"/>
              </a:rPr>
              <a:t>Who</a:t>
            </a:r>
            <a:r>
              <a:rPr lang="fr-FR" sz="2000" dirty="0" smtClean="0">
                <a:latin typeface="Arial Narrow" pitchFamily="34" charset="0"/>
              </a:rPr>
              <a:t> </a:t>
            </a:r>
            <a:r>
              <a:rPr lang="fr-FR" sz="2000" dirty="0" err="1" smtClean="0">
                <a:latin typeface="Arial Narrow" pitchFamily="34" charset="0"/>
              </a:rPr>
              <a:t>shoud</a:t>
            </a:r>
            <a:r>
              <a:rPr lang="fr-FR" sz="2000" dirty="0" smtClean="0">
                <a:latin typeface="Arial Narrow" pitchFamily="34" charset="0"/>
              </a:rPr>
              <a:t> </a:t>
            </a:r>
            <a:r>
              <a:rPr lang="fr-FR" sz="2000" dirty="0" err="1" smtClean="0">
                <a:latin typeface="Arial Narrow" pitchFamily="34" charset="0"/>
              </a:rPr>
              <a:t>be</a:t>
            </a:r>
            <a:r>
              <a:rPr lang="fr-FR" sz="2000" dirty="0" smtClean="0">
                <a:latin typeface="Arial Narrow" pitchFamily="34" charset="0"/>
              </a:rPr>
              <a:t> the </a:t>
            </a:r>
            <a:r>
              <a:rPr lang="fr-FR" sz="2000" dirty="0" err="1" smtClean="0">
                <a:latin typeface="Arial Narrow" pitchFamily="34" charset="0"/>
              </a:rPr>
              <a:t>issuer</a:t>
            </a:r>
            <a:r>
              <a:rPr lang="fr-FR" sz="2000" dirty="0" smtClean="0">
                <a:latin typeface="Arial Narrow" pitchFamily="34" charset="0"/>
              </a:rPr>
              <a:t> of </a:t>
            </a:r>
            <a:r>
              <a:rPr lang="fr-FR" sz="2000" dirty="0" err="1" smtClean="0">
                <a:latin typeface="Arial Narrow" pitchFamily="34" charset="0"/>
              </a:rPr>
              <a:t>identifiers</a:t>
            </a:r>
            <a:r>
              <a:rPr lang="fr-FR" sz="2000" dirty="0" smtClean="0">
                <a:latin typeface="Arial Narrow" pitchFamily="34" charset="0"/>
              </a:rPr>
              <a:t>? </a:t>
            </a:r>
          </a:p>
          <a:p>
            <a:pPr marL="742950" lvl="2" indent="-342900"/>
            <a:r>
              <a:rPr lang="fr-FR" sz="1600" dirty="0" err="1" smtClean="0">
                <a:latin typeface="Arial Narrow" pitchFamily="34" charset="0"/>
              </a:rPr>
              <a:t>Depend</a:t>
            </a:r>
            <a:r>
              <a:rPr lang="fr-FR" sz="1600" dirty="0" smtClean="0">
                <a:latin typeface="Arial Narrow" pitchFamily="34" charset="0"/>
              </a:rPr>
              <a:t> on the station </a:t>
            </a:r>
            <a:r>
              <a:rPr lang="fr-FR" sz="1600" dirty="0" err="1" smtClean="0">
                <a:latin typeface="Arial Narrow" pitchFamily="34" charset="0"/>
              </a:rPr>
              <a:t>Category</a:t>
            </a:r>
            <a:r>
              <a:rPr lang="fr-FR" sz="1600" dirty="0" smtClean="0">
                <a:latin typeface="Arial Narrow" pitchFamily="34" charset="0"/>
              </a:rPr>
              <a:t>  (ARGO </a:t>
            </a:r>
            <a:r>
              <a:rPr lang="fr-FR" sz="1600" dirty="0" err="1" smtClean="0">
                <a:latin typeface="Arial Narrow" pitchFamily="34" charset="0"/>
              </a:rPr>
              <a:t>ptfs</a:t>
            </a:r>
            <a:r>
              <a:rPr lang="fr-FR" sz="1600" dirty="0" smtClean="0">
                <a:latin typeface="Arial Narrow" pitchFamily="34" charset="0"/>
              </a:rPr>
              <a:t>, SOT </a:t>
            </a:r>
            <a:r>
              <a:rPr lang="fr-FR" sz="1600" dirty="0" err="1" smtClean="0">
                <a:latin typeface="Arial Narrow" pitchFamily="34" charset="0"/>
              </a:rPr>
              <a:t>ptfs</a:t>
            </a:r>
            <a:r>
              <a:rPr lang="fr-FR" sz="1600" dirty="0" smtClean="0">
                <a:latin typeface="Arial Narrow" pitchFamily="34" charset="0"/>
              </a:rPr>
              <a:t>, DBCP </a:t>
            </a:r>
            <a:r>
              <a:rPr lang="fr-FR" sz="1600" dirty="0" err="1" smtClean="0">
                <a:latin typeface="Arial Narrow" pitchFamily="34" charset="0"/>
              </a:rPr>
              <a:t>ptfs</a:t>
            </a:r>
            <a:r>
              <a:rPr lang="fr-FR" sz="1600" dirty="0" smtClean="0">
                <a:latin typeface="Arial Narrow" pitchFamily="34" charset="0"/>
              </a:rPr>
              <a:t>, etc.)?</a:t>
            </a:r>
            <a:endParaRPr lang="fr-FR" sz="2000" dirty="0" smtClean="0">
              <a:latin typeface="Arial Narrow" pitchFamily="34" charset="0"/>
            </a:endParaRPr>
          </a:p>
          <a:p>
            <a:pPr lvl="2">
              <a:buFont typeface="Wingdings" pitchFamily="2" charset="2"/>
              <a:buChar char="§"/>
            </a:pPr>
            <a:r>
              <a:rPr lang="fr-FR" sz="1600" dirty="0" smtClean="0">
                <a:latin typeface="Arial Narrow" pitchFamily="34" charset="0"/>
              </a:rPr>
              <a:t>WMO </a:t>
            </a:r>
            <a:r>
              <a:rPr lang="en-US" sz="1600" dirty="0" err="1" smtClean="0">
                <a:latin typeface="Arial Narrow" pitchFamily="34" charset="0"/>
              </a:rPr>
              <a:t>programmes</a:t>
            </a:r>
            <a:r>
              <a:rPr lang="en-US" sz="1600" dirty="0" smtClean="0">
                <a:latin typeface="Arial Narrow" pitchFamily="34" charset="0"/>
              </a:rPr>
              <a:t> of Partner organizations?</a:t>
            </a:r>
            <a:endParaRPr lang="fr-FR" sz="1600" dirty="0" smtClean="0">
              <a:latin typeface="Arial Narrow" pitchFamily="34" charset="0"/>
            </a:endParaRPr>
          </a:p>
          <a:p>
            <a:pPr lvl="2">
              <a:buFont typeface="Wingdings" pitchFamily="2" charset="2"/>
              <a:buChar char="§"/>
            </a:pPr>
            <a:r>
              <a:rPr lang="fr-FR" sz="1600" dirty="0" err="1" smtClean="0">
                <a:latin typeface="Arial Narrow" pitchFamily="34" charset="0"/>
              </a:rPr>
              <a:t>Regional</a:t>
            </a:r>
            <a:r>
              <a:rPr lang="fr-FR" sz="1600" dirty="0" smtClean="0">
                <a:latin typeface="Arial Narrow" pitchFamily="34" charset="0"/>
              </a:rPr>
              <a:t> center ?</a:t>
            </a:r>
          </a:p>
          <a:p>
            <a:pPr lvl="2">
              <a:buFont typeface="Wingdings" pitchFamily="2" charset="2"/>
              <a:buChar char="§"/>
            </a:pPr>
            <a:r>
              <a:rPr lang="fr-FR" sz="1600" dirty="0" smtClean="0">
                <a:latin typeface="Arial Narrow" pitchFamily="34" charset="0"/>
              </a:rPr>
              <a:t>National Organisation ?</a:t>
            </a:r>
          </a:p>
          <a:p>
            <a:pPr lvl="2">
              <a:buFont typeface="Wingdings" pitchFamily="2" charset="2"/>
              <a:buChar char="§"/>
            </a:pPr>
            <a:r>
              <a:rPr lang="fr-FR" sz="1600" dirty="0" err="1" smtClean="0">
                <a:latin typeface="Arial Narrow" pitchFamily="34" charset="0"/>
              </a:rPr>
              <a:t>Some</a:t>
            </a:r>
            <a:r>
              <a:rPr lang="fr-FR" sz="1600" dirty="0" smtClean="0">
                <a:latin typeface="Arial Narrow" pitchFamily="34" charset="0"/>
              </a:rPr>
              <a:t> or all of </a:t>
            </a:r>
            <a:r>
              <a:rPr lang="fr-FR" sz="1600" dirty="0" err="1" smtClean="0">
                <a:latin typeface="Arial Narrow" pitchFamily="34" charset="0"/>
              </a:rPr>
              <a:t>above</a:t>
            </a:r>
            <a:r>
              <a:rPr lang="fr-FR" sz="1600" dirty="0" smtClean="0">
                <a:latin typeface="Arial Narrow" pitchFamily="34" charset="0"/>
              </a:rPr>
              <a:t> ?</a:t>
            </a:r>
          </a:p>
          <a:p>
            <a:pPr lvl="2">
              <a:buFont typeface="Wingdings" pitchFamily="2" charset="2"/>
              <a:buChar char="§"/>
            </a:pPr>
            <a:endParaRPr lang="fr-FR" sz="1600" dirty="0" smtClean="0">
              <a:latin typeface="Arial Narrow" pitchFamily="34" charset="0"/>
            </a:endParaRPr>
          </a:p>
          <a:p>
            <a:pPr marL="342900" lvl="1" indent="-342900">
              <a:buFont typeface="Wingdings" pitchFamily="2" charset="2"/>
              <a:buChar char="Ø"/>
            </a:pPr>
            <a:r>
              <a:rPr lang="fr-FR" sz="2000" dirty="0" smtClean="0">
                <a:latin typeface="Arial Narrow" pitchFamily="34" charset="0"/>
              </a:rPr>
              <a:t>Multinational </a:t>
            </a:r>
            <a:r>
              <a:rPr lang="fr-FR" sz="2000" dirty="0" err="1" smtClean="0">
                <a:latin typeface="Arial Narrow" pitchFamily="34" charset="0"/>
              </a:rPr>
              <a:t>operators</a:t>
            </a:r>
            <a:r>
              <a:rPr lang="fr-FR" sz="2000" dirty="0" smtClean="0">
                <a:latin typeface="Arial Narrow" pitchFamily="34" charset="0"/>
              </a:rPr>
              <a:t>: </a:t>
            </a:r>
            <a:r>
              <a:rPr lang="fr-FR" sz="2000" dirty="0" err="1" smtClean="0">
                <a:latin typeface="Arial Narrow" pitchFamily="34" charset="0"/>
              </a:rPr>
              <a:t>which</a:t>
            </a:r>
            <a:r>
              <a:rPr lang="fr-FR" sz="2000" dirty="0" smtClean="0">
                <a:latin typeface="Arial Narrow" pitchFamily="34" charset="0"/>
              </a:rPr>
              <a:t> country code </a:t>
            </a:r>
            <a:r>
              <a:rPr lang="fr-FR" sz="2000" dirty="0" err="1" smtClean="0">
                <a:latin typeface="Arial Narrow" pitchFamily="34" charset="0"/>
              </a:rPr>
              <a:t>can</a:t>
            </a:r>
            <a:r>
              <a:rPr lang="fr-FR" sz="2000" dirty="0" smtClean="0">
                <a:latin typeface="Arial Narrow" pitchFamily="34" charset="0"/>
              </a:rPr>
              <a:t> </a:t>
            </a:r>
            <a:r>
              <a:rPr lang="fr-FR" sz="2000" dirty="0" err="1" smtClean="0">
                <a:latin typeface="Arial Narrow" pitchFamily="34" charset="0"/>
              </a:rPr>
              <a:t>be</a:t>
            </a:r>
            <a:r>
              <a:rPr lang="fr-FR" sz="2000" dirty="0" smtClean="0">
                <a:latin typeface="Arial Narrow" pitchFamily="34" charset="0"/>
              </a:rPr>
              <a:t> </a:t>
            </a:r>
            <a:r>
              <a:rPr lang="fr-FR" sz="2000" dirty="0" err="1" smtClean="0">
                <a:latin typeface="Arial Narrow" pitchFamily="34" charset="0"/>
              </a:rPr>
              <a:t>used</a:t>
            </a:r>
            <a:r>
              <a:rPr lang="fr-FR" sz="2000" dirty="0" smtClean="0">
                <a:latin typeface="Arial Narrow" pitchFamily="34" charset="0"/>
              </a:rPr>
              <a:t> (</a:t>
            </a:r>
            <a:r>
              <a:rPr lang="fr-FR" sz="2000" dirty="0" err="1" smtClean="0">
                <a:latin typeface="Arial Narrow" pitchFamily="34" charset="0"/>
              </a:rPr>
              <a:t>e.g</a:t>
            </a:r>
            <a:r>
              <a:rPr lang="fr-FR" sz="2000" dirty="0" smtClean="0">
                <a:latin typeface="Arial Narrow" pitchFamily="34" charset="0"/>
              </a:rPr>
              <a:t>. TAO/TRITON, </a:t>
            </a:r>
            <a:r>
              <a:rPr lang="fr-FR" sz="2000" dirty="0" err="1" smtClean="0">
                <a:latin typeface="Arial Narrow" pitchFamily="34" charset="0"/>
              </a:rPr>
              <a:t>ships</a:t>
            </a:r>
            <a:r>
              <a:rPr lang="fr-FR" sz="2000" dirty="0" smtClean="0">
                <a:latin typeface="Arial Narrow" pitchFamily="34" charset="0"/>
              </a:rPr>
              <a:t>) ?</a:t>
            </a:r>
          </a:p>
          <a:p>
            <a:pPr lvl="1">
              <a:buFont typeface="Arial" pitchFamily="34" charset="0"/>
              <a:buChar char="•"/>
            </a:pPr>
            <a:endParaRPr lang="fr-FR" sz="2000" dirty="0" smtClean="0">
              <a:latin typeface="Arial Narrow" pitchFamily="34" charset="0"/>
            </a:endParaRPr>
          </a:p>
          <a:p>
            <a:pPr algn="l">
              <a:buFont typeface="Wingdings" pitchFamily="2" charset="2"/>
              <a:buChar char="Ø"/>
            </a:pPr>
            <a:r>
              <a:rPr lang="fr-FR" sz="2000" dirty="0" smtClean="0">
                <a:latin typeface="Arial Narrow" pitchFamily="34" charset="0"/>
              </a:rPr>
              <a:t>How to </a:t>
            </a:r>
            <a:r>
              <a:rPr lang="fr-FR" sz="2000" dirty="0" err="1" smtClean="0">
                <a:latin typeface="Arial Narrow" pitchFamily="34" charset="0"/>
              </a:rPr>
              <a:t>handle</a:t>
            </a:r>
            <a:r>
              <a:rPr lang="fr-FR" sz="2000" dirty="0" smtClean="0">
                <a:latin typeface="Arial Narrow" pitchFamily="34" charset="0"/>
              </a:rPr>
              <a:t> </a:t>
            </a:r>
            <a:r>
              <a:rPr lang="fr-FR" sz="2000" dirty="0" err="1" smtClean="0">
                <a:latin typeface="Arial Narrow" pitchFamily="34" charset="0"/>
              </a:rPr>
              <a:t>third</a:t>
            </a:r>
            <a:r>
              <a:rPr lang="fr-FR" sz="2000" dirty="0" smtClean="0">
                <a:latin typeface="Arial Narrow" pitchFamily="34" charset="0"/>
              </a:rPr>
              <a:t> party </a:t>
            </a:r>
            <a:r>
              <a:rPr lang="fr-FR" sz="2000" dirty="0" err="1" smtClean="0">
                <a:latin typeface="Arial Narrow" pitchFamily="34" charset="0"/>
              </a:rPr>
              <a:t>operated</a:t>
            </a:r>
            <a:r>
              <a:rPr lang="fr-FR" sz="2000" dirty="0" smtClean="0">
                <a:latin typeface="Arial Narrow" pitchFamily="34" charset="0"/>
              </a:rPr>
              <a:t> stations  </a:t>
            </a:r>
            <a:r>
              <a:rPr lang="fr-FR" sz="2000" dirty="0" err="1" smtClean="0">
                <a:latin typeface="Arial Narrow" pitchFamily="34" charset="0"/>
              </a:rPr>
              <a:t>who</a:t>
            </a:r>
            <a:r>
              <a:rPr lang="fr-FR" sz="2000" dirty="0" smtClean="0">
                <a:latin typeface="Arial Narrow" pitchFamily="34" charset="0"/>
              </a:rPr>
              <a:t> are </a:t>
            </a:r>
            <a:r>
              <a:rPr lang="fr-FR" sz="2000" dirty="0" err="1" smtClean="0">
                <a:latin typeface="Arial Narrow" pitchFamily="34" charset="0"/>
              </a:rPr>
              <a:t>currently</a:t>
            </a:r>
            <a:r>
              <a:rPr lang="fr-FR" sz="2000" dirty="0" smtClean="0">
                <a:latin typeface="Arial Narrow" pitchFamily="34" charset="0"/>
              </a:rPr>
              <a:t> not </a:t>
            </a:r>
            <a:r>
              <a:rPr lang="fr-FR" sz="2000" dirty="0" err="1" smtClean="0">
                <a:latin typeface="Arial Narrow" pitchFamily="34" charset="0"/>
              </a:rPr>
              <a:t>providing</a:t>
            </a:r>
            <a:r>
              <a:rPr lang="fr-FR" sz="2000" dirty="0" smtClean="0">
                <a:latin typeface="Arial Narrow" pitchFamily="34" charset="0"/>
              </a:rPr>
              <a:t> data to the GTS?</a:t>
            </a:r>
          </a:p>
          <a:p>
            <a:pPr marL="742950" lvl="2" indent="-342900"/>
            <a:r>
              <a:rPr lang="fr-FR" sz="1600" dirty="0" err="1" smtClean="0">
                <a:latin typeface="Arial Narrow" pitchFamily="34" charset="0"/>
              </a:rPr>
              <a:t>Third</a:t>
            </a:r>
            <a:r>
              <a:rPr lang="fr-FR" sz="1600" dirty="0" smtClean="0">
                <a:latin typeface="Arial Narrow" pitchFamily="34" charset="0"/>
              </a:rPr>
              <a:t> party </a:t>
            </a:r>
            <a:r>
              <a:rPr lang="fr-FR" sz="1600" dirty="0" err="1" smtClean="0">
                <a:latin typeface="Arial Narrow" pitchFamily="34" charset="0"/>
              </a:rPr>
              <a:t>operators</a:t>
            </a:r>
            <a:r>
              <a:rPr lang="fr-FR" sz="1600" dirty="0" smtClean="0">
                <a:latin typeface="Arial Narrow" pitchFamily="34" charset="0"/>
              </a:rPr>
              <a:t> </a:t>
            </a:r>
            <a:r>
              <a:rPr lang="fr-FR" sz="1600" dirty="0" err="1" smtClean="0">
                <a:latin typeface="Arial Narrow" pitchFamily="34" charset="0"/>
              </a:rPr>
              <a:t>having</a:t>
            </a:r>
            <a:r>
              <a:rPr lang="fr-FR" sz="1600" dirty="0" smtClean="0">
                <a:latin typeface="Arial Narrow" pitchFamily="34" charset="0"/>
              </a:rPr>
              <a:t> </a:t>
            </a:r>
            <a:r>
              <a:rPr lang="fr-FR" sz="1600" dirty="0" err="1" smtClean="0">
                <a:latin typeface="Arial Narrow" pitchFamily="34" charset="0"/>
              </a:rPr>
              <a:t>agreements</a:t>
            </a:r>
            <a:r>
              <a:rPr lang="fr-FR" sz="1600" dirty="0" smtClean="0">
                <a:latin typeface="Arial Narrow" pitchFamily="34" charset="0"/>
              </a:rPr>
              <a:t>/MOU </a:t>
            </a:r>
            <a:r>
              <a:rPr lang="fr-FR" sz="1600" dirty="0" err="1" smtClean="0">
                <a:latin typeface="Arial Narrow" pitchFamily="34" charset="0"/>
              </a:rPr>
              <a:t>with</a:t>
            </a:r>
            <a:r>
              <a:rPr lang="fr-FR" sz="1600" dirty="0" smtClean="0">
                <a:latin typeface="Arial Narrow" pitchFamily="34" charset="0"/>
              </a:rPr>
              <a:t> NMHS?</a:t>
            </a:r>
          </a:p>
          <a:p>
            <a:pPr marL="742950" lvl="2" indent="-342900"/>
            <a:r>
              <a:rPr lang="fr-FR" sz="1600" dirty="0" err="1" smtClean="0">
                <a:latin typeface="Arial Narrow" pitchFamily="34" charset="0"/>
              </a:rPr>
              <a:t>Third</a:t>
            </a:r>
            <a:r>
              <a:rPr lang="fr-FR" sz="1600" dirty="0" smtClean="0">
                <a:latin typeface="Arial Narrow" pitchFamily="34" charset="0"/>
              </a:rPr>
              <a:t> party </a:t>
            </a:r>
            <a:r>
              <a:rPr lang="fr-FR" sz="1600" dirty="0" err="1" smtClean="0">
                <a:latin typeface="Arial Narrow" pitchFamily="34" charset="0"/>
              </a:rPr>
              <a:t>operators</a:t>
            </a:r>
            <a:r>
              <a:rPr lang="fr-FR" sz="1600" dirty="0" smtClean="0">
                <a:latin typeface="Arial Narrow" pitchFamily="34" charset="0"/>
              </a:rPr>
              <a:t> </a:t>
            </a:r>
            <a:r>
              <a:rPr lang="fr-FR" sz="1600" dirty="0" err="1" smtClean="0">
                <a:latin typeface="Arial Narrow" pitchFamily="34" charset="0"/>
              </a:rPr>
              <a:t>without</a:t>
            </a:r>
            <a:r>
              <a:rPr lang="fr-FR" sz="1600" dirty="0" smtClean="0">
                <a:latin typeface="Arial Narrow" pitchFamily="34" charset="0"/>
              </a:rPr>
              <a:t> </a:t>
            </a:r>
            <a:r>
              <a:rPr lang="fr-FR" sz="1600" dirty="0" err="1" smtClean="0">
                <a:latin typeface="Arial Narrow" pitchFamily="34" charset="0"/>
              </a:rPr>
              <a:t>existing</a:t>
            </a:r>
            <a:r>
              <a:rPr lang="fr-FR" sz="1600" dirty="0" smtClean="0">
                <a:latin typeface="Arial Narrow" pitchFamily="34" charset="0"/>
              </a:rPr>
              <a:t>  agreement/MOU </a:t>
            </a:r>
            <a:r>
              <a:rPr lang="fr-FR" sz="1600" dirty="0" err="1" smtClean="0">
                <a:latin typeface="Arial Narrow" pitchFamily="34" charset="0"/>
              </a:rPr>
              <a:t>with</a:t>
            </a:r>
            <a:r>
              <a:rPr lang="fr-FR" sz="1600" dirty="0" smtClean="0">
                <a:latin typeface="Arial Narrow" pitchFamily="34" charset="0"/>
              </a:rPr>
              <a:t> NMHS?</a:t>
            </a:r>
          </a:p>
          <a:p>
            <a:pPr marL="742950" lvl="2" indent="-342900"/>
            <a:endParaRPr lang="fr-FR" sz="1600" dirty="0">
              <a:latin typeface="Arial Narrow" pitchFamily="34" charset="0"/>
            </a:endParaRPr>
          </a:p>
          <a:p>
            <a:pPr marL="0" indent="-400050"/>
            <a:endParaRPr lang="fr-FR" sz="1000" dirty="0" smtClean="0">
              <a:latin typeface="Arial Narrow" pitchFamily="34" charset="0"/>
            </a:endParaRPr>
          </a:p>
          <a:p>
            <a:pPr lvl="1">
              <a:buNone/>
            </a:pPr>
            <a:endParaRPr lang="fr-FR" sz="2000" dirty="0" smtClean="0">
              <a:latin typeface="Arial Narrow" pitchFamily="34" charset="0"/>
            </a:endParaRPr>
          </a:p>
          <a:p>
            <a:pPr lvl="1">
              <a:buNone/>
            </a:pPr>
            <a:endParaRPr lang="fr-FR"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9383" y="1261359"/>
            <a:ext cx="7944591" cy="4558416"/>
          </a:xfrm>
        </p:spPr>
        <p:txBody>
          <a:bodyPr/>
          <a:lstStyle/>
          <a:p>
            <a:endParaRPr lang="en-US" dirty="0" smtClean="0"/>
          </a:p>
          <a:p>
            <a:r>
              <a:rPr lang="en-US" sz="3200" dirty="0" smtClean="0"/>
              <a:t>For questions contact the Secretariat at </a:t>
            </a:r>
          </a:p>
          <a:p>
            <a:r>
              <a:rPr lang="en-US" sz="3200" dirty="0" smtClean="0">
                <a:hlinkClick r:id="rId3"/>
              </a:rPr>
              <a:t>wigos-help@wmo.int</a:t>
            </a:r>
            <a:endParaRPr lang="en-US" sz="3200" dirty="0" smtClean="0"/>
          </a:p>
          <a:p>
            <a:endParaRPr lang="fr-FR" sz="3200" dirty="0" smtClean="0"/>
          </a:p>
          <a:p>
            <a:endParaRPr lang="fr-FR" sz="3200" dirty="0" smtClean="0"/>
          </a:p>
          <a:p>
            <a:r>
              <a:rPr lang="fr-FR" sz="3200" b="1" dirty="0" err="1" smtClean="0"/>
              <a:t>Thank</a:t>
            </a:r>
            <a:r>
              <a:rPr lang="fr-FR" sz="3200" b="1" dirty="0" smtClean="0"/>
              <a:t> </a:t>
            </a:r>
            <a:r>
              <a:rPr lang="fr-FR" sz="3200" b="1" dirty="0" err="1" smtClean="0"/>
              <a:t>you</a:t>
            </a:r>
            <a:endParaRPr lang="fr-FR" sz="3200"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en-US" dirty="0" smtClean="0"/>
              <a:t>Purpose</a:t>
            </a:r>
            <a:endParaRPr lang="en-US" dirty="0"/>
          </a:p>
        </p:txBody>
      </p:sp>
      <p:sp>
        <p:nvSpPr>
          <p:cNvPr id="4" name="Espace réservé du texte 3"/>
          <p:cNvSpPr>
            <a:spLocks noGrp="1"/>
          </p:cNvSpPr>
          <p:nvPr>
            <p:ph type="body" sz="quarter" idx="14"/>
          </p:nvPr>
        </p:nvSpPr>
        <p:spPr>
          <a:xfrm>
            <a:off x="1038225" y="1238252"/>
            <a:ext cx="7210426" cy="2466974"/>
          </a:xfrm>
        </p:spPr>
        <p:txBody>
          <a:bodyPr/>
          <a:lstStyle/>
          <a:p>
            <a:pPr algn="l"/>
            <a:r>
              <a:rPr lang="en-GB" b="1" dirty="0" smtClean="0">
                <a:latin typeface="Arial Narrow" pitchFamily="34" charset="0"/>
              </a:rPr>
              <a:t>WIGOS station identifiers </a:t>
            </a:r>
            <a:r>
              <a:rPr lang="en-GB" dirty="0" smtClean="0">
                <a:latin typeface="Arial Narrow" pitchFamily="34" charset="0"/>
              </a:rPr>
              <a:t>;</a:t>
            </a:r>
          </a:p>
          <a:p>
            <a:pPr algn="l"/>
            <a:endParaRPr lang="en-GB" dirty="0" smtClean="0"/>
          </a:p>
          <a:p>
            <a:pPr marL="171450" indent="-171450" algn="l">
              <a:buFontTx/>
              <a:buChar char="-"/>
            </a:pPr>
            <a:r>
              <a:rPr lang="en-GB" sz="2000" dirty="0" smtClean="0">
                <a:latin typeface="Arial Narrow" pitchFamily="34" charset="0"/>
              </a:rPr>
              <a:t>provide a link between observations and the metadata associated with the conditions under which the observations were made. </a:t>
            </a:r>
          </a:p>
          <a:p>
            <a:pPr marL="171450" indent="-171450" algn="l">
              <a:buFontTx/>
              <a:buChar char="-"/>
            </a:pPr>
            <a:endParaRPr lang="en-GB" sz="2000" dirty="0" smtClean="0">
              <a:latin typeface="Arial Narrow" pitchFamily="34" charset="0"/>
            </a:endParaRPr>
          </a:p>
          <a:p>
            <a:pPr marL="171450" indent="-171450" algn="l">
              <a:buFontTx/>
              <a:buChar char="-"/>
            </a:pPr>
            <a:r>
              <a:rPr lang="en-GB" sz="2000" dirty="0" smtClean="0">
                <a:latin typeface="Arial Narrow" pitchFamily="34" charset="0"/>
              </a:rPr>
              <a:t>Reduce the need to transfer unchanging station metadata with observed values.</a:t>
            </a:r>
          </a:p>
          <a:p>
            <a:pPr marL="171450" indent="-171450" algn="l">
              <a:buFontTx/>
              <a:buChar char="-"/>
            </a:pPr>
            <a:endParaRPr lang="en-GB" dirty="0" smtClean="0"/>
          </a:p>
          <a:p>
            <a:pPr marL="171450" indent="-171450" algn="l">
              <a:buFontTx/>
              <a:buChar char="-"/>
            </a:pPr>
            <a:endParaRPr lang="en-GB" dirty="0" smtClean="0"/>
          </a:p>
          <a:p>
            <a:pPr algn="l"/>
            <a:endParaRPr lang="en-US" dirty="0"/>
          </a:p>
        </p:txBody>
      </p:sp>
      <p:grpSp>
        <p:nvGrpSpPr>
          <p:cNvPr id="9" name="Group 8"/>
          <p:cNvGrpSpPr/>
          <p:nvPr/>
        </p:nvGrpSpPr>
        <p:grpSpPr>
          <a:xfrm>
            <a:off x="19050" y="4325112"/>
            <a:ext cx="9116996" cy="2243961"/>
            <a:chOff x="19050" y="4325112"/>
            <a:chExt cx="9116996" cy="2243961"/>
          </a:xfrm>
        </p:grpSpPr>
        <p:pic>
          <p:nvPicPr>
            <p:cNvPr id="21506" name="Picture 2" descr="See original image"/>
            <p:cNvPicPr>
              <a:picLocks noChangeAspect="1" noChangeArrowheads="1"/>
            </p:cNvPicPr>
            <p:nvPr/>
          </p:nvPicPr>
          <p:blipFill>
            <a:blip r:embed="rId3" cstate="print"/>
            <a:srcRect l="16751" r="46954"/>
            <a:stretch>
              <a:fillRect/>
            </a:stretch>
          </p:blipFill>
          <p:spPr bwMode="auto">
            <a:xfrm>
              <a:off x="1447801" y="4325112"/>
              <a:ext cx="2713725" cy="2240280"/>
            </a:xfrm>
            <a:prstGeom prst="rect">
              <a:avLst/>
            </a:prstGeom>
            <a:noFill/>
          </p:spPr>
        </p:pic>
        <p:pic>
          <p:nvPicPr>
            <p:cNvPr id="21508" name="Picture 4" descr="https://library.stanford.edu/sites/default/files/styles/large/public/hms_weather_station.jpg?itok=uJ9l9Zws"/>
            <p:cNvPicPr>
              <a:picLocks noChangeAspect="1" noChangeArrowheads="1"/>
            </p:cNvPicPr>
            <p:nvPr/>
          </p:nvPicPr>
          <p:blipFill>
            <a:blip r:embed="rId4" cstate="print"/>
            <a:srcRect l="26421"/>
            <a:stretch>
              <a:fillRect/>
            </a:stretch>
          </p:blipFill>
          <p:spPr bwMode="auto">
            <a:xfrm>
              <a:off x="4162426" y="4325112"/>
              <a:ext cx="2079585" cy="2240280"/>
            </a:xfrm>
            <a:prstGeom prst="rect">
              <a:avLst/>
            </a:prstGeom>
            <a:noFill/>
          </p:spPr>
        </p:pic>
        <p:pic>
          <p:nvPicPr>
            <p:cNvPr id="21510" name="Picture 6" descr="See original image"/>
            <p:cNvPicPr>
              <a:picLocks noChangeAspect="1" noChangeArrowheads="1"/>
            </p:cNvPicPr>
            <p:nvPr/>
          </p:nvPicPr>
          <p:blipFill>
            <a:blip r:embed="rId5" cstate="print"/>
            <a:srcRect l="49779"/>
            <a:stretch>
              <a:fillRect/>
            </a:stretch>
          </p:blipFill>
          <p:spPr bwMode="auto">
            <a:xfrm>
              <a:off x="19050" y="4326385"/>
              <a:ext cx="1441449" cy="2242688"/>
            </a:xfrm>
            <a:prstGeom prst="rect">
              <a:avLst/>
            </a:prstGeom>
            <a:noFill/>
          </p:spPr>
        </p:pic>
        <p:pic>
          <p:nvPicPr>
            <p:cNvPr id="21512" name="Picture 8" descr="See original image"/>
            <p:cNvPicPr>
              <a:picLocks noChangeAspect="1" noChangeArrowheads="1"/>
            </p:cNvPicPr>
            <p:nvPr/>
          </p:nvPicPr>
          <p:blipFill>
            <a:blip r:embed="rId6" cstate="print"/>
            <a:srcRect/>
            <a:stretch>
              <a:fillRect/>
            </a:stretch>
          </p:blipFill>
          <p:spPr bwMode="auto">
            <a:xfrm>
              <a:off x="6238875" y="4325112"/>
              <a:ext cx="2897171" cy="2240280"/>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en-US" dirty="0" smtClean="0"/>
              <a:t>Introduction </a:t>
            </a:r>
            <a:endParaRPr lang="en-US" dirty="0"/>
          </a:p>
        </p:txBody>
      </p:sp>
      <p:sp>
        <p:nvSpPr>
          <p:cNvPr id="4" name="Espace réservé du texte 3"/>
          <p:cNvSpPr>
            <a:spLocks noGrp="1"/>
          </p:cNvSpPr>
          <p:nvPr>
            <p:ph type="body" sz="quarter" idx="14"/>
          </p:nvPr>
        </p:nvSpPr>
        <p:spPr>
          <a:xfrm>
            <a:off x="629383" y="1175634"/>
            <a:ext cx="7944591" cy="4520316"/>
          </a:xfrm>
        </p:spPr>
        <p:txBody>
          <a:bodyPr/>
          <a:lstStyle/>
          <a:p>
            <a:pPr algn="l"/>
            <a:r>
              <a:rPr lang="en-GB" sz="2000" dirty="0" smtClean="0">
                <a:latin typeface="Arial Narrow" pitchFamily="34" charset="0"/>
              </a:rPr>
              <a:t>WIGOS station identifiers ;</a:t>
            </a:r>
          </a:p>
          <a:p>
            <a:pPr algn="l"/>
            <a:endParaRPr lang="en-GB" sz="2000" dirty="0" smtClean="0">
              <a:latin typeface="Arial Narrow" pitchFamily="34" charset="0"/>
            </a:endParaRPr>
          </a:p>
          <a:p>
            <a:pPr indent="-285750" algn="l">
              <a:buFont typeface="Arial" pitchFamily="34" charset="0"/>
              <a:buChar char="•"/>
            </a:pPr>
            <a:r>
              <a:rPr lang="en-GB" sz="2000" dirty="0" smtClean="0">
                <a:latin typeface="Arial Narrow" pitchFamily="34" charset="0"/>
              </a:rPr>
              <a:t>only be associated with one station or platform (called an “observing facility” in WIGOS metadata terminology) </a:t>
            </a:r>
          </a:p>
          <a:p>
            <a:pPr indent="-285750" algn="l"/>
            <a:endParaRPr lang="en-GB" sz="2000" dirty="0" smtClean="0">
              <a:latin typeface="Arial Narrow" pitchFamily="34" charset="0"/>
            </a:endParaRPr>
          </a:p>
          <a:p>
            <a:pPr indent="-285750" algn="l">
              <a:buFont typeface="Arial" pitchFamily="34" charset="0"/>
              <a:buChar char="•"/>
            </a:pPr>
            <a:r>
              <a:rPr lang="en-GB" sz="2000" dirty="0" smtClean="0">
                <a:latin typeface="Arial Narrow" pitchFamily="34" charset="0"/>
              </a:rPr>
              <a:t>single observing facility can be associated with more than one WIGOS station identifier in order to maintain a link with historic station identifiers</a:t>
            </a:r>
          </a:p>
          <a:p>
            <a:pPr indent="-285750" algn="l">
              <a:buFont typeface="Arial" pitchFamily="34" charset="0"/>
              <a:buChar char="•"/>
            </a:pPr>
            <a:endParaRPr lang="en-GB" sz="2000" b="1" dirty="0" smtClean="0">
              <a:latin typeface="Arial Narrow" pitchFamily="34" charset="0"/>
            </a:endParaRPr>
          </a:p>
          <a:p>
            <a:pPr indent="-285750" algn="l">
              <a:buFont typeface="Arial" pitchFamily="34" charset="0"/>
              <a:buChar char="•"/>
            </a:pPr>
            <a:r>
              <a:rPr lang="en-GB" sz="2000" dirty="0" smtClean="0">
                <a:latin typeface="Arial Narrow" pitchFamily="34" charset="0"/>
              </a:rPr>
              <a:t>stations that had already been allocated an identifier under a previous scheme (</a:t>
            </a:r>
            <a:r>
              <a:rPr lang="en-GB" sz="2000" dirty="0" err="1" smtClean="0">
                <a:latin typeface="Arial Narrow" pitchFamily="34" charset="0"/>
              </a:rPr>
              <a:t>e.g.WMO</a:t>
            </a:r>
            <a:r>
              <a:rPr lang="en-GB" sz="2000" dirty="0" smtClean="0">
                <a:latin typeface="Arial Narrow" pitchFamily="34" charset="0"/>
              </a:rPr>
              <a:t> ID) should not create additional WIGOS station identifiers </a:t>
            </a:r>
            <a:endParaRPr lang="en-US" sz="2000" dirty="0" smtClean="0">
              <a:latin typeface="Arial Narrow" pitchFamily="34" charset="0"/>
            </a:endParaRPr>
          </a:p>
          <a:p>
            <a:pPr indent="-285750" algn="l">
              <a:buFont typeface="Arial" pitchFamily="34" charset="0"/>
              <a:buChar char="•"/>
            </a:pPr>
            <a:endParaRPr lang="en-US" sz="2000" dirty="0" smtClean="0">
              <a:latin typeface="Arial Narrow" pitchFamily="34" charset="0"/>
            </a:endParaRPr>
          </a:p>
          <a:p>
            <a:pPr indent="-285750" algn="l">
              <a:buFont typeface="Arial" pitchFamily="34" charset="0"/>
              <a:buChar char="•"/>
            </a:pPr>
            <a:r>
              <a:rPr lang="en-US" sz="2000" dirty="0" smtClean="0">
                <a:latin typeface="Arial Narrow" pitchFamily="34" charset="0"/>
              </a:rPr>
              <a:t>Provisions are in place to map existing station identifiers to WIGOS identifiers</a:t>
            </a:r>
          </a:p>
          <a:p>
            <a:pPr indent="-285750" algn="l">
              <a:buFont typeface="Arial" pitchFamily="34" charset="0"/>
              <a:buChar char="•"/>
            </a:pPr>
            <a:endParaRPr lang="en-US" dirty="0" smtClean="0"/>
          </a:p>
          <a:p>
            <a:pPr indent="-285750" algn="l">
              <a:buFont typeface="Arial" pitchFamily="34" charset="0"/>
              <a:buChar char="•"/>
            </a:pPr>
            <a:endParaRPr lang="en-US" dirty="0" smtClean="0"/>
          </a:p>
          <a:p>
            <a:pPr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593725" y="154305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latin typeface="Arial Narrow" pitchFamily="34" charset="0"/>
                        </a:rPr>
                        <a:t>WIGOS Identifier Series </a:t>
                      </a:r>
                      <a:br>
                        <a:rPr lang="en-US" sz="2000" dirty="0">
                          <a:latin typeface="Arial Narrow" pitchFamily="34" charset="0"/>
                        </a:rPr>
                      </a:br>
                      <a:r>
                        <a:rPr lang="en-US" sz="2000" dirty="0">
                          <a:latin typeface="Arial Narrow" pitchFamily="34" charset="0"/>
                        </a:rPr>
                        <a:t>(number) </a:t>
                      </a:r>
                    </a:p>
                  </a:txBody>
                  <a:tcPr anchor="ctr">
                    <a:solidFill>
                      <a:schemeClr val="accent2">
                        <a:lumMod val="75000"/>
                      </a:schemeClr>
                    </a:solidFill>
                  </a:tcPr>
                </a:tc>
                <a:tc>
                  <a:txBody>
                    <a:bodyPr/>
                    <a:lstStyle/>
                    <a:p>
                      <a:r>
                        <a:rPr lang="en-US" sz="2000" dirty="0">
                          <a:latin typeface="Arial Narrow" pitchFamily="34" charset="0"/>
                        </a:rPr>
                        <a:t>Issuer of Identifier </a:t>
                      </a:r>
                      <a:br>
                        <a:rPr lang="en-US" sz="2000" dirty="0">
                          <a:latin typeface="Arial Narrow" pitchFamily="34" charset="0"/>
                        </a:rPr>
                      </a:br>
                      <a:r>
                        <a:rPr lang="en-US" sz="2000" dirty="0">
                          <a:latin typeface="Arial Narrow" pitchFamily="34" charset="0"/>
                        </a:rPr>
                        <a:t>(number) </a:t>
                      </a:r>
                    </a:p>
                  </a:txBody>
                  <a:tcPr anchor="ctr">
                    <a:solidFill>
                      <a:srgbClr val="121896"/>
                    </a:solidFill>
                  </a:tcPr>
                </a:tc>
                <a:tc>
                  <a:txBody>
                    <a:bodyPr/>
                    <a:lstStyle/>
                    <a:p>
                      <a:r>
                        <a:rPr lang="en-US" sz="2000" dirty="0">
                          <a:latin typeface="Arial Narrow" pitchFamily="34" charset="0"/>
                        </a:rPr>
                        <a:t>Issue Number </a:t>
                      </a:r>
                      <a:br>
                        <a:rPr lang="en-US" sz="2000" dirty="0">
                          <a:latin typeface="Arial Narrow" pitchFamily="34" charset="0"/>
                        </a:rPr>
                      </a:br>
                      <a:r>
                        <a:rPr lang="en-US" sz="2000" dirty="0">
                          <a:latin typeface="Arial Narrow" pitchFamily="34" charset="0"/>
                        </a:rPr>
                        <a:t>(number)</a:t>
                      </a:r>
                    </a:p>
                  </a:txBody>
                  <a:tcPr anchor="ctr">
                    <a:solidFill>
                      <a:schemeClr val="accent3">
                        <a:lumMod val="75000"/>
                      </a:schemeClr>
                    </a:solidFill>
                  </a:tcPr>
                </a:tc>
                <a:tc>
                  <a:txBody>
                    <a:bodyPr/>
                    <a:lstStyle/>
                    <a:p>
                      <a:r>
                        <a:rPr lang="en-US" sz="2000" dirty="0">
                          <a:latin typeface="Arial Narrow" pitchFamily="34" charset="0"/>
                        </a:rPr>
                        <a:t>Local Identifier </a:t>
                      </a:r>
                      <a:br>
                        <a:rPr lang="en-US" sz="2000" dirty="0">
                          <a:latin typeface="Arial Narrow" pitchFamily="34" charset="0"/>
                        </a:rPr>
                      </a:br>
                      <a:r>
                        <a:rPr lang="en-US" sz="2000" dirty="0">
                          <a:latin typeface="Arial Narrow" pitchFamily="34" charset="0"/>
                        </a:rPr>
                        <a:t>(characters)</a:t>
                      </a:r>
                    </a:p>
                  </a:txBody>
                  <a:tcPr anchor="ctr">
                    <a:solidFill>
                      <a:schemeClr val="accent6">
                        <a:lumMod val="75000"/>
                      </a:schemeClr>
                    </a:solidFill>
                  </a:tcPr>
                </a:tc>
              </a:tr>
            </a:tbl>
          </a:graphicData>
        </a:graphic>
      </p:graphicFrame>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629383" y="1175633"/>
            <a:ext cx="7944591" cy="5063241"/>
          </a:xfrm>
        </p:spPr>
        <p:txBody>
          <a:bodyPr/>
          <a:lstStyle/>
          <a:p>
            <a:endParaRPr lang="en-US" dirty="0" smtClean="0"/>
          </a:p>
          <a:p>
            <a:r>
              <a:rPr lang="en-US" dirty="0" smtClean="0"/>
              <a:t/>
            </a:r>
            <a:br>
              <a:rPr lang="en-US" dirty="0" smtClean="0"/>
            </a:br>
            <a:endParaRPr lang="en-US" dirty="0" smtClean="0"/>
          </a:p>
          <a:p>
            <a:endParaRPr lang="en-US" dirty="0" smtClean="0"/>
          </a:p>
          <a:p>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p>
          <a:p>
            <a:pPr algn="l"/>
            <a:endParaRPr lang="en-US" dirty="0" smtClean="0"/>
          </a:p>
          <a:p>
            <a:pPr algn="l"/>
            <a:r>
              <a:rPr lang="en-US" b="1" dirty="0" smtClean="0"/>
              <a:t>Example:  </a:t>
            </a:r>
          </a:p>
          <a:p>
            <a:endParaRPr lang="en-US" dirty="0" smtClean="0"/>
          </a:p>
          <a:p>
            <a:pPr algn="l"/>
            <a:r>
              <a:rPr lang="en-US" dirty="0" smtClean="0"/>
              <a:t/>
            </a:r>
            <a:br>
              <a:rPr lang="en-US" dirty="0" smtClean="0"/>
            </a:br>
            <a:endParaRPr lang="en-US" dirty="0" smtClean="0"/>
          </a:p>
          <a:p>
            <a:pPr algn="l"/>
            <a:r>
              <a:rPr lang="en-US" dirty="0" smtClean="0"/>
              <a:t>This would be written as : </a:t>
            </a:r>
            <a:r>
              <a:rPr lang="en-US" b="1" dirty="0" smtClean="0"/>
              <a:t>0-191-326-4400150</a:t>
            </a:r>
            <a:endParaRPr lang="en-US" b="1" dirty="0"/>
          </a:p>
        </p:txBody>
      </p:sp>
      <p:graphicFrame>
        <p:nvGraphicFramePr>
          <p:cNvPr id="7" name="Picture Placeholder 4"/>
          <p:cNvGraphicFramePr>
            <a:graphicFrameLocks/>
          </p:cNvGraphicFramePr>
          <p:nvPr/>
        </p:nvGraphicFramePr>
        <p:xfrm>
          <a:off x="603250" y="335280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latin typeface="Arial Narrow" pitchFamily="34" charset="0"/>
                        </a:rPr>
                        <a:t>0 -14</a:t>
                      </a:r>
                      <a:endParaRPr lang="en-US" sz="2000" dirty="0">
                        <a:latin typeface="Arial Narrow" pitchFamily="34" charset="0"/>
                      </a:endParaRPr>
                    </a:p>
                  </a:txBody>
                  <a:tcPr anchor="ctr">
                    <a:solidFill>
                      <a:schemeClr val="accent2">
                        <a:lumMod val="75000"/>
                      </a:schemeClr>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rgbClr val="121896"/>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chemeClr val="accent3">
                        <a:lumMod val="75000"/>
                      </a:schemeClr>
                    </a:solidFill>
                  </a:tcPr>
                </a:tc>
                <a:tc>
                  <a:txBody>
                    <a:bodyPr/>
                    <a:lstStyle/>
                    <a:p>
                      <a:pPr algn="ctr"/>
                      <a:r>
                        <a:rPr lang="en-US" sz="2000" dirty="0" smtClean="0">
                          <a:latin typeface="Arial Narrow" pitchFamily="34" charset="0"/>
                        </a:rPr>
                        <a:t>16</a:t>
                      </a:r>
                      <a:r>
                        <a:rPr lang="en-US" sz="2000" baseline="0" dirty="0" smtClean="0">
                          <a:latin typeface="Arial Narrow" pitchFamily="34" charset="0"/>
                        </a:rPr>
                        <a:t> </a:t>
                      </a:r>
                      <a:r>
                        <a:rPr lang="en-US" sz="2000" dirty="0" smtClean="0">
                          <a:latin typeface="Arial Narrow" pitchFamily="34" charset="0"/>
                        </a:rPr>
                        <a:t>characters</a:t>
                      </a:r>
                      <a:endParaRPr lang="en-US" sz="2000" dirty="0">
                        <a:latin typeface="Arial Narrow" pitchFamily="34" charset="0"/>
                      </a:endParaRP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631825" y="4629151"/>
          <a:ext cx="8169276" cy="790574"/>
        </p:xfrm>
        <a:graphic>
          <a:graphicData uri="http://schemas.openxmlformats.org/drawingml/2006/table">
            <a:tbl>
              <a:tblPr firstRow="1" bandRow="1">
                <a:tableStyleId>{5C22544A-7EE6-4342-B048-85BDC9FD1C3A}</a:tableStyleId>
              </a:tblPr>
              <a:tblGrid>
                <a:gridCol w="2663825"/>
                <a:gridCol w="2105025"/>
                <a:gridCol w="1562100"/>
                <a:gridCol w="1838326"/>
              </a:tblGrid>
              <a:tr h="790574">
                <a:tc>
                  <a:txBody>
                    <a:bodyPr/>
                    <a:lstStyle/>
                    <a:p>
                      <a:pPr marL="2540" marR="0" algn="ctr">
                        <a:spcBef>
                          <a:spcPts val="305"/>
                        </a:spcBef>
                        <a:spcAft>
                          <a:spcPts val="0"/>
                        </a:spcAft>
                      </a:pPr>
                      <a:r>
                        <a:rPr lang="en-US" sz="1400" b="1" spc="5" dirty="0">
                          <a:solidFill>
                            <a:schemeClr val="bg1">
                              <a:lumMod val="95000"/>
                            </a:schemeClr>
                          </a:solidFill>
                          <a:latin typeface="Arial"/>
                          <a:ea typeface="Calibri"/>
                          <a:cs typeface="Times New Roman"/>
                        </a:rPr>
                        <a:t>WIGOS</a:t>
                      </a:r>
                      <a:r>
                        <a:rPr lang="en-US" sz="1400" b="1" spc="19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Identifier</a:t>
                      </a:r>
                      <a:r>
                        <a:rPr lang="en-US" sz="1400" b="1" spc="18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series</a:t>
                      </a:r>
                      <a:endParaRPr lang="en-US" sz="1400" dirty="0">
                        <a:solidFill>
                          <a:schemeClr val="bg1">
                            <a:lumMod val="95000"/>
                          </a:schemeClr>
                        </a:solidFill>
                        <a:latin typeface="Calibri"/>
                        <a:ea typeface="Calibri"/>
                        <a:cs typeface="Times New Roman"/>
                      </a:endParaRPr>
                    </a:p>
                    <a:p>
                      <a:pPr marL="635" marR="0" algn="ctr">
                        <a:spcBef>
                          <a:spcPts val="640"/>
                        </a:spcBef>
                        <a:spcAft>
                          <a:spcPts val="0"/>
                        </a:spcAft>
                      </a:pPr>
                      <a:r>
                        <a:rPr lang="en-US" sz="1400" dirty="0">
                          <a:solidFill>
                            <a:schemeClr val="bg1">
                              <a:lumMod val="95000"/>
                            </a:schemeClr>
                          </a:solidFill>
                          <a:latin typeface="Arial"/>
                          <a:ea typeface="Calibri"/>
                          <a:cs typeface="Times New Roman"/>
                        </a:rPr>
                        <a:t>0</a:t>
                      </a:r>
                      <a:endParaRPr lang="en-US" sz="1400" dirty="0">
                        <a:solidFill>
                          <a:schemeClr val="bg1">
                            <a:lumMod val="95000"/>
                          </a:schemeClr>
                        </a:solidFill>
                        <a:latin typeface="Calibri"/>
                        <a:ea typeface="Calibri"/>
                        <a:cs typeface="Times New Roman"/>
                      </a:endParaRPr>
                    </a:p>
                  </a:txBody>
                  <a:tcPr marL="0" marR="0" marT="0" marB="0">
                    <a:solidFill>
                      <a:schemeClr val="accent2">
                        <a:lumMod val="75000"/>
                      </a:schemeClr>
                    </a:solidFill>
                  </a:tcPr>
                </a:tc>
                <a:tc>
                  <a:txBody>
                    <a:bodyPr/>
                    <a:lstStyle/>
                    <a:p>
                      <a:pPr marL="0" marR="2540" algn="ctr">
                        <a:spcBef>
                          <a:spcPts val="305"/>
                        </a:spcBef>
                        <a:spcAft>
                          <a:spcPts val="0"/>
                        </a:spcAft>
                      </a:pPr>
                      <a:r>
                        <a:rPr lang="en-US" sz="1400" b="1" dirty="0">
                          <a:solidFill>
                            <a:schemeClr val="bg1">
                              <a:lumMod val="95000"/>
                            </a:schemeClr>
                          </a:solidFill>
                          <a:latin typeface="Arial"/>
                          <a:ea typeface="Calibri"/>
                          <a:cs typeface="Times New Roman"/>
                        </a:rPr>
                        <a:t>Issuer</a:t>
                      </a:r>
                      <a:r>
                        <a:rPr lang="en-US" sz="1400" b="1" spc="15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of</a:t>
                      </a:r>
                      <a:r>
                        <a:rPr lang="en-US" sz="1400" b="1" spc="145" dirty="0">
                          <a:solidFill>
                            <a:schemeClr val="bg1">
                              <a:lumMod val="95000"/>
                            </a:schemeClr>
                          </a:solidFill>
                          <a:latin typeface="Arial"/>
                          <a:ea typeface="Calibri"/>
                          <a:cs typeface="Times New Roman"/>
                        </a:rPr>
                        <a:t> </a:t>
                      </a:r>
                      <a:r>
                        <a:rPr lang="en-US" sz="1400" b="1" dirty="0" smtClean="0">
                          <a:solidFill>
                            <a:schemeClr val="bg1">
                              <a:lumMod val="95000"/>
                            </a:schemeClr>
                          </a:solidFill>
                          <a:latin typeface="Arial"/>
                          <a:ea typeface="Calibri"/>
                          <a:cs typeface="Times New Roman"/>
                        </a:rPr>
                        <a:t>Identifier</a:t>
                      </a:r>
                    </a:p>
                    <a:p>
                      <a:pPr marL="0" marR="2540" algn="ctr">
                        <a:spcBef>
                          <a:spcPts val="305"/>
                        </a:spcBef>
                        <a:spcAft>
                          <a:spcPts val="0"/>
                        </a:spcAft>
                      </a:pPr>
                      <a:r>
                        <a:rPr lang="en-US" sz="1400" b="1" dirty="0" smtClean="0">
                          <a:solidFill>
                            <a:schemeClr val="bg1">
                              <a:lumMod val="95000"/>
                            </a:schemeClr>
                          </a:solidFill>
                          <a:latin typeface="Arial"/>
                          <a:ea typeface="Calibri"/>
                          <a:cs typeface="Times New Roman"/>
                        </a:rPr>
                        <a:t>191</a:t>
                      </a:r>
                      <a:endParaRPr lang="en-US" sz="1400" dirty="0">
                        <a:solidFill>
                          <a:schemeClr val="bg1">
                            <a:lumMod val="95000"/>
                          </a:schemeClr>
                        </a:solidFill>
                        <a:latin typeface="Calibri"/>
                        <a:ea typeface="Calibri"/>
                        <a:cs typeface="Times New Roman"/>
                      </a:endParaRPr>
                    </a:p>
                  </a:txBody>
                  <a:tcPr marL="0" marR="0" marT="0" marB="0">
                    <a:solidFill>
                      <a:srgbClr val="121896"/>
                    </a:solidFill>
                  </a:tcPr>
                </a:tc>
                <a:tc>
                  <a:txBody>
                    <a:bodyPr/>
                    <a:lstStyle/>
                    <a:p>
                      <a:pPr marL="0" marR="635" algn="ctr">
                        <a:spcBef>
                          <a:spcPts val="305"/>
                        </a:spcBef>
                        <a:spcAft>
                          <a:spcPts val="0"/>
                        </a:spcAft>
                      </a:pPr>
                      <a:r>
                        <a:rPr lang="en-US" sz="1400" b="1" dirty="0">
                          <a:solidFill>
                            <a:schemeClr val="bg1">
                              <a:lumMod val="95000"/>
                            </a:schemeClr>
                          </a:solidFill>
                          <a:latin typeface="Arial"/>
                          <a:ea typeface="Calibri"/>
                          <a:cs typeface="Times New Roman"/>
                        </a:rPr>
                        <a:t>Issue</a:t>
                      </a:r>
                      <a:r>
                        <a:rPr lang="en-US" sz="1400" b="1" spc="210" dirty="0">
                          <a:solidFill>
                            <a:schemeClr val="bg1">
                              <a:lumMod val="95000"/>
                            </a:schemeClr>
                          </a:solidFill>
                          <a:latin typeface="Arial"/>
                          <a:ea typeface="Calibri"/>
                          <a:cs typeface="Times New Roman"/>
                        </a:rPr>
                        <a:t> </a:t>
                      </a:r>
                      <a:r>
                        <a:rPr lang="en-US" sz="1400" b="1" spc="5" dirty="0">
                          <a:solidFill>
                            <a:schemeClr val="bg1">
                              <a:lumMod val="95000"/>
                            </a:schemeClr>
                          </a:solidFill>
                          <a:latin typeface="Arial"/>
                          <a:ea typeface="Calibri"/>
                          <a:cs typeface="Times New Roman"/>
                        </a:rPr>
                        <a:t>Number</a:t>
                      </a:r>
                      <a:endParaRPr lang="en-US" sz="1400" dirty="0">
                        <a:solidFill>
                          <a:schemeClr val="bg1">
                            <a:lumMod val="95000"/>
                          </a:schemeClr>
                        </a:solidFill>
                        <a:latin typeface="Calibri"/>
                        <a:ea typeface="Calibri"/>
                        <a:cs typeface="Times New Roman"/>
                      </a:endParaRPr>
                    </a:p>
                    <a:p>
                      <a:pPr marL="0" marR="1905" algn="ctr">
                        <a:spcBef>
                          <a:spcPts val="640"/>
                        </a:spcBef>
                        <a:spcAft>
                          <a:spcPts val="0"/>
                        </a:spcAft>
                      </a:pPr>
                      <a:r>
                        <a:rPr lang="en-US" sz="1400" spc="5" dirty="0" smtClean="0">
                          <a:solidFill>
                            <a:schemeClr val="bg1">
                              <a:lumMod val="95000"/>
                            </a:schemeClr>
                          </a:solidFill>
                          <a:latin typeface="Arial"/>
                          <a:ea typeface="Calibri"/>
                          <a:cs typeface="Times New Roman"/>
                        </a:rPr>
                        <a:t>326</a:t>
                      </a:r>
                      <a:endParaRPr lang="en-US" sz="1400" dirty="0">
                        <a:solidFill>
                          <a:schemeClr val="bg1">
                            <a:lumMod val="95000"/>
                          </a:schemeClr>
                        </a:solidFill>
                        <a:latin typeface="Calibri"/>
                        <a:ea typeface="Calibri"/>
                        <a:cs typeface="Times New Roman"/>
                      </a:endParaRPr>
                    </a:p>
                  </a:txBody>
                  <a:tcPr marL="0" marR="0" marT="0" marB="0">
                    <a:solidFill>
                      <a:schemeClr val="accent3">
                        <a:lumMod val="75000"/>
                      </a:schemeClr>
                    </a:solidFill>
                  </a:tcPr>
                </a:tc>
                <a:tc>
                  <a:txBody>
                    <a:bodyPr/>
                    <a:lstStyle/>
                    <a:p>
                      <a:pPr marL="0" marR="1905" algn="ctr">
                        <a:spcBef>
                          <a:spcPts val="305"/>
                        </a:spcBef>
                        <a:spcAft>
                          <a:spcPts val="0"/>
                        </a:spcAft>
                      </a:pPr>
                      <a:r>
                        <a:rPr lang="en-US" sz="1400" b="1" dirty="0">
                          <a:solidFill>
                            <a:schemeClr val="bg1">
                              <a:lumMod val="95000"/>
                            </a:schemeClr>
                          </a:solidFill>
                          <a:latin typeface="Arial"/>
                          <a:ea typeface="Calibri"/>
                          <a:cs typeface="Times New Roman"/>
                        </a:rPr>
                        <a:t>Local</a:t>
                      </a:r>
                      <a:r>
                        <a:rPr lang="en-US" sz="1400" b="1" spc="230" dirty="0">
                          <a:solidFill>
                            <a:schemeClr val="bg1">
                              <a:lumMod val="95000"/>
                            </a:schemeClr>
                          </a:solidFill>
                          <a:latin typeface="Arial"/>
                          <a:ea typeface="Calibri"/>
                          <a:cs typeface="Times New Roman"/>
                        </a:rPr>
                        <a:t> </a:t>
                      </a:r>
                      <a:r>
                        <a:rPr lang="en-US" sz="1400" b="1" dirty="0" smtClean="0">
                          <a:solidFill>
                            <a:schemeClr val="bg1">
                              <a:lumMod val="95000"/>
                            </a:schemeClr>
                          </a:solidFill>
                          <a:latin typeface="Arial"/>
                          <a:ea typeface="Calibri"/>
                          <a:cs typeface="Times New Roman"/>
                        </a:rPr>
                        <a:t>Identifier</a:t>
                      </a:r>
                    </a:p>
                    <a:p>
                      <a:pPr marL="0" marR="1905" algn="ctr">
                        <a:spcBef>
                          <a:spcPts val="305"/>
                        </a:spcBef>
                        <a:spcAft>
                          <a:spcPts val="0"/>
                        </a:spcAft>
                      </a:pPr>
                      <a:r>
                        <a:rPr lang="en-US" sz="1400" b="1" dirty="0" smtClean="0">
                          <a:solidFill>
                            <a:schemeClr val="bg1">
                              <a:lumMod val="95000"/>
                            </a:schemeClr>
                          </a:solidFill>
                          <a:latin typeface="Arial"/>
                          <a:ea typeface="Calibri"/>
                          <a:cs typeface="Times New Roman"/>
                        </a:rPr>
                        <a:t>4400150</a:t>
                      </a:r>
                    </a:p>
                  </a:txBody>
                  <a:tcPr marL="0" marR="0" marT="0" marB="0">
                    <a:solidFill>
                      <a:schemeClr val="accent6">
                        <a:lumMod val="75000"/>
                      </a:schemeClr>
                    </a:solidFill>
                  </a:tcPr>
                </a:tc>
              </a:tr>
            </a:tbl>
          </a:graphicData>
        </a:graphic>
      </p:graphicFrame>
    </p:spTree>
  </p:cSld>
  <p:clrMapOvr>
    <a:masterClrMapping/>
  </p:clrMapOvr>
  <p:transition spd="med"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323850" y="3581400"/>
            <a:ext cx="8820149" cy="3276600"/>
          </a:xfrm>
        </p:spPr>
        <p:txBody>
          <a:bodyPr/>
          <a:lstStyle/>
          <a:p>
            <a:pPr algn="l"/>
            <a:r>
              <a:rPr lang="en-US" b="1" dirty="0" smtClean="0">
                <a:latin typeface="Arial Narrow" pitchFamily="34" charset="0"/>
              </a:rPr>
              <a:t>WIGOS Identifier Series: </a:t>
            </a:r>
            <a:endParaRPr lang="en-US" b="1" dirty="0" smtClean="0"/>
          </a:p>
          <a:p>
            <a:pPr algn="l">
              <a:buFont typeface="Arial" pitchFamily="34" charset="0"/>
              <a:buChar char="•"/>
            </a:pPr>
            <a:r>
              <a:rPr lang="en-US" dirty="0" smtClean="0">
                <a:latin typeface="Arial Narrow" pitchFamily="34" charset="0"/>
              </a:rPr>
              <a:t>Only WIGOS Identifier Series 0 has been defined. This series is used to identify observing stations.</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This is used to </a:t>
            </a:r>
            <a:r>
              <a:rPr lang="en-US" b="1" dirty="0" smtClean="0">
                <a:latin typeface="Arial Narrow" pitchFamily="34" charset="0"/>
              </a:rPr>
              <a:t>distinguish</a:t>
            </a:r>
            <a:r>
              <a:rPr lang="en-US" dirty="0" smtClean="0">
                <a:latin typeface="Arial Narrow" pitchFamily="34" charset="0"/>
              </a:rPr>
              <a:t> between </a:t>
            </a:r>
            <a:r>
              <a:rPr lang="en-US" b="1" dirty="0" smtClean="0">
                <a:latin typeface="Arial Narrow" pitchFamily="34" charset="0"/>
              </a:rPr>
              <a:t>different systems </a:t>
            </a:r>
            <a:r>
              <a:rPr lang="en-US" dirty="0" smtClean="0">
                <a:latin typeface="Arial Narrow" pitchFamily="34" charset="0"/>
              </a:rPr>
              <a:t>for allocating identifiers. It allows future expansion of the system so that entities do not have to be issued with new identifiers if the structure of the WIGOS identifiers proves unable to meet future requirements.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Different values of the WIGOS Identifier Series may correspond to different structures of the WIGOS identifier. Initial permitted range: 0-14</a:t>
            </a:r>
            <a:br>
              <a:rPr lang="en-US" dirty="0" smtClean="0">
                <a:latin typeface="Arial Narrow" pitchFamily="34" charset="0"/>
              </a:rPr>
            </a:br>
            <a:endParaRPr lang="en-US" dirty="0" smtClean="0">
              <a:latin typeface="Arial Narrow" pitchFamily="34" charset="0"/>
            </a:endParaRPr>
          </a:p>
          <a:p>
            <a:pPr algn="l"/>
            <a:endParaRPr lang="en-US" dirty="0"/>
          </a:p>
        </p:txBody>
      </p:sp>
      <p:graphicFrame>
        <p:nvGraphicFramePr>
          <p:cNvPr id="12"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latin typeface="Arial Narrow" pitchFamily="34" charset="0"/>
                        </a:rPr>
                        <a:t>WIGOS Identifier Series </a:t>
                      </a:r>
                      <a:br>
                        <a:rPr lang="en-US" sz="2000" dirty="0">
                          <a:latin typeface="Arial Narrow" pitchFamily="34" charset="0"/>
                        </a:rPr>
                      </a:br>
                      <a:r>
                        <a:rPr lang="en-US" sz="2000" dirty="0">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13"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latin typeface="Arial Narrow" pitchFamily="34" charset="0"/>
                        </a:rPr>
                        <a:t>0 -14</a:t>
                      </a:r>
                      <a:endParaRPr lang="en-US" sz="2000" dirty="0">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5" name="Oval 14"/>
          <p:cNvSpPr/>
          <p:nvPr/>
        </p:nvSpPr>
        <p:spPr>
          <a:xfrm>
            <a:off x="466726" y="1381125"/>
            <a:ext cx="2628900" cy="13525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00051" y="3676650"/>
            <a:ext cx="8173924" cy="2562224"/>
          </a:xfrm>
        </p:spPr>
        <p:txBody>
          <a:bodyPr/>
          <a:lstStyle/>
          <a:p>
            <a:pPr algn="l"/>
            <a:r>
              <a:rPr lang="en-US" sz="2400" b="1" dirty="0" smtClean="0">
                <a:latin typeface="Arial Narrow" pitchFamily="34" charset="0"/>
              </a:rPr>
              <a:t>Issuer of Identifier :</a:t>
            </a:r>
          </a:p>
          <a:p>
            <a:pPr algn="l"/>
            <a:endParaRPr lang="en-US" sz="2000" b="1" dirty="0" smtClean="0">
              <a:latin typeface="Arial Narrow" pitchFamily="34" charset="0"/>
            </a:endParaRPr>
          </a:p>
          <a:p>
            <a:pPr algn="l">
              <a:buFont typeface="Arial" pitchFamily="34" charset="0"/>
              <a:buChar char="•"/>
            </a:pPr>
            <a:r>
              <a:rPr lang="en-US" dirty="0" smtClean="0">
                <a:latin typeface="Arial Narrow" pitchFamily="34" charset="0"/>
              </a:rPr>
              <a:t>A number that is used to distinguish between identifiers issued by different organizations.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It is allocated by WMO to ensure that only one organization can create a given WIGOS station identifier.</a:t>
            </a:r>
            <a:r>
              <a:rPr lang="en-US" dirty="0" smtClean="0"/>
              <a:t/>
            </a:r>
            <a:br>
              <a:rPr lang="en-US" dirty="0" smtClean="0"/>
            </a:br>
            <a:endParaRPr lang="en-US" dirty="0" smtClean="0"/>
          </a:p>
          <a:p>
            <a:pPr algn="l"/>
            <a:endParaRPr lang="en-US" dirty="0"/>
          </a:p>
        </p:txBody>
      </p:sp>
      <p:graphicFrame>
        <p:nvGraphicFramePr>
          <p:cNvPr id="8" name="Picture Placeholder 4"/>
          <p:cNvGraphicFramePr>
            <a:graphicFrameLocks/>
          </p:cNvGraphicFramePr>
          <p:nvPr/>
        </p:nvGraphicFramePr>
        <p:xfrm>
          <a:off x="403225" y="1343025"/>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latin typeface="Arial Narrow" pitchFamily="34" charset="0"/>
                        </a:rPr>
                        <a:t>Issuer of Identifier </a:t>
                      </a:r>
                      <a:br>
                        <a:rPr lang="en-US" sz="2000" dirty="0">
                          <a:latin typeface="Arial Narrow" pitchFamily="34" charset="0"/>
                        </a:rPr>
                      </a:br>
                      <a:r>
                        <a:rPr lang="en-US" sz="2000" dirty="0">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12750" y="3152775"/>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3086100" y="1457325"/>
            <a:ext cx="2076450" cy="12763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19101" y="3600450"/>
            <a:ext cx="8154874" cy="2638424"/>
          </a:xfrm>
        </p:spPr>
        <p:txBody>
          <a:bodyPr/>
          <a:lstStyle/>
          <a:p>
            <a:pPr algn="l"/>
            <a:r>
              <a:rPr lang="en-US" sz="2400" b="1" dirty="0" smtClean="0">
                <a:latin typeface="Arial Narrow" pitchFamily="34" charset="0"/>
              </a:rPr>
              <a:t>Issue Number:</a:t>
            </a:r>
          </a:p>
          <a:p>
            <a:pPr algn="l">
              <a:buFont typeface="Arial" pitchFamily="34" charset="0"/>
              <a:buChar char="•"/>
            </a:pPr>
            <a:r>
              <a:rPr lang="en-US" dirty="0" smtClean="0">
                <a:latin typeface="Arial Narrow" pitchFamily="34" charset="0"/>
              </a:rPr>
              <a:t>An identifier that an organization responsible for issuing an identifier may use to ensure global uniqueness of its identifiers.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For example, allocating one issue number for hydrological stations and another for voluntary climate observing stations would enable the managers of the two networks to issue Local Identifiers independently without needing to check with each other that they were not duplicating identifiers.</a:t>
            </a:r>
            <a:r>
              <a:rPr lang="en-US" dirty="0" smtClean="0"/>
              <a:t/>
            </a:r>
            <a:br>
              <a:rPr lang="en-US" dirty="0" smtClean="0"/>
            </a:br>
            <a:endParaRPr lang="en-US" dirty="0" smtClean="0"/>
          </a:p>
          <a:p>
            <a:pPr algn="l"/>
            <a:endParaRPr lang="en-US" dirty="0"/>
          </a:p>
        </p:txBody>
      </p:sp>
      <p:graphicFrame>
        <p:nvGraphicFramePr>
          <p:cNvPr id="8"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solidFill>
                          <a:latin typeface="Arial Narrow" pitchFamily="34" charset="0"/>
                        </a:rPr>
                        <a:t>Issue Number </a:t>
                      </a:r>
                      <a:br>
                        <a:rPr lang="en-US" sz="2000" dirty="0">
                          <a:solidFill>
                            <a:schemeClr val="bg1"/>
                          </a:solidFill>
                          <a:latin typeface="Arial Narrow" pitchFamily="34" charset="0"/>
                        </a:rPr>
                      </a:br>
                      <a:r>
                        <a:rPr lang="en-US" sz="2000" dirty="0">
                          <a:solidFill>
                            <a:schemeClr val="bg1"/>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solidFill>
                          <a:latin typeface="Arial Narrow" pitchFamily="34" charset="0"/>
                        </a:rPr>
                        <a:t>0-65534</a:t>
                      </a:r>
                      <a:endParaRPr lang="en-US" sz="2000" dirty="0">
                        <a:solidFill>
                          <a:schemeClr val="bg1"/>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5248275" y="1428750"/>
            <a:ext cx="1504950" cy="12763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85775" y="3638550"/>
            <a:ext cx="8088199" cy="2600324"/>
          </a:xfrm>
        </p:spPr>
        <p:txBody>
          <a:bodyPr/>
          <a:lstStyle/>
          <a:p>
            <a:pPr algn="l"/>
            <a:r>
              <a:rPr lang="en-US" sz="2400" b="1" dirty="0" smtClean="0">
                <a:latin typeface="Arial Narrow" pitchFamily="34" charset="0"/>
              </a:rPr>
              <a:t>Local Identifier :</a:t>
            </a:r>
          </a:p>
          <a:p>
            <a:pPr algn="l">
              <a:buFont typeface="Arial" pitchFamily="34" charset="0"/>
              <a:buChar char="•"/>
            </a:pPr>
            <a:r>
              <a:rPr lang="en-US" dirty="0" smtClean="0">
                <a:latin typeface="Arial Narrow" pitchFamily="34" charset="0"/>
              </a:rPr>
              <a:t>This is the individual identifier issued for each station/platform/</a:t>
            </a:r>
            <a:r>
              <a:rPr lang="en-GB" dirty="0" smtClean="0">
                <a:latin typeface="Arial Narrow" pitchFamily="34" charset="0"/>
              </a:rPr>
              <a:t>observing facility</a:t>
            </a:r>
            <a:r>
              <a:rPr lang="en-US" dirty="0" smtClean="0">
                <a:latin typeface="Arial Narrow" pitchFamily="34" charset="0"/>
              </a:rPr>
              <a:t>.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An organization issuing identifiers must ensure that the combination of Issue Number and Local Identifier is unique; This will guarantee the global uniqueness of numbers.</a:t>
            </a:r>
            <a:br>
              <a:rPr lang="en-US" dirty="0" smtClean="0">
                <a:latin typeface="Arial Narrow" pitchFamily="34" charset="0"/>
              </a:rPr>
            </a:br>
            <a:endParaRPr lang="en-US" dirty="0" smtClean="0">
              <a:latin typeface="Arial Narrow" pitchFamily="34" charset="0"/>
            </a:endParaRPr>
          </a:p>
          <a:p>
            <a:pPr algn="l"/>
            <a:endParaRPr lang="en-US" dirty="0"/>
          </a:p>
        </p:txBody>
      </p:sp>
      <p:graphicFrame>
        <p:nvGraphicFramePr>
          <p:cNvPr id="8"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solidFill>
                          <a:latin typeface="Arial Narrow" pitchFamily="34" charset="0"/>
                        </a:rPr>
                        <a:t>Local Identifier </a:t>
                      </a:r>
                      <a:br>
                        <a:rPr lang="en-US" sz="2000" dirty="0">
                          <a:solidFill>
                            <a:schemeClr val="bg1"/>
                          </a:solidFill>
                          <a:latin typeface="Arial Narrow" pitchFamily="34" charset="0"/>
                        </a:rPr>
                      </a:br>
                      <a:r>
                        <a:rPr lang="en-US" sz="2000" dirty="0">
                          <a:solidFill>
                            <a:schemeClr val="bg1"/>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solidFill>
                          <a:latin typeface="Arial Narrow" pitchFamily="34" charset="0"/>
                        </a:rPr>
                        <a:t>16</a:t>
                      </a:r>
                      <a:r>
                        <a:rPr lang="en-US" sz="2000" baseline="0" dirty="0" smtClean="0">
                          <a:solidFill>
                            <a:schemeClr val="bg1"/>
                          </a:solidFill>
                          <a:latin typeface="Arial Narrow" pitchFamily="34" charset="0"/>
                        </a:rPr>
                        <a:t> </a:t>
                      </a:r>
                      <a:r>
                        <a:rPr lang="en-US" sz="2000" dirty="0" smtClean="0">
                          <a:solidFill>
                            <a:schemeClr val="bg1"/>
                          </a:solidFill>
                          <a:latin typeface="Arial Narrow" pitchFamily="34" charset="0"/>
                        </a:rPr>
                        <a:t>characters</a:t>
                      </a:r>
                      <a:endParaRPr lang="en-US" sz="2000" dirty="0">
                        <a:solidFill>
                          <a:schemeClr val="bg1"/>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6810375" y="1428750"/>
            <a:ext cx="1800225" cy="12763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0" y="761998"/>
          <a:ext cx="9115425" cy="5251124"/>
        </p:xfrm>
        <a:graphic>
          <a:graphicData uri="http://schemas.openxmlformats.org/drawingml/2006/table">
            <a:tbl>
              <a:tblPr firstRow="1" bandRow="1">
                <a:tableStyleId>{5C22544A-7EE6-4342-B048-85BDC9FD1C3A}</a:tableStyleId>
              </a:tblPr>
              <a:tblGrid>
                <a:gridCol w="1225802"/>
                <a:gridCol w="1925771"/>
                <a:gridCol w="2222833"/>
                <a:gridCol w="3741019"/>
              </a:tblGrid>
              <a:tr h="673220">
                <a:tc>
                  <a:txBody>
                    <a:bodyPr/>
                    <a:lstStyle/>
                    <a:p>
                      <a:r>
                        <a:rPr lang="en-US" sz="1600" b="1" dirty="0">
                          <a:latin typeface="Arial Narrow" pitchFamily="34" charset="0"/>
                        </a:rPr>
                        <a:t>Range of </a:t>
                      </a:r>
                      <a:r>
                        <a:rPr lang="en-US" sz="1600" b="1" i="1" dirty="0">
                          <a:latin typeface="Arial Narrow" pitchFamily="34" charset="0"/>
                        </a:rPr>
                        <a:t>Issuer of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c>
                  <a:txBody>
                    <a:bodyPr/>
                    <a:lstStyle/>
                    <a:p>
                      <a:r>
                        <a:rPr lang="en-US" sz="1600" b="1" dirty="0">
                          <a:latin typeface="Arial Narrow" pitchFamily="34" charset="0"/>
                        </a:rPr>
                        <a:t>Category of issuer</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Method of allocating</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Procedures for issuing </a:t>
                      </a:r>
                      <a:r>
                        <a:rPr lang="en-US" sz="1600" b="1" i="1" dirty="0">
                          <a:latin typeface="Arial Narrow" pitchFamily="34" charset="0"/>
                        </a:rPr>
                        <a:t>Issue Number</a:t>
                      </a:r>
                      <a:r>
                        <a:rPr lang="en-US" sz="1600" b="1" dirty="0">
                          <a:latin typeface="Arial Narrow" pitchFamily="34" charset="0"/>
                        </a:rPr>
                        <a:t> and </a:t>
                      </a:r>
                      <a:r>
                        <a:rPr lang="en-US" sz="1600" b="1" i="1" dirty="0">
                          <a:latin typeface="Arial Narrow" pitchFamily="34" charset="0"/>
                        </a:rPr>
                        <a:t>Local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r>
              <a:tr h="530294">
                <a:tc>
                  <a:txBody>
                    <a:bodyPr/>
                    <a:lstStyle/>
                    <a:p>
                      <a:r>
                        <a:rPr lang="en-US" sz="1600" kern="1200">
                          <a:solidFill>
                            <a:schemeClr val="dk1"/>
                          </a:solidFill>
                          <a:latin typeface="Arial Narrow" pitchFamily="34" charset="0"/>
                          <a:ea typeface="+mn-ea"/>
                          <a:cs typeface="+mn-cs"/>
                        </a:rPr>
                        <a:t>0 </a:t>
                      </a:r>
                    </a:p>
                  </a:txBody>
                  <a:tcPr anchor="ctr"/>
                </a:tc>
                <a:tc>
                  <a:txBody>
                    <a:bodyPr/>
                    <a:lstStyle/>
                    <a:p>
                      <a:r>
                        <a:rPr lang="en-US" sz="1600" kern="1200" dirty="0">
                          <a:solidFill>
                            <a:schemeClr val="dk1"/>
                          </a:solidFill>
                          <a:latin typeface="Arial Narrow" pitchFamily="34" charset="0"/>
                          <a:ea typeface="+mn-ea"/>
                          <a:cs typeface="+mn-cs"/>
                        </a:rPr>
                        <a:t>Reserved for internal use by </a:t>
                      </a:r>
                      <a:r>
                        <a:rPr lang="en-US" sz="1600" kern="1200" dirty="0">
                          <a:solidFill>
                            <a:schemeClr val="dk1"/>
                          </a:solidFill>
                          <a:latin typeface="Arial Narrow" pitchFamily="34" charset="0"/>
                          <a:ea typeface="+mn-ea"/>
                          <a:cs typeface="+mn-cs"/>
                          <a:hlinkClick r:id="rId3"/>
                        </a:rPr>
                        <a:t>OSCAR</a:t>
                      </a:r>
                      <a:r>
                        <a:rPr lang="en-US" sz="1600" kern="1200" dirty="0">
                          <a:solidFill>
                            <a:schemeClr val="dk1"/>
                          </a:solidFill>
                          <a:latin typeface="Arial Narrow" pitchFamily="34" charset="0"/>
                          <a:ea typeface="+mn-ea"/>
                          <a:cs typeface="+mn-cs"/>
                        </a:rPr>
                        <a:t> </a:t>
                      </a:r>
                    </a:p>
                  </a:txBody>
                  <a:tcPr anchor="ctr"/>
                </a:tc>
                <a:tc>
                  <a:txBody>
                    <a:bodyPr/>
                    <a:lstStyle/>
                    <a:p>
                      <a:r>
                        <a:rPr lang="en-US" sz="1600" kern="1200">
                          <a:solidFill>
                            <a:schemeClr val="dk1"/>
                          </a:solidFill>
                          <a:latin typeface="Arial Narrow" pitchFamily="34" charset="0"/>
                          <a:ea typeface="+mn-ea"/>
                          <a:cs typeface="+mn-cs"/>
                        </a:rPr>
                        <a:t>OSCAR allocates the value </a:t>
                      </a:r>
                    </a:p>
                  </a:txBody>
                  <a:tcPr anchor="ctr"/>
                </a:tc>
                <a:tc>
                  <a:txBody>
                    <a:bodyPr/>
                    <a:lstStyle/>
                    <a:p>
                      <a:r>
                        <a:rPr lang="en-US" sz="1600" kern="1200">
                          <a:solidFill>
                            <a:schemeClr val="dk1"/>
                          </a:solidFill>
                          <a:latin typeface="Arial Narrow" pitchFamily="34" charset="0"/>
                          <a:ea typeface="+mn-ea"/>
                          <a:cs typeface="+mn-cs"/>
                        </a:rPr>
                        <a:t>Determined by OSCAR </a:t>
                      </a:r>
                    </a:p>
                  </a:txBody>
                  <a:tcPr anchor="ctr"/>
                </a:tc>
              </a:tr>
              <a:tr h="1634962">
                <a:tc>
                  <a:txBody>
                    <a:bodyPr/>
                    <a:lstStyle/>
                    <a:p>
                      <a:r>
                        <a:rPr lang="en-US" sz="1600" kern="1200">
                          <a:solidFill>
                            <a:schemeClr val="dk1"/>
                          </a:solidFill>
                          <a:latin typeface="Arial Narrow" pitchFamily="34" charset="0"/>
                          <a:ea typeface="+mn-ea"/>
                          <a:cs typeface="+mn-cs"/>
                        </a:rPr>
                        <a:t>1-9999 </a:t>
                      </a:r>
                    </a:p>
                  </a:txBody>
                  <a:tcPr anchor="ctr"/>
                </a:tc>
                <a:tc>
                  <a:txBody>
                    <a:bodyPr/>
                    <a:lstStyle/>
                    <a:p>
                      <a:r>
                        <a:rPr lang="en-US" sz="1600" kern="1200" dirty="0">
                          <a:solidFill>
                            <a:schemeClr val="dk1"/>
                          </a:solidFill>
                          <a:latin typeface="Arial Narrow" pitchFamily="34" charset="0"/>
                          <a:ea typeface="+mn-ea"/>
                          <a:cs typeface="+mn-cs"/>
                        </a:rPr>
                        <a:t>Member state or territory for which there is an ISO 3166-1 numeric country code </a:t>
                      </a:r>
                    </a:p>
                  </a:txBody>
                  <a:tcPr anchor="ctr"/>
                </a:tc>
                <a:tc>
                  <a:txBody>
                    <a:bodyPr/>
                    <a:lstStyle/>
                    <a:p>
                      <a:r>
                        <a:rPr lang="en-US" sz="1600" kern="1200" dirty="0">
                          <a:solidFill>
                            <a:schemeClr val="dk1"/>
                          </a:solidFill>
                          <a:latin typeface="Arial Narrow" pitchFamily="34" charset="0"/>
                          <a:ea typeface="+mn-ea"/>
                          <a:cs typeface="+mn-cs"/>
                        </a:rPr>
                        <a:t>ISO 3166-1 three digit numeric country code (by convention leading zeroes are not shown in WIGOS Identifiers). See </a:t>
                      </a:r>
                      <a:r>
                        <a:rPr lang="en-US" sz="1600" kern="1200" dirty="0" smtClean="0">
                          <a:solidFill>
                            <a:schemeClr val="dk1"/>
                          </a:solidFill>
                          <a:latin typeface="Arial Narrow" pitchFamily="34" charset="0"/>
                          <a:ea typeface="+mn-ea"/>
                          <a:cs typeface="+mn-cs"/>
                        </a:rPr>
                        <a:t>*</a:t>
                      </a:r>
                      <a:r>
                        <a:rPr lang="en-US" sz="1600" kern="1200" dirty="0" smtClean="0">
                          <a:solidFill>
                            <a:schemeClr val="dk1"/>
                          </a:solidFill>
                          <a:latin typeface="Arial Narrow" pitchFamily="34" charset="0"/>
                          <a:ea typeface="+mn-ea"/>
                          <a:cs typeface="+mn-cs"/>
                          <a:hlinkClick r:id="rId4"/>
                        </a:rPr>
                        <a:t>ISO </a:t>
                      </a:r>
                      <a:r>
                        <a:rPr lang="en-US" sz="1600" kern="1200" dirty="0">
                          <a:solidFill>
                            <a:schemeClr val="dk1"/>
                          </a:solidFill>
                          <a:latin typeface="Arial Narrow" pitchFamily="34" charset="0"/>
                          <a:ea typeface="+mn-ea"/>
                          <a:cs typeface="+mn-cs"/>
                          <a:hlinkClick r:id="rId4"/>
                        </a:rPr>
                        <a:t>web </a:t>
                      </a:r>
                      <a:r>
                        <a:rPr lang="en-US" sz="1600" kern="1200" dirty="0" smtClean="0">
                          <a:solidFill>
                            <a:schemeClr val="dk1"/>
                          </a:solidFill>
                          <a:latin typeface="Arial Narrow" pitchFamily="34" charset="0"/>
                          <a:ea typeface="+mn-ea"/>
                          <a:cs typeface="+mn-cs"/>
                          <a:hlinkClick r:id="rId4"/>
                        </a:rPr>
                        <a:t>site</a:t>
                      </a:r>
                      <a:r>
                        <a:rPr lang="en-US" sz="1600" kern="1200" baseline="0" dirty="0" smtClean="0">
                          <a:solidFill>
                            <a:schemeClr val="dk1"/>
                          </a:solidFill>
                          <a:latin typeface="Arial Narrow" pitchFamily="34" charset="0"/>
                          <a:ea typeface="+mn-ea"/>
                          <a:cs typeface="+mn-cs"/>
                        </a:rPr>
                        <a:t> for more details</a:t>
                      </a:r>
                      <a:endParaRPr lang="en-US" sz="1600" kern="1200" dirty="0">
                        <a:solidFill>
                          <a:schemeClr val="dk1"/>
                        </a:solidFill>
                        <a:latin typeface="Arial Narrow" pitchFamily="34" charset="0"/>
                        <a:ea typeface="+mn-ea"/>
                        <a:cs typeface="+mn-cs"/>
                      </a:endParaRPr>
                    </a:p>
                  </a:txBody>
                  <a:tcPr anchor="ctr"/>
                </a:tc>
                <a:tc>
                  <a:txBody>
                    <a:bodyPr/>
                    <a:lstStyle/>
                    <a:p>
                      <a:r>
                        <a:rPr lang="en-US" sz="1600" kern="1200" dirty="0">
                          <a:solidFill>
                            <a:schemeClr val="dk1"/>
                          </a:solidFill>
                          <a:latin typeface="Arial Narrow" pitchFamily="34" charset="0"/>
                          <a:ea typeface="+mn-ea"/>
                          <a:cs typeface="+mn-cs"/>
                        </a:rPr>
                        <a:t>Issuer identifies its own procedures. Further guidance is available in the section </a:t>
                      </a:r>
                      <a:r>
                        <a:rPr lang="en-US" sz="1600" kern="1200" dirty="0" smtClean="0">
                          <a:solidFill>
                            <a:schemeClr val="dk1"/>
                          </a:solidFill>
                          <a:latin typeface="Arial Narrow" pitchFamily="34" charset="0"/>
                          <a:ea typeface="+mn-ea"/>
                          <a:cs typeface="+mn-cs"/>
                        </a:rPr>
                        <a:t>**</a:t>
                      </a:r>
                      <a:r>
                        <a:rPr lang="en-US" sz="1600" kern="1200" dirty="0" smtClean="0">
                          <a:solidFill>
                            <a:schemeClr val="dk1"/>
                          </a:solidFill>
                          <a:latin typeface="Arial Narrow" pitchFamily="34" charset="0"/>
                          <a:ea typeface="+mn-ea"/>
                          <a:cs typeface="+mn-cs"/>
                          <a:hlinkClick r:id="rId5" tooltip="WIGOS-Id-Country"/>
                        </a:rPr>
                        <a:t>"Guidance </a:t>
                      </a:r>
                      <a:r>
                        <a:rPr lang="en-US" sz="1600" kern="1200" dirty="0">
                          <a:solidFill>
                            <a:schemeClr val="dk1"/>
                          </a:solidFill>
                          <a:latin typeface="Arial Narrow" pitchFamily="34" charset="0"/>
                          <a:ea typeface="+mn-ea"/>
                          <a:cs typeface="+mn-cs"/>
                          <a:hlinkClick r:id="rId5" tooltip="WIGOS-Id-Country"/>
                        </a:rPr>
                        <a:t>on recommended practices for the allocation of 'issue number' and 'local identifier' for Member states and territories that have an 'issuer of identifier' allocated to them"</a:t>
                      </a:r>
                      <a:r>
                        <a:rPr lang="en-US" sz="1600" kern="1200" dirty="0">
                          <a:solidFill>
                            <a:schemeClr val="dk1"/>
                          </a:solidFill>
                          <a:latin typeface="Arial Narrow" pitchFamily="34" charset="0"/>
                          <a:ea typeface="+mn-ea"/>
                          <a:cs typeface="+mn-cs"/>
                        </a:rPr>
                        <a:t>. </a:t>
                      </a:r>
                    </a:p>
                  </a:txBody>
                  <a:tcPr anchor="ctr"/>
                </a:tc>
              </a:tr>
              <a:tr h="1634962">
                <a:tc>
                  <a:txBody>
                    <a:bodyPr/>
                    <a:lstStyle/>
                    <a:p>
                      <a:r>
                        <a:rPr lang="en-US" sz="1600" kern="1200">
                          <a:solidFill>
                            <a:schemeClr val="dk1"/>
                          </a:solidFill>
                          <a:latin typeface="Arial Narrow" pitchFamily="34" charset="0"/>
                          <a:ea typeface="+mn-ea"/>
                          <a:cs typeface="+mn-cs"/>
                        </a:rPr>
                        <a:t>10000-11999 </a:t>
                      </a:r>
                    </a:p>
                  </a:txBody>
                  <a:tcPr anchor="ctr"/>
                </a:tc>
                <a:tc>
                  <a:txBody>
                    <a:bodyPr/>
                    <a:lstStyle/>
                    <a:p>
                      <a:r>
                        <a:rPr lang="en-US" sz="1600" kern="1200" dirty="0">
                          <a:solidFill>
                            <a:schemeClr val="dk1"/>
                          </a:solidFill>
                          <a:latin typeface="Arial Narrow" pitchFamily="34" charset="0"/>
                          <a:ea typeface="+mn-ea"/>
                          <a:cs typeface="+mn-cs"/>
                        </a:rPr>
                        <a:t>Member state or territory for which there is no ISO 3166-1 numeric country code </a:t>
                      </a:r>
                    </a:p>
                  </a:txBody>
                  <a:tcPr anchor="ctr"/>
                </a:tc>
                <a:tc>
                  <a:txBody>
                    <a:bodyPr/>
                    <a:lstStyle/>
                    <a:p>
                      <a:r>
                        <a:rPr lang="en-US" sz="1600" kern="1200" dirty="0">
                          <a:solidFill>
                            <a:schemeClr val="dk1"/>
                          </a:solidFill>
                          <a:latin typeface="Arial Narrow" pitchFamily="34" charset="0"/>
                          <a:ea typeface="+mn-ea"/>
                          <a:cs typeface="+mn-cs"/>
                        </a:rPr>
                        <a:t>WMO Secretariat allocates an available number on request </a:t>
                      </a:r>
                    </a:p>
                  </a:txBody>
                  <a:tcPr anchor="ctr"/>
                </a:tc>
                <a:tc>
                  <a:txBody>
                    <a:bodyPr/>
                    <a:lstStyle/>
                    <a:p>
                      <a:r>
                        <a:rPr lang="en-US" sz="1600" kern="1200" dirty="0">
                          <a:solidFill>
                            <a:schemeClr val="dk1"/>
                          </a:solidFill>
                          <a:latin typeface="Arial Narrow" pitchFamily="34" charset="0"/>
                          <a:ea typeface="+mn-ea"/>
                          <a:cs typeface="+mn-cs"/>
                        </a:rPr>
                        <a:t>Issuer identifies its own procedures. Further guidance is available in the section </a:t>
                      </a:r>
                      <a:r>
                        <a:rPr lang="en-US" sz="1600" kern="1200" dirty="0">
                          <a:solidFill>
                            <a:schemeClr val="dk1"/>
                          </a:solidFill>
                          <a:latin typeface="Arial Narrow" pitchFamily="34" charset="0"/>
                          <a:ea typeface="+mn-ea"/>
                          <a:cs typeface="+mn-cs"/>
                          <a:hlinkClick r:id="rId5" tooltip="WIGOS-Id-Country"/>
                        </a:rPr>
                        <a:t>"Guidance on recommended practices for the allocation of 'issue number' and 'local identifier' for Member states and territories that have an 'issuer of identifier' allocated to them"</a:t>
                      </a:r>
                      <a:r>
                        <a:rPr lang="en-US" sz="1600" kern="1200" dirty="0">
                          <a:solidFill>
                            <a:schemeClr val="dk1"/>
                          </a:solidFill>
                          <a:latin typeface="Arial Narrow" pitchFamily="34" charset="0"/>
                          <a:ea typeface="+mn-ea"/>
                          <a:cs typeface="+mn-cs"/>
                        </a:rPr>
                        <a:t>. </a:t>
                      </a:r>
                    </a:p>
                  </a:txBody>
                  <a:tcPr anchor="ctr"/>
                </a:tc>
              </a:tr>
              <a:tr h="530294">
                <a:tc>
                  <a:txBody>
                    <a:bodyPr/>
                    <a:lstStyle/>
                    <a:p>
                      <a:r>
                        <a:rPr lang="en-US" sz="1600" kern="1200">
                          <a:solidFill>
                            <a:schemeClr val="dk1"/>
                          </a:solidFill>
                          <a:latin typeface="Arial Narrow" pitchFamily="34" charset="0"/>
                          <a:ea typeface="+mn-ea"/>
                          <a:cs typeface="+mn-cs"/>
                        </a:rPr>
                        <a:t>12000-19999 </a:t>
                      </a:r>
                    </a:p>
                  </a:txBody>
                  <a:tcPr anchor="ctr"/>
                </a:tc>
                <a:tc>
                  <a:txBody>
                    <a:bodyPr/>
                    <a:lstStyle/>
                    <a:p>
                      <a:r>
                        <a:rPr lang="en-US" sz="1600" kern="1200" dirty="0">
                          <a:solidFill>
                            <a:schemeClr val="dk1"/>
                          </a:solidFill>
                          <a:latin typeface="Arial Narrow" pitchFamily="34" charset="0"/>
                          <a:ea typeface="+mn-ea"/>
                          <a:cs typeface="+mn-cs"/>
                        </a:rPr>
                        <a:t>Reserved for future use. </a:t>
                      </a:r>
                    </a:p>
                  </a:txBody>
                  <a:tcPr anchor="ctr"/>
                </a:tc>
                <a:tc>
                  <a:txBody>
                    <a:bodyPr/>
                    <a:lstStyle/>
                    <a:p>
                      <a:r>
                        <a:rPr lang="en-US" sz="1600" kern="1200">
                          <a:solidFill>
                            <a:schemeClr val="dk1"/>
                          </a:solidFill>
                          <a:latin typeface="Arial Narrow" pitchFamily="34" charset="0"/>
                          <a:ea typeface="+mn-ea"/>
                          <a:cs typeface="+mn-cs"/>
                        </a:rPr>
                        <a:t>To be determined. </a:t>
                      </a:r>
                    </a:p>
                  </a:txBody>
                  <a:tcPr anchor="ctr"/>
                </a:tc>
                <a:tc>
                  <a:txBody>
                    <a:bodyPr/>
                    <a:lstStyle/>
                    <a:p>
                      <a:r>
                        <a:rPr lang="en-US" sz="1600" kern="1200" dirty="0">
                          <a:solidFill>
                            <a:schemeClr val="dk1"/>
                          </a:solidFill>
                          <a:latin typeface="Arial Narrow" pitchFamily="34" charset="0"/>
                          <a:ea typeface="+mn-ea"/>
                          <a:cs typeface="+mn-cs"/>
                        </a:rPr>
                        <a:t>To be determined. </a:t>
                      </a:r>
                    </a:p>
                  </a:txBody>
                  <a:tcPr anchor="ctr"/>
                </a:tc>
              </a:tr>
            </a:tbl>
          </a:graphicData>
        </a:graphic>
      </p:graphicFrame>
      <p:sp>
        <p:nvSpPr>
          <p:cNvPr id="3" name="Text Placeholder 2"/>
          <p:cNvSpPr>
            <a:spLocks noGrp="1"/>
          </p:cNvSpPr>
          <p:nvPr>
            <p:ph type="body" sz="quarter" idx="13"/>
          </p:nvPr>
        </p:nvSpPr>
        <p:spPr>
          <a:xfrm>
            <a:off x="1428750" y="0"/>
            <a:ext cx="6361463" cy="828675"/>
          </a:xfrm>
        </p:spPr>
        <p:txBody>
          <a:bodyPr/>
          <a:lstStyle/>
          <a:p>
            <a:r>
              <a:rPr lang="en-US" dirty="0" smtClean="0"/>
              <a:t>Issuer of Identifier</a:t>
            </a:r>
            <a:endParaRPr lang="en-US" dirty="0"/>
          </a:p>
        </p:txBody>
      </p:sp>
      <p:sp>
        <p:nvSpPr>
          <p:cNvPr id="4" name="TextBox 3"/>
          <p:cNvSpPr txBox="1"/>
          <p:nvPr/>
        </p:nvSpPr>
        <p:spPr>
          <a:xfrm>
            <a:off x="1104899" y="5991225"/>
            <a:ext cx="7239001" cy="646331"/>
          </a:xfrm>
          <a:prstGeom prst="rect">
            <a:avLst/>
          </a:prstGeom>
          <a:noFill/>
        </p:spPr>
        <p:txBody>
          <a:bodyPr wrap="square" rtlCol="0">
            <a:spAutoFit/>
          </a:bodyPr>
          <a:lstStyle/>
          <a:p>
            <a:r>
              <a:rPr lang="en-US" dirty="0" smtClean="0"/>
              <a:t>*  </a:t>
            </a:r>
            <a:r>
              <a:rPr lang="en-US" sz="1400" dirty="0" smtClean="0">
                <a:solidFill>
                  <a:schemeClr val="dk1"/>
                </a:solidFill>
                <a:latin typeface="+mn-lt"/>
                <a:ea typeface="+mn-ea"/>
                <a:hlinkClick r:id="rId5" tooltip="WIGOS-Id-Country"/>
              </a:rPr>
              <a:t>https://www.iso.org/obp/ui/#search </a:t>
            </a:r>
          </a:p>
          <a:p>
            <a:r>
              <a:rPr lang="en-US" dirty="0" smtClean="0"/>
              <a:t>** </a:t>
            </a:r>
            <a:r>
              <a:rPr lang="en-US" sz="1400" dirty="0" smtClean="0">
                <a:solidFill>
                  <a:schemeClr val="dk1"/>
                </a:solidFill>
                <a:latin typeface="+mn-lt"/>
                <a:ea typeface="+mn-ea"/>
                <a:hlinkClick r:id="rId6" tooltip="WIGOS-Id-Country"/>
              </a:rPr>
              <a:t>http://wis.wmo.int/page=WIGOS-Id-WMOProg</a:t>
            </a:r>
            <a:endParaRPr lang="en-US" sz="1400" dirty="0" smtClean="0">
              <a:solidFill>
                <a:schemeClr val="dk1"/>
              </a:solidFill>
              <a:latin typeface="+mn-lt"/>
              <a:ea typeface="+mn-ea"/>
              <a:hlinkClick r:id="rId5" tooltip="WIGOS-Id-Country"/>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va_template_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5A1D425-F348-4E58-A9F5-69C30C2FE1C6}">
  <ds:schemaRefs>
    <ds:schemaRef ds:uri="ESRI.ArcGIS.Mapping.OfficeIntegration.PowerPointInfo"/>
  </ds:schemaRefs>
</ds:datastoreItem>
</file>

<file path=customXml/itemProps10.xml><?xml version="1.0" encoding="utf-8"?>
<ds:datastoreItem xmlns:ds="http://schemas.openxmlformats.org/officeDocument/2006/customXml" ds:itemID="{E2F6E83C-5304-4CBA-9E06-A13AFD945190}">
  <ds:schemaRefs>
    <ds:schemaRef ds:uri="ESRI.ArcGIS.Mapping.OfficeIntegration.PowerPointInfo"/>
  </ds:schemaRefs>
</ds:datastoreItem>
</file>

<file path=customXml/itemProps100.xml><?xml version="1.0" encoding="utf-8"?>
<ds:datastoreItem xmlns:ds="http://schemas.openxmlformats.org/officeDocument/2006/customXml" ds:itemID="{C5F7EB67-3F75-4B8E-BC92-6A55C9DEDACA}">
  <ds:schemaRefs>
    <ds:schemaRef ds:uri="ESRI.ArcGIS.Mapping.OfficeIntegration.PowerPointInfo"/>
  </ds:schemaRefs>
</ds:datastoreItem>
</file>

<file path=customXml/itemProps101.xml><?xml version="1.0" encoding="utf-8"?>
<ds:datastoreItem xmlns:ds="http://schemas.openxmlformats.org/officeDocument/2006/customXml" ds:itemID="{F71E4217-BF0F-420D-91E4-20E5BDFF613A}">
  <ds:schemaRefs>
    <ds:schemaRef ds:uri="ESRI.ArcGIS.Mapping.OfficeIntegration.PowerPointInfo"/>
  </ds:schemaRefs>
</ds:datastoreItem>
</file>

<file path=customXml/itemProps102.xml><?xml version="1.0" encoding="utf-8"?>
<ds:datastoreItem xmlns:ds="http://schemas.openxmlformats.org/officeDocument/2006/customXml" ds:itemID="{9BB37206-F0F1-4878-9394-41E8E5F024AE}">
  <ds:schemaRefs>
    <ds:schemaRef ds:uri="ESRI.ArcGIS.Mapping.OfficeIntegration.PowerPointInfo"/>
  </ds:schemaRefs>
</ds:datastoreItem>
</file>

<file path=customXml/itemProps103.xml><?xml version="1.0" encoding="utf-8"?>
<ds:datastoreItem xmlns:ds="http://schemas.openxmlformats.org/officeDocument/2006/customXml" ds:itemID="{B6C79404-4A39-4AC5-9E5F-452ADF3133B3}">
  <ds:schemaRefs>
    <ds:schemaRef ds:uri="ESRI.ArcGIS.Mapping.OfficeIntegration.PowerPointInfo"/>
  </ds:schemaRefs>
</ds:datastoreItem>
</file>

<file path=customXml/itemProps104.xml><?xml version="1.0" encoding="utf-8"?>
<ds:datastoreItem xmlns:ds="http://schemas.openxmlformats.org/officeDocument/2006/customXml" ds:itemID="{CBBB1E7B-05B1-4F7C-BF41-2FE12A8AF101}">
  <ds:schemaRefs>
    <ds:schemaRef ds:uri="ESRI.ArcGIS.Mapping.OfficeIntegration.PowerPointInfo"/>
  </ds:schemaRefs>
</ds:datastoreItem>
</file>

<file path=customXml/itemProps105.xml><?xml version="1.0" encoding="utf-8"?>
<ds:datastoreItem xmlns:ds="http://schemas.openxmlformats.org/officeDocument/2006/customXml" ds:itemID="{8F08C65A-3275-4A50-91A9-B4D5866154E0}">
  <ds:schemaRefs>
    <ds:schemaRef ds:uri="ESRI.ArcGIS.Mapping.OfficeIntegration.PowerPointInfo"/>
  </ds:schemaRefs>
</ds:datastoreItem>
</file>

<file path=customXml/itemProps106.xml><?xml version="1.0" encoding="utf-8"?>
<ds:datastoreItem xmlns:ds="http://schemas.openxmlformats.org/officeDocument/2006/customXml" ds:itemID="{3C0E39CF-6AC6-4B7A-96C1-A84DFBF85C77}">
  <ds:schemaRefs>
    <ds:schemaRef ds:uri="ESRI.ArcGIS.Mapping.OfficeIntegration.PowerPointInfo"/>
  </ds:schemaRefs>
</ds:datastoreItem>
</file>

<file path=customXml/itemProps107.xml><?xml version="1.0" encoding="utf-8"?>
<ds:datastoreItem xmlns:ds="http://schemas.openxmlformats.org/officeDocument/2006/customXml" ds:itemID="{79216004-60FD-45BC-9C16-49DA3E2BCD6E}">
  <ds:schemaRefs>
    <ds:schemaRef ds:uri="ESRI.ArcGIS.Mapping.OfficeIntegration.PowerPointInfo"/>
  </ds:schemaRefs>
</ds:datastoreItem>
</file>

<file path=customXml/itemProps108.xml><?xml version="1.0" encoding="utf-8"?>
<ds:datastoreItem xmlns:ds="http://schemas.openxmlformats.org/officeDocument/2006/customXml" ds:itemID="{E56C6921-6691-438A-81B0-1751201D9368}">
  <ds:schemaRefs>
    <ds:schemaRef ds:uri="ESRI.ArcGIS.Mapping.OfficeIntegration.PowerPointInfo"/>
  </ds:schemaRefs>
</ds:datastoreItem>
</file>

<file path=customXml/itemProps109.xml><?xml version="1.0" encoding="utf-8"?>
<ds:datastoreItem xmlns:ds="http://schemas.openxmlformats.org/officeDocument/2006/customXml" ds:itemID="{F370FBD8-E08B-497F-B23A-8B205ECB3038}">
  <ds:schemaRefs>
    <ds:schemaRef ds:uri="ESRI.ArcGIS.Mapping.OfficeIntegration.PowerPointInfo"/>
  </ds:schemaRefs>
</ds:datastoreItem>
</file>

<file path=customXml/itemProps11.xml><?xml version="1.0" encoding="utf-8"?>
<ds:datastoreItem xmlns:ds="http://schemas.openxmlformats.org/officeDocument/2006/customXml" ds:itemID="{8A297F8E-68AB-46FD-B659-D8039521CA04}">
  <ds:schemaRefs>
    <ds:schemaRef ds:uri="ESRI.ArcGIS.Mapping.OfficeIntegration.PowerPointInfo"/>
  </ds:schemaRefs>
</ds:datastoreItem>
</file>

<file path=customXml/itemProps110.xml><?xml version="1.0" encoding="utf-8"?>
<ds:datastoreItem xmlns:ds="http://schemas.openxmlformats.org/officeDocument/2006/customXml" ds:itemID="{FBCCE6F8-8862-4D5B-8246-1B9C1F997DAA}">
  <ds:schemaRefs>
    <ds:schemaRef ds:uri="ESRI.ArcGIS.Mapping.OfficeIntegration.PowerPointInfo"/>
  </ds:schemaRefs>
</ds:datastoreItem>
</file>

<file path=customXml/itemProps111.xml><?xml version="1.0" encoding="utf-8"?>
<ds:datastoreItem xmlns:ds="http://schemas.openxmlformats.org/officeDocument/2006/customXml" ds:itemID="{3BC1328F-828A-4453-9D53-311081677D37}">
  <ds:schemaRefs>
    <ds:schemaRef ds:uri="ESRI.ArcGIS.Mapping.OfficeIntegration.PowerPointInfo"/>
  </ds:schemaRefs>
</ds:datastoreItem>
</file>

<file path=customXml/itemProps112.xml><?xml version="1.0" encoding="utf-8"?>
<ds:datastoreItem xmlns:ds="http://schemas.openxmlformats.org/officeDocument/2006/customXml" ds:itemID="{AEA7E94C-7B0F-4134-BE2F-E94EBA3F33D6}">
  <ds:schemaRefs>
    <ds:schemaRef ds:uri="ESRI.ArcGIS.Mapping.OfficeIntegration.PowerPointInfo"/>
  </ds:schemaRefs>
</ds:datastoreItem>
</file>

<file path=customXml/itemProps113.xml><?xml version="1.0" encoding="utf-8"?>
<ds:datastoreItem xmlns:ds="http://schemas.openxmlformats.org/officeDocument/2006/customXml" ds:itemID="{59AE5535-0854-4F20-B86C-AD4880DB872A}">
  <ds:schemaRefs>
    <ds:schemaRef ds:uri="ESRI.ArcGIS.Mapping.OfficeIntegration.PowerPointInfo"/>
  </ds:schemaRefs>
</ds:datastoreItem>
</file>

<file path=customXml/itemProps114.xml><?xml version="1.0" encoding="utf-8"?>
<ds:datastoreItem xmlns:ds="http://schemas.openxmlformats.org/officeDocument/2006/customXml" ds:itemID="{6C619C1D-76F9-4D40-B1DD-1257C493B204}">
  <ds:schemaRefs>
    <ds:schemaRef ds:uri="ESRI.ArcGIS.Mapping.OfficeIntegration.PowerPointInfo"/>
  </ds:schemaRefs>
</ds:datastoreItem>
</file>

<file path=customXml/itemProps115.xml><?xml version="1.0" encoding="utf-8"?>
<ds:datastoreItem xmlns:ds="http://schemas.openxmlformats.org/officeDocument/2006/customXml" ds:itemID="{87FF08C8-CC51-49E5-A5EF-E6B642C4D985}">
  <ds:schemaRefs>
    <ds:schemaRef ds:uri="ESRI.ArcGIS.Mapping.OfficeIntegration.PowerPointInfo"/>
  </ds:schemaRefs>
</ds:datastoreItem>
</file>

<file path=customXml/itemProps116.xml><?xml version="1.0" encoding="utf-8"?>
<ds:datastoreItem xmlns:ds="http://schemas.openxmlformats.org/officeDocument/2006/customXml" ds:itemID="{3E7E38E1-44C0-461D-891B-41C894BE77DD}">
  <ds:schemaRefs>
    <ds:schemaRef ds:uri="ESRI.ArcGIS.Mapping.OfficeIntegration.PowerPointInfo"/>
  </ds:schemaRefs>
</ds:datastoreItem>
</file>

<file path=customXml/itemProps117.xml><?xml version="1.0" encoding="utf-8"?>
<ds:datastoreItem xmlns:ds="http://schemas.openxmlformats.org/officeDocument/2006/customXml" ds:itemID="{1B94602F-D167-4129-8A87-A0FAB1790512}">
  <ds:schemaRefs>
    <ds:schemaRef ds:uri="ESRI.ArcGIS.Mapping.OfficeIntegration.PowerPointInfo"/>
  </ds:schemaRefs>
</ds:datastoreItem>
</file>

<file path=customXml/itemProps118.xml><?xml version="1.0" encoding="utf-8"?>
<ds:datastoreItem xmlns:ds="http://schemas.openxmlformats.org/officeDocument/2006/customXml" ds:itemID="{6ED85571-6C8F-41AB-BD5B-1CE74E0C4950}">
  <ds:schemaRefs>
    <ds:schemaRef ds:uri="ESRI.ArcGIS.Mapping.OfficeIntegration.PowerPointInfo"/>
  </ds:schemaRefs>
</ds:datastoreItem>
</file>

<file path=customXml/itemProps119.xml><?xml version="1.0" encoding="utf-8"?>
<ds:datastoreItem xmlns:ds="http://schemas.openxmlformats.org/officeDocument/2006/customXml" ds:itemID="{90FCFAEC-4C70-4468-A701-EF9F84365568}">
  <ds:schemaRefs>
    <ds:schemaRef ds:uri="ESRI.ArcGIS.Mapping.OfficeIntegration.PowerPointInfo"/>
  </ds:schemaRefs>
</ds:datastoreItem>
</file>

<file path=customXml/itemProps12.xml><?xml version="1.0" encoding="utf-8"?>
<ds:datastoreItem xmlns:ds="http://schemas.openxmlformats.org/officeDocument/2006/customXml" ds:itemID="{BC43E5E5-51E9-4121-804F-14E6D4524281}">
  <ds:schemaRefs>
    <ds:schemaRef ds:uri="ESRI.ArcGIS.Mapping.OfficeIntegration.PowerPointInfo"/>
  </ds:schemaRefs>
</ds:datastoreItem>
</file>

<file path=customXml/itemProps120.xml><?xml version="1.0" encoding="utf-8"?>
<ds:datastoreItem xmlns:ds="http://schemas.openxmlformats.org/officeDocument/2006/customXml" ds:itemID="{9EB24178-8E32-4D0C-BD66-52ECF8942CF2}">
  <ds:schemaRefs>
    <ds:schemaRef ds:uri="ESRI.ArcGIS.Mapping.OfficeIntegration.PowerPointInfo"/>
  </ds:schemaRefs>
</ds:datastoreItem>
</file>

<file path=customXml/itemProps121.xml><?xml version="1.0" encoding="utf-8"?>
<ds:datastoreItem xmlns:ds="http://schemas.openxmlformats.org/officeDocument/2006/customXml" ds:itemID="{0117B053-D798-496E-8112-9B5B42D6F4D8}">
  <ds:schemaRefs>
    <ds:schemaRef ds:uri="ESRI.ArcGIS.Mapping.OfficeIntegration.PowerPointInfo"/>
  </ds:schemaRefs>
</ds:datastoreItem>
</file>

<file path=customXml/itemProps122.xml><?xml version="1.0" encoding="utf-8"?>
<ds:datastoreItem xmlns:ds="http://schemas.openxmlformats.org/officeDocument/2006/customXml" ds:itemID="{25DCD4EB-A557-46F3-B47C-9F68FDABA781}">
  <ds:schemaRefs>
    <ds:schemaRef ds:uri="ESRI.ArcGIS.Mapping.OfficeIntegration.PowerPointInfo"/>
  </ds:schemaRefs>
</ds:datastoreItem>
</file>

<file path=customXml/itemProps123.xml><?xml version="1.0" encoding="utf-8"?>
<ds:datastoreItem xmlns:ds="http://schemas.openxmlformats.org/officeDocument/2006/customXml" ds:itemID="{154103D7-ED1B-4239-A652-FDEAFDC72DA5}">
  <ds:schemaRefs>
    <ds:schemaRef ds:uri="ESRI.ArcGIS.Mapping.OfficeIntegration.PowerPointInfo"/>
  </ds:schemaRefs>
</ds:datastoreItem>
</file>

<file path=customXml/itemProps124.xml><?xml version="1.0" encoding="utf-8"?>
<ds:datastoreItem xmlns:ds="http://schemas.openxmlformats.org/officeDocument/2006/customXml" ds:itemID="{A435E141-47AE-4CF5-9917-F57037CC29CD}">
  <ds:schemaRefs>
    <ds:schemaRef ds:uri="ESRI.ArcGIS.Mapping.OfficeIntegration.PowerPointInfo"/>
  </ds:schemaRefs>
</ds:datastoreItem>
</file>

<file path=customXml/itemProps125.xml><?xml version="1.0" encoding="utf-8"?>
<ds:datastoreItem xmlns:ds="http://schemas.openxmlformats.org/officeDocument/2006/customXml" ds:itemID="{B437B149-BA5A-40BD-B282-7A7B6D795ED5}">
  <ds:schemaRefs>
    <ds:schemaRef ds:uri="ESRI.ArcGIS.Mapping.OfficeIntegration.PowerPointInfo"/>
  </ds:schemaRefs>
</ds:datastoreItem>
</file>

<file path=customXml/itemProps126.xml><?xml version="1.0" encoding="utf-8"?>
<ds:datastoreItem xmlns:ds="http://schemas.openxmlformats.org/officeDocument/2006/customXml" ds:itemID="{3F8B361F-C179-4607-AC01-C9F54824C1B7}">
  <ds:schemaRefs>
    <ds:schemaRef ds:uri="ESRI.ArcGIS.Mapping.OfficeIntegration.PowerPointInfo"/>
  </ds:schemaRefs>
</ds:datastoreItem>
</file>

<file path=customXml/itemProps127.xml><?xml version="1.0" encoding="utf-8"?>
<ds:datastoreItem xmlns:ds="http://schemas.openxmlformats.org/officeDocument/2006/customXml" ds:itemID="{C31245F8-7923-49B2-9589-B6C9454B6960}">
  <ds:schemaRefs>
    <ds:schemaRef ds:uri="ESRI.ArcGIS.Mapping.OfficeIntegration.PowerPointInfo"/>
  </ds:schemaRefs>
</ds:datastoreItem>
</file>

<file path=customXml/itemProps128.xml><?xml version="1.0" encoding="utf-8"?>
<ds:datastoreItem xmlns:ds="http://schemas.openxmlformats.org/officeDocument/2006/customXml" ds:itemID="{412B5F60-CB06-4338-9B3C-51BADD936E03}">
  <ds:schemaRefs>
    <ds:schemaRef ds:uri="ESRI.ArcGIS.Mapping.OfficeIntegration.PowerPointInfo"/>
  </ds:schemaRefs>
</ds:datastoreItem>
</file>

<file path=customXml/itemProps129.xml><?xml version="1.0" encoding="utf-8"?>
<ds:datastoreItem xmlns:ds="http://schemas.openxmlformats.org/officeDocument/2006/customXml" ds:itemID="{AD318DE2-0541-4EFB-BEE8-9F5C5A1D945B}">
  <ds:schemaRefs>
    <ds:schemaRef ds:uri="ESRI.ArcGIS.Mapping.OfficeIntegration.PowerPointInfo"/>
  </ds:schemaRefs>
</ds:datastoreItem>
</file>

<file path=customXml/itemProps13.xml><?xml version="1.0" encoding="utf-8"?>
<ds:datastoreItem xmlns:ds="http://schemas.openxmlformats.org/officeDocument/2006/customXml" ds:itemID="{A7032AA9-B398-4D0B-B570-4921F8DE7E2A}">
  <ds:schemaRefs>
    <ds:schemaRef ds:uri="ESRI.ArcGIS.Mapping.OfficeIntegration.PowerPointInfo"/>
  </ds:schemaRefs>
</ds:datastoreItem>
</file>

<file path=customXml/itemProps130.xml><?xml version="1.0" encoding="utf-8"?>
<ds:datastoreItem xmlns:ds="http://schemas.openxmlformats.org/officeDocument/2006/customXml" ds:itemID="{358A13F3-43E7-4E82-93EE-3B9CF3B3AED8}">
  <ds:schemaRefs>
    <ds:schemaRef ds:uri="ESRI.ArcGIS.Mapping.OfficeIntegration.PowerPointInfo"/>
  </ds:schemaRefs>
</ds:datastoreItem>
</file>

<file path=customXml/itemProps131.xml><?xml version="1.0" encoding="utf-8"?>
<ds:datastoreItem xmlns:ds="http://schemas.openxmlformats.org/officeDocument/2006/customXml" ds:itemID="{7E58F8E5-2A40-4A61-83EB-FFC54EA83FE9}">
  <ds:schemaRefs>
    <ds:schemaRef ds:uri="ESRI.ArcGIS.Mapping.OfficeIntegration.PowerPointInfo"/>
  </ds:schemaRefs>
</ds:datastoreItem>
</file>

<file path=customXml/itemProps132.xml><?xml version="1.0" encoding="utf-8"?>
<ds:datastoreItem xmlns:ds="http://schemas.openxmlformats.org/officeDocument/2006/customXml" ds:itemID="{605F1D15-00B8-458B-8412-2AA759E982DB}">
  <ds:schemaRefs>
    <ds:schemaRef ds:uri="ESRI.ArcGIS.Mapping.OfficeIntegration.PowerPointInfo"/>
  </ds:schemaRefs>
</ds:datastoreItem>
</file>

<file path=customXml/itemProps133.xml><?xml version="1.0" encoding="utf-8"?>
<ds:datastoreItem xmlns:ds="http://schemas.openxmlformats.org/officeDocument/2006/customXml" ds:itemID="{CC946EE9-8AE6-4398-9CE1-997F1C8F52DF}">
  <ds:schemaRefs>
    <ds:schemaRef ds:uri="ESRI.ArcGIS.Mapping.OfficeIntegration.PowerPointInfo"/>
  </ds:schemaRefs>
</ds:datastoreItem>
</file>

<file path=customXml/itemProps134.xml><?xml version="1.0" encoding="utf-8"?>
<ds:datastoreItem xmlns:ds="http://schemas.openxmlformats.org/officeDocument/2006/customXml" ds:itemID="{FB64BE7E-1F4A-4DB1-9A3D-F753A0BA551C}">
  <ds:schemaRefs>
    <ds:schemaRef ds:uri="ESRI.ArcGIS.Mapping.OfficeIntegration.PowerPointInfo"/>
  </ds:schemaRefs>
</ds:datastoreItem>
</file>

<file path=customXml/itemProps135.xml><?xml version="1.0" encoding="utf-8"?>
<ds:datastoreItem xmlns:ds="http://schemas.openxmlformats.org/officeDocument/2006/customXml" ds:itemID="{D27F1973-CA7E-4216-88FF-59CEF74BFBDC}">
  <ds:schemaRefs>
    <ds:schemaRef ds:uri="ESRI.ArcGIS.Mapping.OfficeIntegration.PowerPointInfo"/>
  </ds:schemaRefs>
</ds:datastoreItem>
</file>

<file path=customXml/itemProps136.xml><?xml version="1.0" encoding="utf-8"?>
<ds:datastoreItem xmlns:ds="http://schemas.openxmlformats.org/officeDocument/2006/customXml" ds:itemID="{704E6854-1954-4430-92B2-9065A5C309E7}">
  <ds:schemaRefs>
    <ds:schemaRef ds:uri="ESRI.ArcGIS.Mapping.OfficeIntegration.PowerPointInfo"/>
  </ds:schemaRefs>
</ds:datastoreItem>
</file>

<file path=customXml/itemProps137.xml><?xml version="1.0" encoding="utf-8"?>
<ds:datastoreItem xmlns:ds="http://schemas.openxmlformats.org/officeDocument/2006/customXml" ds:itemID="{97AA0E0D-CF65-4887-9B27-CBE84F72C1E1}">
  <ds:schemaRefs>
    <ds:schemaRef ds:uri="ESRI.ArcGIS.Mapping.OfficeIntegration.PowerPointInfo"/>
  </ds:schemaRefs>
</ds:datastoreItem>
</file>

<file path=customXml/itemProps138.xml><?xml version="1.0" encoding="utf-8"?>
<ds:datastoreItem xmlns:ds="http://schemas.openxmlformats.org/officeDocument/2006/customXml" ds:itemID="{FA8A075E-8664-439E-82A4-E332C3A39D95}">
  <ds:schemaRefs>
    <ds:schemaRef ds:uri="ESRI.ArcGIS.Mapping.OfficeIntegration.PowerPointInfo"/>
  </ds:schemaRefs>
</ds:datastoreItem>
</file>

<file path=customXml/itemProps139.xml><?xml version="1.0" encoding="utf-8"?>
<ds:datastoreItem xmlns:ds="http://schemas.openxmlformats.org/officeDocument/2006/customXml" ds:itemID="{07E02B09-DAFC-4212-A2A2-AB2ADFD96E0F}">
  <ds:schemaRefs>
    <ds:schemaRef ds:uri="ESRI.ArcGIS.Mapping.OfficeIntegration.PowerPointInfo"/>
  </ds:schemaRefs>
</ds:datastoreItem>
</file>

<file path=customXml/itemProps14.xml><?xml version="1.0" encoding="utf-8"?>
<ds:datastoreItem xmlns:ds="http://schemas.openxmlformats.org/officeDocument/2006/customXml" ds:itemID="{B34358A3-EE56-4596-B20E-71E1FBF23679}">
  <ds:schemaRefs>
    <ds:schemaRef ds:uri="ESRI.ArcGIS.Mapping.OfficeIntegration.PowerPointInfo"/>
  </ds:schemaRefs>
</ds:datastoreItem>
</file>

<file path=customXml/itemProps15.xml><?xml version="1.0" encoding="utf-8"?>
<ds:datastoreItem xmlns:ds="http://schemas.openxmlformats.org/officeDocument/2006/customXml" ds:itemID="{DFABFAB2-02E3-4D5A-81AE-761121C70951}">
  <ds:schemaRefs>
    <ds:schemaRef ds:uri="ESRI.ArcGIS.Mapping.OfficeIntegration.PowerPointInfo"/>
  </ds:schemaRefs>
</ds:datastoreItem>
</file>

<file path=customXml/itemProps16.xml><?xml version="1.0" encoding="utf-8"?>
<ds:datastoreItem xmlns:ds="http://schemas.openxmlformats.org/officeDocument/2006/customXml" ds:itemID="{B18686C3-FB42-4DEC-B3C4-E7747EF1F1E8}">
  <ds:schemaRefs>
    <ds:schemaRef ds:uri="ESRI.ArcGIS.Mapping.OfficeIntegration.PowerPointInfo"/>
  </ds:schemaRefs>
</ds:datastoreItem>
</file>

<file path=customXml/itemProps17.xml><?xml version="1.0" encoding="utf-8"?>
<ds:datastoreItem xmlns:ds="http://schemas.openxmlformats.org/officeDocument/2006/customXml" ds:itemID="{D2C84AF3-E60A-4ADF-AF59-9E6A2AF3A9C4}">
  <ds:schemaRefs>
    <ds:schemaRef ds:uri="ESRI.ArcGIS.Mapping.OfficeIntegration.PowerPointInfo"/>
  </ds:schemaRefs>
</ds:datastoreItem>
</file>

<file path=customXml/itemProps18.xml><?xml version="1.0" encoding="utf-8"?>
<ds:datastoreItem xmlns:ds="http://schemas.openxmlformats.org/officeDocument/2006/customXml" ds:itemID="{CE7A5D18-D050-4296-92DE-343DBA0EC92D}">
  <ds:schemaRefs>
    <ds:schemaRef ds:uri="ESRI.ArcGIS.Mapping.OfficeIntegration.PowerPointInfo"/>
  </ds:schemaRefs>
</ds:datastoreItem>
</file>

<file path=customXml/itemProps19.xml><?xml version="1.0" encoding="utf-8"?>
<ds:datastoreItem xmlns:ds="http://schemas.openxmlformats.org/officeDocument/2006/customXml" ds:itemID="{F59F8EC9-E0DC-46FD-9311-0DD6940E2238}">
  <ds:schemaRefs>
    <ds:schemaRef ds:uri="ESRI.ArcGIS.Mapping.OfficeIntegration.PowerPointInfo"/>
  </ds:schemaRefs>
</ds:datastoreItem>
</file>

<file path=customXml/itemProps2.xml><?xml version="1.0" encoding="utf-8"?>
<ds:datastoreItem xmlns:ds="http://schemas.openxmlformats.org/officeDocument/2006/customXml" ds:itemID="{AA9B1E39-0061-4D17-998B-BB94CA5DA3A3}">
  <ds:schemaRefs>
    <ds:schemaRef ds:uri="ESRI.ArcGIS.Mapping.OfficeIntegration.PowerPointInfo"/>
  </ds:schemaRefs>
</ds:datastoreItem>
</file>

<file path=customXml/itemProps20.xml><?xml version="1.0" encoding="utf-8"?>
<ds:datastoreItem xmlns:ds="http://schemas.openxmlformats.org/officeDocument/2006/customXml" ds:itemID="{DCF437E4-EEEC-4498-A388-6D9F071CF287}">
  <ds:schemaRefs>
    <ds:schemaRef ds:uri="ESRI.ArcGIS.Mapping.OfficeIntegration.PowerPointInfo"/>
  </ds:schemaRefs>
</ds:datastoreItem>
</file>

<file path=customXml/itemProps21.xml><?xml version="1.0" encoding="utf-8"?>
<ds:datastoreItem xmlns:ds="http://schemas.openxmlformats.org/officeDocument/2006/customXml" ds:itemID="{A0FCDD52-F469-46EB-99EB-284C4DD6505D}">
  <ds:schemaRefs>
    <ds:schemaRef ds:uri="ESRI.ArcGIS.Mapping.OfficeIntegration.PowerPointInfo"/>
  </ds:schemaRefs>
</ds:datastoreItem>
</file>

<file path=customXml/itemProps22.xml><?xml version="1.0" encoding="utf-8"?>
<ds:datastoreItem xmlns:ds="http://schemas.openxmlformats.org/officeDocument/2006/customXml" ds:itemID="{4267E773-26C0-46AE-AB21-15B2E061BEE6}">
  <ds:schemaRefs>
    <ds:schemaRef ds:uri="ESRI.ArcGIS.Mapping.OfficeIntegration.PowerPointInfo"/>
  </ds:schemaRefs>
</ds:datastoreItem>
</file>

<file path=customXml/itemProps23.xml><?xml version="1.0" encoding="utf-8"?>
<ds:datastoreItem xmlns:ds="http://schemas.openxmlformats.org/officeDocument/2006/customXml" ds:itemID="{714C1099-7E4D-4B58-B14B-F5ABDFE53F2F}">
  <ds:schemaRefs>
    <ds:schemaRef ds:uri="ESRI.ArcGIS.Mapping.OfficeIntegration.PowerPointInfo"/>
  </ds:schemaRefs>
</ds:datastoreItem>
</file>

<file path=customXml/itemProps24.xml><?xml version="1.0" encoding="utf-8"?>
<ds:datastoreItem xmlns:ds="http://schemas.openxmlformats.org/officeDocument/2006/customXml" ds:itemID="{55CBDB9D-83BB-4B95-97CF-865FAF87FED1}">
  <ds:schemaRefs>
    <ds:schemaRef ds:uri="ESRI.ArcGIS.Mapping.OfficeIntegration.PowerPointInfo"/>
  </ds:schemaRefs>
</ds:datastoreItem>
</file>

<file path=customXml/itemProps25.xml><?xml version="1.0" encoding="utf-8"?>
<ds:datastoreItem xmlns:ds="http://schemas.openxmlformats.org/officeDocument/2006/customXml" ds:itemID="{B2166D25-E1D1-43A0-927D-00EAB569F995}">
  <ds:schemaRefs>
    <ds:schemaRef ds:uri="ESRI.ArcGIS.Mapping.OfficeIntegration.PowerPointInfo"/>
  </ds:schemaRefs>
</ds:datastoreItem>
</file>

<file path=customXml/itemProps26.xml><?xml version="1.0" encoding="utf-8"?>
<ds:datastoreItem xmlns:ds="http://schemas.openxmlformats.org/officeDocument/2006/customXml" ds:itemID="{11CD707F-4AAE-473E-8702-5E7DC6BC9ECF}">
  <ds:schemaRefs>
    <ds:schemaRef ds:uri="ESRI.ArcGIS.Mapping.OfficeIntegration.PowerPointInfo"/>
  </ds:schemaRefs>
</ds:datastoreItem>
</file>

<file path=customXml/itemProps27.xml><?xml version="1.0" encoding="utf-8"?>
<ds:datastoreItem xmlns:ds="http://schemas.openxmlformats.org/officeDocument/2006/customXml" ds:itemID="{C80B3B84-6293-431C-970B-AABEC9F92B86}">
  <ds:schemaRefs>
    <ds:schemaRef ds:uri="ESRI.ArcGIS.Mapping.OfficeIntegration.PowerPointInfo"/>
  </ds:schemaRefs>
</ds:datastoreItem>
</file>

<file path=customXml/itemProps28.xml><?xml version="1.0" encoding="utf-8"?>
<ds:datastoreItem xmlns:ds="http://schemas.openxmlformats.org/officeDocument/2006/customXml" ds:itemID="{A730E46A-D4DD-4DFA-892E-84F6A55F9C13}">
  <ds:schemaRefs>
    <ds:schemaRef ds:uri="ESRI.ArcGIS.Mapping.OfficeIntegration.PowerPointInfo"/>
  </ds:schemaRefs>
</ds:datastoreItem>
</file>

<file path=customXml/itemProps29.xml><?xml version="1.0" encoding="utf-8"?>
<ds:datastoreItem xmlns:ds="http://schemas.openxmlformats.org/officeDocument/2006/customXml" ds:itemID="{442FF95A-0EB6-4629-88FE-C9DC53A2F27F}">
  <ds:schemaRefs>
    <ds:schemaRef ds:uri="ESRI.ArcGIS.Mapping.OfficeIntegration.PowerPointInfo"/>
  </ds:schemaRefs>
</ds:datastoreItem>
</file>

<file path=customXml/itemProps3.xml><?xml version="1.0" encoding="utf-8"?>
<ds:datastoreItem xmlns:ds="http://schemas.openxmlformats.org/officeDocument/2006/customXml" ds:itemID="{00B2ACE5-0A7A-4F3B-8E4F-551BEF02C5BD}">
  <ds:schemaRefs>
    <ds:schemaRef ds:uri="ESRI.ArcGIS.Mapping.OfficeIntegration.PowerPointInfo"/>
  </ds:schemaRefs>
</ds:datastoreItem>
</file>

<file path=customXml/itemProps30.xml><?xml version="1.0" encoding="utf-8"?>
<ds:datastoreItem xmlns:ds="http://schemas.openxmlformats.org/officeDocument/2006/customXml" ds:itemID="{1EF1C977-1D28-47D5-AE48-D6C4AEDCF59D}">
  <ds:schemaRefs>
    <ds:schemaRef ds:uri="ESRI.ArcGIS.Mapping.OfficeIntegration.PowerPointInfo"/>
  </ds:schemaRefs>
</ds:datastoreItem>
</file>

<file path=customXml/itemProps31.xml><?xml version="1.0" encoding="utf-8"?>
<ds:datastoreItem xmlns:ds="http://schemas.openxmlformats.org/officeDocument/2006/customXml" ds:itemID="{E40B35AB-59CE-4596-8651-B57363D1E86A}">
  <ds:schemaRefs>
    <ds:schemaRef ds:uri="ESRI.ArcGIS.Mapping.OfficeIntegration.PowerPointInfo"/>
  </ds:schemaRefs>
</ds:datastoreItem>
</file>

<file path=customXml/itemProps32.xml><?xml version="1.0" encoding="utf-8"?>
<ds:datastoreItem xmlns:ds="http://schemas.openxmlformats.org/officeDocument/2006/customXml" ds:itemID="{E9D70061-24B4-4D64-97BB-6D20C1FD9BF7}">
  <ds:schemaRefs>
    <ds:schemaRef ds:uri="ESRI.ArcGIS.Mapping.OfficeIntegration.PowerPointInfo"/>
  </ds:schemaRefs>
</ds:datastoreItem>
</file>

<file path=customXml/itemProps33.xml><?xml version="1.0" encoding="utf-8"?>
<ds:datastoreItem xmlns:ds="http://schemas.openxmlformats.org/officeDocument/2006/customXml" ds:itemID="{9D8B5947-76D2-4563-A4F1-FA6B0BB8DD2F}">
  <ds:schemaRefs>
    <ds:schemaRef ds:uri="ESRI.ArcGIS.Mapping.OfficeIntegration.PowerPointInfo"/>
  </ds:schemaRefs>
</ds:datastoreItem>
</file>

<file path=customXml/itemProps34.xml><?xml version="1.0" encoding="utf-8"?>
<ds:datastoreItem xmlns:ds="http://schemas.openxmlformats.org/officeDocument/2006/customXml" ds:itemID="{E4C426A2-83A3-4BD8-BD1E-82957991A1D4}">
  <ds:schemaRefs>
    <ds:schemaRef ds:uri="ESRI.ArcGIS.Mapping.OfficeIntegration.PowerPointInfo"/>
  </ds:schemaRefs>
</ds:datastoreItem>
</file>

<file path=customXml/itemProps35.xml><?xml version="1.0" encoding="utf-8"?>
<ds:datastoreItem xmlns:ds="http://schemas.openxmlformats.org/officeDocument/2006/customXml" ds:itemID="{5252D532-ECAF-41AF-A244-8D8826B1539E}">
  <ds:schemaRefs>
    <ds:schemaRef ds:uri="ESRI.ArcGIS.Mapping.OfficeIntegration.PowerPointInfo"/>
  </ds:schemaRefs>
</ds:datastoreItem>
</file>

<file path=customXml/itemProps36.xml><?xml version="1.0" encoding="utf-8"?>
<ds:datastoreItem xmlns:ds="http://schemas.openxmlformats.org/officeDocument/2006/customXml" ds:itemID="{80F5D349-F89F-4139-ABD5-3CB8C1507299}">
  <ds:schemaRefs>
    <ds:schemaRef ds:uri="ESRI.ArcGIS.Mapping.OfficeIntegration.PowerPointInfo"/>
  </ds:schemaRefs>
</ds:datastoreItem>
</file>

<file path=customXml/itemProps37.xml><?xml version="1.0" encoding="utf-8"?>
<ds:datastoreItem xmlns:ds="http://schemas.openxmlformats.org/officeDocument/2006/customXml" ds:itemID="{643A1AC7-CE9D-44F1-A504-06F5319D9FD9}">
  <ds:schemaRefs>
    <ds:schemaRef ds:uri="ESRI.ArcGIS.Mapping.OfficeIntegration.PowerPointInfo"/>
  </ds:schemaRefs>
</ds:datastoreItem>
</file>

<file path=customXml/itemProps38.xml><?xml version="1.0" encoding="utf-8"?>
<ds:datastoreItem xmlns:ds="http://schemas.openxmlformats.org/officeDocument/2006/customXml" ds:itemID="{22B10966-68BC-47A0-BF77-698C54D3B1B7}">
  <ds:schemaRefs>
    <ds:schemaRef ds:uri="ESRI.ArcGIS.Mapping.OfficeIntegration.PowerPointInfo"/>
  </ds:schemaRefs>
</ds:datastoreItem>
</file>

<file path=customXml/itemProps39.xml><?xml version="1.0" encoding="utf-8"?>
<ds:datastoreItem xmlns:ds="http://schemas.openxmlformats.org/officeDocument/2006/customXml" ds:itemID="{5F596A07-ED6F-4D33-8B07-48C7237E9DA5}">
  <ds:schemaRefs>
    <ds:schemaRef ds:uri="ESRI.ArcGIS.Mapping.OfficeIntegration.PowerPointInfo"/>
  </ds:schemaRefs>
</ds:datastoreItem>
</file>

<file path=customXml/itemProps4.xml><?xml version="1.0" encoding="utf-8"?>
<ds:datastoreItem xmlns:ds="http://schemas.openxmlformats.org/officeDocument/2006/customXml" ds:itemID="{78FB7BF2-082F-4EDC-87E8-35FDCD2BC673}">
  <ds:schemaRefs>
    <ds:schemaRef ds:uri="ESRI.ArcGIS.Mapping.OfficeIntegration.PowerPointInfo"/>
  </ds:schemaRefs>
</ds:datastoreItem>
</file>

<file path=customXml/itemProps40.xml><?xml version="1.0" encoding="utf-8"?>
<ds:datastoreItem xmlns:ds="http://schemas.openxmlformats.org/officeDocument/2006/customXml" ds:itemID="{50185B5E-2CB9-4898-BC19-CAC7F44AAD36}">
  <ds:schemaRefs>
    <ds:schemaRef ds:uri="ESRI.ArcGIS.Mapping.OfficeIntegration.PowerPointInfo"/>
  </ds:schemaRefs>
</ds:datastoreItem>
</file>

<file path=customXml/itemProps41.xml><?xml version="1.0" encoding="utf-8"?>
<ds:datastoreItem xmlns:ds="http://schemas.openxmlformats.org/officeDocument/2006/customXml" ds:itemID="{7217B423-405A-490C-9DA0-0EB32FEEE4C3}">
  <ds:schemaRefs>
    <ds:schemaRef ds:uri="ESRI.ArcGIS.Mapping.OfficeIntegration.PowerPointInfo"/>
  </ds:schemaRefs>
</ds:datastoreItem>
</file>

<file path=customXml/itemProps42.xml><?xml version="1.0" encoding="utf-8"?>
<ds:datastoreItem xmlns:ds="http://schemas.openxmlformats.org/officeDocument/2006/customXml" ds:itemID="{2C1D5513-6362-4497-9985-A09ECE4879E9}">
  <ds:schemaRefs>
    <ds:schemaRef ds:uri="ESRI.ArcGIS.Mapping.OfficeIntegration.PowerPointInfo"/>
  </ds:schemaRefs>
</ds:datastoreItem>
</file>

<file path=customXml/itemProps43.xml><?xml version="1.0" encoding="utf-8"?>
<ds:datastoreItem xmlns:ds="http://schemas.openxmlformats.org/officeDocument/2006/customXml" ds:itemID="{0169DBF5-7C88-472C-9D33-EBD48843032F}">
  <ds:schemaRefs>
    <ds:schemaRef ds:uri="ESRI.ArcGIS.Mapping.OfficeIntegration.PowerPointInfo"/>
  </ds:schemaRefs>
</ds:datastoreItem>
</file>

<file path=customXml/itemProps44.xml><?xml version="1.0" encoding="utf-8"?>
<ds:datastoreItem xmlns:ds="http://schemas.openxmlformats.org/officeDocument/2006/customXml" ds:itemID="{BC3874B1-D852-43F3-B340-920D9F405E9F}">
  <ds:schemaRefs>
    <ds:schemaRef ds:uri="ESRI.ArcGIS.Mapping.OfficeIntegration.PowerPointInfo"/>
  </ds:schemaRefs>
</ds:datastoreItem>
</file>

<file path=customXml/itemProps45.xml><?xml version="1.0" encoding="utf-8"?>
<ds:datastoreItem xmlns:ds="http://schemas.openxmlformats.org/officeDocument/2006/customXml" ds:itemID="{78B7BBCD-4400-4244-A163-EEF16F325547}">
  <ds:schemaRefs>
    <ds:schemaRef ds:uri="ESRI.ArcGIS.Mapping.OfficeIntegration.PowerPointInfo"/>
  </ds:schemaRefs>
</ds:datastoreItem>
</file>

<file path=customXml/itemProps46.xml><?xml version="1.0" encoding="utf-8"?>
<ds:datastoreItem xmlns:ds="http://schemas.openxmlformats.org/officeDocument/2006/customXml" ds:itemID="{637D117B-667E-4E02-9462-976FF9C74CDF}">
  <ds:schemaRefs>
    <ds:schemaRef ds:uri="ESRI.ArcGIS.Mapping.OfficeIntegration.PowerPointInfo"/>
  </ds:schemaRefs>
</ds:datastoreItem>
</file>

<file path=customXml/itemProps47.xml><?xml version="1.0" encoding="utf-8"?>
<ds:datastoreItem xmlns:ds="http://schemas.openxmlformats.org/officeDocument/2006/customXml" ds:itemID="{2D500BFC-D603-45CC-A0E3-C46479A386CD}">
  <ds:schemaRefs>
    <ds:schemaRef ds:uri="ESRI.ArcGIS.Mapping.OfficeIntegration.PowerPointInfo"/>
  </ds:schemaRefs>
</ds:datastoreItem>
</file>

<file path=customXml/itemProps48.xml><?xml version="1.0" encoding="utf-8"?>
<ds:datastoreItem xmlns:ds="http://schemas.openxmlformats.org/officeDocument/2006/customXml" ds:itemID="{F6FC41D1-3D4A-40C0-AB4B-F211AA14D769}">
  <ds:schemaRefs>
    <ds:schemaRef ds:uri="ESRI.ArcGIS.Mapping.OfficeIntegration.PowerPointInfo"/>
  </ds:schemaRefs>
</ds:datastoreItem>
</file>

<file path=customXml/itemProps49.xml><?xml version="1.0" encoding="utf-8"?>
<ds:datastoreItem xmlns:ds="http://schemas.openxmlformats.org/officeDocument/2006/customXml" ds:itemID="{FAC1C366-CFA6-431D-B677-48BBBEAEC37D}">
  <ds:schemaRefs>
    <ds:schemaRef ds:uri="ESRI.ArcGIS.Mapping.OfficeIntegration.PowerPointInfo"/>
  </ds:schemaRefs>
</ds:datastoreItem>
</file>

<file path=customXml/itemProps5.xml><?xml version="1.0" encoding="utf-8"?>
<ds:datastoreItem xmlns:ds="http://schemas.openxmlformats.org/officeDocument/2006/customXml" ds:itemID="{3C4EA71A-DBC3-43F8-B162-8FEE94647A23}">
  <ds:schemaRefs>
    <ds:schemaRef ds:uri="ESRI.ArcGIS.Mapping.OfficeIntegration.PowerPointInfo"/>
  </ds:schemaRefs>
</ds:datastoreItem>
</file>

<file path=customXml/itemProps50.xml><?xml version="1.0" encoding="utf-8"?>
<ds:datastoreItem xmlns:ds="http://schemas.openxmlformats.org/officeDocument/2006/customXml" ds:itemID="{CB5382F2-9068-4671-8227-81867DEE32BD}">
  <ds:schemaRefs>
    <ds:schemaRef ds:uri="ESRI.ArcGIS.Mapping.OfficeIntegration.PowerPointInfo"/>
  </ds:schemaRefs>
</ds:datastoreItem>
</file>

<file path=customXml/itemProps51.xml><?xml version="1.0" encoding="utf-8"?>
<ds:datastoreItem xmlns:ds="http://schemas.openxmlformats.org/officeDocument/2006/customXml" ds:itemID="{86E26E9E-0363-47A7-ADF6-A9E43E43B494}">
  <ds:schemaRefs>
    <ds:schemaRef ds:uri="ESRI.ArcGIS.Mapping.OfficeIntegration.PowerPointInfo"/>
  </ds:schemaRefs>
</ds:datastoreItem>
</file>

<file path=customXml/itemProps52.xml><?xml version="1.0" encoding="utf-8"?>
<ds:datastoreItem xmlns:ds="http://schemas.openxmlformats.org/officeDocument/2006/customXml" ds:itemID="{9BAEEE7F-372A-41ED-8FB2-C0376B48CD18}">
  <ds:schemaRefs>
    <ds:schemaRef ds:uri="ESRI.ArcGIS.Mapping.OfficeIntegration.PowerPointInfo"/>
  </ds:schemaRefs>
</ds:datastoreItem>
</file>

<file path=customXml/itemProps53.xml><?xml version="1.0" encoding="utf-8"?>
<ds:datastoreItem xmlns:ds="http://schemas.openxmlformats.org/officeDocument/2006/customXml" ds:itemID="{78B80902-E012-4131-B601-FAB60D8D637C}">
  <ds:schemaRefs>
    <ds:schemaRef ds:uri="ESRI.ArcGIS.Mapping.OfficeIntegration.PowerPointInfo"/>
  </ds:schemaRefs>
</ds:datastoreItem>
</file>

<file path=customXml/itemProps54.xml><?xml version="1.0" encoding="utf-8"?>
<ds:datastoreItem xmlns:ds="http://schemas.openxmlformats.org/officeDocument/2006/customXml" ds:itemID="{35C2B2FF-3C8D-4AAD-AEB3-75C66618C645}">
  <ds:schemaRefs>
    <ds:schemaRef ds:uri="ESRI.ArcGIS.Mapping.OfficeIntegration.PowerPointInfo"/>
  </ds:schemaRefs>
</ds:datastoreItem>
</file>

<file path=customXml/itemProps55.xml><?xml version="1.0" encoding="utf-8"?>
<ds:datastoreItem xmlns:ds="http://schemas.openxmlformats.org/officeDocument/2006/customXml" ds:itemID="{246C3B04-DFD4-41FD-9BAB-723C1D46B99A}">
  <ds:schemaRefs>
    <ds:schemaRef ds:uri="ESRI.ArcGIS.Mapping.OfficeIntegration.PowerPointInfo"/>
  </ds:schemaRefs>
</ds:datastoreItem>
</file>

<file path=customXml/itemProps56.xml><?xml version="1.0" encoding="utf-8"?>
<ds:datastoreItem xmlns:ds="http://schemas.openxmlformats.org/officeDocument/2006/customXml" ds:itemID="{419F6EF6-8660-4F7B-B852-D3E1D6C26402}">
  <ds:schemaRefs>
    <ds:schemaRef ds:uri="ESRI.ArcGIS.Mapping.OfficeIntegration.PowerPointInfo"/>
  </ds:schemaRefs>
</ds:datastoreItem>
</file>

<file path=customXml/itemProps57.xml><?xml version="1.0" encoding="utf-8"?>
<ds:datastoreItem xmlns:ds="http://schemas.openxmlformats.org/officeDocument/2006/customXml" ds:itemID="{8DAFD5EC-EF27-433F-AC78-7D510925F797}">
  <ds:schemaRefs>
    <ds:schemaRef ds:uri="ESRI.ArcGIS.Mapping.OfficeIntegration.PowerPointInfo"/>
  </ds:schemaRefs>
</ds:datastoreItem>
</file>

<file path=customXml/itemProps58.xml><?xml version="1.0" encoding="utf-8"?>
<ds:datastoreItem xmlns:ds="http://schemas.openxmlformats.org/officeDocument/2006/customXml" ds:itemID="{6EF8F722-C043-4199-94AE-AA4B2354AA63}">
  <ds:schemaRefs>
    <ds:schemaRef ds:uri="ESRI.ArcGIS.Mapping.OfficeIntegration.PowerPointInfo"/>
  </ds:schemaRefs>
</ds:datastoreItem>
</file>

<file path=customXml/itemProps59.xml><?xml version="1.0" encoding="utf-8"?>
<ds:datastoreItem xmlns:ds="http://schemas.openxmlformats.org/officeDocument/2006/customXml" ds:itemID="{6F8D0BFA-52DB-40AC-ADFC-1962B1987D9E}">
  <ds:schemaRefs>
    <ds:schemaRef ds:uri="ESRI.ArcGIS.Mapping.OfficeIntegration.PowerPointInfo"/>
  </ds:schemaRefs>
</ds:datastoreItem>
</file>

<file path=customXml/itemProps6.xml><?xml version="1.0" encoding="utf-8"?>
<ds:datastoreItem xmlns:ds="http://schemas.openxmlformats.org/officeDocument/2006/customXml" ds:itemID="{B4608FE0-3280-4123-AB7A-0987D2C62604}">
  <ds:schemaRefs>
    <ds:schemaRef ds:uri="ESRI.ArcGIS.Mapping.OfficeIntegration.PowerPointInfo"/>
  </ds:schemaRefs>
</ds:datastoreItem>
</file>

<file path=customXml/itemProps60.xml><?xml version="1.0" encoding="utf-8"?>
<ds:datastoreItem xmlns:ds="http://schemas.openxmlformats.org/officeDocument/2006/customXml" ds:itemID="{407A2EE8-F8B6-4B7A-B876-D07A9746F86C}">
  <ds:schemaRefs>
    <ds:schemaRef ds:uri="ESRI.ArcGIS.Mapping.OfficeIntegration.PowerPointInfo"/>
  </ds:schemaRefs>
</ds:datastoreItem>
</file>

<file path=customXml/itemProps61.xml><?xml version="1.0" encoding="utf-8"?>
<ds:datastoreItem xmlns:ds="http://schemas.openxmlformats.org/officeDocument/2006/customXml" ds:itemID="{7F1065B2-013C-42BA-8F7F-B5F12EA470F5}">
  <ds:schemaRefs>
    <ds:schemaRef ds:uri="ESRI.ArcGIS.Mapping.OfficeIntegration.PowerPointInfo"/>
  </ds:schemaRefs>
</ds:datastoreItem>
</file>

<file path=customXml/itemProps62.xml><?xml version="1.0" encoding="utf-8"?>
<ds:datastoreItem xmlns:ds="http://schemas.openxmlformats.org/officeDocument/2006/customXml" ds:itemID="{10F41901-4743-4379-8FE1-8A480B0901AE}">
  <ds:schemaRefs>
    <ds:schemaRef ds:uri="ESRI.ArcGIS.Mapping.OfficeIntegration.PowerPointInfo"/>
  </ds:schemaRefs>
</ds:datastoreItem>
</file>

<file path=customXml/itemProps63.xml><?xml version="1.0" encoding="utf-8"?>
<ds:datastoreItem xmlns:ds="http://schemas.openxmlformats.org/officeDocument/2006/customXml" ds:itemID="{20C32563-DA0D-475F-960E-54EDB1BC0B7E}">
  <ds:schemaRefs>
    <ds:schemaRef ds:uri="ESRI.ArcGIS.Mapping.OfficeIntegration.PowerPointInfo"/>
  </ds:schemaRefs>
</ds:datastoreItem>
</file>

<file path=customXml/itemProps64.xml><?xml version="1.0" encoding="utf-8"?>
<ds:datastoreItem xmlns:ds="http://schemas.openxmlformats.org/officeDocument/2006/customXml" ds:itemID="{0860D139-9ED2-4C56-A2E8-AB75C9104B3A}">
  <ds:schemaRefs>
    <ds:schemaRef ds:uri="ESRI.ArcGIS.Mapping.OfficeIntegration.PowerPointInfo"/>
  </ds:schemaRefs>
</ds:datastoreItem>
</file>

<file path=customXml/itemProps65.xml><?xml version="1.0" encoding="utf-8"?>
<ds:datastoreItem xmlns:ds="http://schemas.openxmlformats.org/officeDocument/2006/customXml" ds:itemID="{648ECBCB-8ADD-4BA9-BBD4-2F0AAA41CE79}">
  <ds:schemaRefs>
    <ds:schemaRef ds:uri="ESRI.ArcGIS.Mapping.OfficeIntegration.PowerPointInfo"/>
  </ds:schemaRefs>
</ds:datastoreItem>
</file>

<file path=customXml/itemProps66.xml><?xml version="1.0" encoding="utf-8"?>
<ds:datastoreItem xmlns:ds="http://schemas.openxmlformats.org/officeDocument/2006/customXml" ds:itemID="{BBFCFC7D-A65C-45C4-B2E4-9993319E8E43}">
  <ds:schemaRefs>
    <ds:schemaRef ds:uri="ESRI.ArcGIS.Mapping.OfficeIntegration.PowerPointInfo"/>
  </ds:schemaRefs>
</ds:datastoreItem>
</file>

<file path=customXml/itemProps67.xml><?xml version="1.0" encoding="utf-8"?>
<ds:datastoreItem xmlns:ds="http://schemas.openxmlformats.org/officeDocument/2006/customXml" ds:itemID="{8956CBD1-772D-4C48-AF49-93BC45FCFE79}">
  <ds:schemaRefs>
    <ds:schemaRef ds:uri="ESRI.ArcGIS.Mapping.OfficeIntegration.PowerPointInfo"/>
  </ds:schemaRefs>
</ds:datastoreItem>
</file>

<file path=customXml/itemProps68.xml><?xml version="1.0" encoding="utf-8"?>
<ds:datastoreItem xmlns:ds="http://schemas.openxmlformats.org/officeDocument/2006/customXml" ds:itemID="{DF73B56E-B92F-48FC-B73B-3640A3FE3FA4}">
  <ds:schemaRefs>
    <ds:schemaRef ds:uri="ESRI.ArcGIS.Mapping.OfficeIntegration.PowerPointInfo"/>
  </ds:schemaRefs>
</ds:datastoreItem>
</file>

<file path=customXml/itemProps69.xml><?xml version="1.0" encoding="utf-8"?>
<ds:datastoreItem xmlns:ds="http://schemas.openxmlformats.org/officeDocument/2006/customXml" ds:itemID="{48606651-9010-4C7D-8C68-08D9A16DA6D0}">
  <ds:schemaRefs>
    <ds:schemaRef ds:uri="ESRI.ArcGIS.Mapping.OfficeIntegration.PowerPointInfo"/>
  </ds:schemaRefs>
</ds:datastoreItem>
</file>

<file path=customXml/itemProps7.xml><?xml version="1.0" encoding="utf-8"?>
<ds:datastoreItem xmlns:ds="http://schemas.openxmlformats.org/officeDocument/2006/customXml" ds:itemID="{383F89F2-D956-4F87-A295-EAA28C84EE0B}">
  <ds:schemaRefs>
    <ds:schemaRef ds:uri="ESRI.ArcGIS.Mapping.OfficeIntegration.PowerPointInfo"/>
  </ds:schemaRefs>
</ds:datastoreItem>
</file>

<file path=customXml/itemProps70.xml><?xml version="1.0" encoding="utf-8"?>
<ds:datastoreItem xmlns:ds="http://schemas.openxmlformats.org/officeDocument/2006/customXml" ds:itemID="{0A8D48AC-4164-4DC6-B325-C1DBF590E343}">
  <ds:schemaRefs>
    <ds:schemaRef ds:uri="ESRI.ArcGIS.Mapping.OfficeIntegration.PowerPointInfo"/>
  </ds:schemaRefs>
</ds:datastoreItem>
</file>

<file path=customXml/itemProps71.xml><?xml version="1.0" encoding="utf-8"?>
<ds:datastoreItem xmlns:ds="http://schemas.openxmlformats.org/officeDocument/2006/customXml" ds:itemID="{1E696CE8-0806-4DD8-A112-C4FF3DABDBAA}">
  <ds:schemaRefs>
    <ds:schemaRef ds:uri="ESRI.ArcGIS.Mapping.OfficeIntegration.PowerPointInfo"/>
  </ds:schemaRefs>
</ds:datastoreItem>
</file>

<file path=customXml/itemProps72.xml><?xml version="1.0" encoding="utf-8"?>
<ds:datastoreItem xmlns:ds="http://schemas.openxmlformats.org/officeDocument/2006/customXml" ds:itemID="{6884379C-F49C-440D-A44E-3DEE88342A72}">
  <ds:schemaRefs>
    <ds:schemaRef ds:uri="ESRI.ArcGIS.Mapping.OfficeIntegration.PowerPointInfo"/>
  </ds:schemaRefs>
</ds:datastoreItem>
</file>

<file path=customXml/itemProps73.xml><?xml version="1.0" encoding="utf-8"?>
<ds:datastoreItem xmlns:ds="http://schemas.openxmlformats.org/officeDocument/2006/customXml" ds:itemID="{8117785B-9AC0-4060-B7AB-F6CA94F5D0E9}">
  <ds:schemaRefs>
    <ds:schemaRef ds:uri="ESRI.ArcGIS.Mapping.OfficeIntegration.PowerPointInfo"/>
  </ds:schemaRefs>
</ds:datastoreItem>
</file>

<file path=customXml/itemProps74.xml><?xml version="1.0" encoding="utf-8"?>
<ds:datastoreItem xmlns:ds="http://schemas.openxmlformats.org/officeDocument/2006/customXml" ds:itemID="{FBE9AEEE-4D4F-43F2-8FA3-F03AF6099563}">
  <ds:schemaRefs>
    <ds:schemaRef ds:uri="ESRI.ArcGIS.Mapping.OfficeIntegration.PowerPointInfo"/>
  </ds:schemaRefs>
</ds:datastoreItem>
</file>

<file path=customXml/itemProps75.xml><?xml version="1.0" encoding="utf-8"?>
<ds:datastoreItem xmlns:ds="http://schemas.openxmlformats.org/officeDocument/2006/customXml" ds:itemID="{4050DAED-E5C0-4119-8C7E-B2AA4F3230FE}">
  <ds:schemaRefs>
    <ds:schemaRef ds:uri="ESRI.ArcGIS.Mapping.OfficeIntegration.PowerPointInfo"/>
  </ds:schemaRefs>
</ds:datastoreItem>
</file>

<file path=customXml/itemProps76.xml><?xml version="1.0" encoding="utf-8"?>
<ds:datastoreItem xmlns:ds="http://schemas.openxmlformats.org/officeDocument/2006/customXml" ds:itemID="{1DF5B45F-02D5-4C2A-8C60-F479156F3A36}">
  <ds:schemaRefs>
    <ds:schemaRef ds:uri="ESRI.ArcGIS.Mapping.OfficeIntegration.PowerPointInfo"/>
  </ds:schemaRefs>
</ds:datastoreItem>
</file>

<file path=customXml/itemProps77.xml><?xml version="1.0" encoding="utf-8"?>
<ds:datastoreItem xmlns:ds="http://schemas.openxmlformats.org/officeDocument/2006/customXml" ds:itemID="{6E40E1F2-92D4-4E98-B0D9-6357C618062D}">
  <ds:schemaRefs>
    <ds:schemaRef ds:uri="ESRI.ArcGIS.Mapping.OfficeIntegration.PowerPointInfo"/>
  </ds:schemaRefs>
</ds:datastoreItem>
</file>

<file path=customXml/itemProps78.xml><?xml version="1.0" encoding="utf-8"?>
<ds:datastoreItem xmlns:ds="http://schemas.openxmlformats.org/officeDocument/2006/customXml" ds:itemID="{B36C002B-0899-4E3C-A009-DEC8D94B3C32}">
  <ds:schemaRefs>
    <ds:schemaRef ds:uri="ESRI.ArcGIS.Mapping.OfficeIntegration.PowerPointInfo"/>
  </ds:schemaRefs>
</ds:datastoreItem>
</file>

<file path=customXml/itemProps79.xml><?xml version="1.0" encoding="utf-8"?>
<ds:datastoreItem xmlns:ds="http://schemas.openxmlformats.org/officeDocument/2006/customXml" ds:itemID="{771E5AF5-A6B1-4451-BE70-A78E0A858F99}">
  <ds:schemaRefs>
    <ds:schemaRef ds:uri="ESRI.ArcGIS.Mapping.OfficeIntegration.PowerPointInfo"/>
  </ds:schemaRefs>
</ds:datastoreItem>
</file>

<file path=customXml/itemProps8.xml><?xml version="1.0" encoding="utf-8"?>
<ds:datastoreItem xmlns:ds="http://schemas.openxmlformats.org/officeDocument/2006/customXml" ds:itemID="{7CAD72A5-7B2A-468D-91F1-377C833A881F}">
  <ds:schemaRefs>
    <ds:schemaRef ds:uri="ESRI.ArcGIS.Mapping.OfficeIntegration.PowerPointInfo"/>
  </ds:schemaRefs>
</ds:datastoreItem>
</file>

<file path=customXml/itemProps80.xml><?xml version="1.0" encoding="utf-8"?>
<ds:datastoreItem xmlns:ds="http://schemas.openxmlformats.org/officeDocument/2006/customXml" ds:itemID="{45526212-75BE-426B-997F-1C1F2D0EE52D}">
  <ds:schemaRefs>
    <ds:schemaRef ds:uri="ESRI.ArcGIS.Mapping.OfficeIntegration.PowerPointInfo"/>
  </ds:schemaRefs>
</ds:datastoreItem>
</file>

<file path=customXml/itemProps81.xml><?xml version="1.0" encoding="utf-8"?>
<ds:datastoreItem xmlns:ds="http://schemas.openxmlformats.org/officeDocument/2006/customXml" ds:itemID="{88A3F3EC-ED90-4A57-B8CC-51D8B8A77DFC}">
  <ds:schemaRefs>
    <ds:schemaRef ds:uri="ESRI.ArcGIS.Mapping.OfficeIntegration.PowerPointInfo"/>
  </ds:schemaRefs>
</ds:datastoreItem>
</file>

<file path=customXml/itemProps82.xml><?xml version="1.0" encoding="utf-8"?>
<ds:datastoreItem xmlns:ds="http://schemas.openxmlformats.org/officeDocument/2006/customXml" ds:itemID="{99ADFBAC-D9A0-48E9-AB63-9431FC649EA8}">
  <ds:schemaRefs>
    <ds:schemaRef ds:uri="ESRI.ArcGIS.Mapping.OfficeIntegration.PowerPointInfo"/>
  </ds:schemaRefs>
</ds:datastoreItem>
</file>

<file path=customXml/itemProps83.xml><?xml version="1.0" encoding="utf-8"?>
<ds:datastoreItem xmlns:ds="http://schemas.openxmlformats.org/officeDocument/2006/customXml" ds:itemID="{FCFD2FE2-3AF2-4606-AA9D-51EA5D5C4068}">
  <ds:schemaRefs>
    <ds:schemaRef ds:uri="ESRI.ArcGIS.Mapping.OfficeIntegration.PowerPointInfo"/>
  </ds:schemaRefs>
</ds:datastoreItem>
</file>

<file path=customXml/itemProps84.xml><?xml version="1.0" encoding="utf-8"?>
<ds:datastoreItem xmlns:ds="http://schemas.openxmlformats.org/officeDocument/2006/customXml" ds:itemID="{E1C26BF9-ACFB-4F13-8E6E-4AB30E6B1302}">
  <ds:schemaRefs>
    <ds:schemaRef ds:uri="ESRI.ArcGIS.Mapping.OfficeIntegration.PowerPointInfo"/>
  </ds:schemaRefs>
</ds:datastoreItem>
</file>

<file path=customXml/itemProps85.xml><?xml version="1.0" encoding="utf-8"?>
<ds:datastoreItem xmlns:ds="http://schemas.openxmlformats.org/officeDocument/2006/customXml" ds:itemID="{C2CB815F-40A7-4DB6-89D0-D8F921CE1989}">
  <ds:schemaRefs>
    <ds:schemaRef ds:uri="ESRI.ArcGIS.Mapping.OfficeIntegration.PowerPointInfo"/>
  </ds:schemaRefs>
</ds:datastoreItem>
</file>

<file path=customXml/itemProps86.xml><?xml version="1.0" encoding="utf-8"?>
<ds:datastoreItem xmlns:ds="http://schemas.openxmlformats.org/officeDocument/2006/customXml" ds:itemID="{6641319F-E9E3-4FA2-83DE-C866A5AFFFD0}">
  <ds:schemaRefs>
    <ds:schemaRef ds:uri="ESRI.ArcGIS.Mapping.OfficeIntegration.PowerPointInfo"/>
  </ds:schemaRefs>
</ds:datastoreItem>
</file>

<file path=customXml/itemProps87.xml><?xml version="1.0" encoding="utf-8"?>
<ds:datastoreItem xmlns:ds="http://schemas.openxmlformats.org/officeDocument/2006/customXml" ds:itemID="{AC35AC66-E1B7-44A1-9F92-EEDA11E795A4}">
  <ds:schemaRefs>
    <ds:schemaRef ds:uri="ESRI.ArcGIS.Mapping.OfficeIntegration.PowerPointInfo"/>
  </ds:schemaRefs>
</ds:datastoreItem>
</file>

<file path=customXml/itemProps88.xml><?xml version="1.0" encoding="utf-8"?>
<ds:datastoreItem xmlns:ds="http://schemas.openxmlformats.org/officeDocument/2006/customXml" ds:itemID="{1367E33D-310A-42C7-BACE-A696FE26D48C}">
  <ds:schemaRefs>
    <ds:schemaRef ds:uri="ESRI.ArcGIS.Mapping.OfficeIntegration.PowerPointInfo"/>
  </ds:schemaRefs>
</ds:datastoreItem>
</file>

<file path=customXml/itemProps89.xml><?xml version="1.0" encoding="utf-8"?>
<ds:datastoreItem xmlns:ds="http://schemas.openxmlformats.org/officeDocument/2006/customXml" ds:itemID="{4EFFB8B7-3A76-4C2C-97A5-88C6A120EAF6}">
  <ds:schemaRefs>
    <ds:schemaRef ds:uri="ESRI.ArcGIS.Mapping.OfficeIntegration.PowerPointInfo"/>
  </ds:schemaRefs>
</ds:datastoreItem>
</file>

<file path=customXml/itemProps9.xml><?xml version="1.0" encoding="utf-8"?>
<ds:datastoreItem xmlns:ds="http://schemas.openxmlformats.org/officeDocument/2006/customXml" ds:itemID="{F34D4254-4BE8-4890-BB66-FF6E892DB870}">
  <ds:schemaRefs>
    <ds:schemaRef ds:uri="ESRI.ArcGIS.Mapping.OfficeIntegration.PowerPointInfo"/>
  </ds:schemaRefs>
</ds:datastoreItem>
</file>

<file path=customXml/itemProps90.xml><?xml version="1.0" encoding="utf-8"?>
<ds:datastoreItem xmlns:ds="http://schemas.openxmlformats.org/officeDocument/2006/customXml" ds:itemID="{379E3ED9-E119-4DAD-8701-0AF4E2DC97CC}">
  <ds:schemaRefs>
    <ds:schemaRef ds:uri="ESRI.ArcGIS.Mapping.OfficeIntegration.PowerPointInfo"/>
  </ds:schemaRefs>
</ds:datastoreItem>
</file>

<file path=customXml/itemProps91.xml><?xml version="1.0" encoding="utf-8"?>
<ds:datastoreItem xmlns:ds="http://schemas.openxmlformats.org/officeDocument/2006/customXml" ds:itemID="{1F95DC8C-3A71-45BF-A63B-6713001A05A6}">
  <ds:schemaRefs>
    <ds:schemaRef ds:uri="ESRI.ArcGIS.Mapping.OfficeIntegration.PowerPointInfo"/>
  </ds:schemaRefs>
</ds:datastoreItem>
</file>

<file path=customXml/itemProps92.xml><?xml version="1.0" encoding="utf-8"?>
<ds:datastoreItem xmlns:ds="http://schemas.openxmlformats.org/officeDocument/2006/customXml" ds:itemID="{463E3E97-E5B9-4B82-B78D-C597BAC06EC6}">
  <ds:schemaRefs>
    <ds:schemaRef ds:uri="ESRI.ArcGIS.Mapping.OfficeIntegration.PowerPointInfo"/>
  </ds:schemaRefs>
</ds:datastoreItem>
</file>

<file path=customXml/itemProps93.xml><?xml version="1.0" encoding="utf-8"?>
<ds:datastoreItem xmlns:ds="http://schemas.openxmlformats.org/officeDocument/2006/customXml" ds:itemID="{91F16F0B-F0BF-4A8D-AC54-A88D5C31E861}">
  <ds:schemaRefs>
    <ds:schemaRef ds:uri="ESRI.ArcGIS.Mapping.OfficeIntegration.PowerPointInfo"/>
  </ds:schemaRefs>
</ds:datastoreItem>
</file>

<file path=customXml/itemProps94.xml><?xml version="1.0" encoding="utf-8"?>
<ds:datastoreItem xmlns:ds="http://schemas.openxmlformats.org/officeDocument/2006/customXml" ds:itemID="{7DEC0043-8BA5-4B7A-A1F1-40608C515962}">
  <ds:schemaRefs>
    <ds:schemaRef ds:uri="ESRI.ArcGIS.Mapping.OfficeIntegration.PowerPointInfo"/>
  </ds:schemaRefs>
</ds:datastoreItem>
</file>

<file path=customXml/itemProps95.xml><?xml version="1.0" encoding="utf-8"?>
<ds:datastoreItem xmlns:ds="http://schemas.openxmlformats.org/officeDocument/2006/customXml" ds:itemID="{CD44E13A-869E-468D-BCAE-1EFFA2B4A2D9}">
  <ds:schemaRefs>
    <ds:schemaRef ds:uri="ESRI.ArcGIS.Mapping.OfficeIntegration.PowerPointInfo"/>
  </ds:schemaRefs>
</ds:datastoreItem>
</file>

<file path=customXml/itemProps96.xml><?xml version="1.0" encoding="utf-8"?>
<ds:datastoreItem xmlns:ds="http://schemas.openxmlformats.org/officeDocument/2006/customXml" ds:itemID="{D986E9A7-9CA2-4E77-9840-B352081D2CB8}">
  <ds:schemaRefs>
    <ds:schemaRef ds:uri="ESRI.ArcGIS.Mapping.OfficeIntegration.PowerPointInfo"/>
  </ds:schemaRefs>
</ds:datastoreItem>
</file>

<file path=customXml/itemProps97.xml><?xml version="1.0" encoding="utf-8"?>
<ds:datastoreItem xmlns:ds="http://schemas.openxmlformats.org/officeDocument/2006/customXml" ds:itemID="{6F60794D-006A-4D4B-914A-58FC55446586}">
  <ds:schemaRefs>
    <ds:schemaRef ds:uri="ESRI.ArcGIS.Mapping.OfficeIntegration.PowerPointInfo"/>
  </ds:schemaRefs>
</ds:datastoreItem>
</file>

<file path=customXml/itemProps98.xml><?xml version="1.0" encoding="utf-8"?>
<ds:datastoreItem xmlns:ds="http://schemas.openxmlformats.org/officeDocument/2006/customXml" ds:itemID="{8F90DA3C-29C2-4151-9C19-E572623B31D2}">
  <ds:schemaRefs>
    <ds:schemaRef ds:uri="ESRI.ArcGIS.Mapping.OfficeIntegration.PowerPointInfo"/>
  </ds:schemaRefs>
</ds:datastoreItem>
</file>

<file path=customXml/itemProps99.xml><?xml version="1.0" encoding="utf-8"?>
<ds:datastoreItem xmlns:ds="http://schemas.openxmlformats.org/officeDocument/2006/customXml" ds:itemID="{AE9579F3-922B-4B0B-B357-D4731ED7DEA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3536</TotalTime>
  <Words>3723</Words>
  <Application>Microsoft Office PowerPoint</Application>
  <PresentationFormat>On-screen Show (4:3)</PresentationFormat>
  <Paragraphs>442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prova_template_er</vt:lpstr>
      <vt:lpstr>WIGOS Identifiers    WIGOS Workshop for RA-VI with Focus on Marine Meteorological and Oceanographic Observing Requirements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CLS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 the TITLE Edit the Author</dc:title>
  <dc:creator>Emanuela Rusciano</dc:creator>
  <cp:lastModifiedBy>Champika Gallage</cp:lastModifiedBy>
  <cp:revision>270</cp:revision>
  <dcterms:created xsi:type="dcterms:W3CDTF">2016-01-18T15:16:35Z</dcterms:created>
  <dcterms:modified xsi:type="dcterms:W3CDTF">2016-09-02T13:46:56Z</dcterms:modified>
</cp:coreProperties>
</file>