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8" r:id="rId3"/>
    <p:sldId id="334" r:id="rId4"/>
    <p:sldId id="344" r:id="rId5"/>
    <p:sldId id="296" r:id="rId6"/>
    <p:sldId id="339" r:id="rId7"/>
    <p:sldId id="337" r:id="rId8"/>
    <p:sldId id="340" r:id="rId9"/>
    <p:sldId id="341" r:id="rId10"/>
    <p:sldId id="343" r:id="rId11"/>
    <p:sldId id="258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139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3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F02BB-CB61-4912-85EC-14C077801EB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A46C-BEC2-443C-AC30-B059EEF07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6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ADDCE-DBAF-4EFC-B76C-D69C0CB6FF57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E2B61-6A46-4C89-9789-AD6CA5ED3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71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bc.noaa.gov/" TargetMode="External"/><Relationship Id="rId2" Type="http://schemas.openxmlformats.org/officeDocument/2006/relationships/hyperlink" Target="http://www.rmicap.org.c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59052" y="1722475"/>
            <a:ext cx="8229600" cy="24667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solidFill>
                  <a:srgbClr val="000090"/>
                </a:solidFill>
              </a:rPr>
              <a:t>Challenges and Opportunities </a:t>
            </a:r>
            <a:endParaRPr lang="hr-HR" sz="4000" b="1" dirty="0" smtClean="0">
              <a:solidFill>
                <a:srgbClr val="000090"/>
              </a:solidFill>
            </a:endParaRPr>
          </a:p>
          <a:p>
            <a:r>
              <a:rPr lang="en-GB" sz="4000" b="1" dirty="0" smtClean="0">
                <a:solidFill>
                  <a:srgbClr val="000090"/>
                </a:solidFill>
              </a:rPr>
              <a:t>for RMIC in RA-VI </a:t>
            </a:r>
            <a:endParaRPr lang="en-GB" sz="4000" b="1" dirty="0">
              <a:solidFill>
                <a:srgbClr val="00009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326" y="95716"/>
            <a:ext cx="91096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WIGOS Workshop for </a:t>
            </a:r>
            <a:r>
              <a:rPr lang="hr-HR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</a:t>
            </a:r>
            <a:r>
              <a:rPr lang="en-US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 with Focus on </a:t>
            </a:r>
            <a:endParaRPr lang="hr-HR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Marine Meteorological and Oceanographic Observing Requirements</a:t>
            </a:r>
            <a:endParaRPr lang="hr-HR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Split, Croatia, 5-7 September 2016</a:t>
            </a:r>
            <a:endParaRPr lang="hr-HR" dirty="0">
              <a:solidFill>
                <a:srgbClr val="00009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1452" y="3240537"/>
            <a:ext cx="8229600" cy="24667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b="1" dirty="0" smtClean="0">
                <a:solidFill>
                  <a:srgbClr val="000090"/>
                </a:solidFill>
              </a:rPr>
              <a:t>Krunoslav </a:t>
            </a:r>
            <a:r>
              <a:rPr lang="hr-HR" sz="2800" b="1" dirty="0" err="1" smtClean="0">
                <a:solidFill>
                  <a:srgbClr val="000090"/>
                </a:solidFill>
              </a:rPr>
              <a:t>Premec</a:t>
            </a:r>
            <a:endParaRPr lang="en-US" sz="28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Opportunity for RMIC in WMO RA-VI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621" y="1613849"/>
            <a:ext cx="8277368" cy="33948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3400" dirty="0" smtClean="0"/>
              <a:t>Enhanced cooperation between </a:t>
            </a:r>
            <a:r>
              <a:rPr lang="en-GB" sz="3400" b="1" dirty="0" smtClean="0"/>
              <a:t>NMHSs, oceanographic institutes and other partners </a:t>
            </a:r>
            <a:r>
              <a:rPr lang="en-GB" sz="3400" dirty="0" smtClean="0"/>
              <a:t>seems to be essential for adequate utilization of available resources, in order to ad</a:t>
            </a:r>
            <a:r>
              <a:rPr lang="hr-HR" sz="3400" dirty="0" smtClean="0"/>
              <a:t>d</a:t>
            </a:r>
            <a:r>
              <a:rPr lang="en-GB" sz="3400" dirty="0" err="1" smtClean="0"/>
              <a:t>ress</a:t>
            </a:r>
            <a:r>
              <a:rPr lang="en-GB" sz="3400" dirty="0" smtClean="0"/>
              <a:t> the requirements and to enable establishment and operation of RMIC in WMO RA - VI. </a:t>
            </a:r>
          </a:p>
        </p:txBody>
      </p:sp>
    </p:spTree>
    <p:extLst>
      <p:ext uri="{BB962C8B-B14F-4D97-AF65-F5344CB8AC3E}">
        <p14:creationId xmlns:p14="http://schemas.microsoft.com/office/powerpoint/2010/main" val="72463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smtClean="0">
                <a:solidFill>
                  <a:srgbClr val="000090"/>
                </a:solidFill>
              </a:rPr>
              <a:t>Thank you</a:t>
            </a:r>
            <a:endParaRPr lang="en-US" sz="48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>
            <a:normAutofit/>
          </a:bodyPr>
          <a:lstStyle/>
          <a:p>
            <a:r>
              <a:rPr lang="hr-HR" sz="4000" b="1" dirty="0" err="1" smtClean="0"/>
              <a:t>Introduction</a:t>
            </a:r>
            <a:r>
              <a:rPr lang="en-US" sz="4000" b="1" dirty="0" smtClean="0"/>
              <a:t> (</a:t>
            </a:r>
            <a:r>
              <a:rPr lang="hr-HR" sz="4000" b="1" dirty="0" smtClean="0"/>
              <a:t>I</a:t>
            </a:r>
            <a:r>
              <a:rPr lang="en-US" sz="4000" b="1" dirty="0" smtClean="0"/>
              <a:t>)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855023" y="1440251"/>
            <a:ext cx="81388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WMO-IOC Regional Marine Instrument Centres (RMIC) were introduced as a response to the need for:</a:t>
            </a:r>
          </a:p>
          <a:p>
            <a:r>
              <a:rPr lang="en-GB" sz="2400" dirty="0" smtClean="0"/>
              <a:t> </a:t>
            </a:r>
          </a:p>
          <a:p>
            <a:pPr marL="342900" indent="-342900">
              <a:buAutoNum type="alphaLcParenR"/>
            </a:pPr>
            <a:r>
              <a:rPr lang="en-GB" sz="2400" b="1" dirty="0" smtClean="0"/>
              <a:t>high quality </a:t>
            </a:r>
            <a:r>
              <a:rPr lang="en-GB" sz="2400" dirty="0" smtClean="0"/>
              <a:t>marine meteorology and oceanographic measurements; </a:t>
            </a:r>
          </a:p>
          <a:p>
            <a:pPr marL="342900" indent="-342900">
              <a:buAutoNum type="alphaLcParenR"/>
            </a:pPr>
            <a:r>
              <a:rPr lang="en-GB" sz="2400" dirty="0" smtClean="0"/>
              <a:t>facilities for the </a:t>
            </a:r>
            <a:r>
              <a:rPr lang="en-GB" sz="2400" b="1" dirty="0" smtClean="0"/>
              <a:t>regular calibration and maintenance </a:t>
            </a:r>
            <a:r>
              <a:rPr lang="en-GB" sz="2400" dirty="0" smtClean="0"/>
              <a:t>of marine instruments and the monitoring of instrument performance, </a:t>
            </a:r>
          </a:p>
          <a:p>
            <a:pPr marL="342900" indent="-342900">
              <a:buAutoNum type="alphaLcParenR"/>
            </a:pPr>
            <a:r>
              <a:rPr lang="en-GB" sz="2400" b="1" dirty="0" smtClean="0"/>
              <a:t>documenting and standardizing methods </a:t>
            </a:r>
            <a:r>
              <a:rPr lang="en-GB" sz="2400" dirty="0" smtClean="0"/>
              <a:t>of measurements, </a:t>
            </a:r>
          </a:p>
          <a:p>
            <a:pPr marL="342900" indent="-342900">
              <a:buAutoNum type="alphaLcParenR"/>
            </a:pPr>
            <a:r>
              <a:rPr lang="en-GB" sz="2400" b="1" dirty="0" smtClean="0"/>
              <a:t>understanding performance</a:t>
            </a:r>
            <a:r>
              <a:rPr lang="en-GB" sz="2400" dirty="0" smtClean="0"/>
              <a:t> of instrumentation, and </a:t>
            </a:r>
          </a:p>
          <a:p>
            <a:pPr marL="342900" indent="-342900">
              <a:buAutoNum type="alphaLcParenR"/>
            </a:pPr>
            <a:r>
              <a:rPr lang="en-GB" sz="2400" b="1" dirty="0" smtClean="0"/>
              <a:t>developing methods </a:t>
            </a:r>
            <a:r>
              <a:rPr lang="en-GB" sz="2400" dirty="0" smtClean="0"/>
              <a:t>to correct biases in measurements.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3758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7" y="1199408"/>
            <a:ext cx="8569841" cy="4969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WMO-IOC RMIC are expected: </a:t>
            </a:r>
          </a:p>
          <a:p>
            <a:pPr marL="0" indent="0">
              <a:buNone/>
            </a:pPr>
            <a:r>
              <a:rPr lang="en-GB" sz="2400" dirty="0" smtClean="0"/>
              <a:t>1.	to support integration of </a:t>
            </a:r>
            <a:r>
              <a:rPr lang="en-GB" sz="2400" b="1" dirty="0" smtClean="0"/>
              <a:t>instrument best practices and related standards</a:t>
            </a:r>
            <a:r>
              <a:rPr lang="en-GB" sz="2400" dirty="0" smtClean="0"/>
              <a:t> among the marine meteorological and oceanographic communities,</a:t>
            </a:r>
          </a:p>
          <a:p>
            <a:pPr marL="0" indent="0">
              <a:buNone/>
            </a:pPr>
            <a:r>
              <a:rPr lang="en-GB" sz="2400" dirty="0" smtClean="0"/>
              <a:t>2.  to contribute to the </a:t>
            </a:r>
            <a:r>
              <a:rPr lang="en-GB" sz="2400" b="1" dirty="0" smtClean="0"/>
              <a:t>integration of marine meteorological and other oceanographic observations into WIGOS</a:t>
            </a:r>
            <a:r>
              <a:rPr lang="en-GB" sz="2400" dirty="0" smtClean="0"/>
              <a:t>. </a:t>
            </a:r>
          </a:p>
          <a:p>
            <a:pPr marL="0" indent="0">
              <a:buNone/>
            </a:pPr>
            <a:r>
              <a:rPr lang="en-GB" sz="2400" dirty="0" smtClean="0"/>
              <a:t>	</a:t>
            </a:r>
          </a:p>
          <a:p>
            <a:pPr marL="0" indent="0">
              <a:buNone/>
            </a:pPr>
            <a:r>
              <a:rPr lang="en-GB" sz="2400" dirty="0" smtClean="0"/>
              <a:t>WMO-IOC RMIC </a:t>
            </a:r>
            <a:r>
              <a:rPr lang="en-GB" sz="2400" b="1" dirty="0" smtClean="0"/>
              <a:t>Terms of Reference </a:t>
            </a:r>
            <a:r>
              <a:rPr lang="en-GB" sz="2400" dirty="0" smtClean="0"/>
              <a:t>are defined  in:</a:t>
            </a:r>
          </a:p>
          <a:p>
            <a:pPr marL="457200" indent="-457200">
              <a:buAutoNum type="alphaLcParenR"/>
            </a:pPr>
            <a:r>
              <a:rPr lang="en-GB" sz="2400" b="1" dirty="0" smtClean="0"/>
              <a:t>JCOMM – III Recommendation 1</a:t>
            </a:r>
            <a:r>
              <a:rPr lang="en-GB" sz="2400" dirty="0" smtClean="0"/>
              <a:t>, and </a:t>
            </a:r>
          </a:p>
          <a:p>
            <a:pPr marL="457200" indent="-457200">
              <a:buAutoNum type="alphaLcParenR"/>
            </a:pPr>
            <a:r>
              <a:rPr lang="en-GB" sz="2400" b="1" dirty="0" smtClean="0"/>
              <a:t>the Guide to Meteorological Instruments and Methods of Observation</a:t>
            </a:r>
            <a:r>
              <a:rPr lang="en-GB" sz="2400" dirty="0" smtClean="0"/>
              <a:t> (CIMO Guide) WMO, No. 8.</a:t>
            </a:r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4501" y="56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/>
              <a:t>Introduction (II)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12419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/>
              <a:t>Existing R</a:t>
            </a:r>
            <a:r>
              <a:rPr lang="hr-HR" sz="4000" b="1" dirty="0" err="1" smtClean="0"/>
              <a:t>egional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Centres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in</a:t>
            </a:r>
            <a:r>
              <a:rPr lang="hr-HR" sz="4000" b="1" dirty="0" smtClean="0"/>
              <a:t> WMO RA - VI</a:t>
            </a:r>
            <a:endParaRPr lang="en-GB" sz="4000" dirty="0"/>
          </a:p>
        </p:txBody>
      </p:sp>
      <p:sp>
        <p:nvSpPr>
          <p:cNvPr id="9" name="Rectangle 8"/>
          <p:cNvSpPr/>
          <p:nvPr/>
        </p:nvSpPr>
        <p:spPr>
          <a:xfrm>
            <a:off x="457200" y="1022342"/>
            <a:ext cx="85298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The following centres have been designated in WMO RA - VI</a:t>
            </a:r>
          </a:p>
          <a:p>
            <a:endParaRPr lang="en-GB" sz="2400" dirty="0" smtClean="0"/>
          </a:p>
          <a:p>
            <a:pPr marL="457200" indent="-457200">
              <a:buAutoNum type="arabicParenR"/>
            </a:pPr>
            <a:r>
              <a:rPr lang="en-GB" sz="2400" b="1" dirty="0" smtClean="0"/>
              <a:t>Regional Instrument Centres (3):</a:t>
            </a:r>
          </a:p>
          <a:p>
            <a:r>
              <a:rPr lang="en-GB" sz="2400" dirty="0" smtClean="0"/>
              <a:t>	Toulouse (France), Bratislava (Slovakia), Ljubljana (Slovenia).</a:t>
            </a:r>
          </a:p>
          <a:p>
            <a:r>
              <a:rPr lang="en-GB" sz="2400" dirty="0" smtClean="0"/>
              <a:t> </a:t>
            </a:r>
          </a:p>
          <a:p>
            <a:pPr marL="457200" indent="-457200">
              <a:buAutoNum type="arabicParenR" startAt="2"/>
            </a:pPr>
            <a:r>
              <a:rPr lang="en-GB" sz="2400" b="1" dirty="0" smtClean="0"/>
              <a:t>Regional Radiation Centres (</a:t>
            </a:r>
            <a:r>
              <a:rPr lang="hr-HR" sz="2400" b="1" dirty="0" smtClean="0"/>
              <a:t>7</a:t>
            </a:r>
            <a:r>
              <a:rPr lang="en-GB" sz="2400" b="1" dirty="0" smtClean="0"/>
              <a:t>):</a:t>
            </a:r>
          </a:p>
          <a:p>
            <a:r>
              <a:rPr lang="en-GB" sz="2400" b="1" dirty="0" smtClean="0"/>
              <a:t>	</a:t>
            </a:r>
            <a:r>
              <a:rPr lang="en-GB" sz="2400" dirty="0"/>
              <a:t>Uccle (Belgium), </a:t>
            </a:r>
            <a:r>
              <a:rPr lang="en-GB" sz="2400" dirty="0" err="1" smtClean="0"/>
              <a:t>Trappes</a:t>
            </a:r>
            <a:r>
              <a:rPr lang="en-GB" sz="2400" dirty="0" smtClean="0"/>
              <a:t>/</a:t>
            </a:r>
            <a:r>
              <a:rPr lang="en-GB" sz="2400" dirty="0" err="1" smtClean="0"/>
              <a:t>Carpentras</a:t>
            </a:r>
            <a:r>
              <a:rPr lang="en-GB" sz="2400" dirty="0" smtClean="0"/>
              <a:t> (</a:t>
            </a:r>
            <a:r>
              <a:rPr lang="en-GB" sz="2400" dirty="0"/>
              <a:t>France</a:t>
            </a:r>
            <a:r>
              <a:rPr lang="en-GB" sz="2400" dirty="0" smtClean="0"/>
              <a:t>)</a:t>
            </a:r>
            <a:r>
              <a:rPr lang="hr-HR" sz="2400" dirty="0" smtClean="0"/>
              <a:t>, </a:t>
            </a:r>
            <a:r>
              <a:rPr lang="en-GB" sz="2400" dirty="0" err="1" smtClean="0"/>
              <a:t>Lindenberg</a:t>
            </a:r>
            <a:r>
              <a:rPr lang="en-GB" sz="2400" dirty="0" smtClean="0"/>
              <a:t> </a:t>
            </a:r>
            <a:r>
              <a:rPr lang="hr-HR" sz="2400" dirty="0" smtClean="0"/>
              <a:t>	</a:t>
            </a:r>
            <a:r>
              <a:rPr lang="en-GB" sz="2400" dirty="0" smtClean="0"/>
              <a:t>(</a:t>
            </a:r>
            <a:r>
              <a:rPr lang="en-GB" sz="2400" dirty="0"/>
              <a:t>Germany</a:t>
            </a:r>
            <a:r>
              <a:rPr lang="en-GB" sz="2400" dirty="0" smtClean="0"/>
              <a:t>)</a:t>
            </a:r>
            <a:r>
              <a:rPr lang="hr-HR" sz="2400" dirty="0" smtClean="0"/>
              <a:t>, </a:t>
            </a:r>
            <a:r>
              <a:rPr lang="en-GB" sz="2400" dirty="0" smtClean="0"/>
              <a:t>Budapest </a:t>
            </a:r>
            <a:r>
              <a:rPr lang="en-GB" sz="2400" dirty="0" smtClean="0"/>
              <a:t>(Hungary), </a:t>
            </a:r>
            <a:r>
              <a:rPr lang="en-GB" sz="2400" dirty="0" smtClean="0"/>
              <a:t>St</a:t>
            </a:r>
            <a:r>
              <a:rPr lang="en-GB" sz="2400" dirty="0" smtClean="0"/>
              <a:t>. Petersburg 	(Russian </a:t>
            </a:r>
            <a:r>
              <a:rPr lang="hr-HR" sz="2400" dirty="0" smtClean="0"/>
              <a:t>	</a:t>
            </a:r>
            <a:r>
              <a:rPr lang="en-GB" sz="2400" dirty="0" smtClean="0"/>
              <a:t>Federation</a:t>
            </a:r>
            <a:r>
              <a:rPr lang="en-GB" sz="2400" dirty="0" smtClean="0"/>
              <a:t>), </a:t>
            </a:r>
            <a:r>
              <a:rPr lang="en-GB" sz="2400" dirty="0" err="1" smtClean="0"/>
              <a:t>Norrköping</a:t>
            </a:r>
            <a:r>
              <a:rPr lang="en-GB" sz="2400" dirty="0" smtClean="0"/>
              <a:t> (Sweden</a:t>
            </a:r>
            <a:r>
              <a:rPr lang="en-GB" sz="2400" dirty="0"/>
              <a:t>), Davos (Switzerland</a:t>
            </a:r>
            <a:r>
              <a:rPr lang="en-GB" sz="2400" dirty="0" smtClean="0"/>
              <a:t>).</a:t>
            </a:r>
            <a:endParaRPr lang="en-GB" sz="2400" dirty="0" smtClean="0"/>
          </a:p>
          <a:p>
            <a:r>
              <a:rPr lang="en-GB" sz="2400" b="1" dirty="0" smtClean="0"/>
              <a:t> </a:t>
            </a:r>
          </a:p>
          <a:p>
            <a:r>
              <a:rPr lang="en-GB" sz="2400" b="1" dirty="0" smtClean="0"/>
              <a:t>3)	Regional Training Centres (2):</a:t>
            </a:r>
          </a:p>
          <a:p>
            <a:r>
              <a:rPr lang="en-GB" sz="2400" b="1" dirty="0" smtClean="0"/>
              <a:t>	</a:t>
            </a:r>
            <a:r>
              <a:rPr lang="en-GB" sz="2400" dirty="0" smtClean="0"/>
              <a:t>Florence </a:t>
            </a:r>
            <a:r>
              <a:rPr lang="en-GB" sz="2400" dirty="0" smtClean="0"/>
              <a:t>(Italy</a:t>
            </a:r>
            <a:r>
              <a:rPr lang="en-GB" sz="2400" dirty="0" smtClean="0"/>
              <a:t>)</a:t>
            </a:r>
            <a:r>
              <a:rPr lang="hr-HR" sz="2400" dirty="0" smtClean="0"/>
              <a:t>,</a:t>
            </a:r>
            <a:r>
              <a:rPr lang="en-GB" sz="2400" dirty="0" smtClean="0"/>
              <a:t> </a:t>
            </a:r>
            <a:r>
              <a:rPr lang="en-GB" sz="2400" dirty="0"/>
              <a:t>Ankara (Turkey</a:t>
            </a:r>
            <a:r>
              <a:rPr lang="en-GB" sz="2400" dirty="0" smtClean="0"/>
              <a:t>).</a:t>
            </a:r>
            <a:endParaRPr lang="en-GB" sz="2400" dirty="0" smtClean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50390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Existing RMIC</a:t>
            </a:r>
            <a:r>
              <a:rPr lang="hr-HR" sz="4000" b="1" dirty="0" smtClean="0"/>
              <a:t>s</a:t>
            </a:r>
            <a:endParaRPr lang="en-GB" sz="4000" dirty="0"/>
          </a:p>
        </p:txBody>
      </p:sp>
      <p:sp>
        <p:nvSpPr>
          <p:cNvPr id="9" name="Rectangle 8"/>
          <p:cNvSpPr/>
          <p:nvPr/>
        </p:nvSpPr>
        <p:spPr>
          <a:xfrm>
            <a:off x="457200" y="961547"/>
            <a:ext cx="85298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The following centres have been designated as RMICs</a:t>
            </a:r>
            <a:endParaRPr lang="hr-HR" sz="2400" dirty="0" smtClean="0"/>
          </a:p>
          <a:p>
            <a:endParaRPr lang="en-GB" sz="2400" dirty="0" smtClean="0"/>
          </a:p>
          <a:p>
            <a:pPr marL="457200" indent="-457200">
              <a:buAutoNum type="arabicParenR"/>
            </a:pPr>
            <a:r>
              <a:rPr lang="en-GB" sz="2400" b="1" dirty="0" smtClean="0"/>
              <a:t>National Centre for Ocean Standards and Metrology (NCOSM)</a:t>
            </a:r>
            <a:r>
              <a:rPr lang="en-GB" sz="2400" dirty="0" smtClean="0"/>
              <a:t>, </a:t>
            </a:r>
            <a:r>
              <a:rPr lang="en-GB" sz="2400" b="1" dirty="0" smtClean="0"/>
              <a:t>of the State Oceanic Administration (SOA) of China,</a:t>
            </a:r>
          </a:p>
          <a:p>
            <a:r>
              <a:rPr lang="en-GB" sz="2400" dirty="0" smtClean="0"/>
              <a:t>	Tianjin, China, 	</a:t>
            </a:r>
            <a:r>
              <a:rPr lang="en-GB" sz="2400" dirty="0" smtClean="0">
                <a:hlinkClick r:id="rId2"/>
              </a:rPr>
              <a:t>http://www.rmicap.org.cn/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	(IOC Asia-Pacific Region, WMO – RA II).</a:t>
            </a:r>
          </a:p>
          <a:p>
            <a:r>
              <a:rPr lang="en-GB" sz="2400" dirty="0" smtClean="0"/>
              <a:t> </a:t>
            </a:r>
          </a:p>
          <a:p>
            <a:pPr marL="457200" indent="-457200">
              <a:buAutoNum type="arabicParenR" startAt="2"/>
            </a:pPr>
            <a:r>
              <a:rPr lang="en-GB" sz="2400" b="1" dirty="0" smtClean="0"/>
              <a:t>National Data Buoy Centre (NDBC) of the National Oceanic and Atmospheric Administration (NOAA)</a:t>
            </a:r>
            <a:r>
              <a:rPr lang="en-GB" sz="2400" dirty="0" smtClean="0"/>
              <a:t>, </a:t>
            </a:r>
          </a:p>
          <a:p>
            <a:r>
              <a:rPr lang="en-GB" sz="2400" dirty="0" smtClean="0"/>
              <a:t>	Bay St. Louis, Mississippi, United States 	</a:t>
            </a:r>
            <a:r>
              <a:rPr lang="en-GB" sz="2400" dirty="0" smtClean="0">
                <a:hlinkClick r:id="rId3"/>
              </a:rPr>
              <a:t>http://www.ndbc.noaa.gov/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	(IOC  North/Central America-Caribbean Region, WMO - RA IV).</a:t>
            </a:r>
          </a:p>
          <a:p>
            <a:endParaRPr lang="hr-HR" sz="2400" dirty="0" smtClean="0"/>
          </a:p>
          <a:p>
            <a:r>
              <a:rPr lang="en-GB" sz="2400" dirty="0" smtClean="0"/>
              <a:t>Candidate:</a:t>
            </a:r>
            <a:r>
              <a:rPr lang="hr-HR" sz="2400" dirty="0" smtClean="0"/>
              <a:t> </a:t>
            </a:r>
            <a:r>
              <a:rPr lang="en-GB" sz="2400" b="1" dirty="0" smtClean="0"/>
              <a:t>National </a:t>
            </a:r>
            <a:r>
              <a:rPr lang="en-GB" sz="2400" b="1" dirty="0"/>
              <a:t>Meteorological Service</a:t>
            </a:r>
            <a:r>
              <a:rPr lang="en-GB" sz="2400" dirty="0" smtClean="0"/>
              <a:t>,</a:t>
            </a:r>
            <a:r>
              <a:rPr lang="hr-HR" sz="2400" dirty="0" smtClean="0"/>
              <a:t> </a:t>
            </a:r>
            <a:r>
              <a:rPr lang="hr-HR" sz="2400" dirty="0" err="1" smtClean="0"/>
              <a:t>Casa</a:t>
            </a:r>
            <a:r>
              <a:rPr lang="en-GB" sz="2400" dirty="0" err="1" smtClean="0"/>
              <a:t>blanca</a:t>
            </a:r>
            <a:r>
              <a:rPr lang="en-GB" sz="2400" dirty="0"/>
              <a:t>, </a:t>
            </a:r>
            <a:r>
              <a:rPr lang="en-GB" sz="2400" dirty="0" smtClean="0"/>
              <a:t>Morocco</a:t>
            </a:r>
            <a:r>
              <a:rPr lang="hr-HR" sz="2400" dirty="0" smtClean="0"/>
              <a:t>.</a:t>
            </a:r>
            <a:endParaRPr lang="en-GB" sz="2400" dirty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52531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7" y="1199408"/>
            <a:ext cx="8569841" cy="4969287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GB" sz="2400" b="1" dirty="0" smtClean="0"/>
              <a:t>More cost-effective implementation and operation of the observing networks</a:t>
            </a:r>
            <a:r>
              <a:rPr lang="en-GB" sz="2400" dirty="0" smtClean="0"/>
              <a:t>:</a:t>
            </a:r>
          </a:p>
          <a:p>
            <a:pPr marL="0" indent="0">
              <a:buNone/>
            </a:pPr>
            <a:r>
              <a:rPr lang="en-GB" sz="2000" dirty="0" smtClean="0"/>
              <a:t>	</a:t>
            </a:r>
            <a:r>
              <a:rPr lang="en-GB" sz="2400" dirty="0" smtClean="0"/>
              <a:t>- </a:t>
            </a:r>
            <a:r>
              <a:rPr lang="hr-HR" sz="2400" dirty="0" err="1" smtClean="0"/>
              <a:t>by</a:t>
            </a:r>
            <a:r>
              <a:rPr lang="en-GB" sz="2400" dirty="0" smtClean="0"/>
              <a:t> standardisation of equipment</a:t>
            </a:r>
            <a:r>
              <a:rPr lang="hr-HR" sz="2400" dirty="0" smtClean="0"/>
              <a:t>,</a:t>
            </a:r>
            <a:r>
              <a:rPr lang="en-GB" sz="2400" dirty="0" smtClean="0"/>
              <a:t> </a:t>
            </a:r>
            <a:r>
              <a:rPr lang="hr-HR" sz="2400" dirty="0" err="1" smtClean="0"/>
              <a:t>which</a:t>
            </a:r>
            <a:r>
              <a:rPr lang="hr-HR" sz="2400" dirty="0" smtClean="0"/>
              <a:t> </a:t>
            </a:r>
            <a:r>
              <a:rPr lang="en-GB" sz="2400" dirty="0" smtClean="0"/>
              <a:t>should lead to the </a:t>
            </a:r>
            <a:r>
              <a:rPr lang="hr-HR" sz="2400" dirty="0" smtClean="0"/>
              <a:t>	</a:t>
            </a:r>
            <a:r>
              <a:rPr lang="en-GB" sz="2400" dirty="0" smtClean="0"/>
              <a:t>cost reduction of the instruments; </a:t>
            </a:r>
          </a:p>
          <a:p>
            <a:pPr marL="0" indent="0">
              <a:buNone/>
            </a:pPr>
            <a:r>
              <a:rPr lang="en-GB" sz="2400" dirty="0" smtClean="0"/>
              <a:t>	-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en-GB" sz="2400" dirty="0" smtClean="0"/>
              <a:t>sharing available resources</a:t>
            </a:r>
            <a:r>
              <a:rPr lang="hr-HR" sz="2400" dirty="0" smtClean="0"/>
              <a:t>;</a:t>
            </a:r>
            <a:endParaRPr lang="en-GB" sz="2400" dirty="0" smtClean="0"/>
          </a:p>
          <a:p>
            <a:pPr marL="0" indent="0">
              <a:buNone/>
            </a:pPr>
            <a:r>
              <a:rPr lang="hr-HR" sz="2400" b="1" dirty="0" smtClean="0"/>
              <a:t>2</a:t>
            </a:r>
            <a:r>
              <a:rPr lang="en-GB" sz="2400" b="1" dirty="0" smtClean="0"/>
              <a:t>. 	Technology innovations</a:t>
            </a:r>
          </a:p>
          <a:p>
            <a:pPr lvl="1">
              <a:buFontTx/>
              <a:buChar char="-"/>
            </a:pPr>
            <a:r>
              <a:rPr lang="en-GB" sz="2400" dirty="0" smtClean="0"/>
              <a:t>through the cooperation with HMEI and RMICs;</a:t>
            </a:r>
          </a:p>
          <a:p>
            <a:pPr marL="0" indent="0">
              <a:buNone/>
            </a:pPr>
            <a:r>
              <a:rPr lang="hr-HR" sz="2400" b="1" dirty="0" smtClean="0"/>
              <a:t>3</a:t>
            </a:r>
            <a:r>
              <a:rPr lang="en-GB" sz="2400" b="1" dirty="0" smtClean="0"/>
              <a:t>. 	Better quality observations for improved applications. </a:t>
            </a:r>
          </a:p>
          <a:p>
            <a:pPr marL="0" indent="0">
              <a:buNone/>
            </a:pPr>
            <a:r>
              <a:rPr lang="hr-HR" sz="2400" dirty="0" smtClean="0"/>
              <a:t>	-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implementing</a:t>
            </a:r>
            <a:r>
              <a:rPr lang="hr-HR" sz="2400" dirty="0" smtClean="0"/>
              <a:t> </a:t>
            </a:r>
            <a:r>
              <a:rPr lang="hr-HR" sz="2400" dirty="0" err="1" smtClean="0"/>
              <a:t>Quality</a:t>
            </a:r>
            <a:r>
              <a:rPr lang="hr-HR" sz="2400" dirty="0" smtClean="0"/>
              <a:t> Management </a:t>
            </a:r>
            <a:r>
              <a:rPr lang="hr-HR" sz="2400" dirty="0" err="1" smtClean="0"/>
              <a:t>procedures</a:t>
            </a:r>
            <a:r>
              <a:rPr lang="hr-HR" sz="2400" dirty="0" smtClean="0"/>
              <a:t>.</a:t>
            </a:r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4501" y="56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/>
              <a:t>Benefits to Members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of</a:t>
            </a:r>
            <a:r>
              <a:rPr lang="hr-HR" sz="4000" b="1" dirty="0" smtClean="0"/>
              <a:t> RMIC 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1575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037" y="8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/>
              <a:t>Calibration facilities</a:t>
            </a:r>
            <a:r>
              <a:rPr lang="hr-HR" sz="4000" b="1" dirty="0" smtClean="0"/>
              <a:t>:</a:t>
            </a:r>
            <a:r>
              <a:rPr lang="en-GB" sz="4000" b="1" dirty="0" smtClean="0"/>
              <a:t> </a:t>
            </a:r>
            <a:r>
              <a:rPr lang="hr-HR" sz="4000" b="1" dirty="0" smtClean="0"/>
              <a:t/>
            </a:r>
            <a:br>
              <a:rPr lang="hr-HR" sz="4000" b="1" dirty="0" smtClean="0"/>
            </a:br>
            <a:r>
              <a:rPr lang="hr-HR" sz="4000" b="1" dirty="0" smtClean="0"/>
              <a:t>(</a:t>
            </a:r>
            <a:r>
              <a:rPr lang="hr-HR" sz="4000" b="1" dirty="0" err="1" smtClean="0"/>
              <a:t>ToRs</a:t>
            </a:r>
            <a:r>
              <a:rPr lang="hr-HR" sz="4000" b="1" dirty="0" smtClean="0"/>
              <a:t> a) &amp; b)) </a:t>
            </a:r>
            <a:endParaRPr lang="en-GB" sz="4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852315"/>
              </p:ext>
            </p:extLst>
          </p:nvPr>
        </p:nvGraphicFramePr>
        <p:xfrm>
          <a:off x="791569" y="1326601"/>
          <a:ext cx="784206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9804"/>
                <a:gridCol w="1473958"/>
                <a:gridCol w="1078173"/>
                <a:gridCol w="1160060"/>
                <a:gridCol w="110007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Variable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NCOST</a:t>
                      </a:r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NDBC</a:t>
                      </a:r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NMS</a:t>
                      </a:r>
                      <a:endParaRPr lang="en-GB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DHMZ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Temperature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en-GB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Relative humidity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en-GB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en-GB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Wind</a:t>
                      </a:r>
                      <a:r>
                        <a:rPr lang="en-GB" sz="2400" baseline="0" noProof="0" dirty="0" smtClean="0"/>
                        <a:t> speed and direction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(</a:t>
                      </a:r>
                      <a:r>
                        <a:rPr lang="hr-HR" sz="2400" dirty="0" err="1" smtClean="0"/>
                        <a:t>field</a:t>
                      </a:r>
                      <a:r>
                        <a:rPr lang="hr-HR" sz="2400" dirty="0" smtClean="0"/>
                        <a:t>)</a:t>
                      </a:r>
                      <a:endParaRPr lang="en-GB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Sea</a:t>
                      </a:r>
                      <a:r>
                        <a:rPr lang="en-GB" sz="2400" baseline="0" noProof="0" dirty="0" smtClean="0"/>
                        <a:t> level and tide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(</a:t>
                      </a:r>
                      <a:r>
                        <a:rPr lang="hr-HR" sz="2400" dirty="0" err="1" smtClean="0"/>
                        <a:t>tide</a:t>
                      </a:r>
                      <a:r>
                        <a:rPr lang="hr-HR" sz="2400" dirty="0" smtClean="0"/>
                        <a:t>)</a:t>
                      </a:r>
                      <a:endParaRPr lang="en-GB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Wave (height,</a:t>
                      </a:r>
                      <a:r>
                        <a:rPr lang="en-GB" sz="2400" baseline="0" noProof="0" dirty="0" smtClean="0"/>
                        <a:t> period</a:t>
                      </a:r>
                      <a:r>
                        <a:rPr lang="hr-HR" sz="2400" baseline="0" noProof="0" dirty="0" smtClean="0"/>
                        <a:t>)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Water</a:t>
                      </a:r>
                      <a:r>
                        <a:rPr lang="en-GB" sz="2400" baseline="0" noProof="0" dirty="0" smtClean="0"/>
                        <a:t> Conductivity</a:t>
                      </a:r>
                      <a:r>
                        <a:rPr lang="hr-HR" sz="2400" baseline="0" noProof="0" dirty="0" smtClean="0"/>
                        <a:t> </a:t>
                      </a:r>
                      <a:r>
                        <a:rPr lang="en-GB" sz="2400" baseline="0" noProof="0" dirty="0" smtClean="0"/>
                        <a:t>/Salinity/Composition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+</a:t>
                      </a:r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48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037" y="8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/>
              <a:t>Quality Management System: </a:t>
            </a:r>
            <a:br>
              <a:rPr lang="en-GB" sz="4000" b="1" dirty="0" smtClean="0"/>
            </a:br>
            <a:r>
              <a:rPr lang="en-GB" sz="4000" b="1" dirty="0" smtClean="0"/>
              <a:t>(</a:t>
            </a:r>
            <a:r>
              <a:rPr lang="en-GB" sz="4000" b="1" dirty="0" err="1" smtClean="0"/>
              <a:t>ToRs</a:t>
            </a:r>
            <a:r>
              <a:rPr lang="en-GB" sz="4000" b="1" dirty="0" smtClean="0"/>
              <a:t> c), d), e), f), g) h)) </a:t>
            </a:r>
            <a:endParaRPr lang="en-GB" sz="4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714487"/>
              </p:ext>
            </p:extLst>
          </p:nvPr>
        </p:nvGraphicFramePr>
        <p:xfrm>
          <a:off x="791569" y="1790624"/>
          <a:ext cx="7842068" cy="412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9804"/>
                <a:gridCol w="1473958"/>
                <a:gridCol w="1078173"/>
                <a:gridCol w="1160060"/>
                <a:gridCol w="1100073"/>
              </a:tblGrid>
              <a:tr h="55679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Variable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noProof="0" dirty="0" smtClean="0"/>
                        <a:t>NCOST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noProof="0" dirty="0" smtClean="0"/>
                        <a:t>NDBC</a:t>
                      </a:r>
                      <a:endParaRPr lang="en-GB" sz="2400" noProof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NMS</a:t>
                      </a:r>
                      <a:endParaRPr lang="en-GB" sz="2400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DHMZ</a:t>
                      </a:r>
                      <a:endParaRPr lang="en-GB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Qualified staff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Calibration pro</a:t>
                      </a:r>
                      <a:r>
                        <a:rPr lang="hr-HR" sz="2400" noProof="0" dirty="0" smtClean="0"/>
                        <a:t>ce</a:t>
                      </a:r>
                      <a:r>
                        <a:rPr lang="en-GB" sz="2400" noProof="0" dirty="0" err="1" smtClean="0"/>
                        <a:t>dures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QA procedures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ILC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Capabilities of the region 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ISO/IEC</a:t>
                      </a:r>
                      <a:r>
                        <a:rPr lang="en-GB" sz="2400" baseline="0" noProof="0" dirty="0" smtClean="0"/>
                        <a:t> 17025</a:t>
                      </a:r>
                      <a:r>
                        <a:rPr lang="en-GB" sz="2400" noProof="0" dirty="0" smtClean="0"/>
                        <a:t> 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noProof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noProof="0" dirty="0" err="1" smtClean="0"/>
                        <a:t>Verification</a:t>
                      </a:r>
                      <a:r>
                        <a:rPr lang="hr-HR" sz="2400" noProof="0" dirty="0" smtClean="0"/>
                        <a:t> </a:t>
                      </a:r>
                      <a:r>
                        <a:rPr lang="hr-HR" sz="2400" noProof="0" dirty="0" err="1" smtClean="0"/>
                        <a:t>by</a:t>
                      </a:r>
                      <a:r>
                        <a:rPr lang="hr-HR" sz="2400" noProof="0" dirty="0" smtClean="0"/>
                        <a:t> JCOMM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noProof="0" dirty="0" smtClean="0"/>
                        <a:t>+</a:t>
                      </a:r>
                      <a:endParaRPr lang="en-GB" sz="2400" noProof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39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Challenges of RMIC in WMO RA-VI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43896"/>
            <a:ext cx="8782335" cy="5234074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GB" sz="3400" dirty="0" smtClean="0"/>
              <a:t>To enhance calibrations facilities in order to address Members’ requirements;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3400" dirty="0" smtClean="0"/>
              <a:t>To actively participate</a:t>
            </a:r>
            <a:r>
              <a:rPr lang="hr-HR" sz="3400" dirty="0" smtClean="0"/>
              <a:t> </a:t>
            </a:r>
            <a:r>
              <a:rPr lang="en-GB" sz="3400" dirty="0" smtClean="0"/>
              <a:t>/ assist, in the organization of regional workshops on meteorological and related oceanographic instruments and measurements;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400" dirty="0" smtClean="0"/>
              <a:t>To participate/organize, instrument </a:t>
            </a:r>
            <a:r>
              <a:rPr lang="en-GB" sz="3400" dirty="0" err="1" smtClean="0"/>
              <a:t>intercomparisons</a:t>
            </a:r>
            <a:r>
              <a:rPr lang="en-GB" sz="3400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400" dirty="0" smtClean="0"/>
              <a:t>To advise Members on enquiries regarding instrument performance, maintenance and the existing guidance materials</a:t>
            </a:r>
            <a:r>
              <a:rPr lang="hr-HR" sz="3400" dirty="0" smtClean="0"/>
              <a:t>.</a:t>
            </a:r>
            <a:endParaRPr lang="en-GB" sz="3400" dirty="0" smtClean="0"/>
          </a:p>
        </p:txBody>
      </p:sp>
    </p:spTree>
    <p:extLst>
      <p:ext uri="{BB962C8B-B14F-4D97-AF65-F5344CB8AC3E}">
        <p14:creationId xmlns:p14="http://schemas.microsoft.com/office/powerpoint/2010/main" val="405825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4577</TotalTime>
  <Words>353</Words>
  <Application>Microsoft Office PowerPoint</Application>
  <PresentationFormat>On-screen Show (4:3)</PresentationFormat>
  <Paragraphs>131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WMO_WHITE_Powerpoint_en_fr</vt:lpstr>
      <vt:lpstr>PowerPoint Presentation</vt:lpstr>
      <vt:lpstr>Introduction (I)</vt:lpstr>
      <vt:lpstr>PowerPoint Presentation</vt:lpstr>
      <vt:lpstr>Existing Regional Centres in WMO RA - VI</vt:lpstr>
      <vt:lpstr>Existing RMICs</vt:lpstr>
      <vt:lpstr>PowerPoint Presentation</vt:lpstr>
      <vt:lpstr>Calibration facilities:  (ToRs a) &amp; b)) </vt:lpstr>
      <vt:lpstr>Quality Management System:  (ToRs c), d), e), f), g) h)) </vt:lpstr>
      <vt:lpstr>Challenges of RMIC in WMO RA-VI</vt:lpstr>
      <vt:lpstr>Opportunity for RMIC in WMO RA-VI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Stefano Belfiore</dc:creator>
  <cp:lastModifiedBy>KPremec</cp:lastModifiedBy>
  <cp:revision>162</cp:revision>
  <cp:lastPrinted>2016-05-12T09:45:54Z</cp:lastPrinted>
  <dcterms:created xsi:type="dcterms:W3CDTF">2016-05-10T08:11:08Z</dcterms:created>
  <dcterms:modified xsi:type="dcterms:W3CDTF">2016-09-05T09:30:33Z</dcterms:modified>
</cp:coreProperties>
</file>