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handoutMasterIdLst>
    <p:handoutMasterId r:id="rId16"/>
  </p:handoutMasterIdLst>
  <p:sldIdLst>
    <p:sldId id="348" r:id="rId2"/>
    <p:sldId id="377" r:id="rId3"/>
    <p:sldId id="379" r:id="rId4"/>
    <p:sldId id="395" r:id="rId5"/>
    <p:sldId id="383" r:id="rId6"/>
    <p:sldId id="382" r:id="rId7"/>
    <p:sldId id="378" r:id="rId8"/>
    <p:sldId id="380" r:id="rId9"/>
    <p:sldId id="381" r:id="rId10"/>
    <p:sldId id="391" r:id="rId11"/>
    <p:sldId id="392" r:id="rId12"/>
    <p:sldId id="393" r:id="rId13"/>
    <p:sldId id="397" r:id="rId14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FF00"/>
    <a:srgbClr val="FF0000"/>
    <a:srgbClr val="800000"/>
    <a:srgbClr val="FF9900"/>
    <a:srgbClr val="000066"/>
    <a:srgbClr val="FF66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1" autoAdjust="0"/>
    <p:restoredTop sz="94220" autoAdjust="0"/>
  </p:normalViewPr>
  <p:slideViewPr>
    <p:cSldViewPr snapToGrid="0">
      <p:cViewPr>
        <p:scale>
          <a:sx n="66" d="100"/>
          <a:sy n="66" d="100"/>
        </p:scale>
        <p:origin x="-1518" y="-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166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0392156-CD97-4FF5-B415-59E7ED6E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465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05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44CB94-1D4D-4BDD-BE68-9569D95919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953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GB" altLang="sr-Latn-RS" sz="1200" smtClean="0"/>
              <a:t>Bolja budućnost uz prmjenu znanja o vremenu, klimi i vodama</a:t>
            </a: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r-HR" altLang="sr-Latn-R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r-HR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</p:grpSp>
      </p:grpSp>
      <p:sp>
        <p:nvSpPr>
          <p:cNvPr id="100386" name="Rectangle 3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143000" y="2286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00387" name="Rectangle 35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8288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D55171-38A9-404B-96D0-C325A4FE14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90720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52487633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741680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162779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686514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777122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9017732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7103031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20734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882725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532007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993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hr-HR"/>
            </a:p>
          </p:txBody>
        </p:sp>
        <p:grpSp>
          <p:nvGrpSpPr>
            <p:cNvPr id="1035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6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37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38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39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0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1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2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3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4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5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6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7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8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49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0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1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2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3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4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5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6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7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8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59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60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61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62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63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  <p:sp>
            <p:nvSpPr>
              <p:cNvPr id="1064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hr-HR" altLang="sr-Latn-RS"/>
              </a:p>
            </p:txBody>
          </p:sp>
        </p:grpSp>
      </p:grpSp>
      <p:grpSp>
        <p:nvGrpSpPr>
          <p:cNvPr id="1027" name="Group 39"/>
          <p:cNvGrpSpPr>
            <a:grpSpLocks/>
          </p:cNvGrpSpPr>
          <p:nvPr userDrawn="1"/>
        </p:nvGrpSpPr>
        <p:grpSpPr bwMode="auto">
          <a:xfrm>
            <a:off x="149225" y="0"/>
            <a:ext cx="831850" cy="6731000"/>
            <a:chOff x="94" y="0"/>
            <a:chExt cx="524" cy="4240"/>
          </a:xfrm>
        </p:grpSpPr>
        <p:grpSp>
          <p:nvGrpSpPr>
            <p:cNvPr id="1028" name="Group 40"/>
            <p:cNvGrpSpPr>
              <a:grpSpLocks/>
            </p:cNvGrpSpPr>
            <p:nvPr userDrawn="1"/>
          </p:nvGrpSpPr>
          <p:grpSpPr bwMode="auto">
            <a:xfrm>
              <a:off x="94" y="3678"/>
              <a:ext cx="524" cy="562"/>
              <a:chOff x="61" y="3521"/>
              <a:chExt cx="524" cy="562"/>
            </a:xfrm>
          </p:grpSpPr>
          <p:sp>
            <p:nvSpPr>
              <p:cNvPr id="99369" name="Text Box 41"/>
              <p:cNvSpPr txBox="1">
                <a:spLocks noChangeArrowheads="1"/>
              </p:cNvSpPr>
              <p:nvPr userDrawn="1"/>
            </p:nvSpPr>
            <p:spPr bwMode="auto">
              <a:xfrm>
                <a:off x="61" y="3929"/>
                <a:ext cx="524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hr-HR" sz="1000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031" name="Freeform 42"/>
              <p:cNvSpPr>
                <a:spLocks noChangeAspect="1"/>
              </p:cNvSpPr>
              <p:nvPr userDrawn="1"/>
            </p:nvSpPr>
            <p:spPr bwMode="auto">
              <a:xfrm>
                <a:off x="182" y="3521"/>
                <a:ext cx="175" cy="215"/>
              </a:xfrm>
              <a:custGeom>
                <a:avLst/>
                <a:gdLst>
                  <a:gd name="T0" fmla="*/ 30 w 580"/>
                  <a:gd name="T1" fmla="*/ 1 h 627"/>
                  <a:gd name="T2" fmla="*/ 9 w 580"/>
                  <a:gd name="T3" fmla="*/ 10 h 627"/>
                  <a:gd name="T4" fmla="*/ 12 w 580"/>
                  <a:gd name="T5" fmla="*/ 7 h 627"/>
                  <a:gd name="T6" fmla="*/ 15 w 580"/>
                  <a:gd name="T7" fmla="*/ 4 h 627"/>
                  <a:gd name="T8" fmla="*/ 18 w 580"/>
                  <a:gd name="T9" fmla="*/ 2 h 627"/>
                  <a:gd name="T10" fmla="*/ 22 w 580"/>
                  <a:gd name="T11" fmla="*/ 1 h 627"/>
                  <a:gd name="T12" fmla="*/ 25 w 580"/>
                  <a:gd name="T13" fmla="*/ 0 h 627"/>
                  <a:gd name="T14" fmla="*/ 30 w 580"/>
                  <a:gd name="T15" fmla="*/ 0 h 627"/>
                  <a:gd name="T16" fmla="*/ 32 w 580"/>
                  <a:gd name="T17" fmla="*/ 1 h 627"/>
                  <a:gd name="T18" fmla="*/ 35 w 580"/>
                  <a:gd name="T19" fmla="*/ 3 h 627"/>
                  <a:gd name="T20" fmla="*/ 38 w 580"/>
                  <a:gd name="T21" fmla="*/ 5 h 627"/>
                  <a:gd name="T22" fmla="*/ 41 w 580"/>
                  <a:gd name="T23" fmla="*/ 8 h 627"/>
                  <a:gd name="T24" fmla="*/ 44 w 580"/>
                  <a:gd name="T25" fmla="*/ 12 h 627"/>
                  <a:gd name="T26" fmla="*/ 19 w 580"/>
                  <a:gd name="T27" fmla="*/ 24 h 627"/>
                  <a:gd name="T28" fmla="*/ 47 w 580"/>
                  <a:gd name="T29" fmla="*/ 14 h 627"/>
                  <a:gd name="T30" fmla="*/ 47 w 580"/>
                  <a:gd name="T31" fmla="*/ 17 h 627"/>
                  <a:gd name="T32" fmla="*/ 17 w 580"/>
                  <a:gd name="T33" fmla="*/ 37 h 627"/>
                  <a:gd name="T34" fmla="*/ 53 w 580"/>
                  <a:gd name="T35" fmla="*/ 25 h 627"/>
                  <a:gd name="T36" fmla="*/ 19 w 580"/>
                  <a:gd name="T37" fmla="*/ 48 h 627"/>
                  <a:gd name="T38" fmla="*/ 51 w 580"/>
                  <a:gd name="T39" fmla="*/ 37 h 627"/>
                  <a:gd name="T40" fmla="*/ 15 w 580"/>
                  <a:gd name="T41" fmla="*/ 62 h 627"/>
                  <a:gd name="T42" fmla="*/ 49 w 580"/>
                  <a:gd name="T43" fmla="*/ 50 h 627"/>
                  <a:gd name="T44" fmla="*/ 21 w 580"/>
                  <a:gd name="T45" fmla="*/ 71 h 627"/>
                  <a:gd name="T46" fmla="*/ 39 w 580"/>
                  <a:gd name="T47" fmla="*/ 67 h 627"/>
                  <a:gd name="T48" fmla="*/ 36 w 580"/>
                  <a:gd name="T49" fmla="*/ 69 h 627"/>
                  <a:gd name="T50" fmla="*/ 33 w 580"/>
                  <a:gd name="T51" fmla="*/ 71 h 627"/>
                  <a:gd name="T52" fmla="*/ 30 w 580"/>
                  <a:gd name="T53" fmla="*/ 72 h 627"/>
                  <a:gd name="T54" fmla="*/ 27 w 580"/>
                  <a:gd name="T55" fmla="*/ 73 h 627"/>
                  <a:gd name="T56" fmla="*/ 23 w 580"/>
                  <a:gd name="T57" fmla="*/ 74 h 627"/>
                  <a:gd name="T58" fmla="*/ 20 w 580"/>
                  <a:gd name="T59" fmla="*/ 73 h 627"/>
                  <a:gd name="T60" fmla="*/ 17 w 580"/>
                  <a:gd name="T61" fmla="*/ 73 h 627"/>
                  <a:gd name="T62" fmla="*/ 14 w 580"/>
                  <a:gd name="T63" fmla="*/ 72 h 627"/>
                  <a:gd name="T64" fmla="*/ 31 w 580"/>
                  <a:gd name="T65" fmla="*/ 60 h 627"/>
                  <a:gd name="T66" fmla="*/ 7 w 580"/>
                  <a:gd name="T67" fmla="*/ 68 h 627"/>
                  <a:gd name="T68" fmla="*/ 5 w 580"/>
                  <a:gd name="T69" fmla="*/ 66 h 627"/>
                  <a:gd name="T70" fmla="*/ 33 w 580"/>
                  <a:gd name="T71" fmla="*/ 47 h 627"/>
                  <a:gd name="T72" fmla="*/ 2 w 580"/>
                  <a:gd name="T73" fmla="*/ 58 h 627"/>
                  <a:gd name="T74" fmla="*/ 1 w 580"/>
                  <a:gd name="T75" fmla="*/ 56 h 627"/>
                  <a:gd name="T76" fmla="*/ 33 w 580"/>
                  <a:gd name="T77" fmla="*/ 36 h 627"/>
                  <a:gd name="T78" fmla="*/ 0 w 580"/>
                  <a:gd name="T79" fmla="*/ 47 h 627"/>
                  <a:gd name="T80" fmla="*/ 1 w 580"/>
                  <a:gd name="T81" fmla="*/ 45 h 627"/>
                  <a:gd name="T82" fmla="*/ 37 w 580"/>
                  <a:gd name="T83" fmla="*/ 22 h 627"/>
                  <a:gd name="T84" fmla="*/ 0 w 580"/>
                  <a:gd name="T85" fmla="*/ 37 h 627"/>
                  <a:gd name="T86" fmla="*/ 1 w 580"/>
                  <a:gd name="T87" fmla="*/ 34 h 627"/>
                  <a:gd name="T88" fmla="*/ 37 w 580"/>
                  <a:gd name="T89" fmla="*/ 9 h 627"/>
                  <a:gd name="T90" fmla="*/ 0 w 580"/>
                  <a:gd name="T91" fmla="*/ 22 h 627"/>
                  <a:gd name="T92" fmla="*/ 30 w 580"/>
                  <a:gd name="T93" fmla="*/ 1 h 62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580" h="627">
                    <a:moveTo>
                      <a:pt x="330" y="12"/>
                    </a:moveTo>
                    <a:lnTo>
                      <a:pt x="97" y="84"/>
                    </a:lnTo>
                    <a:lnTo>
                      <a:pt x="130" y="62"/>
                    </a:lnTo>
                    <a:lnTo>
                      <a:pt x="165" y="39"/>
                    </a:lnTo>
                    <a:lnTo>
                      <a:pt x="202" y="21"/>
                    </a:lnTo>
                    <a:lnTo>
                      <a:pt x="237" y="8"/>
                    </a:lnTo>
                    <a:lnTo>
                      <a:pt x="277" y="0"/>
                    </a:lnTo>
                    <a:lnTo>
                      <a:pt x="324" y="0"/>
                    </a:lnTo>
                    <a:lnTo>
                      <a:pt x="355" y="8"/>
                    </a:lnTo>
                    <a:lnTo>
                      <a:pt x="385" y="23"/>
                    </a:lnTo>
                    <a:lnTo>
                      <a:pt x="418" y="42"/>
                    </a:lnTo>
                    <a:lnTo>
                      <a:pt x="453" y="63"/>
                    </a:lnTo>
                    <a:lnTo>
                      <a:pt x="484" y="98"/>
                    </a:lnTo>
                    <a:lnTo>
                      <a:pt x="207" y="200"/>
                    </a:lnTo>
                    <a:lnTo>
                      <a:pt x="513" y="123"/>
                    </a:lnTo>
                    <a:lnTo>
                      <a:pt x="520" y="143"/>
                    </a:lnTo>
                    <a:lnTo>
                      <a:pt x="186" y="318"/>
                    </a:lnTo>
                    <a:lnTo>
                      <a:pt x="580" y="216"/>
                    </a:lnTo>
                    <a:lnTo>
                      <a:pt x="213" y="404"/>
                    </a:lnTo>
                    <a:lnTo>
                      <a:pt x="562" y="317"/>
                    </a:lnTo>
                    <a:lnTo>
                      <a:pt x="163" y="524"/>
                    </a:lnTo>
                    <a:lnTo>
                      <a:pt x="541" y="429"/>
                    </a:lnTo>
                    <a:lnTo>
                      <a:pt x="225" y="606"/>
                    </a:lnTo>
                    <a:lnTo>
                      <a:pt x="424" y="569"/>
                    </a:lnTo>
                    <a:lnTo>
                      <a:pt x="394" y="587"/>
                    </a:lnTo>
                    <a:lnTo>
                      <a:pt x="364" y="603"/>
                    </a:lnTo>
                    <a:lnTo>
                      <a:pt x="330" y="615"/>
                    </a:lnTo>
                    <a:lnTo>
                      <a:pt x="291" y="624"/>
                    </a:lnTo>
                    <a:lnTo>
                      <a:pt x="253" y="627"/>
                    </a:lnTo>
                    <a:lnTo>
                      <a:pt x="216" y="624"/>
                    </a:lnTo>
                    <a:lnTo>
                      <a:pt x="184" y="621"/>
                    </a:lnTo>
                    <a:lnTo>
                      <a:pt x="153" y="612"/>
                    </a:lnTo>
                    <a:lnTo>
                      <a:pt x="345" y="509"/>
                    </a:lnTo>
                    <a:lnTo>
                      <a:pt x="75" y="576"/>
                    </a:lnTo>
                    <a:lnTo>
                      <a:pt x="52" y="561"/>
                    </a:lnTo>
                    <a:lnTo>
                      <a:pt x="358" y="399"/>
                    </a:lnTo>
                    <a:lnTo>
                      <a:pt x="21" y="489"/>
                    </a:lnTo>
                    <a:lnTo>
                      <a:pt x="13" y="476"/>
                    </a:lnTo>
                    <a:lnTo>
                      <a:pt x="358" y="302"/>
                    </a:lnTo>
                    <a:lnTo>
                      <a:pt x="1" y="398"/>
                    </a:lnTo>
                    <a:lnTo>
                      <a:pt x="9" y="384"/>
                    </a:lnTo>
                    <a:lnTo>
                      <a:pt x="405" y="185"/>
                    </a:lnTo>
                    <a:lnTo>
                      <a:pt x="0" y="311"/>
                    </a:lnTo>
                    <a:lnTo>
                      <a:pt x="7" y="291"/>
                    </a:lnTo>
                    <a:lnTo>
                      <a:pt x="411" y="72"/>
                    </a:lnTo>
                    <a:lnTo>
                      <a:pt x="4" y="191"/>
                    </a:lnTo>
                    <a:lnTo>
                      <a:pt x="330" y="12"/>
                    </a:lnTo>
                    <a:close/>
                  </a:path>
                </a:pathLst>
              </a:cu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FFCC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hr-HR"/>
              </a:p>
            </p:txBody>
          </p:sp>
          <p:sp>
            <p:nvSpPr>
              <p:cNvPr id="1032" name="Freeform 43"/>
              <p:cNvSpPr>
                <a:spLocks noChangeAspect="1"/>
              </p:cNvSpPr>
              <p:nvPr userDrawn="1"/>
            </p:nvSpPr>
            <p:spPr bwMode="auto">
              <a:xfrm>
                <a:off x="230" y="3529"/>
                <a:ext cx="174" cy="215"/>
              </a:xfrm>
              <a:custGeom>
                <a:avLst/>
                <a:gdLst>
                  <a:gd name="T0" fmla="*/ 32 w 580"/>
                  <a:gd name="T1" fmla="*/ 1 h 626"/>
                  <a:gd name="T2" fmla="*/ 9 w 580"/>
                  <a:gd name="T3" fmla="*/ 9 h 626"/>
                  <a:gd name="T4" fmla="*/ 13 w 580"/>
                  <a:gd name="T5" fmla="*/ 5 h 626"/>
                  <a:gd name="T6" fmla="*/ 17 w 580"/>
                  <a:gd name="T7" fmla="*/ 3 h 626"/>
                  <a:gd name="T8" fmla="*/ 21 w 580"/>
                  <a:gd name="T9" fmla="*/ 1 h 626"/>
                  <a:gd name="T10" fmla="*/ 26 w 580"/>
                  <a:gd name="T11" fmla="*/ 0 h 626"/>
                  <a:gd name="T12" fmla="*/ 31 w 580"/>
                  <a:gd name="T13" fmla="*/ 0 h 626"/>
                  <a:gd name="T14" fmla="*/ 35 w 580"/>
                  <a:gd name="T15" fmla="*/ 2 h 626"/>
                  <a:gd name="T16" fmla="*/ 37 w 580"/>
                  <a:gd name="T17" fmla="*/ 4 h 626"/>
                  <a:gd name="T18" fmla="*/ 24 w 580"/>
                  <a:gd name="T19" fmla="*/ 12 h 626"/>
                  <a:gd name="T20" fmla="*/ 41 w 580"/>
                  <a:gd name="T21" fmla="*/ 7 h 626"/>
                  <a:gd name="T22" fmla="*/ 44 w 580"/>
                  <a:gd name="T23" fmla="*/ 11 h 626"/>
                  <a:gd name="T24" fmla="*/ 24 w 580"/>
                  <a:gd name="T25" fmla="*/ 25 h 626"/>
                  <a:gd name="T26" fmla="*/ 48 w 580"/>
                  <a:gd name="T27" fmla="*/ 16 h 626"/>
                  <a:gd name="T28" fmla="*/ 49 w 580"/>
                  <a:gd name="T29" fmla="*/ 20 h 626"/>
                  <a:gd name="T30" fmla="*/ 22 w 580"/>
                  <a:gd name="T31" fmla="*/ 39 h 626"/>
                  <a:gd name="T32" fmla="*/ 51 w 580"/>
                  <a:gd name="T33" fmla="*/ 29 h 626"/>
                  <a:gd name="T34" fmla="*/ 52 w 580"/>
                  <a:gd name="T35" fmla="*/ 30 h 626"/>
                  <a:gd name="T36" fmla="*/ 25 w 580"/>
                  <a:gd name="T37" fmla="*/ 48 h 626"/>
                  <a:gd name="T38" fmla="*/ 52 w 580"/>
                  <a:gd name="T39" fmla="*/ 39 h 626"/>
                  <a:gd name="T40" fmla="*/ 52 w 580"/>
                  <a:gd name="T41" fmla="*/ 41 h 626"/>
                  <a:gd name="T42" fmla="*/ 20 w 580"/>
                  <a:gd name="T43" fmla="*/ 63 h 626"/>
                  <a:gd name="T44" fmla="*/ 49 w 580"/>
                  <a:gd name="T45" fmla="*/ 53 h 626"/>
                  <a:gd name="T46" fmla="*/ 47 w 580"/>
                  <a:gd name="T47" fmla="*/ 57 h 626"/>
                  <a:gd name="T48" fmla="*/ 43 w 580"/>
                  <a:gd name="T49" fmla="*/ 61 h 626"/>
                  <a:gd name="T50" fmla="*/ 39 w 580"/>
                  <a:gd name="T51" fmla="*/ 66 h 626"/>
                  <a:gd name="T52" fmla="*/ 35 w 580"/>
                  <a:gd name="T53" fmla="*/ 69 h 626"/>
                  <a:gd name="T54" fmla="*/ 30 w 580"/>
                  <a:gd name="T55" fmla="*/ 72 h 626"/>
                  <a:gd name="T56" fmla="*/ 24 w 580"/>
                  <a:gd name="T57" fmla="*/ 74 h 626"/>
                  <a:gd name="T58" fmla="*/ 21 w 580"/>
                  <a:gd name="T59" fmla="*/ 74 h 626"/>
                  <a:gd name="T60" fmla="*/ 17 w 580"/>
                  <a:gd name="T61" fmla="*/ 73 h 626"/>
                  <a:gd name="T62" fmla="*/ 15 w 580"/>
                  <a:gd name="T63" fmla="*/ 73 h 626"/>
                  <a:gd name="T64" fmla="*/ 32 w 580"/>
                  <a:gd name="T65" fmla="*/ 62 h 626"/>
                  <a:gd name="T66" fmla="*/ 6 w 580"/>
                  <a:gd name="T67" fmla="*/ 69 h 626"/>
                  <a:gd name="T68" fmla="*/ 35 w 580"/>
                  <a:gd name="T69" fmla="*/ 48 h 626"/>
                  <a:gd name="T70" fmla="*/ 0 w 580"/>
                  <a:gd name="T71" fmla="*/ 59 h 626"/>
                  <a:gd name="T72" fmla="*/ 36 w 580"/>
                  <a:gd name="T73" fmla="*/ 34 h 626"/>
                  <a:gd name="T74" fmla="*/ 5 w 580"/>
                  <a:gd name="T75" fmla="*/ 45 h 626"/>
                  <a:gd name="T76" fmla="*/ 38 w 580"/>
                  <a:gd name="T77" fmla="*/ 22 h 626"/>
                  <a:gd name="T78" fmla="*/ 2 w 580"/>
                  <a:gd name="T79" fmla="*/ 35 h 626"/>
                  <a:gd name="T80" fmla="*/ 40 w 580"/>
                  <a:gd name="T81" fmla="*/ 9 h 626"/>
                  <a:gd name="T82" fmla="*/ 5 w 580"/>
                  <a:gd name="T83" fmla="*/ 21 h 626"/>
                  <a:gd name="T84" fmla="*/ 32 w 580"/>
                  <a:gd name="T85" fmla="*/ 1 h 62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80" h="626">
                    <a:moveTo>
                      <a:pt x="360" y="12"/>
                    </a:moveTo>
                    <a:lnTo>
                      <a:pt x="102" y="78"/>
                    </a:lnTo>
                    <a:cubicBezTo>
                      <a:pt x="102" y="78"/>
                      <a:pt x="130" y="54"/>
                      <a:pt x="144" y="45"/>
                    </a:cubicBezTo>
                    <a:cubicBezTo>
                      <a:pt x="158" y="36"/>
                      <a:pt x="169" y="30"/>
                      <a:pt x="184" y="24"/>
                    </a:cubicBezTo>
                    <a:cubicBezTo>
                      <a:pt x="199" y="18"/>
                      <a:pt x="219" y="10"/>
                      <a:pt x="237" y="6"/>
                    </a:cubicBezTo>
                    <a:cubicBezTo>
                      <a:pt x="255" y="2"/>
                      <a:pt x="274" y="2"/>
                      <a:pt x="292" y="2"/>
                    </a:cubicBezTo>
                    <a:cubicBezTo>
                      <a:pt x="310" y="2"/>
                      <a:pt x="322" y="0"/>
                      <a:pt x="343" y="3"/>
                    </a:cubicBezTo>
                    <a:cubicBezTo>
                      <a:pt x="364" y="6"/>
                      <a:pt x="377" y="11"/>
                      <a:pt x="388" y="15"/>
                    </a:cubicBezTo>
                    <a:lnTo>
                      <a:pt x="414" y="32"/>
                    </a:lnTo>
                    <a:lnTo>
                      <a:pt x="271" y="99"/>
                    </a:lnTo>
                    <a:lnTo>
                      <a:pt x="453" y="54"/>
                    </a:lnTo>
                    <a:lnTo>
                      <a:pt x="493" y="90"/>
                    </a:lnTo>
                    <a:lnTo>
                      <a:pt x="268" y="215"/>
                    </a:lnTo>
                    <a:lnTo>
                      <a:pt x="534" y="140"/>
                    </a:lnTo>
                    <a:lnTo>
                      <a:pt x="547" y="167"/>
                    </a:lnTo>
                    <a:lnTo>
                      <a:pt x="247" y="329"/>
                    </a:lnTo>
                    <a:lnTo>
                      <a:pt x="571" y="245"/>
                    </a:lnTo>
                    <a:lnTo>
                      <a:pt x="573" y="257"/>
                    </a:lnTo>
                    <a:lnTo>
                      <a:pt x="277" y="411"/>
                    </a:lnTo>
                    <a:lnTo>
                      <a:pt x="579" y="330"/>
                    </a:lnTo>
                    <a:lnTo>
                      <a:pt x="580" y="345"/>
                    </a:lnTo>
                    <a:lnTo>
                      <a:pt x="217" y="534"/>
                    </a:lnTo>
                    <a:lnTo>
                      <a:pt x="547" y="452"/>
                    </a:lnTo>
                    <a:lnTo>
                      <a:pt x="523" y="483"/>
                    </a:lnTo>
                    <a:lnTo>
                      <a:pt x="477" y="522"/>
                    </a:lnTo>
                    <a:lnTo>
                      <a:pt x="430" y="557"/>
                    </a:lnTo>
                    <a:lnTo>
                      <a:pt x="385" y="588"/>
                    </a:lnTo>
                    <a:lnTo>
                      <a:pt x="331" y="612"/>
                    </a:lnTo>
                    <a:lnTo>
                      <a:pt x="270" y="626"/>
                    </a:lnTo>
                    <a:lnTo>
                      <a:pt x="229" y="626"/>
                    </a:lnTo>
                    <a:lnTo>
                      <a:pt x="189" y="623"/>
                    </a:lnTo>
                    <a:lnTo>
                      <a:pt x="169" y="620"/>
                    </a:lnTo>
                    <a:lnTo>
                      <a:pt x="358" y="524"/>
                    </a:lnTo>
                    <a:lnTo>
                      <a:pt x="67" y="582"/>
                    </a:lnTo>
                    <a:lnTo>
                      <a:pt x="384" y="404"/>
                    </a:lnTo>
                    <a:lnTo>
                      <a:pt x="0" y="501"/>
                    </a:lnTo>
                    <a:lnTo>
                      <a:pt x="402" y="291"/>
                    </a:lnTo>
                    <a:lnTo>
                      <a:pt x="54" y="380"/>
                    </a:lnTo>
                    <a:lnTo>
                      <a:pt x="427" y="189"/>
                    </a:lnTo>
                    <a:lnTo>
                      <a:pt x="24" y="294"/>
                    </a:lnTo>
                    <a:lnTo>
                      <a:pt x="439" y="75"/>
                    </a:lnTo>
                    <a:lnTo>
                      <a:pt x="49" y="177"/>
                    </a:lnTo>
                    <a:lnTo>
                      <a:pt x="360" y="12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175" cmpd="sng">
                    <a:solidFill>
                      <a:srgbClr val="0033CC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hr-HR"/>
              </a:p>
            </p:txBody>
          </p:sp>
          <p:sp>
            <p:nvSpPr>
              <p:cNvPr id="1033" name="Text Box 44"/>
              <p:cNvSpPr txBox="1">
                <a:spLocks noChangeArrowheads="1"/>
              </p:cNvSpPr>
              <p:nvPr userDrawn="1"/>
            </p:nvSpPr>
            <p:spPr bwMode="auto">
              <a:xfrm>
                <a:off x="169" y="3789"/>
                <a:ext cx="226" cy="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33CC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FFCC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hr-HR" sz="900" smtClean="0">
                    <a:solidFill>
                      <a:srgbClr val="FFFFCC"/>
                    </a:solidFill>
                    <a:latin typeface="Verdana" pitchFamily="34" charset="0"/>
                  </a:rPr>
                  <a:t>DHMZ</a:t>
                </a:r>
                <a:endParaRPr lang="en-GB" sz="900" smtClean="0">
                  <a:solidFill>
                    <a:srgbClr val="FFFFCC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99373" name="Text Box 45"/>
            <p:cNvSpPr txBox="1">
              <a:spLocks noChangeArrowheads="1"/>
            </p:cNvSpPr>
            <p:nvPr userDrawn="1"/>
          </p:nvSpPr>
          <p:spPr bwMode="auto">
            <a:xfrm rot="16200000">
              <a:off x="-1431" y="1610"/>
              <a:ext cx="3549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defRPr/>
              </a:pPr>
              <a:r>
                <a:rPr lang="hr-HR" sz="1400" b="1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Krunoslav Premec</a:t>
              </a:r>
              <a:r>
                <a:rPr lang="hr-HR" sz="1400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                         krunoslav.premec @ cirus. dhz.hr</a:t>
              </a:r>
            </a:p>
            <a:p>
              <a:pPr>
                <a:defRPr/>
              </a:pPr>
              <a:r>
                <a:rPr lang="hr-HR" sz="1400">
                  <a:solidFill>
                    <a:srgbClr val="FFFF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Meteorological and Hydrological Service</a:t>
              </a:r>
            </a:p>
          </p:txBody>
        </p:sp>
      </p:grp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meteo.hr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972456" y="584200"/>
            <a:ext cx="8171543" cy="5363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2000" b="1" dirty="0" err="1"/>
              <a:t>Republic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Croatia</a:t>
            </a:r>
          </a:p>
          <a:p>
            <a:pPr algn="ctr">
              <a:spcBef>
                <a:spcPct val="50000"/>
              </a:spcBef>
              <a:defRPr/>
            </a:pPr>
            <a:r>
              <a:rPr lang="hr-HR" sz="2000" b="1" dirty="0" err="1"/>
              <a:t>Meteorological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Hydrological</a:t>
            </a:r>
            <a:r>
              <a:rPr lang="hr-HR" sz="2000" b="1" dirty="0"/>
              <a:t> Service</a:t>
            </a:r>
          </a:p>
          <a:p>
            <a:pPr algn="ctr">
              <a:spcBef>
                <a:spcPct val="50000"/>
              </a:spcBef>
              <a:defRPr/>
            </a:pPr>
            <a:r>
              <a:rPr lang="hr-HR" sz="2000" b="1" dirty="0">
                <a:hlinkClick r:id="rId2"/>
              </a:rPr>
              <a:t>http://</a:t>
            </a:r>
            <a:r>
              <a:rPr lang="hr-HR" sz="2000" b="1" dirty="0" smtClean="0">
                <a:hlinkClick r:id="rId2"/>
              </a:rPr>
              <a:t>meteo.hr</a:t>
            </a:r>
            <a:endParaRPr lang="hr-HR" sz="2000" b="1" dirty="0" smtClean="0"/>
          </a:p>
          <a:p>
            <a:pPr algn="ctr">
              <a:spcBef>
                <a:spcPct val="50000"/>
              </a:spcBef>
              <a:defRPr/>
            </a:pPr>
            <a:endParaRPr lang="hr-HR" sz="2000" b="1" dirty="0"/>
          </a:p>
          <a:p>
            <a:pPr algn="ctr">
              <a:spcBef>
                <a:spcPct val="50000"/>
              </a:spcBef>
              <a:defRPr/>
            </a:pPr>
            <a:endParaRPr lang="hr-HR" sz="2000" b="1" dirty="0"/>
          </a:p>
          <a:p>
            <a:pPr algn="ctr">
              <a:spcBef>
                <a:spcPct val="50000"/>
              </a:spcBef>
              <a:defRPr/>
            </a:pPr>
            <a:r>
              <a:rPr lang="en-GB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Calibration </a:t>
            </a:r>
            <a:r>
              <a:rPr lang="en-GB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capabilities </a:t>
            </a:r>
            <a:r>
              <a:rPr lang="en-GB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</a:t>
            </a:r>
            <a:endParaRPr lang="hr-HR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GB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DHMZ-SOUL</a:t>
            </a:r>
            <a:endParaRPr lang="hr-HR" sz="36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endParaRPr lang="hr-HR" sz="31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endParaRPr lang="hr-HR" sz="3200" b="1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052512" y="765175"/>
            <a:ext cx="8091487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/>
              <a:t>CL –</a:t>
            </a:r>
            <a:r>
              <a:rPr lang="hr-HR" sz="2800" b="1" dirty="0" err="1"/>
              <a:t>Traceability</a:t>
            </a:r>
            <a:r>
              <a:rPr lang="hr-HR" sz="2800" b="1" dirty="0"/>
              <a:t> </a:t>
            </a:r>
            <a:r>
              <a:rPr lang="hr-HR" sz="2800" b="1" dirty="0" err="1" smtClean="0"/>
              <a:t>Assurance</a:t>
            </a:r>
            <a:r>
              <a:rPr lang="hr-HR" sz="2800" b="1" dirty="0" smtClean="0"/>
              <a:t> to SI</a:t>
            </a:r>
            <a:r>
              <a:rPr lang="en-GB" sz="2800" b="1" dirty="0" smtClean="0"/>
              <a:t>:</a:t>
            </a:r>
            <a:endParaRPr lang="hr-HR" sz="2800" b="1" dirty="0"/>
          </a:p>
          <a:p>
            <a:pPr>
              <a:spcBef>
                <a:spcPct val="50000"/>
              </a:spcBef>
              <a:defRPr/>
            </a:pPr>
            <a:r>
              <a:rPr lang="hr-HR" sz="2800" b="1" dirty="0"/>
              <a:t>- </a:t>
            </a:r>
            <a:r>
              <a:rPr lang="hr-HR" b="1" dirty="0" err="1" smtClean="0"/>
              <a:t>Throughout</a:t>
            </a:r>
            <a:r>
              <a:rPr lang="hr-HR" sz="2800" b="1" dirty="0" smtClean="0"/>
              <a:t> </a:t>
            </a:r>
            <a:r>
              <a:rPr lang="hr-HR" b="1" dirty="0" err="1" smtClean="0"/>
              <a:t>the</a:t>
            </a:r>
            <a:r>
              <a:rPr lang="hr-HR" b="1" dirty="0" smtClean="0"/>
              <a:t> </a:t>
            </a:r>
            <a:r>
              <a:rPr lang="hr-HR" sz="2800" b="1" u="sng" dirty="0" err="1"/>
              <a:t>accredited</a:t>
            </a:r>
            <a:r>
              <a:rPr lang="hr-HR" sz="2800" b="1" u="sng" dirty="0"/>
              <a:t> </a:t>
            </a:r>
            <a:r>
              <a:rPr lang="hr-HR" sz="2800" b="1" u="sng" dirty="0" err="1"/>
              <a:t>calibration</a:t>
            </a:r>
            <a:r>
              <a:rPr lang="hr-HR" sz="2800" b="1" u="sng" dirty="0"/>
              <a:t> </a:t>
            </a:r>
            <a:r>
              <a:rPr lang="hr-HR" sz="2800" b="1" u="sng" dirty="0" err="1"/>
              <a:t>laboratories</a:t>
            </a:r>
            <a:r>
              <a:rPr lang="hr-HR" b="1" dirty="0"/>
              <a:t>, </a:t>
            </a:r>
            <a:r>
              <a:rPr lang="hr-HR" b="1" dirty="0" err="1" smtClean="0"/>
              <a:t>national</a:t>
            </a:r>
            <a:r>
              <a:rPr lang="hr-HR" b="1" dirty="0" smtClean="0"/>
              <a:t> (NS) / </a:t>
            </a:r>
            <a:r>
              <a:rPr lang="hr-HR" b="1" dirty="0" err="1" smtClean="0"/>
              <a:t>regional</a:t>
            </a:r>
            <a:r>
              <a:rPr lang="hr-HR" b="1" dirty="0" smtClean="0"/>
              <a:t> (</a:t>
            </a:r>
            <a:r>
              <a:rPr lang="hr-HR" b="1" dirty="0" err="1" smtClean="0"/>
              <a:t>RS</a:t>
            </a:r>
            <a:r>
              <a:rPr lang="hr-HR" b="1" dirty="0" smtClean="0"/>
              <a:t>) / </a:t>
            </a:r>
            <a:r>
              <a:rPr lang="hr-HR" b="1" dirty="0" err="1" smtClean="0"/>
              <a:t>world</a:t>
            </a:r>
            <a:r>
              <a:rPr lang="hr-HR" b="1" dirty="0" smtClean="0"/>
              <a:t> </a:t>
            </a:r>
            <a:r>
              <a:rPr lang="hr-HR" b="1" dirty="0" err="1" smtClean="0"/>
              <a:t>standards</a:t>
            </a:r>
            <a:r>
              <a:rPr lang="hr-HR" b="1" dirty="0" smtClean="0"/>
              <a:t> (WRC)</a:t>
            </a:r>
            <a:endParaRPr lang="hr-HR" b="1" dirty="0"/>
          </a:p>
          <a:p>
            <a:pPr>
              <a:spcBef>
                <a:spcPct val="50000"/>
              </a:spcBef>
              <a:defRPr/>
            </a:pP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endParaRPr lang="en-GB" sz="2800" b="1" dirty="0"/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864857"/>
              </p:ext>
            </p:extLst>
          </p:nvPr>
        </p:nvGraphicFramePr>
        <p:xfrm>
          <a:off x="1052512" y="2820307"/>
          <a:ext cx="7924800" cy="3683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1868"/>
                <a:gridCol w="3234032"/>
                <a:gridCol w="858935"/>
                <a:gridCol w="1329965"/>
              </a:tblGrid>
              <a:tr h="370949">
                <a:tc>
                  <a:txBody>
                    <a:bodyPr/>
                    <a:lstStyle/>
                    <a:p>
                      <a:r>
                        <a:rPr lang="hr-HR" sz="1800" dirty="0" err="1" smtClean="0"/>
                        <a:t>Parameter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CL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C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err="1" smtClean="0"/>
                        <a:t>Holder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</a:tr>
              <a:tr h="370949"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Temperature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hr-HR" sz="1800" dirty="0" err="1" smtClean="0"/>
                        <a:t>University</a:t>
                      </a:r>
                      <a:r>
                        <a:rPr lang="hr-HR" sz="1800" dirty="0" smtClean="0"/>
                        <a:t> </a:t>
                      </a:r>
                      <a:r>
                        <a:rPr lang="hr-HR" sz="1800" dirty="0" err="1" smtClean="0"/>
                        <a:t>of</a:t>
                      </a:r>
                      <a:r>
                        <a:rPr lang="hr-HR" sz="1800" baseline="0" dirty="0" smtClean="0"/>
                        <a:t> </a:t>
                      </a:r>
                      <a:r>
                        <a:rPr lang="hr-HR" sz="1800" baseline="0" dirty="0" err="1" smtClean="0"/>
                        <a:t>Lj</a:t>
                      </a:r>
                      <a:r>
                        <a:rPr lang="hr-HR" sz="1800" baseline="0" dirty="0" smtClean="0"/>
                        <a:t>, - </a:t>
                      </a:r>
                      <a:r>
                        <a:rPr lang="hr-HR" sz="1800" dirty="0" smtClean="0"/>
                        <a:t>FE-LMK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SLO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NS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</a:tr>
              <a:tr h="370949">
                <a:tc>
                  <a:txBody>
                    <a:bodyPr/>
                    <a:lstStyle/>
                    <a:p>
                      <a:r>
                        <a:rPr lang="hr-HR" sz="1800" dirty="0" err="1" smtClean="0"/>
                        <a:t>Re</a:t>
                      </a:r>
                      <a:r>
                        <a:rPr lang="hr-HR" sz="1800" dirty="0" smtClean="0"/>
                        <a:t>.</a:t>
                      </a:r>
                      <a:r>
                        <a:rPr lang="hr-HR" sz="1800" baseline="0" dirty="0" smtClean="0"/>
                        <a:t> </a:t>
                      </a:r>
                      <a:r>
                        <a:rPr lang="hr-HR" sz="1800" baseline="0" dirty="0" err="1" smtClean="0"/>
                        <a:t>Humidity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E+</a:t>
                      </a:r>
                      <a:r>
                        <a:rPr lang="hr-HR" sz="1800" dirty="0" err="1" smtClean="0"/>
                        <a:t>E</a:t>
                      </a:r>
                      <a:r>
                        <a:rPr lang="hr-HR" sz="1800" dirty="0" smtClean="0"/>
                        <a:t>, </a:t>
                      </a:r>
                      <a:r>
                        <a:rPr lang="hr-HR" sz="1800" dirty="0" err="1" smtClean="0"/>
                        <a:t>Linz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A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NS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</a:tr>
              <a:tr h="370949">
                <a:tc>
                  <a:txBody>
                    <a:bodyPr/>
                    <a:lstStyle/>
                    <a:p>
                      <a:r>
                        <a:rPr lang="hr-HR" sz="1800" dirty="0" err="1" smtClean="0"/>
                        <a:t>Pressure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hr-HR" sz="1800" dirty="0" err="1" smtClean="0"/>
                        <a:t>University</a:t>
                      </a:r>
                      <a:r>
                        <a:rPr lang="hr-HR" sz="1800" dirty="0" smtClean="0"/>
                        <a:t> </a:t>
                      </a:r>
                      <a:r>
                        <a:rPr lang="hr-HR" sz="1800" dirty="0" err="1" smtClean="0"/>
                        <a:t>of</a:t>
                      </a:r>
                      <a:r>
                        <a:rPr lang="hr-HR" sz="1800" dirty="0" smtClean="0"/>
                        <a:t> </a:t>
                      </a:r>
                      <a:r>
                        <a:rPr lang="hr-HR" sz="1800" dirty="0" err="1" smtClean="0"/>
                        <a:t>Zg</a:t>
                      </a:r>
                      <a:r>
                        <a:rPr lang="hr-HR" sz="1800" dirty="0" smtClean="0"/>
                        <a:t>, FSB-LPM 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HR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NS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</a:tr>
              <a:tr h="370949">
                <a:tc>
                  <a:txBody>
                    <a:bodyPr/>
                    <a:lstStyle/>
                    <a:p>
                      <a:r>
                        <a:rPr lang="hr-HR" sz="1800" dirty="0" err="1" smtClean="0"/>
                        <a:t>Wind</a:t>
                      </a:r>
                      <a:r>
                        <a:rPr lang="hr-HR" sz="1800" baseline="0" dirty="0" smtClean="0"/>
                        <a:t> </a:t>
                      </a:r>
                      <a:r>
                        <a:rPr lang="hr-HR" sz="1800" baseline="0" dirty="0" err="1" smtClean="0"/>
                        <a:t>speed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E+</a:t>
                      </a:r>
                      <a:r>
                        <a:rPr lang="hr-HR" sz="1800" dirty="0" err="1" smtClean="0"/>
                        <a:t>E</a:t>
                      </a:r>
                      <a:r>
                        <a:rPr lang="hr-HR" sz="1800" dirty="0" smtClean="0"/>
                        <a:t> </a:t>
                      </a:r>
                      <a:r>
                        <a:rPr lang="hr-HR" sz="1800" dirty="0" err="1" smtClean="0"/>
                        <a:t>Linz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A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NS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</a:tr>
              <a:tr h="370949">
                <a:tc>
                  <a:txBody>
                    <a:bodyPr/>
                    <a:lstStyle/>
                    <a:p>
                      <a:r>
                        <a:rPr lang="hr-HR" sz="1800" dirty="0" err="1" smtClean="0"/>
                        <a:t>Solar</a:t>
                      </a:r>
                      <a:r>
                        <a:rPr lang="hr-HR" sz="1800" dirty="0" smtClean="0"/>
                        <a:t> </a:t>
                      </a:r>
                      <a:r>
                        <a:rPr lang="hr-HR" sz="1800" dirty="0" err="1" smtClean="0"/>
                        <a:t>radiation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PMOD – </a:t>
                      </a:r>
                      <a:r>
                        <a:rPr lang="hr-HR" sz="1800" dirty="0" err="1" smtClean="0"/>
                        <a:t>Davos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CH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WRC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</a:tr>
              <a:tr h="370949">
                <a:tc>
                  <a:txBody>
                    <a:bodyPr/>
                    <a:lstStyle/>
                    <a:p>
                      <a:r>
                        <a:rPr lang="hr-HR" sz="1800" dirty="0" err="1" smtClean="0"/>
                        <a:t>Surface</a:t>
                      </a:r>
                      <a:r>
                        <a:rPr lang="hr-HR" sz="1800" baseline="0" dirty="0" smtClean="0"/>
                        <a:t> ozone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DHMZ - SRP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CZ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smtClean="0"/>
                        <a:t>NS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</a:tr>
              <a:tr h="446821">
                <a:tc>
                  <a:txBody>
                    <a:bodyPr/>
                    <a:lstStyle/>
                    <a:p>
                      <a:r>
                        <a:rPr lang="hr-HR" sz="1800" dirty="0" err="1" smtClean="0"/>
                        <a:t>Carbon</a:t>
                      </a:r>
                      <a:r>
                        <a:rPr lang="hr-HR" sz="1800" baseline="0" dirty="0" smtClean="0"/>
                        <a:t> </a:t>
                      </a:r>
                      <a:r>
                        <a:rPr lang="hr-HR" sz="1800" baseline="0" dirty="0" err="1" smtClean="0"/>
                        <a:t>monoxide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UBA, </a:t>
                      </a:r>
                      <a:r>
                        <a:rPr lang="hr-HR" sz="1800" dirty="0" err="1" smtClean="0"/>
                        <a:t>Vienna</a:t>
                      </a:r>
                      <a:r>
                        <a:rPr lang="hr-HR" sz="1800" baseline="0" dirty="0" smtClean="0"/>
                        <a:t> 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A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NS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</a:tr>
              <a:tr h="640269"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Air </a:t>
                      </a:r>
                      <a:r>
                        <a:rPr lang="hr-HR" sz="1800" dirty="0" err="1" smtClean="0"/>
                        <a:t>Quality</a:t>
                      </a:r>
                      <a:r>
                        <a:rPr lang="hr-HR" sz="1800" dirty="0" smtClean="0"/>
                        <a:t> (</a:t>
                      </a:r>
                      <a:r>
                        <a:rPr lang="hr-HR" sz="1800" baseline="0" dirty="0" err="1" smtClean="0"/>
                        <a:t>NOx</a:t>
                      </a:r>
                      <a:r>
                        <a:rPr lang="hr-HR" sz="1800" baseline="0" dirty="0" smtClean="0"/>
                        <a:t>, SO2)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r>
                        <a:rPr lang="hr-HR" sz="1800" dirty="0" smtClean="0"/>
                        <a:t>Linde AG, </a:t>
                      </a:r>
                      <a:r>
                        <a:rPr lang="hr-HR" sz="1800" dirty="0" err="1" smtClean="0"/>
                        <a:t>Munich</a:t>
                      </a:r>
                      <a:endParaRPr lang="hr-HR" sz="1800" dirty="0" smtClean="0"/>
                    </a:p>
                    <a:p>
                      <a:r>
                        <a:rPr lang="hr-HR" sz="1800" baseline="0" dirty="0" smtClean="0"/>
                        <a:t>ČMI - Brno 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1800" dirty="0" smtClean="0"/>
                        <a:t>D, </a:t>
                      </a:r>
                    </a:p>
                    <a:p>
                      <a:pPr algn="ctr"/>
                      <a:r>
                        <a:rPr lang="hr-HR" sz="1800" dirty="0" smtClean="0"/>
                        <a:t>CZ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  <a:tc>
                  <a:txBody>
                    <a:bodyPr/>
                    <a:lstStyle/>
                    <a:p>
                      <a:pPr algn="ctr"/>
                      <a:endParaRPr lang="hr-HR" sz="1800" dirty="0" smtClean="0"/>
                    </a:p>
                    <a:p>
                      <a:pPr algn="ctr"/>
                      <a:r>
                        <a:rPr lang="hr-HR" sz="1800" dirty="0" smtClean="0"/>
                        <a:t>NS</a:t>
                      </a:r>
                      <a:endParaRPr lang="hr-HR" sz="1800" dirty="0"/>
                    </a:p>
                  </a:txBody>
                  <a:tcPr marL="91435" marR="91435" marT="45733" marB="45733"/>
                </a:tc>
              </a:tr>
            </a:tbl>
          </a:graphicData>
        </a:graphic>
      </p:graphicFrame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84273" y="46945"/>
            <a:ext cx="7959725" cy="726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 err="1"/>
              <a:t>Interlaboratory</a:t>
            </a:r>
            <a:r>
              <a:rPr lang="hr-HR" sz="2800" b="1" dirty="0"/>
              <a:t> </a:t>
            </a:r>
            <a:r>
              <a:rPr lang="hr-HR" sz="2800" b="1" dirty="0" err="1"/>
              <a:t>Comparisons</a:t>
            </a:r>
            <a:r>
              <a:rPr lang="en-GB" sz="2800" b="1" dirty="0" smtClean="0"/>
              <a:t>:</a:t>
            </a:r>
            <a:endParaRPr lang="hr-HR" sz="2800" b="1" dirty="0" smtClean="0"/>
          </a:p>
          <a:p>
            <a:pPr>
              <a:spcBef>
                <a:spcPct val="50000"/>
              </a:spcBef>
              <a:defRPr/>
            </a:pP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hr-HR" sz="2000" b="1" dirty="0" smtClean="0">
                <a:cs typeface="Times New Roman" pitchFamily="18" charset="0"/>
              </a:rPr>
              <a:t>WMO </a:t>
            </a:r>
            <a:r>
              <a:rPr lang="hr-HR" sz="2000" b="1" dirty="0">
                <a:cs typeface="Times New Roman" pitchFamily="18" charset="0"/>
              </a:rPr>
              <a:t>(IOM </a:t>
            </a:r>
            <a:r>
              <a:rPr lang="hr-HR" sz="2000" b="1" dirty="0" smtClean="0">
                <a:cs typeface="Times New Roman" pitchFamily="18" charset="0"/>
              </a:rPr>
              <a:t>91) </a:t>
            </a:r>
            <a:r>
              <a:rPr lang="hr-HR" sz="2000" b="1" dirty="0">
                <a:cs typeface="Times New Roman" pitchFamily="18" charset="0"/>
              </a:rPr>
              <a:t>– X </a:t>
            </a:r>
            <a:r>
              <a:rPr lang="hr-HR" sz="2000" b="1" dirty="0" err="1">
                <a:cs typeface="Times New Roman" pitchFamily="18" charset="0"/>
              </a:rPr>
              <a:t>International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Pyrheliometer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Comparison</a:t>
            </a:r>
            <a:r>
              <a:rPr lang="hr-HR" sz="2000" b="1" dirty="0">
                <a:cs typeface="Times New Roman" pitchFamily="18" charset="0"/>
              </a:rPr>
              <a:t>, WRC PMOD </a:t>
            </a:r>
            <a:r>
              <a:rPr lang="hr-HR" sz="2000" b="1" dirty="0" err="1" smtClean="0">
                <a:cs typeface="Times New Roman" pitchFamily="18" charset="0"/>
              </a:rPr>
              <a:t>Davos</a:t>
            </a:r>
            <a:r>
              <a:rPr lang="hr-HR" sz="2000" b="1" dirty="0" smtClean="0">
                <a:cs typeface="Times New Roman" pitchFamily="18" charset="0"/>
              </a:rPr>
              <a:t>, </a:t>
            </a:r>
            <a:r>
              <a:rPr lang="hr-HR" sz="2000" b="1" dirty="0" err="1" smtClean="0">
                <a:cs typeface="Times New Roman" pitchFamily="18" charset="0"/>
              </a:rPr>
              <a:t>Switzerland</a:t>
            </a:r>
            <a:r>
              <a:rPr lang="hr-HR" sz="2000" b="1" dirty="0" smtClean="0">
                <a:cs typeface="Times New Roman" pitchFamily="18" charset="0"/>
              </a:rPr>
              <a:t> </a:t>
            </a:r>
            <a:r>
              <a:rPr lang="hr-HR" sz="2000" b="1" dirty="0">
                <a:cs typeface="Times New Roman" pitchFamily="18" charset="0"/>
              </a:rPr>
              <a:t>(</a:t>
            </a:r>
            <a:r>
              <a:rPr lang="hr-HR" sz="2000" b="1" dirty="0" smtClean="0">
                <a:cs typeface="Times New Roman" pitchFamily="18" charset="0"/>
              </a:rPr>
              <a:t>2005)</a:t>
            </a:r>
            <a:endParaRPr lang="en-GB" sz="2000" b="1" dirty="0">
              <a:cs typeface="Times New Roman" pitchFamily="18" charset="0"/>
            </a:endParaRP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hr-HR" sz="2000" b="1" dirty="0">
                <a:cs typeface="Times New Roman" pitchFamily="18" charset="0"/>
              </a:rPr>
              <a:t>WMO (IOM 98) – Sub-</a:t>
            </a:r>
            <a:r>
              <a:rPr lang="hr-HR" sz="2000" b="1" dirty="0" err="1">
                <a:cs typeface="Times New Roman" pitchFamily="18" charset="0"/>
              </a:rPr>
              <a:t>Regional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Pyranometer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Intercomparison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of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the</a:t>
            </a:r>
            <a:r>
              <a:rPr lang="hr-HR" sz="2000" b="1" dirty="0">
                <a:cs typeface="Times New Roman" pitchFamily="18" charset="0"/>
              </a:rPr>
              <a:t> RA VI </a:t>
            </a:r>
            <a:r>
              <a:rPr lang="hr-HR" sz="2000" b="1" dirty="0" err="1">
                <a:cs typeface="Times New Roman" pitchFamily="18" charset="0"/>
              </a:rPr>
              <a:t>members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from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South</a:t>
            </a:r>
            <a:r>
              <a:rPr lang="hr-HR" sz="2000" b="1" dirty="0">
                <a:cs typeface="Times New Roman" pitchFamily="18" charset="0"/>
              </a:rPr>
              <a:t>-</a:t>
            </a:r>
            <a:r>
              <a:rPr lang="hr-HR" sz="2000" b="1" dirty="0" err="1">
                <a:cs typeface="Times New Roman" pitchFamily="18" charset="0"/>
              </a:rPr>
              <a:t>Eastern</a:t>
            </a:r>
            <a:r>
              <a:rPr lang="hr-HR" sz="2000" b="1" dirty="0">
                <a:cs typeface="Times New Roman" pitchFamily="18" charset="0"/>
              </a:rPr>
              <a:t> Europe – </a:t>
            </a:r>
            <a:r>
              <a:rPr lang="hr-HR" sz="2000" b="1" dirty="0" smtClean="0">
                <a:cs typeface="Times New Roman" pitchFamily="18" charset="0"/>
              </a:rPr>
              <a:t>DHMZ, Split, Croatia </a:t>
            </a:r>
            <a:r>
              <a:rPr lang="hr-HR" sz="2000" b="1" dirty="0">
                <a:cs typeface="Times New Roman" pitchFamily="18" charset="0"/>
              </a:rPr>
              <a:t>(2007)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hr-HR" sz="2000" b="1" dirty="0"/>
              <a:t>CARDS 2006 – </a:t>
            </a:r>
            <a:r>
              <a:rPr lang="hr-HR" sz="2000" b="1" dirty="0" err="1"/>
              <a:t>Report</a:t>
            </a:r>
            <a:r>
              <a:rPr lang="hr-HR" sz="2000" b="1" dirty="0"/>
              <a:t> 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interlaboratory</a:t>
            </a:r>
            <a:r>
              <a:rPr lang="hr-HR" sz="2000" b="1" dirty="0"/>
              <a:t> </a:t>
            </a:r>
            <a:r>
              <a:rPr lang="hr-HR" sz="2000" b="1" dirty="0" err="1"/>
              <a:t>comparison</a:t>
            </a:r>
            <a:r>
              <a:rPr lang="hr-HR" sz="2000" b="1" dirty="0"/>
              <a:t> </a:t>
            </a:r>
            <a:r>
              <a:rPr lang="hr-HR" sz="2000" b="1" dirty="0" err="1"/>
              <a:t>with</a:t>
            </a:r>
            <a:r>
              <a:rPr lang="hr-HR" sz="2000" b="1" dirty="0"/>
              <a:t> </a:t>
            </a:r>
            <a:r>
              <a:rPr lang="hr-HR" sz="2000" b="1" dirty="0" err="1"/>
              <a:t>relative</a:t>
            </a:r>
            <a:r>
              <a:rPr lang="hr-HR" sz="2000" b="1" dirty="0"/>
              <a:t> </a:t>
            </a:r>
            <a:r>
              <a:rPr lang="hr-HR" sz="2000" b="1" dirty="0" err="1"/>
              <a:t>humidity</a:t>
            </a:r>
            <a:r>
              <a:rPr lang="hr-HR" sz="2000" b="1" dirty="0"/>
              <a:t> </a:t>
            </a:r>
            <a:r>
              <a:rPr lang="hr-HR" sz="2000" b="1" dirty="0" err="1"/>
              <a:t>meter</a:t>
            </a:r>
            <a:r>
              <a:rPr lang="hr-HR" sz="2000" b="1" dirty="0"/>
              <a:t> – </a:t>
            </a:r>
            <a:r>
              <a:rPr lang="hr-HR" sz="2000" b="1" dirty="0" smtClean="0"/>
              <a:t>MIRS/FE-LMK</a:t>
            </a:r>
            <a:r>
              <a:rPr lang="hr-HR" sz="2000" b="1" dirty="0">
                <a:cs typeface="Times New Roman" pitchFamily="18" charset="0"/>
              </a:rPr>
              <a:t> Ljubljana, </a:t>
            </a:r>
            <a:r>
              <a:rPr lang="hr-HR" sz="2000" b="1" dirty="0" err="1">
                <a:cs typeface="Times New Roman" pitchFamily="18" charset="0"/>
              </a:rPr>
              <a:t>Slovenia</a:t>
            </a:r>
            <a:r>
              <a:rPr lang="hr-HR" sz="2000" b="1" dirty="0" smtClean="0"/>
              <a:t> </a:t>
            </a:r>
            <a:r>
              <a:rPr lang="hr-HR" sz="2000" b="1" dirty="0"/>
              <a:t>(2008)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hr-HR" sz="2000" b="1" dirty="0"/>
              <a:t>CARDS 2006 – </a:t>
            </a:r>
            <a:r>
              <a:rPr lang="hr-HR" sz="2000" b="1" dirty="0" err="1"/>
              <a:t>Report</a:t>
            </a:r>
            <a:r>
              <a:rPr lang="hr-HR" sz="2000" b="1" dirty="0"/>
              <a:t> 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interlaboratory</a:t>
            </a:r>
            <a:r>
              <a:rPr lang="hr-HR" sz="2000" b="1" dirty="0"/>
              <a:t> </a:t>
            </a:r>
            <a:r>
              <a:rPr lang="hr-HR" sz="2000" b="1" dirty="0" err="1"/>
              <a:t>comparison</a:t>
            </a:r>
            <a:r>
              <a:rPr lang="hr-HR" sz="2000" b="1" dirty="0"/>
              <a:t> </a:t>
            </a:r>
            <a:r>
              <a:rPr lang="hr-HR" sz="2000" b="1" dirty="0" err="1"/>
              <a:t>with</a:t>
            </a:r>
            <a:r>
              <a:rPr lang="hr-HR" sz="2000" b="1" dirty="0"/>
              <a:t> </a:t>
            </a:r>
            <a:r>
              <a:rPr lang="hr-HR" sz="2000" b="1" dirty="0" err="1"/>
              <a:t>digital</a:t>
            </a:r>
            <a:r>
              <a:rPr lang="hr-HR" sz="2000" b="1" dirty="0"/>
              <a:t> </a:t>
            </a:r>
            <a:r>
              <a:rPr lang="hr-HR" sz="2000" b="1" dirty="0" err="1"/>
              <a:t>thermometer</a:t>
            </a:r>
            <a:r>
              <a:rPr lang="hr-HR" sz="2000" b="1" dirty="0"/>
              <a:t> – </a:t>
            </a:r>
            <a:r>
              <a:rPr lang="hr-HR" sz="2000" b="1" dirty="0" smtClean="0"/>
              <a:t>MIRS/FE-LMK, </a:t>
            </a:r>
            <a:r>
              <a:rPr lang="hr-HR" sz="2000" b="1" dirty="0">
                <a:cs typeface="Times New Roman" pitchFamily="18" charset="0"/>
              </a:rPr>
              <a:t>Ljubljana, </a:t>
            </a:r>
            <a:r>
              <a:rPr lang="hr-HR" sz="2000" b="1" dirty="0" err="1">
                <a:cs typeface="Times New Roman" pitchFamily="18" charset="0"/>
              </a:rPr>
              <a:t>Slovenia</a:t>
            </a:r>
            <a:r>
              <a:rPr lang="hr-HR" sz="2000" b="1" dirty="0" smtClean="0"/>
              <a:t> </a:t>
            </a:r>
            <a:r>
              <a:rPr lang="hr-HR" sz="2000" b="1" dirty="0"/>
              <a:t>(2008)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hr-HR" sz="2000" b="1" dirty="0">
                <a:cs typeface="Times New Roman" pitchFamily="18" charset="0"/>
              </a:rPr>
              <a:t>WMO - </a:t>
            </a:r>
            <a:r>
              <a:rPr lang="hr-HR" sz="2000" b="1" dirty="0" err="1">
                <a:cs typeface="Times New Roman" pitchFamily="18" charset="0"/>
              </a:rPr>
              <a:t>Interlaboratory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comparison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in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the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south</a:t>
            </a:r>
            <a:r>
              <a:rPr lang="hr-HR" sz="2000" b="1" dirty="0">
                <a:cs typeface="Times New Roman" pitchFamily="18" charset="0"/>
              </a:rPr>
              <a:t>-</a:t>
            </a:r>
            <a:r>
              <a:rPr lang="hr-HR" sz="2000" b="1" dirty="0" err="1">
                <a:cs typeface="Times New Roman" pitchFamily="18" charset="0"/>
              </a:rPr>
              <a:t>eastern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part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of</a:t>
            </a:r>
            <a:r>
              <a:rPr lang="hr-HR" sz="2000" b="1" dirty="0">
                <a:cs typeface="Times New Roman" pitchFamily="18" charset="0"/>
              </a:rPr>
              <a:t> WMO RA-VI </a:t>
            </a:r>
            <a:r>
              <a:rPr lang="hr-HR" sz="2000" b="1" dirty="0" err="1">
                <a:cs typeface="Times New Roman" pitchFamily="18" charset="0"/>
              </a:rPr>
              <a:t>using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calibration</a:t>
            </a:r>
            <a:r>
              <a:rPr lang="hr-HR" sz="2000" b="1" dirty="0">
                <a:cs typeface="Times New Roman" pitchFamily="18" charset="0"/>
              </a:rPr>
              <a:t> kit (temperature, </a:t>
            </a:r>
            <a:r>
              <a:rPr lang="hr-HR" sz="2000" b="1" dirty="0" err="1">
                <a:cs typeface="Times New Roman" pitchFamily="18" charset="0"/>
              </a:rPr>
              <a:t>relative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humidity</a:t>
            </a:r>
            <a:r>
              <a:rPr lang="hr-HR" sz="2000" b="1" dirty="0">
                <a:cs typeface="Times New Roman" pitchFamily="18" charset="0"/>
              </a:rPr>
              <a:t>, </a:t>
            </a:r>
            <a:r>
              <a:rPr lang="hr-HR" sz="2000" b="1" dirty="0" err="1">
                <a:cs typeface="Times New Roman" pitchFamily="18" charset="0"/>
              </a:rPr>
              <a:t>pressure</a:t>
            </a:r>
            <a:r>
              <a:rPr lang="hr-HR" sz="2000" b="1" dirty="0">
                <a:cs typeface="Times New Roman" pitchFamily="18" charset="0"/>
              </a:rPr>
              <a:t>) – RIC </a:t>
            </a:r>
            <a:r>
              <a:rPr lang="hr-HR" sz="2000" b="1" dirty="0" smtClean="0">
                <a:cs typeface="Times New Roman" pitchFamily="18" charset="0"/>
              </a:rPr>
              <a:t>Ljubljana, </a:t>
            </a:r>
            <a:r>
              <a:rPr lang="hr-HR" sz="2000" b="1" dirty="0" err="1" smtClean="0">
                <a:cs typeface="Times New Roman" pitchFamily="18" charset="0"/>
              </a:rPr>
              <a:t>Slovenia</a:t>
            </a:r>
            <a:r>
              <a:rPr lang="hr-HR" sz="2000" b="1" dirty="0" smtClean="0">
                <a:cs typeface="Times New Roman" pitchFamily="18" charset="0"/>
              </a:rPr>
              <a:t> </a:t>
            </a:r>
            <a:r>
              <a:rPr lang="hr-HR" sz="2000" b="1" dirty="0">
                <a:cs typeface="Times New Roman" pitchFamily="18" charset="0"/>
              </a:rPr>
              <a:t>(2008</a:t>
            </a:r>
            <a:r>
              <a:rPr lang="hr-HR" sz="2000" b="1" dirty="0" smtClean="0">
                <a:cs typeface="Times New Roman" pitchFamily="18" charset="0"/>
              </a:rPr>
              <a:t>)</a:t>
            </a:r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r>
              <a:rPr lang="hr-HR" sz="2000" b="1" dirty="0">
                <a:cs typeface="Times New Roman" pitchFamily="18" charset="0"/>
              </a:rPr>
              <a:t>WMO (IOM 108) – XI </a:t>
            </a:r>
            <a:r>
              <a:rPr lang="hr-HR" sz="2000" b="1" dirty="0" err="1">
                <a:cs typeface="Times New Roman" pitchFamily="18" charset="0"/>
              </a:rPr>
              <a:t>International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Pyrheliometer</a:t>
            </a:r>
            <a:r>
              <a:rPr lang="hr-HR" sz="2000" b="1" dirty="0">
                <a:cs typeface="Times New Roman" pitchFamily="18" charset="0"/>
              </a:rPr>
              <a:t> </a:t>
            </a:r>
            <a:r>
              <a:rPr lang="hr-HR" sz="2000" b="1" dirty="0" err="1">
                <a:cs typeface="Times New Roman" pitchFamily="18" charset="0"/>
              </a:rPr>
              <a:t>Comparison</a:t>
            </a:r>
            <a:r>
              <a:rPr lang="hr-HR" sz="2000" b="1" dirty="0">
                <a:cs typeface="Times New Roman" pitchFamily="18" charset="0"/>
              </a:rPr>
              <a:t>, WRC PMOD </a:t>
            </a:r>
            <a:r>
              <a:rPr lang="hr-HR" sz="2000" b="1" dirty="0" err="1">
                <a:cs typeface="Times New Roman" pitchFamily="18" charset="0"/>
              </a:rPr>
              <a:t>Davos</a:t>
            </a:r>
            <a:r>
              <a:rPr lang="hr-HR" sz="2000" b="1" dirty="0">
                <a:cs typeface="Times New Roman" pitchFamily="18" charset="0"/>
              </a:rPr>
              <a:t>, </a:t>
            </a:r>
            <a:r>
              <a:rPr lang="hr-HR" sz="2000" b="1" dirty="0" err="1">
                <a:cs typeface="Times New Roman" pitchFamily="18" charset="0"/>
              </a:rPr>
              <a:t>Switzerland</a:t>
            </a:r>
            <a:r>
              <a:rPr lang="hr-HR" sz="2000" b="1" dirty="0">
                <a:cs typeface="Times New Roman" pitchFamily="18" charset="0"/>
              </a:rPr>
              <a:t> (2010)</a:t>
            </a:r>
            <a:endParaRPr lang="en-GB" sz="2000" b="1" dirty="0"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84274" y="17916"/>
            <a:ext cx="7959725" cy="6422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 err="1"/>
              <a:t>Interlaboratory</a:t>
            </a:r>
            <a:r>
              <a:rPr lang="hr-HR" sz="2800" b="1" dirty="0"/>
              <a:t> </a:t>
            </a:r>
            <a:r>
              <a:rPr lang="hr-HR" sz="2800" b="1" dirty="0" err="1"/>
              <a:t>Comparisons</a:t>
            </a:r>
            <a:r>
              <a:rPr lang="en-GB" sz="2800" b="1" dirty="0"/>
              <a:t>:</a:t>
            </a:r>
            <a:endParaRPr lang="hr-HR" sz="2800" b="1" dirty="0"/>
          </a:p>
          <a:p>
            <a:pPr marL="514800" indent="-529200">
              <a:spcBef>
                <a:spcPts val="1680"/>
              </a:spcBef>
              <a:buFont typeface="+mj-lt"/>
              <a:buAutoNum type="arabicPeriod" startAt="6"/>
              <a:defRPr/>
            </a:pPr>
            <a:r>
              <a:rPr lang="hr-HR" sz="1800" b="1" dirty="0" smtClean="0">
                <a:cs typeface="Times New Roman" pitchFamily="18" charset="0"/>
              </a:rPr>
              <a:t>WMO </a:t>
            </a:r>
            <a:r>
              <a:rPr lang="hr-HR" sz="1800" b="1" dirty="0">
                <a:cs typeface="Times New Roman" pitchFamily="18" charset="0"/>
              </a:rPr>
              <a:t>(IOM </a:t>
            </a:r>
            <a:r>
              <a:rPr lang="hr-HR" sz="1800" b="1" dirty="0" smtClean="0">
                <a:cs typeface="Times New Roman" pitchFamily="18" charset="0"/>
              </a:rPr>
              <a:t>108) </a:t>
            </a:r>
            <a:r>
              <a:rPr lang="hr-HR" sz="1800" b="1" dirty="0">
                <a:cs typeface="Times New Roman" pitchFamily="18" charset="0"/>
              </a:rPr>
              <a:t>– </a:t>
            </a:r>
            <a:r>
              <a:rPr lang="hr-HR" sz="1800" b="1" dirty="0" smtClean="0">
                <a:cs typeface="Times New Roman" pitchFamily="18" charset="0"/>
              </a:rPr>
              <a:t>XI </a:t>
            </a:r>
            <a:r>
              <a:rPr lang="hr-HR" sz="1800" b="1" dirty="0" err="1">
                <a:cs typeface="Times New Roman" pitchFamily="18" charset="0"/>
              </a:rPr>
              <a:t>International</a:t>
            </a:r>
            <a:r>
              <a:rPr lang="hr-HR" sz="1800" b="1" dirty="0">
                <a:cs typeface="Times New Roman" pitchFamily="18" charset="0"/>
              </a:rPr>
              <a:t> </a:t>
            </a:r>
            <a:r>
              <a:rPr lang="hr-HR" sz="1800" b="1" dirty="0" err="1">
                <a:cs typeface="Times New Roman" pitchFamily="18" charset="0"/>
              </a:rPr>
              <a:t>Pyrheliometer</a:t>
            </a:r>
            <a:r>
              <a:rPr lang="hr-HR" sz="1800" b="1" dirty="0">
                <a:cs typeface="Times New Roman" pitchFamily="18" charset="0"/>
              </a:rPr>
              <a:t> </a:t>
            </a:r>
            <a:r>
              <a:rPr lang="hr-HR" sz="1800" b="1" dirty="0" err="1">
                <a:cs typeface="Times New Roman" pitchFamily="18" charset="0"/>
              </a:rPr>
              <a:t>Comparison</a:t>
            </a:r>
            <a:r>
              <a:rPr lang="hr-HR" sz="1800" b="1" dirty="0">
                <a:cs typeface="Times New Roman" pitchFamily="18" charset="0"/>
              </a:rPr>
              <a:t>, WRC PMOD </a:t>
            </a:r>
            <a:r>
              <a:rPr lang="hr-HR" sz="1800" b="1" dirty="0" err="1">
                <a:cs typeface="Times New Roman" pitchFamily="18" charset="0"/>
              </a:rPr>
              <a:t>Davos</a:t>
            </a:r>
            <a:r>
              <a:rPr lang="hr-HR" sz="1800" b="1" dirty="0">
                <a:cs typeface="Times New Roman" pitchFamily="18" charset="0"/>
              </a:rPr>
              <a:t>, </a:t>
            </a:r>
            <a:r>
              <a:rPr lang="hr-HR" sz="1800" b="1" dirty="0" err="1">
                <a:cs typeface="Times New Roman" pitchFamily="18" charset="0"/>
              </a:rPr>
              <a:t>Switzerland</a:t>
            </a:r>
            <a:r>
              <a:rPr lang="hr-HR" sz="1800" b="1" dirty="0">
                <a:cs typeface="Times New Roman" pitchFamily="18" charset="0"/>
              </a:rPr>
              <a:t> (</a:t>
            </a:r>
            <a:r>
              <a:rPr lang="hr-HR" sz="1800" b="1" dirty="0" smtClean="0">
                <a:cs typeface="Times New Roman" pitchFamily="18" charset="0"/>
              </a:rPr>
              <a:t>2010)</a:t>
            </a:r>
            <a:endParaRPr lang="en-GB" sz="1800" b="1" dirty="0">
              <a:cs typeface="Times New Roman" pitchFamily="18" charset="0"/>
            </a:endParaRPr>
          </a:p>
          <a:p>
            <a:pPr marL="514800" indent="-529200">
              <a:spcBef>
                <a:spcPts val="1680"/>
              </a:spcBef>
              <a:buFont typeface="+mj-lt"/>
              <a:buAutoNum type="arabicPeriod" startAt="6"/>
              <a:defRPr/>
            </a:pPr>
            <a:r>
              <a:rPr lang="hr-HR" sz="1800" b="1" dirty="0" smtClean="0">
                <a:cs typeface="Times New Roman" pitchFamily="18" charset="0"/>
              </a:rPr>
              <a:t>EARS/DHMZ </a:t>
            </a:r>
            <a:r>
              <a:rPr lang="hr-HR" sz="1800" b="1" dirty="0">
                <a:cs typeface="Times New Roman" pitchFamily="18" charset="0"/>
              </a:rPr>
              <a:t>– </a:t>
            </a:r>
            <a:r>
              <a:rPr lang="hr-HR" sz="1800" b="1" dirty="0" err="1">
                <a:cs typeface="Times New Roman" pitchFamily="18" charset="0"/>
              </a:rPr>
              <a:t>Interlaboratory</a:t>
            </a:r>
            <a:r>
              <a:rPr lang="hr-HR" sz="1800" b="1" dirty="0">
                <a:cs typeface="Times New Roman" pitchFamily="18" charset="0"/>
              </a:rPr>
              <a:t> </a:t>
            </a:r>
            <a:r>
              <a:rPr lang="hr-HR" sz="1800" b="1" dirty="0" err="1">
                <a:cs typeface="Times New Roman" pitchFamily="18" charset="0"/>
              </a:rPr>
              <a:t>Comparison</a:t>
            </a:r>
            <a:r>
              <a:rPr lang="hr-HR" sz="1800" b="1" dirty="0">
                <a:cs typeface="Times New Roman" pitchFamily="18" charset="0"/>
              </a:rPr>
              <a:t> on O3 </a:t>
            </a:r>
            <a:r>
              <a:rPr lang="hr-HR" sz="1800" b="1" dirty="0" err="1">
                <a:cs typeface="Times New Roman" pitchFamily="18" charset="0"/>
              </a:rPr>
              <a:t>Report</a:t>
            </a:r>
            <a:r>
              <a:rPr lang="hr-HR" sz="1800" b="1" dirty="0">
                <a:cs typeface="Times New Roman" pitchFamily="18" charset="0"/>
              </a:rPr>
              <a:t>, RIC </a:t>
            </a:r>
            <a:r>
              <a:rPr lang="hr-HR" sz="1800" b="1" dirty="0" smtClean="0">
                <a:cs typeface="Times New Roman" pitchFamily="18" charset="0"/>
              </a:rPr>
              <a:t>Ljubljana, </a:t>
            </a:r>
            <a:r>
              <a:rPr lang="hr-HR" sz="1800" b="1" dirty="0" err="1" smtClean="0">
                <a:cs typeface="Times New Roman" pitchFamily="18" charset="0"/>
              </a:rPr>
              <a:t>Slovenia</a:t>
            </a:r>
            <a:r>
              <a:rPr lang="hr-HR" sz="1800" b="1" dirty="0" smtClean="0">
                <a:cs typeface="Times New Roman" pitchFamily="18" charset="0"/>
              </a:rPr>
              <a:t> </a:t>
            </a:r>
            <a:r>
              <a:rPr lang="hr-HR" sz="1800" b="1" dirty="0">
                <a:cs typeface="Times New Roman" pitchFamily="18" charset="0"/>
              </a:rPr>
              <a:t>(2011) </a:t>
            </a:r>
          </a:p>
          <a:p>
            <a:pPr marL="514800" indent="-529200">
              <a:spcBef>
                <a:spcPts val="1680"/>
              </a:spcBef>
              <a:buFont typeface="+mj-lt"/>
              <a:buAutoNum type="arabicPeriod" startAt="6"/>
              <a:defRPr/>
            </a:pPr>
            <a:r>
              <a:rPr lang="hr-HR" sz="1800" b="1" dirty="0"/>
              <a:t>EC/JRC - </a:t>
            </a:r>
            <a:r>
              <a:rPr lang="hr-HR" sz="1800" b="1" dirty="0" err="1"/>
              <a:t>Evaluation</a:t>
            </a:r>
            <a:r>
              <a:rPr lang="hr-HR" sz="1800" b="1" dirty="0"/>
              <a:t> </a:t>
            </a:r>
            <a:r>
              <a:rPr lang="hr-HR" sz="1800" b="1" dirty="0" err="1"/>
              <a:t>of</a:t>
            </a:r>
            <a:r>
              <a:rPr lang="hr-HR" sz="1800" b="1" dirty="0"/>
              <a:t>  </a:t>
            </a:r>
            <a:r>
              <a:rPr lang="hr-HR" sz="1800" b="1" dirty="0" err="1"/>
              <a:t>Laboratory</a:t>
            </a:r>
            <a:r>
              <a:rPr lang="hr-HR" sz="1800" b="1" dirty="0"/>
              <a:t> </a:t>
            </a:r>
            <a:r>
              <a:rPr lang="hr-HR" sz="1800" b="1" dirty="0" err="1"/>
              <a:t>Comparison</a:t>
            </a:r>
            <a:r>
              <a:rPr lang="hr-HR" sz="1800" b="1" dirty="0"/>
              <a:t> </a:t>
            </a:r>
            <a:r>
              <a:rPr lang="hr-HR" sz="1800" b="1" dirty="0" err="1"/>
              <a:t>Exercise</a:t>
            </a:r>
            <a:r>
              <a:rPr lang="hr-HR" sz="1800" b="1" dirty="0"/>
              <a:t> for SO2, CO, O3, NO </a:t>
            </a:r>
            <a:r>
              <a:rPr lang="hr-HR" sz="1800" b="1" dirty="0" err="1"/>
              <a:t>and</a:t>
            </a:r>
            <a:r>
              <a:rPr lang="hr-HR" sz="1800" b="1" dirty="0"/>
              <a:t> NO2, Ispra, </a:t>
            </a:r>
            <a:r>
              <a:rPr lang="hr-HR" sz="1800" b="1" dirty="0" err="1"/>
              <a:t>Italy</a:t>
            </a:r>
            <a:r>
              <a:rPr lang="hr-HR" sz="1800" b="1" dirty="0"/>
              <a:t> (2011)</a:t>
            </a:r>
          </a:p>
          <a:p>
            <a:pPr marL="514800" indent="-529200">
              <a:spcBef>
                <a:spcPts val="1680"/>
              </a:spcBef>
              <a:buFont typeface="+mj-lt"/>
              <a:buAutoNum type="arabicPeriod" startAt="6"/>
              <a:defRPr/>
            </a:pPr>
            <a:r>
              <a:rPr lang="hr-HR" sz="1800" b="1" dirty="0"/>
              <a:t>IPA 2011 - </a:t>
            </a:r>
            <a:r>
              <a:rPr lang="hr-HR" sz="1800" b="1" dirty="0" err="1"/>
              <a:t>Report</a:t>
            </a:r>
            <a:r>
              <a:rPr lang="hr-HR" sz="1800" b="1" dirty="0"/>
              <a:t> on </a:t>
            </a:r>
            <a:r>
              <a:rPr lang="hr-HR" sz="1800" b="1" dirty="0" err="1"/>
              <a:t>the</a:t>
            </a:r>
            <a:r>
              <a:rPr lang="hr-HR" sz="1800" b="1" dirty="0"/>
              <a:t> </a:t>
            </a:r>
            <a:r>
              <a:rPr lang="hr-HR" sz="1800" b="1" dirty="0" err="1"/>
              <a:t>interlaboratory</a:t>
            </a:r>
            <a:r>
              <a:rPr lang="hr-HR" sz="1800" b="1" dirty="0"/>
              <a:t> </a:t>
            </a:r>
            <a:r>
              <a:rPr lang="hr-HR" sz="1800" b="1" dirty="0" err="1"/>
              <a:t>comparison</a:t>
            </a:r>
            <a:r>
              <a:rPr lang="hr-HR" sz="1800" b="1" dirty="0"/>
              <a:t> </a:t>
            </a:r>
            <a:r>
              <a:rPr lang="hr-HR" sz="1800" b="1" dirty="0" err="1"/>
              <a:t>with</a:t>
            </a:r>
            <a:r>
              <a:rPr lang="hr-HR" sz="1800" b="1" dirty="0"/>
              <a:t> </a:t>
            </a:r>
            <a:r>
              <a:rPr lang="hr-HR" sz="1800" b="1" dirty="0" err="1"/>
              <a:t>SPRTs</a:t>
            </a:r>
            <a:r>
              <a:rPr lang="hr-HR" sz="1800" b="1" dirty="0"/>
              <a:t> – </a:t>
            </a:r>
            <a:r>
              <a:rPr lang="hr-HR" sz="1800" b="1" dirty="0" smtClean="0"/>
              <a:t>MIRS/FE-LMK, </a:t>
            </a:r>
            <a:r>
              <a:rPr lang="hr-HR" sz="1800" b="1" dirty="0">
                <a:cs typeface="Times New Roman" pitchFamily="18" charset="0"/>
              </a:rPr>
              <a:t>Ljubljana, </a:t>
            </a:r>
            <a:r>
              <a:rPr lang="hr-HR" sz="1800" b="1" dirty="0" err="1">
                <a:cs typeface="Times New Roman" pitchFamily="18" charset="0"/>
              </a:rPr>
              <a:t>Slovenia</a:t>
            </a:r>
            <a:r>
              <a:rPr lang="hr-HR" sz="1800" b="1" dirty="0" smtClean="0"/>
              <a:t> </a:t>
            </a:r>
            <a:r>
              <a:rPr lang="hr-HR" sz="1800" b="1" dirty="0"/>
              <a:t>(2013)</a:t>
            </a:r>
          </a:p>
          <a:p>
            <a:pPr marL="514800" indent="-529200">
              <a:spcBef>
                <a:spcPts val="1680"/>
              </a:spcBef>
              <a:buFontTx/>
              <a:buAutoNum type="arabicPeriod" startAt="6"/>
              <a:defRPr/>
            </a:pPr>
            <a:r>
              <a:rPr lang="hr-HR" sz="1800" b="1" dirty="0"/>
              <a:t>WHO/JRC – </a:t>
            </a:r>
            <a:r>
              <a:rPr lang="hr-HR" sz="1800" b="1" dirty="0" err="1"/>
              <a:t>Intercomparison</a:t>
            </a:r>
            <a:r>
              <a:rPr lang="hr-HR" sz="1800" b="1" dirty="0"/>
              <a:t> </a:t>
            </a:r>
            <a:r>
              <a:rPr lang="hr-HR" sz="1800" b="1" dirty="0" err="1"/>
              <a:t>Workshop</a:t>
            </a:r>
            <a:r>
              <a:rPr lang="hr-HR" sz="1800" b="1" dirty="0"/>
              <a:t> on Air </a:t>
            </a:r>
            <a:r>
              <a:rPr lang="hr-HR" sz="1800" b="1" dirty="0" err="1"/>
              <a:t>Quality</a:t>
            </a:r>
            <a:r>
              <a:rPr lang="hr-HR" sz="1800" b="1" dirty="0"/>
              <a:t> </a:t>
            </a:r>
            <a:r>
              <a:rPr lang="hr-HR" sz="1800" b="1" dirty="0" err="1"/>
              <a:t>Monitoring</a:t>
            </a:r>
            <a:r>
              <a:rPr lang="hr-HR" sz="1800" b="1" dirty="0"/>
              <a:t> CO, NO/NO2,SO2 </a:t>
            </a:r>
            <a:r>
              <a:rPr lang="hr-HR" sz="1800" b="1" dirty="0" err="1"/>
              <a:t>and</a:t>
            </a:r>
            <a:r>
              <a:rPr lang="hr-HR" sz="1800" b="1" dirty="0"/>
              <a:t> O3, </a:t>
            </a:r>
            <a:r>
              <a:rPr lang="hr-HR" sz="1800" b="1" dirty="0" err="1"/>
              <a:t>Langen</a:t>
            </a:r>
            <a:r>
              <a:rPr lang="hr-HR" sz="1800" b="1" dirty="0"/>
              <a:t>, </a:t>
            </a:r>
            <a:r>
              <a:rPr lang="hr-HR" sz="1800" b="1" dirty="0" err="1"/>
              <a:t>Germany</a:t>
            </a:r>
            <a:r>
              <a:rPr lang="hr-HR" sz="1800" b="1" dirty="0"/>
              <a:t> (2013</a:t>
            </a:r>
            <a:r>
              <a:rPr lang="hr-HR" sz="1800" b="1" dirty="0" smtClean="0"/>
              <a:t>)</a:t>
            </a:r>
          </a:p>
          <a:p>
            <a:pPr marL="514800" indent="-529200">
              <a:spcBef>
                <a:spcPts val="1680"/>
              </a:spcBef>
              <a:buFontTx/>
              <a:buAutoNum type="arabicPeriod" startAt="6"/>
              <a:defRPr/>
            </a:pPr>
            <a:r>
              <a:rPr lang="hr-HR" sz="1800" b="1" dirty="0">
                <a:cs typeface="Times New Roman" pitchFamily="18" charset="0"/>
              </a:rPr>
              <a:t>DHMZ/ARSO – </a:t>
            </a:r>
            <a:r>
              <a:rPr lang="hr-HR" sz="1800" b="1" dirty="0" err="1">
                <a:cs typeface="Times New Roman" pitchFamily="18" charset="0"/>
              </a:rPr>
              <a:t>Interlaboratory</a:t>
            </a:r>
            <a:r>
              <a:rPr lang="hr-HR" sz="1800" b="1" dirty="0">
                <a:cs typeface="Times New Roman" pitchFamily="18" charset="0"/>
              </a:rPr>
              <a:t> </a:t>
            </a:r>
            <a:r>
              <a:rPr lang="hr-HR" sz="1800" b="1" dirty="0" err="1">
                <a:cs typeface="Times New Roman" pitchFamily="18" charset="0"/>
              </a:rPr>
              <a:t>Comparison</a:t>
            </a:r>
            <a:r>
              <a:rPr lang="hr-HR" sz="1800" b="1" dirty="0">
                <a:cs typeface="Times New Roman" pitchFamily="18" charset="0"/>
              </a:rPr>
              <a:t> on Air </a:t>
            </a:r>
            <a:r>
              <a:rPr lang="hr-HR" sz="1800" b="1" dirty="0" err="1">
                <a:cs typeface="Times New Roman" pitchFamily="18" charset="0"/>
              </a:rPr>
              <a:t>Quality</a:t>
            </a:r>
            <a:r>
              <a:rPr lang="hr-HR" sz="1800" b="1" dirty="0">
                <a:cs typeface="Times New Roman" pitchFamily="18" charset="0"/>
              </a:rPr>
              <a:t>, (2014) </a:t>
            </a:r>
          </a:p>
          <a:p>
            <a:pPr marL="514800" indent="-529200">
              <a:spcBef>
                <a:spcPts val="1680"/>
              </a:spcBef>
              <a:buFontTx/>
              <a:buAutoNum type="arabicPeriod" startAt="6"/>
              <a:defRPr/>
            </a:pPr>
            <a:r>
              <a:rPr lang="hr-HR" sz="1800" b="1" dirty="0" smtClean="0"/>
              <a:t>EC/JRC </a:t>
            </a:r>
            <a:r>
              <a:rPr lang="hr-HR" sz="1800" b="1" dirty="0"/>
              <a:t>- </a:t>
            </a:r>
            <a:r>
              <a:rPr lang="hr-HR" sz="1800" b="1" dirty="0" err="1"/>
              <a:t>Evaluation</a:t>
            </a:r>
            <a:r>
              <a:rPr lang="hr-HR" sz="1800" b="1" dirty="0"/>
              <a:t> </a:t>
            </a:r>
            <a:r>
              <a:rPr lang="hr-HR" sz="1800" b="1" dirty="0" err="1"/>
              <a:t>of</a:t>
            </a:r>
            <a:r>
              <a:rPr lang="hr-HR" sz="1800" b="1" dirty="0"/>
              <a:t>  </a:t>
            </a:r>
            <a:r>
              <a:rPr lang="hr-HR" sz="1800" b="1" dirty="0" err="1"/>
              <a:t>Laboratory</a:t>
            </a:r>
            <a:r>
              <a:rPr lang="hr-HR" sz="1800" b="1" dirty="0"/>
              <a:t> </a:t>
            </a:r>
            <a:r>
              <a:rPr lang="hr-HR" sz="1800" b="1" dirty="0" err="1"/>
              <a:t>Comparison</a:t>
            </a:r>
            <a:r>
              <a:rPr lang="hr-HR" sz="1800" b="1" dirty="0"/>
              <a:t> </a:t>
            </a:r>
            <a:r>
              <a:rPr lang="hr-HR" sz="1800" b="1" dirty="0" err="1"/>
              <a:t>Exercise</a:t>
            </a:r>
            <a:r>
              <a:rPr lang="hr-HR" sz="1800" b="1" dirty="0"/>
              <a:t> for SO2, CO, O3, NO </a:t>
            </a:r>
            <a:r>
              <a:rPr lang="hr-HR" sz="1800" b="1" dirty="0" err="1"/>
              <a:t>and</a:t>
            </a:r>
            <a:r>
              <a:rPr lang="hr-HR" sz="1800" b="1" dirty="0"/>
              <a:t> NO2, Ispra, </a:t>
            </a:r>
            <a:r>
              <a:rPr lang="hr-HR" sz="1800" b="1" dirty="0" err="1"/>
              <a:t>Italy</a:t>
            </a:r>
            <a:r>
              <a:rPr lang="hr-HR" sz="1800" b="1" dirty="0"/>
              <a:t> (</a:t>
            </a:r>
            <a:r>
              <a:rPr lang="hr-HR" sz="1800" b="1" dirty="0" smtClean="0"/>
              <a:t>2015)</a:t>
            </a:r>
            <a:endParaRPr lang="hr-HR" sz="1800" b="1" dirty="0"/>
          </a:p>
          <a:p>
            <a:pPr marL="514800" indent="-529200">
              <a:spcBef>
                <a:spcPts val="1680"/>
              </a:spcBef>
              <a:buFontTx/>
              <a:buAutoNum type="arabicPeriod" startAt="6"/>
              <a:defRPr/>
            </a:pPr>
            <a:r>
              <a:rPr lang="hr-HR" sz="1800" b="1" dirty="0" smtClean="0">
                <a:cs typeface="Times New Roman" pitchFamily="18" charset="0"/>
              </a:rPr>
              <a:t>WMO </a:t>
            </a:r>
            <a:r>
              <a:rPr lang="hr-HR" sz="1800" b="1" dirty="0">
                <a:cs typeface="Times New Roman" pitchFamily="18" charset="0"/>
              </a:rPr>
              <a:t>(IOM 108) – XI </a:t>
            </a:r>
            <a:r>
              <a:rPr lang="hr-HR" sz="1800" b="1" dirty="0" err="1">
                <a:cs typeface="Times New Roman" pitchFamily="18" charset="0"/>
              </a:rPr>
              <a:t>International</a:t>
            </a:r>
            <a:r>
              <a:rPr lang="hr-HR" sz="1800" b="1" dirty="0">
                <a:cs typeface="Times New Roman" pitchFamily="18" charset="0"/>
              </a:rPr>
              <a:t> </a:t>
            </a:r>
            <a:r>
              <a:rPr lang="hr-HR" sz="1800" b="1" dirty="0" err="1">
                <a:cs typeface="Times New Roman" pitchFamily="18" charset="0"/>
              </a:rPr>
              <a:t>Pyrheliometer</a:t>
            </a:r>
            <a:r>
              <a:rPr lang="hr-HR" sz="1800" b="1" dirty="0">
                <a:cs typeface="Times New Roman" pitchFamily="18" charset="0"/>
              </a:rPr>
              <a:t> </a:t>
            </a:r>
            <a:r>
              <a:rPr lang="hr-HR" sz="1800" b="1" dirty="0" err="1">
                <a:cs typeface="Times New Roman" pitchFamily="18" charset="0"/>
              </a:rPr>
              <a:t>Comparison</a:t>
            </a:r>
            <a:r>
              <a:rPr lang="hr-HR" sz="1800" b="1" dirty="0">
                <a:cs typeface="Times New Roman" pitchFamily="18" charset="0"/>
              </a:rPr>
              <a:t>, WRC PMOD </a:t>
            </a:r>
            <a:r>
              <a:rPr lang="hr-HR" sz="1800" b="1" dirty="0" err="1">
                <a:cs typeface="Times New Roman" pitchFamily="18" charset="0"/>
              </a:rPr>
              <a:t>Davos</a:t>
            </a:r>
            <a:r>
              <a:rPr lang="hr-HR" sz="1800" b="1" dirty="0">
                <a:cs typeface="Times New Roman" pitchFamily="18" charset="0"/>
              </a:rPr>
              <a:t>, </a:t>
            </a:r>
            <a:r>
              <a:rPr lang="hr-HR" sz="1800" b="1" dirty="0" err="1">
                <a:cs typeface="Times New Roman" pitchFamily="18" charset="0"/>
              </a:rPr>
              <a:t>Switzerland</a:t>
            </a:r>
            <a:r>
              <a:rPr lang="hr-HR" sz="1800" b="1" dirty="0">
                <a:cs typeface="Times New Roman" pitchFamily="18" charset="0"/>
              </a:rPr>
              <a:t> (</a:t>
            </a:r>
            <a:r>
              <a:rPr lang="hr-HR" sz="1800" b="1" dirty="0" smtClean="0">
                <a:cs typeface="Times New Roman" pitchFamily="18" charset="0"/>
              </a:rPr>
              <a:t>2015)</a:t>
            </a:r>
            <a:endParaRPr lang="en-GB" sz="1800" b="1" i="1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741715" y="2705850"/>
            <a:ext cx="664754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r-HR" sz="5400" b="1" dirty="0" err="1" smtClean="0"/>
              <a:t>Thank</a:t>
            </a:r>
            <a:r>
              <a:rPr lang="hr-HR" sz="5400" b="1" dirty="0" smtClean="0"/>
              <a:t> </a:t>
            </a:r>
            <a:r>
              <a:rPr lang="hr-HR" sz="5400" b="1" dirty="0" err="1" smtClean="0"/>
              <a:t>you</a:t>
            </a:r>
            <a:r>
              <a:rPr lang="hr-HR" sz="5400" b="1" dirty="0" smtClean="0"/>
              <a:t> </a:t>
            </a:r>
            <a:endParaRPr lang="en-GB" sz="5400" b="1" i="1" dirty="0"/>
          </a:p>
        </p:txBody>
      </p:sp>
    </p:spTree>
    <p:extLst>
      <p:ext uri="{BB962C8B-B14F-4D97-AF65-F5344CB8AC3E}">
        <p14:creationId xmlns:p14="http://schemas.microsoft.com/office/powerpoint/2010/main" val="56886183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93800" y="468313"/>
            <a:ext cx="7602538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/>
              <a:t>CL </a:t>
            </a:r>
            <a:r>
              <a:rPr lang="hr-HR" sz="2800" b="1" dirty="0" err="1"/>
              <a:t>Facilities</a:t>
            </a:r>
            <a:r>
              <a:rPr lang="en-GB" sz="2800" b="1" dirty="0"/>
              <a:t>:</a:t>
            </a:r>
            <a:r>
              <a:rPr lang="hr-HR" sz="2800" i="1" dirty="0"/>
              <a:t> </a:t>
            </a:r>
            <a:r>
              <a:rPr lang="hr-HR" sz="2800" b="1" i="1" dirty="0"/>
              <a:t>Temperature </a:t>
            </a:r>
            <a:r>
              <a:rPr lang="hr-HR" sz="2800" b="1" i="1" dirty="0" smtClean="0"/>
              <a:t>(-60 </a:t>
            </a:r>
            <a:r>
              <a:rPr lang="hr-HR" sz="2800" b="1" i="1" dirty="0"/>
              <a:t>– </a:t>
            </a:r>
            <a:r>
              <a:rPr lang="hr-HR" sz="2800" b="1" i="1" dirty="0" smtClean="0"/>
              <a:t>200 </a:t>
            </a:r>
            <a:r>
              <a:rPr lang="hr-HR" sz="2800" b="1" i="1" dirty="0"/>
              <a:t>°C)</a:t>
            </a:r>
          </a:p>
          <a:p>
            <a:pPr>
              <a:spcBef>
                <a:spcPct val="50000"/>
              </a:spcBef>
              <a:defRPr/>
            </a:pP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endParaRPr lang="en-GB" sz="2800" b="1" dirty="0"/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463" y="6350"/>
            <a:ext cx="10795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IMG_12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52" y="1135063"/>
            <a:ext cx="5656262" cy="42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429" y="4626164"/>
            <a:ext cx="1423081" cy="207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3" descr="IMG_16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668" y="4595734"/>
            <a:ext cx="16002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678" y="1170949"/>
            <a:ext cx="1985660" cy="3316257"/>
          </a:xfrm>
          <a:prstGeom prst="rect">
            <a:avLst/>
          </a:prstGeom>
        </p:spPr>
      </p:pic>
      <p:pic>
        <p:nvPicPr>
          <p:cNvPr id="13319" name="Picture 7" descr="C:\Users\KPremec\Pictures\SOUL 2013\METLAB\IMG_16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149" y="4567387"/>
            <a:ext cx="1622651" cy="216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412194" y="5476893"/>
            <a:ext cx="2143805" cy="1283637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84275" y="468313"/>
            <a:ext cx="7602538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/>
              <a:t>CL </a:t>
            </a:r>
            <a:r>
              <a:rPr lang="hr-HR" sz="2800" b="1" dirty="0" err="1"/>
              <a:t>Facilities</a:t>
            </a:r>
            <a:r>
              <a:rPr lang="en-GB" sz="2800" b="1" dirty="0"/>
              <a:t>:</a:t>
            </a:r>
            <a:r>
              <a:rPr lang="hr-HR" sz="2800" b="1" dirty="0"/>
              <a:t> </a:t>
            </a:r>
            <a:r>
              <a:rPr lang="hr-HR" sz="2800" b="1" i="1" dirty="0" err="1">
                <a:cs typeface="Times New Roman" pitchFamily="18" charset="0"/>
              </a:rPr>
              <a:t>Pressure</a:t>
            </a:r>
            <a:r>
              <a:rPr lang="hr-HR" sz="2800" b="1" i="1" dirty="0">
                <a:cs typeface="Times New Roman" pitchFamily="18" charset="0"/>
              </a:rPr>
              <a:t> (50 – 1400 hPa)</a:t>
            </a:r>
            <a:endParaRPr lang="en-US" sz="2800" b="1" i="1" dirty="0"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endParaRPr lang="en-GB" sz="2800" b="1" dirty="0"/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  <p:pic>
        <p:nvPicPr>
          <p:cNvPr id="15363" name="Picture 8" descr="IMG_16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930275"/>
            <a:ext cx="3730625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1" descr="IMG_16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757613"/>
            <a:ext cx="2120900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 descr="IMG_16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930275"/>
            <a:ext cx="4092575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10" descr="IMG_16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4068763"/>
            <a:ext cx="3152775" cy="236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044" y="133350"/>
            <a:ext cx="10810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84275" y="512763"/>
            <a:ext cx="7602538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/>
              <a:t>CL </a:t>
            </a:r>
            <a:r>
              <a:rPr lang="hr-HR" sz="2800" b="1" dirty="0" err="1" smtClean="0"/>
              <a:t>Facilities</a:t>
            </a:r>
            <a:r>
              <a:rPr lang="hr-HR" sz="2800" b="1" dirty="0" smtClean="0"/>
              <a:t>: </a:t>
            </a:r>
          </a:p>
          <a:p>
            <a:pPr>
              <a:spcBef>
                <a:spcPct val="50000"/>
              </a:spcBef>
              <a:defRPr/>
            </a:pPr>
            <a:r>
              <a:rPr lang="hr-HR" sz="2800" b="1" dirty="0" smtClean="0"/>
              <a:t>CO, SO2, NO (</a:t>
            </a:r>
            <a:r>
              <a:rPr lang="hr-HR" sz="2800" b="1" dirty="0" err="1" smtClean="0"/>
              <a:t>NOx</a:t>
            </a:r>
            <a:r>
              <a:rPr lang="hr-HR" sz="2800" b="1" dirty="0" smtClean="0"/>
              <a:t>) </a:t>
            </a:r>
            <a:r>
              <a:rPr lang="hr-HR" sz="2800" b="1" dirty="0" err="1" smtClean="0"/>
              <a:t>analyzers</a:t>
            </a: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endParaRPr lang="en-GB" sz="2800" b="1" dirty="0"/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33350"/>
            <a:ext cx="10810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01" y="1661332"/>
            <a:ext cx="3771443" cy="50079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64352" y="1727310"/>
            <a:ext cx="39478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r-HR" sz="2600" b="1" dirty="0" smtClean="0"/>
              <a:t>CO: 0-70 000 </a:t>
            </a:r>
            <a:r>
              <a:rPr lang="hr-HR" sz="2600" b="1" dirty="0" err="1" smtClean="0"/>
              <a:t>nmol</a:t>
            </a:r>
            <a:r>
              <a:rPr lang="hr-HR" sz="2600" b="1" dirty="0" smtClean="0"/>
              <a:t>/mol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r-HR" sz="2600" b="1" dirty="0" smtClean="0"/>
              <a:t>SO2: 0-300 </a:t>
            </a:r>
            <a:r>
              <a:rPr lang="hr-HR" sz="2600" b="1" dirty="0" err="1" smtClean="0"/>
              <a:t>nmol</a:t>
            </a:r>
            <a:r>
              <a:rPr lang="hr-HR" sz="2600" b="1" dirty="0" smtClean="0"/>
              <a:t>/mol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r-HR" sz="2600" b="1" dirty="0" smtClean="0"/>
              <a:t>NO(</a:t>
            </a:r>
            <a:r>
              <a:rPr lang="hr-HR" sz="2600" b="1" dirty="0" err="1" smtClean="0"/>
              <a:t>NOx</a:t>
            </a:r>
            <a:r>
              <a:rPr lang="hr-HR" sz="2600" b="1" dirty="0" smtClean="0"/>
              <a:t>): 0-800 </a:t>
            </a:r>
            <a:r>
              <a:rPr lang="hr-HR" sz="2600" b="1" dirty="0" err="1" smtClean="0"/>
              <a:t>nmol</a:t>
            </a:r>
            <a:r>
              <a:rPr lang="hr-HR" sz="2600" b="1" dirty="0" smtClean="0"/>
              <a:t>/mol</a:t>
            </a:r>
            <a:endParaRPr lang="en-GB" sz="2600" b="1" dirty="0"/>
          </a:p>
        </p:txBody>
      </p:sp>
      <p:pic>
        <p:nvPicPr>
          <p:cNvPr id="7" name="Picture 8" descr="IMG_159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7" y="3635525"/>
            <a:ext cx="4087813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94608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93800" y="234950"/>
            <a:ext cx="7602538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/>
              <a:t>CL </a:t>
            </a:r>
            <a:r>
              <a:rPr lang="hr-HR" sz="2800" b="1" dirty="0" err="1"/>
              <a:t>Facilities</a:t>
            </a:r>
            <a:r>
              <a:rPr lang="en-GB" sz="2800" b="1" dirty="0"/>
              <a:t>:</a:t>
            </a:r>
            <a:r>
              <a:rPr lang="hr-HR" sz="2800" b="1" dirty="0"/>
              <a:t> </a:t>
            </a:r>
            <a:r>
              <a:rPr lang="hr-HR" sz="2800" b="1" i="1" dirty="0" smtClean="0"/>
              <a:t>Gas </a:t>
            </a:r>
            <a:r>
              <a:rPr lang="hr-HR" sz="2800" b="1" i="1" dirty="0" err="1" smtClean="0"/>
              <a:t>mixtures</a:t>
            </a:r>
            <a:endParaRPr lang="hr-HR" sz="2800" b="1" i="1" dirty="0"/>
          </a:p>
          <a:p>
            <a:pPr>
              <a:spcBef>
                <a:spcPct val="50000"/>
              </a:spcBef>
              <a:defRPr/>
            </a:pP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endParaRPr lang="en-GB" sz="2800" b="1" dirty="0"/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  <p:pic>
        <p:nvPicPr>
          <p:cNvPr id="22531" name="Picture 6" descr="IMG_16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3805238"/>
            <a:ext cx="38227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IMG_16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164013"/>
            <a:ext cx="3302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00580"/>
            <a:ext cx="10810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13" y="1442980"/>
            <a:ext cx="3654425" cy="27408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3800" y="1472119"/>
            <a:ext cx="394788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r-HR" sz="2600" b="1" dirty="0" smtClean="0"/>
              <a:t>CO: 200-70 000 </a:t>
            </a:r>
            <a:r>
              <a:rPr lang="hr-HR" sz="2600" b="1" dirty="0" err="1" smtClean="0"/>
              <a:t>nmol</a:t>
            </a:r>
            <a:r>
              <a:rPr lang="hr-HR" sz="2600" b="1" dirty="0" smtClean="0"/>
              <a:t>/mol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r-HR" sz="2600" b="1" dirty="0" smtClean="0"/>
              <a:t>SO2: 2-300 </a:t>
            </a:r>
            <a:r>
              <a:rPr lang="hr-HR" sz="2600" b="1" dirty="0" err="1" smtClean="0"/>
              <a:t>nmol</a:t>
            </a:r>
            <a:r>
              <a:rPr lang="hr-HR" sz="2600" b="1" dirty="0" smtClean="0"/>
              <a:t>/mol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hr-HR" sz="2600" b="1" dirty="0" smtClean="0"/>
              <a:t>NO: 2-800 </a:t>
            </a:r>
            <a:r>
              <a:rPr lang="hr-HR" sz="2600" b="1" dirty="0" err="1" smtClean="0"/>
              <a:t>nmol</a:t>
            </a:r>
            <a:r>
              <a:rPr lang="hr-HR" sz="2600" b="1" dirty="0" smtClean="0"/>
              <a:t>/mol</a:t>
            </a:r>
            <a:endParaRPr lang="en-GB" sz="2600" b="1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84275" y="512763"/>
            <a:ext cx="7602538" cy="287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/>
              <a:t>CL </a:t>
            </a:r>
            <a:r>
              <a:rPr lang="hr-HR" sz="2800" b="1" dirty="0" err="1"/>
              <a:t>Facilities</a:t>
            </a:r>
            <a:r>
              <a:rPr lang="en-GB" sz="2800" b="1" dirty="0"/>
              <a:t>:</a:t>
            </a:r>
            <a:r>
              <a:rPr lang="hr-HR" sz="2800" b="1" dirty="0"/>
              <a:t> </a:t>
            </a:r>
            <a:r>
              <a:rPr lang="hr-HR" sz="2800" b="1" i="1" dirty="0" err="1"/>
              <a:t>Surface</a:t>
            </a:r>
            <a:r>
              <a:rPr lang="hr-HR" sz="2800" b="1" i="1" dirty="0"/>
              <a:t> ozone </a:t>
            </a:r>
            <a:endParaRPr lang="hr-HR" sz="2800" b="1" i="1" dirty="0" smtClean="0"/>
          </a:p>
          <a:p>
            <a:pPr>
              <a:spcBef>
                <a:spcPts val="600"/>
              </a:spcBef>
              <a:defRPr/>
            </a:pPr>
            <a:r>
              <a:rPr lang="hr-HR" sz="2800" b="1" i="1" dirty="0" smtClean="0"/>
              <a:t>(</a:t>
            </a:r>
            <a:r>
              <a:rPr lang="hr-HR" sz="2800" b="1" i="1" dirty="0"/>
              <a:t>0 - </a:t>
            </a:r>
            <a:r>
              <a:rPr lang="hr-HR" sz="2800" b="1" i="1" dirty="0" smtClean="0"/>
              <a:t>1000 </a:t>
            </a:r>
            <a:r>
              <a:rPr lang="hr-HR" sz="2800" b="1" i="1" dirty="0" err="1" smtClean="0"/>
              <a:t>nmol</a:t>
            </a:r>
            <a:r>
              <a:rPr lang="hr-HR" sz="2800" b="1" i="1" dirty="0" smtClean="0"/>
              <a:t>/mol)</a:t>
            </a:r>
            <a:endParaRPr lang="hr-HR" sz="2800" b="1" i="1" dirty="0"/>
          </a:p>
          <a:p>
            <a:pPr>
              <a:spcBef>
                <a:spcPct val="50000"/>
              </a:spcBef>
              <a:defRPr/>
            </a:pP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endParaRPr lang="en-GB" sz="2800" b="1" dirty="0"/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50" y="133350"/>
            <a:ext cx="1081088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KPremec\Downloads\20160809_1354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001" y="1846034"/>
            <a:ext cx="7710313" cy="433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84275" y="498475"/>
            <a:ext cx="7602538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/>
              <a:t>CL </a:t>
            </a:r>
            <a:r>
              <a:rPr lang="hr-HR" sz="2800" b="1" dirty="0" err="1"/>
              <a:t>Facilities</a:t>
            </a:r>
            <a:r>
              <a:rPr lang="en-GB" sz="2800" b="1" dirty="0"/>
              <a:t>:</a:t>
            </a:r>
            <a:r>
              <a:rPr lang="hr-HR" sz="2800" b="1" dirty="0"/>
              <a:t> </a:t>
            </a:r>
            <a:r>
              <a:rPr lang="hr-HR" sz="2800" b="1" i="1" dirty="0"/>
              <a:t>Rel. </a:t>
            </a:r>
            <a:r>
              <a:rPr lang="hr-HR" sz="2800" b="1" i="1" dirty="0" err="1"/>
              <a:t>Humidity</a:t>
            </a:r>
            <a:r>
              <a:rPr lang="hr-HR" sz="2800" b="1" i="1" dirty="0"/>
              <a:t> </a:t>
            </a:r>
            <a:r>
              <a:rPr lang="hr-HR" sz="2800" b="1" i="1" dirty="0" smtClean="0"/>
              <a:t>(10-95 </a:t>
            </a:r>
            <a:r>
              <a:rPr lang="hr-HR" sz="2800" b="1" i="1" dirty="0"/>
              <a:t>%)</a:t>
            </a:r>
          </a:p>
          <a:p>
            <a:pPr>
              <a:spcBef>
                <a:spcPct val="50000"/>
              </a:spcBef>
              <a:defRPr/>
            </a:pP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endParaRPr lang="en-GB" sz="2800" b="1" dirty="0"/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1335088"/>
            <a:ext cx="1712912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10" descr="IMG_1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158875"/>
            <a:ext cx="43100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3541713"/>
            <a:ext cx="45751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84275" y="468313"/>
            <a:ext cx="7602538" cy="237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/>
              <a:t>CL </a:t>
            </a:r>
            <a:r>
              <a:rPr lang="hr-HR" sz="2800" b="1" dirty="0" err="1"/>
              <a:t>Facilities</a:t>
            </a:r>
            <a:r>
              <a:rPr lang="en-GB" sz="2800" b="1" dirty="0"/>
              <a:t>:</a:t>
            </a:r>
            <a:r>
              <a:rPr lang="hr-HR" sz="2800" b="1" dirty="0"/>
              <a:t> </a:t>
            </a:r>
            <a:r>
              <a:rPr lang="hr-HR" sz="2800" b="1" i="1" dirty="0" err="1"/>
              <a:t>Wind</a:t>
            </a:r>
            <a:r>
              <a:rPr lang="hr-HR" sz="2800" b="1" i="1" dirty="0"/>
              <a:t> </a:t>
            </a:r>
            <a:r>
              <a:rPr lang="hr-HR" sz="2800" b="1" i="1" dirty="0" err="1"/>
              <a:t>speed</a:t>
            </a:r>
            <a:r>
              <a:rPr lang="hr-HR" sz="2800" b="1" i="1" dirty="0"/>
              <a:t> (0-40 m/s)</a:t>
            </a:r>
          </a:p>
          <a:p>
            <a:pPr>
              <a:spcBef>
                <a:spcPct val="50000"/>
              </a:spcBef>
              <a:defRPr/>
            </a:pP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endParaRPr lang="en-GB" sz="2800" b="1" dirty="0"/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  <p:sp>
        <p:nvSpPr>
          <p:cNvPr id="16387" name="Text Box 16"/>
          <p:cNvSpPr txBox="1">
            <a:spLocks noChangeArrowheads="1"/>
          </p:cNvSpPr>
          <p:nvPr/>
        </p:nvSpPr>
        <p:spPr bwMode="auto">
          <a:xfrm>
            <a:off x="1193800" y="6280150"/>
            <a:ext cx="7364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sr-Latn-RS" sz="1400"/>
              <a:t>EkoPark Kraš, Zagreb,</a:t>
            </a:r>
            <a:r>
              <a:rPr lang="hr-HR" altLang="sr-Latn-RS" sz="1400"/>
              <a:t> Croatia,</a:t>
            </a:r>
            <a:r>
              <a:rPr lang="en-GB" altLang="sr-Latn-RS" sz="1400"/>
              <a:t>  8-10 July, 2013</a:t>
            </a: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4608513"/>
            <a:ext cx="3322637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3786188"/>
            <a:ext cx="39370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954088"/>
            <a:ext cx="4792662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22" name="Text Box 10"/>
          <p:cNvSpPr txBox="1">
            <a:spLocks noChangeArrowheads="1"/>
          </p:cNvSpPr>
          <p:nvPr/>
        </p:nvSpPr>
        <p:spPr bwMode="auto">
          <a:xfrm>
            <a:off x="1184275" y="457200"/>
            <a:ext cx="7602538" cy="237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r-HR" sz="2800" b="1" dirty="0"/>
              <a:t>CL </a:t>
            </a:r>
            <a:r>
              <a:rPr lang="hr-HR" sz="2800" b="1" dirty="0" err="1"/>
              <a:t>Facilities</a:t>
            </a:r>
            <a:r>
              <a:rPr lang="en-GB" sz="2800" b="1" dirty="0"/>
              <a:t>:</a:t>
            </a:r>
            <a:r>
              <a:rPr lang="hr-HR" sz="2800" b="1" dirty="0"/>
              <a:t> </a:t>
            </a:r>
            <a:r>
              <a:rPr lang="hr-HR" sz="2800" b="1" i="1" dirty="0" err="1"/>
              <a:t>Solar</a:t>
            </a:r>
            <a:r>
              <a:rPr lang="hr-HR" sz="2800" b="1" i="1" dirty="0"/>
              <a:t> </a:t>
            </a:r>
            <a:r>
              <a:rPr lang="hr-HR" sz="2800" b="1" i="1" dirty="0" err="1"/>
              <a:t>radiation</a:t>
            </a:r>
            <a:r>
              <a:rPr lang="hr-HR" sz="2800" b="1" i="1" dirty="0"/>
              <a:t> (0-1400 W/m2)</a:t>
            </a:r>
          </a:p>
          <a:p>
            <a:pPr>
              <a:spcBef>
                <a:spcPct val="50000"/>
              </a:spcBef>
              <a:defRPr/>
            </a:pPr>
            <a:endParaRPr lang="hr-HR" sz="2800" b="1" dirty="0"/>
          </a:p>
          <a:p>
            <a:pPr marL="514350" indent="-514350">
              <a:spcBef>
                <a:spcPct val="50000"/>
              </a:spcBef>
              <a:buFontTx/>
              <a:buAutoNum type="arabicPeriod"/>
              <a:defRPr/>
            </a:pPr>
            <a:endParaRPr lang="en-GB" sz="2800" b="1" dirty="0"/>
          </a:p>
          <a:p>
            <a:pPr>
              <a:spcBef>
                <a:spcPct val="50000"/>
              </a:spcBef>
              <a:defRPr/>
            </a:pPr>
            <a:endParaRPr lang="en-GB" b="1" i="1" dirty="0"/>
          </a:p>
        </p:txBody>
      </p:sp>
      <p:graphicFrame>
        <p:nvGraphicFramePr>
          <p:cNvPr id="17411" name="Object 1"/>
          <p:cNvGraphicFramePr>
            <a:graphicFrameLocks noChangeAspect="1"/>
          </p:cNvGraphicFramePr>
          <p:nvPr/>
        </p:nvGraphicFramePr>
        <p:xfrm>
          <a:off x="4481513" y="941388"/>
          <a:ext cx="3373437" cy="253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Photo Editor Photo" r:id="rId4" imgW="26819048" imgH="20114286" progId="MSPhotoEd.3">
                  <p:embed/>
                </p:oleObj>
              </mc:Choice>
              <mc:Fallback>
                <p:oleObj name="Photo Editor Photo" r:id="rId4" imgW="26819048" imgH="20114286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81513" y="941388"/>
                        <a:ext cx="3373437" cy="2530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275" y="955675"/>
            <a:ext cx="2638425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KPremec\Pictures\Davos-2015\20150928_17021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282" y="3643084"/>
            <a:ext cx="5332413" cy="308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6937</TotalTime>
  <Words>655</Words>
  <Application>Microsoft Office PowerPoint</Application>
  <PresentationFormat>On-screen Show (4:3)</PresentationFormat>
  <Paragraphs>103</Paragraphs>
  <Slides>13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Azure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n/a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Branka Ivancan-Picek</dc:creator>
  <cp:lastModifiedBy>KPremec</cp:lastModifiedBy>
  <cp:revision>201</cp:revision>
  <cp:lastPrinted>1601-01-01T00:00:00Z</cp:lastPrinted>
  <dcterms:created xsi:type="dcterms:W3CDTF">2004-04-04T11:30:17Z</dcterms:created>
  <dcterms:modified xsi:type="dcterms:W3CDTF">2016-09-05T10:18:04Z</dcterms:modified>
</cp:coreProperties>
</file>