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84" r:id="rId4"/>
    <p:sldId id="295" r:id="rId5"/>
    <p:sldId id="296" r:id="rId6"/>
    <p:sldId id="297" r:id="rId7"/>
    <p:sldId id="298" r:id="rId8"/>
    <p:sldId id="285" r:id="rId9"/>
    <p:sldId id="292" r:id="rId10"/>
    <p:sldId id="293" r:id="rId11"/>
    <p:sldId id="299" r:id="rId12"/>
    <p:sldId id="306" r:id="rId13"/>
    <p:sldId id="307" r:id="rId14"/>
    <p:sldId id="308" r:id="rId15"/>
    <p:sldId id="333" r:id="rId16"/>
    <p:sldId id="334" r:id="rId17"/>
    <p:sldId id="335" r:id="rId18"/>
    <p:sldId id="313" r:id="rId19"/>
    <p:sldId id="336" r:id="rId20"/>
    <p:sldId id="326" r:id="rId21"/>
    <p:sldId id="301" r:id="rId22"/>
    <p:sldId id="332" r:id="rId23"/>
    <p:sldId id="331" r:id="rId24"/>
    <p:sldId id="258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F02BB-CB61-4912-85EC-14C077801EB1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A46C-BEC2-443C-AC30-B059EEF0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ADDCE-DBAF-4EFC-B76C-D69C0CB6FF5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2B61-6A46-4C89-9789-AD6CA5ED3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7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scar.wmo.int/OSCAR" TargetMode="External"/><Relationship Id="rId2" Type="http://schemas.openxmlformats.org/officeDocument/2006/relationships/hyperlink" Target="http://128.65.196.37/wdqm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cos.dwd.de/ravi" TargetMode="External"/><Relationship Id="rId4" Type="http://schemas.openxmlformats.org/officeDocument/2006/relationships/hyperlink" Target="https://software.ecmwf.int/wiki/display/WIGOS/Demonstration+Projec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ites.google.com/a/wmo.int/wdqms-demo-ra-i/hom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9052" y="1722475"/>
            <a:ext cx="8229600" cy="246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000090"/>
                </a:solidFill>
              </a:rPr>
              <a:t>WIGOS Data Quality </a:t>
            </a:r>
          </a:p>
          <a:p>
            <a:r>
              <a:rPr lang="en-GB" sz="4000" b="1" dirty="0" smtClean="0">
                <a:solidFill>
                  <a:srgbClr val="000090"/>
                </a:solidFill>
              </a:rPr>
              <a:t>Monitoring System (WDQMS) 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326" y="95716"/>
            <a:ext cx="9109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WIGOS Workshop for </a:t>
            </a:r>
            <a:r>
              <a:rPr lang="hr-HR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</a:t>
            </a: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 with Focus on </a:t>
            </a:r>
            <a:endParaRPr lang="hr-HR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Marine Meteorological and Oceanographic Observing Requirements</a:t>
            </a:r>
            <a:endParaRPr lang="hr-HR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Split, Croatia, 5-7 September 2016</a:t>
            </a:r>
            <a:endParaRPr lang="hr-HR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1452" y="3240537"/>
            <a:ext cx="8229600" cy="2466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rgbClr val="000090"/>
                </a:solidFill>
              </a:rPr>
              <a:t>Krunoslav </a:t>
            </a:r>
            <a:r>
              <a:rPr lang="hr-HR" sz="2800" b="1" dirty="0" err="1" smtClean="0">
                <a:solidFill>
                  <a:srgbClr val="000090"/>
                </a:solidFill>
              </a:rPr>
              <a:t>Premec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WDQMS (II)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08"/>
            <a:ext cx="8229600" cy="4850256"/>
          </a:xfrm>
        </p:spPr>
        <p:txBody>
          <a:bodyPr>
            <a:normAutofit fontScale="62500" lnSpcReduction="20000"/>
          </a:bodyPr>
          <a:lstStyle/>
          <a:p>
            <a:pPr marL="0" indent="0" defTabSz="782863">
              <a:lnSpc>
                <a:spcPct val="120000"/>
              </a:lnSpc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4400" u="sng" dirty="0" smtClean="0">
                <a:latin typeface="+mj-lt"/>
              </a:rPr>
              <a:t>1.	</a:t>
            </a:r>
            <a:r>
              <a:rPr lang="en-GB" sz="4400" b="1" u="sng" dirty="0" smtClean="0">
                <a:latin typeface="+mj-lt"/>
              </a:rPr>
              <a:t>WIGOS Quality Monitoring Function</a:t>
            </a:r>
            <a:r>
              <a:rPr lang="en-GB" sz="4400" dirty="0" smtClean="0">
                <a:latin typeface="+mj-lt"/>
              </a:rPr>
              <a:t>:</a:t>
            </a:r>
          </a:p>
          <a:p>
            <a:pPr defTabSz="782863">
              <a:lnSpc>
                <a:spcPts val="18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 smtClean="0">
                <a:latin typeface="+mj-lt"/>
              </a:rPr>
              <a:t>Essentially </a:t>
            </a:r>
            <a:r>
              <a:rPr lang="en-GB" sz="2400" b="1" dirty="0" smtClean="0">
                <a:latin typeface="+mj-lt"/>
              </a:rPr>
              <a:t>provided by Global NWP Centres</a:t>
            </a:r>
            <a:r>
              <a:rPr lang="en-GB" sz="2400" dirty="0" smtClean="0">
                <a:latin typeface="+mj-lt"/>
              </a:rPr>
              <a:t>, who have been working on monitoring reports, as a </a:t>
            </a:r>
            <a:r>
              <a:rPr lang="en-GB" sz="2400" b="1" dirty="0" smtClean="0">
                <a:latin typeface="+mj-lt"/>
              </a:rPr>
              <a:t>by-product of the data assimilation</a:t>
            </a:r>
            <a:r>
              <a:rPr lang="en-GB" sz="2400" dirty="0" smtClean="0">
                <a:latin typeface="+mj-lt"/>
              </a:rPr>
              <a:t> process;</a:t>
            </a:r>
          </a:p>
          <a:p>
            <a:pPr defTabSz="782863">
              <a:lnSpc>
                <a:spcPts val="1800"/>
              </a:lnSpc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 smtClean="0">
                <a:latin typeface="+mj-lt"/>
                <a:ea typeface="Arial"/>
                <a:cs typeface="Arial"/>
                <a:sym typeface="Arial"/>
              </a:rPr>
              <a:t>Several additional NWP Centres (e.g. DWD, JMA)  expressed their interest in joining </a:t>
            </a:r>
            <a:r>
              <a:rPr lang="en-GB" sz="2400" b="1" dirty="0" smtClean="0">
                <a:latin typeface="+mj-lt"/>
                <a:ea typeface="Arial"/>
                <a:cs typeface="Arial"/>
                <a:sym typeface="Arial"/>
              </a:rPr>
              <a:t>ECMWF </a:t>
            </a:r>
            <a:r>
              <a:rPr lang="en-GB" sz="2400" dirty="0" smtClean="0">
                <a:latin typeface="+mj-lt"/>
                <a:ea typeface="Arial"/>
                <a:cs typeface="Arial"/>
                <a:sym typeface="Arial"/>
              </a:rPr>
              <a:t>and</a:t>
            </a:r>
            <a:r>
              <a:rPr lang="en-GB" sz="2400" b="1" dirty="0" smtClean="0">
                <a:latin typeface="+mj-lt"/>
                <a:ea typeface="Arial"/>
                <a:cs typeface="Arial"/>
                <a:sym typeface="Arial"/>
              </a:rPr>
              <a:t> NCEP</a:t>
            </a:r>
            <a:r>
              <a:rPr lang="en-GB" sz="2400" dirty="0" smtClean="0">
                <a:latin typeface="+mj-lt"/>
                <a:ea typeface="Arial"/>
                <a:cs typeface="Arial"/>
                <a:sym typeface="Arial"/>
              </a:rPr>
              <a:t> the efforts.</a:t>
            </a:r>
            <a:endParaRPr lang="en-GB" sz="2400" dirty="0" smtClean="0">
              <a:latin typeface="+mj-lt"/>
            </a:endParaRPr>
          </a:p>
          <a:p>
            <a:pPr marL="0" indent="0" defTabSz="782863">
              <a:lnSpc>
                <a:spcPct val="120000"/>
              </a:lnSpc>
              <a:spcBef>
                <a:spcPts val="6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4400" u="sng" dirty="0" smtClean="0">
                <a:latin typeface="+mj-lt"/>
              </a:rPr>
              <a:t>2.	</a:t>
            </a:r>
            <a:r>
              <a:rPr lang="en-GB" sz="4400" b="1" u="sng" dirty="0" smtClean="0">
                <a:latin typeface="+mj-lt"/>
              </a:rPr>
              <a:t>WIGOS Evaluation (and reporting) Function</a:t>
            </a:r>
            <a:r>
              <a:rPr lang="en-GB" sz="4400" dirty="0" smtClean="0">
                <a:latin typeface="+mj-lt"/>
              </a:rPr>
              <a:t>: </a:t>
            </a:r>
          </a:p>
          <a:p>
            <a:pPr defTabSz="782863">
              <a:lnSpc>
                <a:spcPts val="1800"/>
              </a:lnSpc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 smtClean="0">
                <a:latin typeface="+mj-lt"/>
                <a:ea typeface="Arial"/>
                <a:cs typeface="Arial"/>
              </a:rPr>
              <a:t>Takes the QM </a:t>
            </a:r>
            <a:r>
              <a:rPr lang="en-GB" sz="2400" b="1" dirty="0" smtClean="0">
                <a:latin typeface="+mj-lt"/>
                <a:ea typeface="Arial"/>
                <a:cs typeface="Arial"/>
              </a:rPr>
              <a:t>outputs from contributing centres, extracts metadata from OSCAR, and generates routine reports</a:t>
            </a:r>
            <a:r>
              <a:rPr lang="en-GB" sz="2400" dirty="0" smtClean="0">
                <a:latin typeface="+mj-lt"/>
                <a:ea typeface="Arial"/>
                <a:cs typeface="Arial"/>
              </a:rPr>
              <a:t> based on performance indicators (e.g. compared with the status in OSCAR).</a:t>
            </a:r>
          </a:p>
          <a:p>
            <a:pPr defTabSz="782863">
              <a:lnSpc>
                <a:spcPts val="1800"/>
              </a:lnSpc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 smtClean="0">
                <a:latin typeface="+mj-lt"/>
                <a:ea typeface="Arial"/>
                <a:cs typeface="Arial"/>
              </a:rPr>
              <a:t>It will </a:t>
            </a:r>
            <a:r>
              <a:rPr lang="en-GB" sz="2400" b="1" dirty="0" smtClean="0">
                <a:latin typeface="+mj-lt"/>
                <a:ea typeface="Arial"/>
                <a:cs typeface="Arial"/>
              </a:rPr>
              <a:t>determine if the issues identified justify to formalize them as Incidents with the data  provider</a:t>
            </a:r>
            <a:r>
              <a:rPr lang="en-GB" sz="2400" dirty="0" smtClean="0">
                <a:latin typeface="+mj-lt"/>
                <a:ea typeface="Arial"/>
                <a:cs typeface="Arial"/>
              </a:rPr>
              <a:t>. A semi-automated Global Centre is planned to provide routine reports and make available specific info to regional/thematic centres.</a:t>
            </a:r>
          </a:p>
          <a:p>
            <a:pPr marL="0" indent="0" defTabSz="782863">
              <a:lnSpc>
                <a:spcPct val="120000"/>
              </a:lnSpc>
              <a:spcBef>
                <a:spcPts val="6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4400" u="sng" dirty="0" smtClean="0">
                <a:latin typeface="+mj-lt"/>
                <a:cs typeface="Arial" panose="020B0604020202020204" pitchFamily="34" charset="0"/>
              </a:rPr>
              <a:t>3.	</a:t>
            </a:r>
            <a:r>
              <a:rPr lang="en-GB" sz="4400" b="1" u="sng" dirty="0" smtClean="0">
                <a:latin typeface="+mj-lt"/>
                <a:cs typeface="Arial" panose="020B0604020202020204" pitchFamily="34" charset="0"/>
              </a:rPr>
              <a:t>WIGOS Incident Management Function</a:t>
            </a:r>
            <a:r>
              <a:rPr lang="en-GB" sz="4400" dirty="0" smtClean="0">
                <a:latin typeface="+mj-lt"/>
                <a:cs typeface="Arial" panose="020B0604020202020204" pitchFamily="34" charset="0"/>
              </a:rPr>
              <a:t>:</a:t>
            </a:r>
          </a:p>
          <a:p>
            <a:pPr defTabSz="782863">
              <a:lnSpc>
                <a:spcPts val="1800"/>
              </a:lnSpc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 smtClean="0">
                <a:latin typeface="+mj-lt"/>
                <a:ea typeface="Arial"/>
                <a:cs typeface="Arial"/>
              </a:rPr>
              <a:t>If the issues considered by the Evaluation function merit being raised as </a:t>
            </a:r>
            <a:r>
              <a:rPr lang="en-GB" sz="2400" b="1" dirty="0" smtClean="0">
                <a:latin typeface="+mj-lt"/>
                <a:ea typeface="Arial"/>
                <a:cs typeface="Arial"/>
              </a:rPr>
              <a:t>Incidents, this will be undertaken by the Incident Management Function</a:t>
            </a:r>
            <a:r>
              <a:rPr lang="en-GB" sz="2400" dirty="0" smtClean="0">
                <a:latin typeface="+mj-lt"/>
                <a:ea typeface="Arial"/>
                <a:cs typeface="Arial"/>
              </a:rPr>
              <a:t>.</a:t>
            </a:r>
          </a:p>
          <a:p>
            <a:pPr defTabSz="782863">
              <a:lnSpc>
                <a:spcPts val="1800"/>
              </a:lnSpc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 smtClean="0">
                <a:latin typeface="+mj-lt"/>
                <a:ea typeface="Arial"/>
                <a:cs typeface="Arial"/>
              </a:rPr>
              <a:t>Key to the success of this function will be the </a:t>
            </a:r>
            <a:r>
              <a:rPr lang="en-GB" sz="2400" b="1" dirty="0" smtClean="0">
                <a:latin typeface="+mj-lt"/>
                <a:ea typeface="Arial"/>
                <a:cs typeface="Arial"/>
              </a:rPr>
              <a:t>clear communication of incidents with the data providers and with data users</a:t>
            </a:r>
            <a:r>
              <a:rPr lang="en-GB" sz="2400" dirty="0" smtClean="0">
                <a:latin typeface="+mj-lt"/>
                <a:ea typeface="Arial"/>
                <a:cs typeface="Arial"/>
              </a:rPr>
              <a:t> to ensure they take suitable precautions regarding the affected data.</a:t>
            </a:r>
            <a:endParaRPr lang="en-GB" sz="2400" dirty="0">
              <a:latin typeface="+mj-lt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7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</a:t>
            </a:r>
            <a:r>
              <a:rPr lang="hr-HR" sz="4000" b="1" dirty="0" smtClean="0"/>
              <a:t>IGOS</a:t>
            </a:r>
            <a:r>
              <a:rPr lang="en-US" sz="4000" b="1" dirty="0" smtClean="0"/>
              <a:t> Quality Monitoring</a:t>
            </a:r>
            <a:r>
              <a:rPr lang="hr-HR" sz="4000" b="1" dirty="0" smtClean="0"/>
              <a:t> (I)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907"/>
            <a:ext cx="8229600" cy="5029889"/>
          </a:xfrm>
        </p:spPr>
        <p:txBody>
          <a:bodyPr>
            <a:normAutofit/>
          </a:bodyPr>
          <a:lstStyle/>
          <a:p>
            <a:pPr marL="0" indent="0" defTabSz="782863">
              <a:lnSpc>
                <a:spcPct val="120000"/>
              </a:lnSpc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900" dirty="0" smtClean="0"/>
              <a:t>Focus on </a:t>
            </a:r>
            <a:r>
              <a:rPr lang="en-GB" sz="1900" b="1" dirty="0" smtClean="0"/>
              <a:t>the measurement of the performance </a:t>
            </a:r>
            <a:r>
              <a:rPr lang="en-GB" sz="1900" dirty="0" smtClean="0"/>
              <a:t>of the system </a:t>
            </a:r>
            <a:r>
              <a:rPr lang="en-GB" sz="1900" b="1" dirty="0" smtClean="0"/>
              <a:t>against a set of targets</a:t>
            </a:r>
            <a:r>
              <a:rPr lang="en-GB" sz="1900" dirty="0" smtClean="0"/>
              <a:t> (the functional specifications of GOS). The categories:</a:t>
            </a:r>
          </a:p>
          <a:p>
            <a:pPr marL="0" indent="0" defTabSz="782863">
              <a:lnSpc>
                <a:spcPct val="120000"/>
              </a:lnSpc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GB" sz="1900" dirty="0" smtClean="0"/>
          </a:p>
          <a:p>
            <a:pPr marL="457200" indent="-457200" defTabSz="782863">
              <a:lnSpc>
                <a:spcPct val="120000"/>
              </a:lnSpc>
              <a:buSzPct val="100000"/>
              <a:buFont typeface="+mj-lt"/>
              <a:buAutoNum type="alphaL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900" b="1" dirty="0" smtClean="0"/>
              <a:t>Data availability </a:t>
            </a:r>
            <a:r>
              <a:rPr lang="en-GB" sz="1900" dirty="0" smtClean="0"/>
              <a:t>(No. of observations provided / No. of observations scheduled in OSCAR/Surface, %);</a:t>
            </a:r>
          </a:p>
          <a:p>
            <a:pPr marL="457200" indent="-457200" defTabSz="782863">
              <a:lnSpc>
                <a:spcPct val="120000"/>
              </a:lnSpc>
              <a:buSzPct val="100000"/>
              <a:buFont typeface="+mj-lt"/>
              <a:buAutoNum type="alphaL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900" b="1" dirty="0" smtClean="0"/>
              <a:t>Timeliness </a:t>
            </a:r>
            <a:r>
              <a:rPr lang="en-GB" sz="1900" dirty="0" smtClean="0"/>
              <a:t>(the delay between the observation time and reception of the data by the users, min);</a:t>
            </a:r>
          </a:p>
          <a:p>
            <a:pPr marL="457200" indent="-457200" defTabSz="782863">
              <a:lnSpc>
                <a:spcPct val="120000"/>
              </a:lnSpc>
              <a:buSzPct val="100000"/>
              <a:buFont typeface="+mj-lt"/>
              <a:buAutoNum type="alphaL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900" b="1" dirty="0" smtClean="0"/>
              <a:t>Accuracy - </a:t>
            </a:r>
            <a:r>
              <a:rPr lang="en-GB" sz="1900" dirty="0" smtClean="0"/>
              <a:t>measurement uncertainties (mainly derived from O – B NWP results from Global NWP Centres for particular parameters (p, T, v, w-</a:t>
            </a:r>
            <a:r>
              <a:rPr lang="en-GB" sz="1900" dirty="0" err="1" smtClean="0"/>
              <a:t>dir</a:t>
            </a:r>
            <a:r>
              <a:rPr lang="en-GB" sz="1900" dirty="0" smtClean="0"/>
              <a:t>, RH; RMS error);</a:t>
            </a:r>
          </a:p>
          <a:p>
            <a:pPr marL="457200" indent="-457200" defTabSz="782863">
              <a:lnSpc>
                <a:spcPct val="120000"/>
              </a:lnSpc>
              <a:buSzPct val="100000"/>
              <a:buFont typeface="+mj-lt"/>
              <a:buAutoNum type="alphaL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900" dirty="0" smtClean="0"/>
              <a:t>Discrepancies in metadata (OSCAR/Surface to BUFR reports)</a:t>
            </a:r>
            <a:r>
              <a:rPr lang="hr-HR" sz="1900" dirty="0" smtClean="0"/>
              <a:t>;</a:t>
            </a:r>
            <a:endParaRPr lang="en-GB" sz="1900" dirty="0" smtClean="0"/>
          </a:p>
          <a:p>
            <a:pPr marL="457200" indent="-457200" defTabSz="782863">
              <a:lnSpc>
                <a:spcPct val="120000"/>
              </a:lnSpc>
              <a:buSzPct val="100000"/>
              <a:buFont typeface="+mj-lt"/>
              <a:buAutoNum type="alphaL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900" dirty="0" smtClean="0"/>
              <a:t>Discrepancies in encoding (TAC,TDCF, BUFR)</a:t>
            </a:r>
            <a:r>
              <a:rPr lang="hr-HR" sz="1900" dirty="0" smtClean="0"/>
              <a:t>;</a:t>
            </a:r>
            <a:endParaRPr lang="en-GB" sz="1900" dirty="0" smtClean="0"/>
          </a:p>
          <a:p>
            <a:pPr marL="457200" indent="-457200" defTabSz="782863">
              <a:lnSpc>
                <a:spcPct val="120000"/>
              </a:lnSpc>
              <a:buSzPct val="100000"/>
              <a:buFont typeface="+mj-lt"/>
              <a:buAutoNum type="alphaL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1900" dirty="0" smtClean="0"/>
              <a:t>Suspicious values of particular parameters</a:t>
            </a:r>
            <a:r>
              <a:rPr lang="hr-HR" sz="19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23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5909"/>
            <a:ext cx="8506047" cy="4850256"/>
          </a:xfrm>
        </p:spPr>
        <p:txBody>
          <a:bodyPr>
            <a:normAutofit/>
          </a:bodyPr>
          <a:lstStyle/>
          <a:p>
            <a:pPr marL="0" indent="0" defTabSz="782863">
              <a:lnSpc>
                <a:spcPct val="120000"/>
              </a:lnSpc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u="sng" dirty="0" smtClean="0">
                <a:latin typeface="+mj-lt"/>
              </a:rPr>
              <a:t>WDQMS Performance Targets have to be agreed and based on:</a:t>
            </a:r>
            <a:endParaRPr lang="hr-HR" sz="2400" b="1" u="sng" dirty="0" smtClean="0">
              <a:latin typeface="+mj-lt"/>
            </a:endParaRPr>
          </a:p>
          <a:p>
            <a:pPr marL="0" indent="0" defTabSz="782863">
              <a:lnSpc>
                <a:spcPct val="120000"/>
              </a:lnSpc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400" b="1" u="sng" dirty="0" smtClean="0">
              <a:latin typeface="+mj-lt"/>
            </a:endParaRPr>
          </a:p>
          <a:p>
            <a:pPr marL="457200" indent="-457200" defTabSz="782863">
              <a:lnSpc>
                <a:spcPct val="120000"/>
              </a:lnSpc>
              <a:buSzPct val="100000"/>
              <a:buFont typeface="+mj-lt"/>
              <a:buAutoNum type="arabi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900" b="1" dirty="0" smtClean="0"/>
              <a:t>WMO Guidance </a:t>
            </a:r>
            <a:r>
              <a:rPr lang="en-US" sz="1900" dirty="0" smtClean="0"/>
              <a:t>(e.g. inputs from CBS/IOS ET-EGOS)</a:t>
            </a:r>
            <a:r>
              <a:rPr lang="hr-HR" sz="1900" dirty="0"/>
              <a:t>;</a:t>
            </a:r>
            <a:endParaRPr lang="en-US" sz="1900" dirty="0" smtClean="0"/>
          </a:p>
          <a:p>
            <a:pPr marL="457200" indent="-457200" defTabSz="782863">
              <a:lnSpc>
                <a:spcPct val="120000"/>
              </a:lnSpc>
              <a:buSzPct val="100000"/>
              <a:buFont typeface="+mj-lt"/>
              <a:buAutoNum type="arabi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900" b="1" dirty="0" smtClean="0"/>
              <a:t>WMO requirements on Global and High-Resolution NWP, </a:t>
            </a:r>
            <a:r>
              <a:rPr lang="en-US" sz="1900" b="1" dirty="0" err="1" smtClean="0"/>
              <a:t>Nowcasting</a:t>
            </a:r>
            <a:r>
              <a:rPr lang="en-US" sz="1900" b="1" dirty="0" smtClean="0"/>
              <a:t> and Climate Application Areas</a:t>
            </a:r>
            <a:r>
              <a:rPr lang="en-US" sz="1900" dirty="0" smtClean="0"/>
              <a:t> (as indicated in OSCAR)</a:t>
            </a:r>
            <a:r>
              <a:rPr lang="hr-HR" sz="1900" dirty="0" smtClean="0"/>
              <a:t>;</a:t>
            </a:r>
            <a:endParaRPr lang="en-US" sz="1900" dirty="0" smtClean="0"/>
          </a:p>
          <a:p>
            <a:pPr marL="457200" indent="-457200" defTabSz="782863">
              <a:lnSpc>
                <a:spcPct val="120000"/>
              </a:lnSpc>
              <a:buSzPct val="100000"/>
              <a:buFont typeface="+mj-lt"/>
              <a:buAutoNum type="arabi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900" b="1" dirty="0" smtClean="0"/>
              <a:t>OSCAR/Surface </a:t>
            </a:r>
            <a:r>
              <a:rPr lang="en-US" sz="1900" dirty="0" smtClean="0"/>
              <a:t>– official repository of metadata  required </a:t>
            </a:r>
            <a:r>
              <a:rPr lang="en-US" sz="1900" dirty="0" err="1" smtClean="0"/>
              <a:t>fo</a:t>
            </a:r>
            <a:r>
              <a:rPr lang="hr-HR" sz="1900" dirty="0" smtClean="0"/>
              <a:t>r</a:t>
            </a:r>
            <a:r>
              <a:rPr lang="en-US" sz="1900" dirty="0" smtClean="0"/>
              <a:t> international exchange</a:t>
            </a:r>
            <a:r>
              <a:rPr lang="hr-HR" sz="1900" dirty="0" smtClean="0"/>
              <a:t>;</a:t>
            </a:r>
            <a:endParaRPr lang="en-US" sz="1900" dirty="0" smtClean="0"/>
          </a:p>
          <a:p>
            <a:pPr marL="457200" indent="-457200" defTabSz="782863">
              <a:lnSpc>
                <a:spcPct val="120000"/>
              </a:lnSpc>
              <a:buSzPct val="100000"/>
              <a:buFont typeface="+mj-lt"/>
              <a:buAutoNum type="arabi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900" b="1" dirty="0" smtClean="0"/>
              <a:t>Requirements from WMO Members and data users</a:t>
            </a:r>
            <a:r>
              <a:rPr lang="hr-HR" sz="1900" b="1" dirty="0" smtClean="0"/>
              <a:t>;</a:t>
            </a:r>
            <a:endParaRPr lang="en-US" sz="1900" b="1" dirty="0" smtClean="0"/>
          </a:p>
          <a:p>
            <a:pPr marL="457200" indent="-457200" defTabSz="782863">
              <a:lnSpc>
                <a:spcPct val="120000"/>
              </a:lnSpc>
              <a:buSzPct val="100000"/>
              <a:buFont typeface="+mj-lt"/>
              <a:buAutoNum type="arabi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900" b="1" dirty="0" smtClean="0"/>
              <a:t>Constraints of WMO Members</a:t>
            </a:r>
            <a:r>
              <a:rPr lang="hr-HR" sz="1900" b="1" dirty="0" smtClean="0"/>
              <a:t>.</a:t>
            </a:r>
            <a:endParaRPr lang="en-US" sz="1900" b="1" dirty="0" smtClean="0"/>
          </a:p>
          <a:p>
            <a:pPr marL="0" indent="0" defTabSz="782863">
              <a:lnSpc>
                <a:spcPct val="120000"/>
              </a:lnSpc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19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W</a:t>
            </a:r>
            <a:r>
              <a:rPr lang="hr-HR" sz="4000" b="1" dirty="0" smtClean="0"/>
              <a:t>IGOS</a:t>
            </a:r>
            <a:r>
              <a:rPr lang="en-US" sz="4000" b="1" dirty="0" smtClean="0"/>
              <a:t> Quality Monitoring</a:t>
            </a:r>
            <a:r>
              <a:rPr lang="hr-HR" sz="4000" b="1" dirty="0" smtClean="0"/>
              <a:t> (II)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398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5909"/>
            <a:ext cx="8506047" cy="4850256"/>
          </a:xfrm>
        </p:spPr>
        <p:txBody>
          <a:bodyPr>
            <a:normAutofit lnSpcReduction="10000"/>
          </a:bodyPr>
          <a:lstStyle/>
          <a:p>
            <a:pPr marL="0" indent="0" defTabSz="782863">
              <a:lnSpc>
                <a:spcPct val="120000"/>
              </a:lnSpc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600" b="1" u="sng" dirty="0" smtClean="0"/>
              <a:t>General terms used:</a:t>
            </a:r>
          </a:p>
          <a:p>
            <a:pPr marL="0" indent="0" defTabSz="782863">
              <a:lnSpc>
                <a:spcPct val="120000"/>
              </a:lnSpc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600" b="1" u="sng" dirty="0" smtClean="0"/>
          </a:p>
          <a:p>
            <a:pPr fontAlgn="base"/>
            <a:r>
              <a:rPr lang="en-US" sz="2400" dirty="0" smtClean="0"/>
              <a:t>The</a:t>
            </a:r>
            <a:r>
              <a:rPr lang="en-US" sz="2400" b="1" dirty="0" smtClean="0"/>
              <a:t> “</a:t>
            </a:r>
            <a:r>
              <a:rPr lang="en-US" sz="2400" b="1" u="sng" dirty="0" smtClean="0"/>
              <a:t>threshold</a:t>
            </a:r>
            <a:r>
              <a:rPr lang="en-US" sz="2400" b="1" dirty="0"/>
              <a:t>"</a:t>
            </a:r>
            <a:r>
              <a:rPr lang="en-US" sz="2400" dirty="0"/>
              <a:t> is the minimum requirement to be met to ensure that data are </a:t>
            </a:r>
            <a:r>
              <a:rPr lang="en-US" sz="2400" dirty="0" smtClean="0"/>
              <a:t>useful</a:t>
            </a:r>
            <a:r>
              <a:rPr lang="hr-HR" sz="2400" dirty="0" smtClean="0"/>
              <a:t>.</a:t>
            </a:r>
            <a:endParaRPr lang="en-US" sz="2400" dirty="0"/>
          </a:p>
          <a:p>
            <a:pPr fontAlgn="base"/>
            <a:r>
              <a:rPr lang="en-US" sz="2400" dirty="0" smtClean="0"/>
              <a:t>The</a:t>
            </a:r>
            <a:r>
              <a:rPr lang="en-US" sz="2400" b="1" dirty="0" smtClean="0"/>
              <a:t> "</a:t>
            </a:r>
            <a:r>
              <a:rPr lang="en-US" sz="2400" b="1" u="sng" dirty="0" smtClean="0"/>
              <a:t>goal</a:t>
            </a:r>
            <a:r>
              <a:rPr lang="en-US" sz="2400" b="1" dirty="0"/>
              <a:t>"</a:t>
            </a:r>
            <a:r>
              <a:rPr lang="en-US" sz="2400" dirty="0"/>
              <a:t> is an ideal requirement above which further improvements are not </a:t>
            </a:r>
            <a:r>
              <a:rPr lang="en-US" sz="2400" dirty="0" smtClean="0"/>
              <a:t>necessary</a:t>
            </a:r>
            <a:r>
              <a:rPr lang="hr-HR" sz="2400" dirty="0" smtClean="0"/>
              <a:t>.</a:t>
            </a:r>
            <a:endParaRPr lang="en-US" sz="2400" dirty="0"/>
          </a:p>
          <a:p>
            <a:pPr fontAlgn="base"/>
            <a:r>
              <a:rPr lang="en-US" sz="2400" dirty="0"/>
              <a:t>The </a:t>
            </a:r>
            <a:r>
              <a:rPr lang="en-US" sz="2400" b="1" dirty="0"/>
              <a:t>"</a:t>
            </a:r>
            <a:r>
              <a:rPr lang="en-US" sz="2400" b="1" u="sng" dirty="0"/>
              <a:t>breakthrough</a:t>
            </a:r>
            <a:r>
              <a:rPr lang="en-US" sz="2400" b="1" dirty="0"/>
              <a:t>"</a:t>
            </a:r>
            <a:r>
              <a:rPr lang="en-US" sz="2400" dirty="0"/>
              <a:t> is an intermediate level between "threshold" and "goal" which, if achieved, would result in a significant improvement for the targeted application. The breakthrough level may be considered as an optimum, from a cost-benefit point of view, when planning or designing observing systems.</a:t>
            </a:r>
          </a:p>
          <a:p>
            <a:pPr marL="0" indent="0" defTabSz="782863">
              <a:lnSpc>
                <a:spcPct val="120000"/>
              </a:lnSpc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19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W</a:t>
            </a:r>
            <a:r>
              <a:rPr lang="hr-HR" sz="4000" b="1" dirty="0" smtClean="0"/>
              <a:t>IGOS</a:t>
            </a:r>
            <a:r>
              <a:rPr lang="en-US" sz="4000" b="1" dirty="0" smtClean="0"/>
              <a:t> Quality Monitoring</a:t>
            </a:r>
            <a:r>
              <a:rPr lang="hr-HR" sz="4000" b="1" dirty="0" smtClean="0"/>
              <a:t> (III)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274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877" y="816898"/>
            <a:ext cx="7963675" cy="86304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GB" sz="2700" dirty="0" smtClean="0"/>
              <a:t>Performance targets: Surface </a:t>
            </a:r>
            <a:r>
              <a:rPr lang="en-GB" sz="2700" dirty="0"/>
              <a:t>Synoptic Land Stations</a:t>
            </a:r>
            <a:r>
              <a:rPr lang="en-US" dirty="0">
                <a:latin typeface="Arial"/>
                <a:ea typeface="Times New Roman"/>
                <a:cs typeface="Times New Roman"/>
              </a:rPr>
              <a:t/>
            </a:r>
            <a:br>
              <a:rPr lang="en-US" dirty="0">
                <a:latin typeface="Arial"/>
                <a:ea typeface="Times New Roman"/>
                <a:cs typeface="Times New Roman"/>
              </a:rPr>
            </a:b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96613"/>
              </p:ext>
            </p:extLst>
          </p:nvPr>
        </p:nvGraphicFramePr>
        <p:xfrm>
          <a:off x="903878" y="1693580"/>
          <a:ext cx="7602169" cy="4479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45378"/>
                <a:gridCol w="1222744"/>
                <a:gridCol w="3934047"/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Surface </a:t>
                      </a:r>
                      <a:r>
                        <a:rPr lang="en-GB" sz="1600" dirty="0">
                          <a:effectLst/>
                        </a:rPr>
                        <a:t>Synoptic Land Stations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</a:rPr>
                        <a:t>Target (TR)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Comment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6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Pressure (</a:t>
                      </a:r>
                      <a:r>
                        <a:rPr lang="en-GB" sz="1600" dirty="0" err="1">
                          <a:effectLst/>
                        </a:rPr>
                        <a:t>hPa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effectLst/>
                        </a:rPr>
                        <a:t>1.0 </a:t>
                      </a:r>
                      <a:r>
                        <a:rPr lang="en-GB" sz="1600" b="1" dirty="0" err="1">
                          <a:effectLst/>
                        </a:rPr>
                        <a:t>hPa</a:t>
                      </a:r>
                      <a:endParaRPr lang="en-US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Network average of monthly </a:t>
                      </a:r>
                      <a:r>
                        <a:rPr lang="en-GB" sz="1600" dirty="0" smtClean="0">
                          <a:effectLst/>
                        </a:rPr>
                        <a:t>RMSE</a:t>
                      </a:r>
                      <a:r>
                        <a:rPr lang="en-GB" sz="1600" baseline="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78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Temperature (K)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effectLst/>
                        </a:rPr>
                        <a:t>1.0 K</a:t>
                      </a:r>
                      <a:endParaRPr lang="en-US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Network average of monthly </a:t>
                      </a:r>
                      <a:r>
                        <a:rPr lang="en-GB" sz="1600" dirty="0" smtClean="0">
                          <a:effectLst/>
                        </a:rPr>
                        <a:t>RMSE</a:t>
                      </a:r>
                    </a:p>
                  </a:txBody>
                  <a:tcPr marL="68580" marR="68580" marT="0" marB="0"/>
                </a:tc>
              </a:tr>
              <a:tr h="467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Wind Vector (m/s)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effectLst/>
                        </a:rPr>
                        <a:t>4.0 m/s</a:t>
                      </a:r>
                      <a:endParaRPr lang="en-US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Network average of monthly </a:t>
                      </a:r>
                      <a:r>
                        <a:rPr lang="en-GB" sz="1600" dirty="0" smtClean="0">
                          <a:effectLst/>
                        </a:rPr>
                        <a:t>RMSE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67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Specific Humidity (%)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effectLst/>
                        </a:rPr>
                        <a:t>10 %</a:t>
                      </a:r>
                      <a:endParaRPr lang="en-US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Network average of </a:t>
                      </a:r>
                      <a:r>
                        <a:rPr lang="en-GB" sz="1600" dirty="0" smtClean="0">
                          <a:effectLst/>
                        </a:rPr>
                        <a:t>monthly RMSE</a:t>
                      </a:r>
                    </a:p>
                  </a:txBody>
                  <a:tcPr marL="68580" marR="68580" marT="0" marB="0"/>
                </a:tc>
              </a:tr>
              <a:tr h="861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Data availability: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>
                          <a:effectLst/>
                        </a:rPr>
                        <a:t>Percentage of observations received from Network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95</a:t>
                      </a:r>
                      <a:r>
                        <a:rPr lang="en-GB" sz="1600" b="1" dirty="0">
                          <a:effectLst/>
                        </a:rPr>
                        <a:t>%</a:t>
                      </a:r>
                      <a:endParaRPr lang="en-US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Total monthly availability from the surface land station network according to the daily schedule as outlined in OSCAR/Surface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6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Timeliness: </a:t>
                      </a:r>
                      <a:r>
                        <a:rPr lang="en-GB" sz="1600" dirty="0" smtClean="0">
                          <a:effectLst/>
                        </a:rPr>
                        <a:t>% received </a:t>
                      </a:r>
                      <a:r>
                        <a:rPr lang="en-GB" sz="1600" dirty="0">
                          <a:effectLst/>
                        </a:rPr>
                        <a:t>by </a:t>
                      </a:r>
                      <a:endParaRPr lang="en-US" sz="1600" dirty="0">
                        <a:effectLst/>
                      </a:endParaRPr>
                    </a:p>
                    <a:p>
                      <a:pPr marL="18034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HH+100</a:t>
                      </a:r>
                      <a:endParaRPr lang="en-US" sz="1600" dirty="0">
                        <a:effectLst/>
                      </a:endParaRPr>
                    </a:p>
                    <a:p>
                      <a:pPr marL="18034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</a:rPr>
                        <a:t>HH+50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</a:rPr>
                        <a:t>% (BR)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Targets relate to percentage of data actually received, not expected. </a:t>
                      </a:r>
                      <a:endParaRPr lang="en-US" sz="16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W</a:t>
            </a:r>
            <a:r>
              <a:rPr lang="hr-HR" sz="4000" b="1" dirty="0" smtClean="0"/>
              <a:t>IGOS</a:t>
            </a:r>
            <a:r>
              <a:rPr lang="en-US" sz="4000" b="1" dirty="0" smtClean="0"/>
              <a:t> Quality Monitoring</a:t>
            </a:r>
            <a:r>
              <a:rPr lang="hr-HR" sz="4000" b="1" dirty="0" smtClean="0"/>
              <a:t> (IV)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807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5909"/>
            <a:ext cx="8506047" cy="4850256"/>
          </a:xfrm>
        </p:spPr>
        <p:txBody>
          <a:bodyPr>
            <a:normAutofit/>
          </a:bodyPr>
          <a:lstStyle/>
          <a:p>
            <a:pPr marL="0" indent="0" defTabSz="782863">
              <a:lnSpc>
                <a:spcPct val="120000"/>
              </a:lnSpc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sz="2600" b="1" dirty="0" smtClean="0">
                <a:latin typeface="+mj-lt"/>
              </a:rPr>
              <a:t>Web tools and Automated Daily Quality Monitoring Reports:</a:t>
            </a:r>
          </a:p>
          <a:p>
            <a:pPr marL="0" indent="0" fontAlgn="base">
              <a:buNone/>
            </a:pPr>
            <a:endParaRPr lang="en-GB" sz="2400" dirty="0" smtClean="0"/>
          </a:p>
          <a:p>
            <a:pPr marL="0" indent="0" fontAlgn="base">
              <a:buNone/>
            </a:pPr>
            <a:r>
              <a:rPr lang="en-GB" sz="2400" u="sng" dirty="0" smtClean="0"/>
              <a:t>Global NWP: </a:t>
            </a:r>
          </a:p>
          <a:p>
            <a:pPr fontAlgn="base"/>
            <a:r>
              <a:rPr lang="en-GB" sz="2400" dirty="0" smtClean="0"/>
              <a:t>to produce </a:t>
            </a:r>
            <a:r>
              <a:rPr lang="en-GB" sz="2400" b="1" dirty="0" smtClean="0"/>
              <a:t>automated data availability and monitoring reports </a:t>
            </a:r>
            <a:r>
              <a:rPr lang="en-GB" sz="2400" dirty="0" smtClean="0"/>
              <a:t>(3-h; 6-h, or daily basis);</a:t>
            </a:r>
          </a:p>
          <a:p>
            <a:pPr fontAlgn="base"/>
            <a:r>
              <a:rPr lang="en-GB" sz="2400" dirty="0" smtClean="0"/>
              <a:t>to </a:t>
            </a:r>
            <a:r>
              <a:rPr lang="en-GB" sz="2400" b="1" dirty="0" smtClean="0"/>
              <a:t>make available and maintain </a:t>
            </a:r>
            <a:r>
              <a:rPr lang="en-GB" sz="2400" dirty="0" smtClean="0"/>
              <a:t>these reports in appropriate Web-tools</a:t>
            </a:r>
            <a:r>
              <a:rPr lang="hr-HR" sz="2400" dirty="0" smtClean="0"/>
              <a:t>.</a:t>
            </a:r>
            <a:endParaRPr lang="en-GB" sz="2400" dirty="0" smtClean="0"/>
          </a:p>
          <a:p>
            <a:pPr marL="0" indent="0" fontAlgn="base">
              <a:buNone/>
            </a:pPr>
            <a:endParaRPr lang="en-GB" sz="2400" dirty="0" smtClean="0"/>
          </a:p>
          <a:p>
            <a:pPr marL="0" indent="0" fontAlgn="base">
              <a:buNone/>
            </a:pPr>
            <a:r>
              <a:rPr lang="en-GB" sz="2400" u="sng" dirty="0" smtClean="0"/>
              <a:t>RWC: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dirty="0" smtClean="0"/>
              <a:t>to use these reports for daily quality monitoring, evaluation, </a:t>
            </a:r>
            <a:r>
              <a:rPr lang="hr-HR" sz="2400" dirty="0" err="1" smtClean="0"/>
              <a:t>and</a:t>
            </a:r>
            <a:r>
              <a:rPr lang="hr-HR" sz="2400" dirty="0" smtClean="0"/>
              <a:t> to i</a:t>
            </a:r>
            <a:r>
              <a:rPr lang="en-GB" sz="2400" dirty="0" err="1" smtClean="0"/>
              <a:t>dentify</a:t>
            </a:r>
            <a:r>
              <a:rPr lang="en-GB" sz="2400" dirty="0" smtClean="0"/>
              <a:t> issues and raise an incident</a:t>
            </a:r>
            <a:r>
              <a:rPr lang="hr-HR" sz="2400" dirty="0" smtClean="0"/>
              <a:t>.</a:t>
            </a:r>
            <a:endParaRPr lang="en-GB" sz="2400" dirty="0" smtClean="0"/>
          </a:p>
          <a:p>
            <a:pPr marL="0" indent="0" defTabSz="782863">
              <a:lnSpc>
                <a:spcPct val="120000"/>
              </a:lnSpc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19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W</a:t>
            </a:r>
            <a:r>
              <a:rPr lang="hr-HR" sz="4000" b="1" dirty="0" smtClean="0"/>
              <a:t>IGOS</a:t>
            </a:r>
            <a:r>
              <a:rPr lang="en-US" sz="4000" b="1" dirty="0" smtClean="0"/>
              <a:t> Quality Monitoring</a:t>
            </a:r>
            <a:r>
              <a:rPr lang="hr-HR" sz="4000" b="1" dirty="0" smtClean="0"/>
              <a:t> (V)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78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W</a:t>
            </a:r>
            <a:r>
              <a:rPr lang="hr-HR" sz="4000" b="1" dirty="0" smtClean="0"/>
              <a:t>IGOS</a:t>
            </a:r>
            <a:r>
              <a:rPr lang="en-US" sz="4000" b="1" dirty="0" smtClean="0"/>
              <a:t> Quality Monitoring</a:t>
            </a:r>
            <a:r>
              <a:rPr lang="hr-HR" sz="4000" b="1" dirty="0" smtClean="0"/>
              <a:t> (VI)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8670" y="988621"/>
            <a:ext cx="76714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hr-HR" sz="2800" u="sng" dirty="0" smtClean="0">
                <a:latin typeface="+mj-lt"/>
                <a:cs typeface="Arial" panose="020B0604020202020204" pitchFamily="34" charset="0"/>
              </a:rPr>
              <a:t>Web-</a:t>
            </a:r>
            <a:r>
              <a:rPr lang="en-US" sz="2800" u="sng" dirty="0" smtClean="0">
                <a:latin typeface="+mj-lt"/>
                <a:cs typeface="Arial" panose="020B0604020202020204" pitchFamily="34" charset="0"/>
              </a:rPr>
              <a:t>monitoring tools: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b="1" dirty="0">
                <a:latin typeface="arial"/>
              </a:rPr>
              <a:t/>
            </a:r>
            <a:br>
              <a:rPr lang="en-US" sz="800" b="1" dirty="0">
                <a:latin typeface="arial"/>
              </a:rPr>
            </a:br>
            <a:r>
              <a:rPr lang="en-US" sz="2000" b="1" dirty="0" smtClean="0">
                <a:latin typeface="+mj-lt"/>
              </a:rPr>
              <a:t>WIGOS </a:t>
            </a:r>
            <a:r>
              <a:rPr lang="en-US" sz="2000" b="1" dirty="0">
                <a:latin typeface="+mj-lt"/>
              </a:rPr>
              <a:t>Quality Monitoring Web-tool</a:t>
            </a:r>
            <a:br>
              <a:rPr lang="en-US" sz="2000" b="1" dirty="0">
                <a:latin typeface="+mj-lt"/>
              </a:rPr>
            </a:br>
            <a:r>
              <a:rPr lang="en-US" sz="2000" dirty="0">
                <a:solidFill>
                  <a:srgbClr val="518CC7"/>
                </a:solidFill>
                <a:latin typeface="+mj-lt"/>
                <a:hlinkClick r:id="rId2"/>
              </a:rPr>
              <a:t>http://128.65.196.37/wdqms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Purpose: to be used for daily quality monitoring and evaluation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OSCAR/Surface</a:t>
            </a:r>
            <a:br>
              <a:rPr lang="en-US" sz="2000" b="1" dirty="0">
                <a:latin typeface="+mj-lt"/>
              </a:rPr>
            </a:br>
            <a:r>
              <a:rPr lang="en-US" sz="2000" dirty="0">
                <a:solidFill>
                  <a:srgbClr val="518CC7"/>
                </a:solidFill>
                <a:latin typeface="+mj-lt"/>
                <a:hlinkClick r:id="rId3"/>
              </a:rPr>
              <a:t>https://oscar.wmo.int/OSCAR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Purpose: to identify (non-)compliance in station metadata information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fontAlgn="t"/>
            <a:r>
              <a:rPr lang="en-US" sz="2000" b="1" dirty="0" smtClean="0">
                <a:latin typeface="+mj-lt"/>
              </a:rPr>
              <a:t>ECWMF </a:t>
            </a:r>
            <a:r>
              <a:rPr lang="en-US" sz="2000" b="1" dirty="0">
                <a:latin typeface="+mj-lt"/>
              </a:rPr>
              <a:t>Wiki page ‘Demonstration Project’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>
                <a:solidFill>
                  <a:srgbClr val="518CC7"/>
                </a:solidFill>
                <a:latin typeface="+mj-lt"/>
                <a:hlinkClick r:id="rId4"/>
              </a:rPr>
              <a:t>https://software.ecmwf.int/wiki/display/WIGOS/Demonstration+Project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Purpose: to identify silent </a:t>
            </a:r>
            <a:r>
              <a:rPr lang="en-US" sz="2000" dirty="0" smtClean="0">
                <a:latin typeface="+mj-lt"/>
              </a:rPr>
              <a:t>stations (RA I)</a:t>
            </a:r>
            <a:endParaRPr lang="en-US" sz="2000" dirty="0">
              <a:latin typeface="+mj-lt"/>
            </a:endParaRPr>
          </a:p>
          <a:p>
            <a:pPr fontAlgn="t"/>
            <a:r>
              <a:rPr lang="en-US" sz="2000" dirty="0">
                <a:latin typeface="+mj-lt"/>
              </a:rPr>
              <a:t> </a:t>
            </a:r>
          </a:p>
          <a:p>
            <a:pPr fontAlgn="t"/>
            <a:r>
              <a:rPr lang="en-US" sz="2000" b="1" dirty="0">
                <a:latin typeface="+mj-lt"/>
              </a:rPr>
              <a:t>WMO Quality Monitoring Portal operated by EUMETNET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>
                <a:solidFill>
                  <a:srgbClr val="518CC7"/>
                </a:solidFill>
                <a:latin typeface="+mj-lt"/>
                <a:hlinkClick r:id="rId5"/>
              </a:rPr>
              <a:t>https://eucos.dwd.de/ravi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Purpose: to identify </a:t>
            </a:r>
            <a:r>
              <a:rPr lang="en-US" sz="2000" dirty="0" smtClean="0">
                <a:latin typeface="+mj-lt"/>
              </a:rPr>
              <a:t>stations </a:t>
            </a:r>
            <a:r>
              <a:rPr lang="en-US" sz="2000" dirty="0">
                <a:latin typeface="+mj-lt"/>
              </a:rPr>
              <a:t>providing less data than </a:t>
            </a:r>
            <a:r>
              <a:rPr lang="en-US" sz="2000" dirty="0" smtClean="0">
                <a:latin typeface="+mj-lt"/>
              </a:rPr>
              <a:t>required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94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9" y="51354"/>
            <a:ext cx="8708064" cy="86304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</a:t>
            </a:r>
            <a:r>
              <a:rPr lang="hr-HR" sz="4000" b="1" dirty="0" smtClean="0"/>
              <a:t>IGOS</a:t>
            </a:r>
            <a:r>
              <a:rPr lang="en-US" sz="4000" b="1" dirty="0" smtClean="0"/>
              <a:t> Data Quality Evaluation (I)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9396" y="1068779"/>
            <a:ext cx="79445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u="sng" dirty="0" err="1" smtClean="0"/>
              <a:t>Regional</a:t>
            </a:r>
            <a:r>
              <a:rPr lang="hr-HR" sz="2800" u="sng" dirty="0" smtClean="0"/>
              <a:t> WIGOS Centre (RWC):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To </a:t>
            </a:r>
            <a:r>
              <a:rPr lang="en-GB" sz="2400" b="1" dirty="0" smtClean="0"/>
              <a:t>evaluate the performance </a:t>
            </a:r>
            <a:r>
              <a:rPr lang="en-GB" sz="2400" dirty="0" smtClean="0"/>
              <a:t>of all synoptic surface land stations and territorial radiosonde stations of all countries of RA on </a:t>
            </a:r>
            <a:r>
              <a:rPr lang="en-GB" sz="2400" b="1" dirty="0" smtClean="0"/>
              <a:t>a daily workday’s basis</a:t>
            </a:r>
            <a:r>
              <a:rPr lang="hr-HR" sz="2400" b="1" dirty="0" smtClean="0"/>
              <a:t>.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u="sng" dirty="0" smtClean="0"/>
              <a:t>How?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to check available web-tools and quality monitoring reports  (yesterday’s  ↔ to previous days’ performance);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to identify non-compliances;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to raise and issue ticket (if needed);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to check performance of stations with users’ raised issue;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to check status of identified issues;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to monitor status of raised incident reports;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to close an IM ticket, as appropriate.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866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5" y="11446"/>
            <a:ext cx="8708064" cy="86304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</a:t>
            </a:r>
            <a:r>
              <a:rPr lang="hr-HR" sz="4000" b="1" dirty="0" smtClean="0"/>
              <a:t>IGOS</a:t>
            </a:r>
            <a:r>
              <a:rPr lang="en-US" sz="4000" b="1" dirty="0" smtClean="0"/>
              <a:t> Incident Management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7953" y="946297"/>
            <a:ext cx="8250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 Procedure relies on clear identification of roles and responsibilities. 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Essential: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Contacts for each county of the Regional Association </a:t>
            </a:r>
            <a:r>
              <a:rPr lang="en-US" sz="2400" b="1" dirty="0" smtClean="0"/>
              <a:t>are clearly defined</a:t>
            </a:r>
            <a:r>
              <a:rPr lang="en-US" sz="2400" dirty="0" smtClean="0"/>
              <a:t> and </a:t>
            </a:r>
            <a:r>
              <a:rPr lang="en-US" sz="2400" b="1" dirty="0" smtClean="0"/>
              <a:t>are responsible </a:t>
            </a:r>
            <a:r>
              <a:rPr lang="en-US" sz="2400" dirty="0" smtClean="0"/>
              <a:t>for ensuring that corrective action is taken once requested by RWC.</a:t>
            </a:r>
          </a:p>
          <a:p>
            <a:r>
              <a:rPr lang="en-US" sz="2800" u="sng" dirty="0" smtClean="0"/>
              <a:t>Beneficial: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/>
              <a:t>To have </a:t>
            </a:r>
            <a:r>
              <a:rPr lang="en-US" sz="2400" b="1" dirty="0" smtClean="0"/>
              <a:t>generic email addresses </a:t>
            </a:r>
            <a:r>
              <a:rPr lang="en-US" sz="2400" dirty="0" smtClean="0"/>
              <a:t>of persons available for each country who are accessible by all national contact points to ensure that </a:t>
            </a:r>
            <a:r>
              <a:rPr lang="en-US" sz="2400" b="1" dirty="0" smtClean="0"/>
              <a:t>several persons </a:t>
            </a:r>
            <a:r>
              <a:rPr lang="en-US" sz="2400" dirty="0" smtClean="0"/>
              <a:t>can be informed about the incident at once.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8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09" y="1201479"/>
            <a:ext cx="6358270" cy="467832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755" y="0"/>
            <a:ext cx="8708064" cy="86304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</a:t>
            </a:r>
            <a:r>
              <a:rPr lang="hr-HR" sz="4000" b="1" dirty="0" smtClean="0"/>
              <a:t>IGOS</a:t>
            </a:r>
            <a:r>
              <a:rPr lang="en-US" sz="4000" b="1" dirty="0" smtClean="0"/>
              <a:t> I</a:t>
            </a:r>
            <a:r>
              <a:rPr lang="hr-HR" sz="4000" b="1" dirty="0" smtClean="0"/>
              <a:t>M procedure </a:t>
            </a:r>
            <a:r>
              <a:rPr lang="hr-HR" sz="4000" b="1" dirty="0" err="1" smtClean="0"/>
              <a:t>steps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205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0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065"/>
            <a:ext cx="8420470" cy="372139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Background </a:t>
            </a:r>
          </a:p>
          <a:p>
            <a:pPr>
              <a:spcBef>
                <a:spcPts val="600"/>
              </a:spcBef>
            </a:pPr>
            <a:r>
              <a:rPr lang="en-US" dirty="0"/>
              <a:t>Plan for WIGOS Pre-Operational </a:t>
            </a:r>
            <a:r>
              <a:rPr lang="en-US" dirty="0" smtClean="0"/>
              <a:t>Phase (PWPP)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WIGOS Data Quality Monitoring System (WDQMS)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W</a:t>
            </a:r>
            <a:r>
              <a:rPr lang="hr-HR" dirty="0" smtClean="0"/>
              <a:t>IGOS</a:t>
            </a:r>
            <a:r>
              <a:rPr lang="en-US" dirty="0" smtClean="0"/>
              <a:t> Quality Monitoring </a:t>
            </a:r>
            <a:r>
              <a:rPr lang="en-US" dirty="0"/>
              <a:t>and Performance Targets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</a:t>
            </a:r>
            <a:r>
              <a:rPr lang="hr-HR" dirty="0" smtClean="0"/>
              <a:t>IGOS</a:t>
            </a:r>
            <a:r>
              <a:rPr lang="en-US" dirty="0" smtClean="0"/>
              <a:t> Evaluation Functions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</a:t>
            </a:r>
            <a:r>
              <a:rPr lang="hr-HR" dirty="0" smtClean="0"/>
              <a:t>IGOS</a:t>
            </a:r>
            <a:r>
              <a:rPr lang="en-US" dirty="0" smtClean="0"/>
              <a:t> Incident Management Procedure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WDQMS Demonstration project in RA I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526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61999" y="339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PT Sans"/>
                <a:cs typeface="Arial" pitchFamily="34" charset="0"/>
              </a:rPr>
              <a:t> </a:t>
            </a:r>
            <a:endParaRPr kumimoji="0" lang="en-GB" alt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PT Sans"/>
                <a:cs typeface="Arial" pitchFamily="34" charset="0"/>
              </a:rPr>
              <a:t> </a:t>
            </a:r>
            <a:endParaRPr kumimoji="0" lang="en-GB" alt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PT Sans"/>
                <a:cs typeface="Arial" pitchFamily="34" charset="0"/>
              </a:rPr>
              <a:t> </a:t>
            </a:r>
            <a:endParaRPr kumimoji="0" lang="en-GB" alt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PT Sans"/>
                <a:cs typeface="Arial" pitchFamily="34" charset="0"/>
              </a:rPr>
              <a:t/>
            </a:r>
            <a:br>
              <a:rPr kumimoji="0" lang="en-GB" altLang="en-US" sz="6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PT Sans"/>
                <a:cs typeface="Arial" pitchFamily="34" charset="0"/>
              </a:rPr>
            </a:br>
            <a:endParaRPr kumimoji="0" lang="en-GB" alt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PT Sans"/>
                <a:cs typeface="Arial" pitchFamily="34" charset="0"/>
              </a:rPr>
              <a:t> </a:t>
            </a:r>
            <a:endParaRPr kumimoji="0" lang="en-GB" alt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PT Sans"/>
                <a:cs typeface="Arial" pitchFamily="34" charset="0"/>
              </a:rPr>
              <a:t> </a:t>
            </a:r>
            <a:endParaRPr kumimoji="0" lang="en-GB" alt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PT Sans"/>
                <a:cs typeface="Arial" pitchFamily="34" charset="0"/>
              </a:rPr>
              <a:t> 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0755" y="0"/>
            <a:ext cx="8708064" cy="863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W</a:t>
            </a:r>
            <a:r>
              <a:rPr lang="hr-HR" sz="4000" b="1" dirty="0" smtClean="0"/>
              <a:t>IGOS</a:t>
            </a:r>
            <a:r>
              <a:rPr lang="en-US" sz="4000" b="1" dirty="0" smtClean="0"/>
              <a:t> I</a:t>
            </a:r>
            <a:r>
              <a:rPr lang="hr-HR" sz="4000" b="1" dirty="0" smtClean="0"/>
              <a:t>M </a:t>
            </a:r>
            <a:r>
              <a:rPr lang="hr-HR" sz="4000" b="1" dirty="0" err="1" smtClean="0"/>
              <a:t>Ticket</a:t>
            </a:r>
            <a:endParaRPr lang="en-US" sz="4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52330"/>
              </p:ext>
            </p:extLst>
          </p:nvPr>
        </p:nvGraphicFramePr>
        <p:xfrm>
          <a:off x="546264" y="1053309"/>
          <a:ext cx="8140535" cy="5141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057"/>
                <a:gridCol w="7204478"/>
              </a:tblGrid>
              <a:tr h="229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  <a:tr h="42771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3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The name of the person and organization who raised the issue, including contact details (email address)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  <a:tr h="2442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Station details in particular WMO ID and network type, stations name and country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  <a:tr h="62800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A full description of the issue, including the dates of the issue firstly being identified, characteristics of the issue, category of incident type (examples: availability of data, quality of data), source observing systems identified and application areas impacted by the issue.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  <a:tr h="24422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B</a:t>
                      </a:r>
                      <a:endParaRPr lang="en-US" sz="3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 unique reference number for the incident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  <a:tr h="244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Date of incident creation (process initiation)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  <a:tr h="244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Priority level assigned to incident (low, medium, high, very high)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  <a:tr h="4884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Information/comments after reception of issue identification by the RWC if no process initiation is required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  <a:tr h="53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C</a:t>
                      </a:r>
                      <a:endParaRPr lang="en-US" sz="3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Receipt confirmation from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concerned</a:t>
                      </a:r>
                      <a:r>
                        <a:rPr lang="en-GB" sz="1400" dirty="0">
                          <a:effectLst/>
                        </a:rPr>
                        <a:t> national contact including date/time, name of recipient and potential comments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  <a:tr h="732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D</a:t>
                      </a:r>
                      <a:endParaRPr lang="en-US" sz="3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Action proposal to be completed by national contact containing date/time, name of responsible focal point and details of proposed action including timeline to solve the incident and additional comments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  <a:tr h="53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E</a:t>
                      </a:r>
                      <a:endParaRPr lang="en-US" sz="3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 record of the activities undertaken to resolve the incident, by whom and when – essentially a work log of the tasks undertaken during the lifetime of the ticket.</a:t>
                      </a:r>
                      <a:endParaRPr lang="en-US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  <a:tr h="53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F</a:t>
                      </a:r>
                      <a:endParaRPr lang="en-US" sz="3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Status of the incident (examples: Open (after process initiation) / In Progress (after action proposal) / Closed)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2936" marR="529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1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WDQMS Demonstration Project RA-I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6311" y="954500"/>
            <a:ext cx="7942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Demonstration project in RA I, started operations </a:t>
            </a:r>
            <a:r>
              <a:rPr lang="en-US" sz="2400" b="1" dirty="0"/>
              <a:t>4 July 2016 </a:t>
            </a:r>
            <a:r>
              <a:rPr lang="en-US" sz="2400" dirty="0"/>
              <a:t>with </a:t>
            </a:r>
            <a:r>
              <a:rPr lang="en-US" sz="2400" b="1" dirty="0"/>
              <a:t>Kenya </a:t>
            </a:r>
            <a:r>
              <a:rPr lang="hr-HR" sz="2400" b="1" dirty="0" smtClean="0"/>
              <a:t>(KMD) </a:t>
            </a:r>
            <a:r>
              <a:rPr lang="en-US" sz="2400" dirty="0" smtClean="0"/>
              <a:t>and </a:t>
            </a:r>
            <a:r>
              <a:rPr lang="en-US" sz="2400" b="1" dirty="0" smtClean="0"/>
              <a:t>Tanzania</a:t>
            </a:r>
            <a:r>
              <a:rPr lang="hr-HR" sz="2400" b="1" dirty="0" smtClean="0"/>
              <a:t> (TMA):</a:t>
            </a:r>
            <a:endParaRPr lang="en-US" sz="2400" b="1" dirty="0"/>
          </a:p>
          <a:p>
            <a:endParaRPr lang="en-US" dirty="0" smtClean="0"/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sites.google.com/a/wmo.int/wdqms-demo-ra-i/home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1" y="2704911"/>
            <a:ext cx="8229600" cy="341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6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9" y="51354"/>
            <a:ext cx="8708064" cy="863046"/>
          </a:xfrm>
        </p:spPr>
        <p:txBody>
          <a:bodyPr>
            <a:normAutofit/>
          </a:bodyPr>
          <a:lstStyle/>
          <a:p>
            <a:r>
              <a:rPr lang="hr-HR" sz="4000" b="1" dirty="0" err="1" smtClean="0"/>
              <a:t>Summary</a:t>
            </a:r>
            <a:r>
              <a:rPr lang="hr-HR" sz="4000" b="1" dirty="0" smtClean="0"/>
              <a:t>: </a:t>
            </a:r>
            <a:r>
              <a:rPr lang="en-US" sz="4000" b="1" dirty="0" smtClean="0"/>
              <a:t>Process of WDQMS </a:t>
            </a:r>
            <a:endParaRPr lang="en-US" sz="4000" b="1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6" y="1158949"/>
            <a:ext cx="7123814" cy="4837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29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58" y="-1809"/>
            <a:ext cx="8621486" cy="1143000"/>
          </a:xfrm>
        </p:spPr>
        <p:txBody>
          <a:bodyPr>
            <a:normAutofit fontScale="90000"/>
          </a:bodyPr>
          <a:lstStyle/>
          <a:p>
            <a:r>
              <a:rPr lang="hr-HR" b="1" dirty="0" err="1" smtClean="0"/>
              <a:t>Summary</a:t>
            </a:r>
            <a:r>
              <a:rPr lang="hr-HR" b="1" dirty="0" smtClean="0"/>
              <a:t>: </a:t>
            </a:r>
            <a:r>
              <a:rPr lang="hr-HR" b="1" dirty="0" err="1" smtClean="0"/>
              <a:t>detailed</a:t>
            </a:r>
            <a:r>
              <a:rPr lang="hr-HR" b="1" dirty="0" smtClean="0"/>
              <a:t> </a:t>
            </a:r>
            <a:r>
              <a:rPr lang="hr-HR" b="1" dirty="0" err="1" smtClean="0"/>
              <a:t>process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WDQMS</a:t>
            </a:r>
            <a:endParaRPr lang="en-US" b="1" dirty="0"/>
          </a:p>
        </p:txBody>
      </p:sp>
      <p:pic>
        <p:nvPicPr>
          <p:cNvPr id="4" name="image5.png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12726" y="637953"/>
            <a:ext cx="8286890" cy="62536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96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solidFill>
                  <a:srgbClr val="000090"/>
                </a:solidFill>
              </a:rPr>
              <a:t>Thank you</a:t>
            </a:r>
            <a:endParaRPr lang="en-US" sz="48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Background (I)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7" y="1199408"/>
            <a:ext cx="8569841" cy="49692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800" dirty="0"/>
              <a:t>The </a:t>
            </a:r>
            <a:r>
              <a:rPr lang="en-GB" sz="3800" b="1" dirty="0"/>
              <a:t>highest priorities </a:t>
            </a:r>
            <a:r>
              <a:rPr lang="en-GB" sz="3800" dirty="0"/>
              <a:t>for the WIGOS Pre-operational Phase </a:t>
            </a:r>
            <a:endParaRPr lang="en-GB" sz="3800" dirty="0" smtClean="0"/>
          </a:p>
          <a:p>
            <a:pPr marL="0" indent="0">
              <a:buNone/>
            </a:pPr>
            <a:r>
              <a:rPr lang="en-GB" sz="3800" dirty="0" smtClean="0"/>
              <a:t>(2016-2019):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514350" indent="-514350">
              <a:buAutoNum type="arabicParenBoth"/>
            </a:pPr>
            <a:r>
              <a:rPr lang="en-GB" sz="3800" dirty="0" smtClean="0"/>
              <a:t>National </a:t>
            </a:r>
            <a:r>
              <a:rPr lang="en-GB" sz="3800" dirty="0"/>
              <a:t>WIGOS implementation; </a:t>
            </a:r>
            <a:endParaRPr lang="en-GB" sz="3800" dirty="0" smtClean="0"/>
          </a:p>
          <a:p>
            <a:pPr marL="514350" indent="-514350">
              <a:buAutoNum type="arabicParenBoth"/>
            </a:pPr>
            <a:r>
              <a:rPr lang="en-GB" sz="3800" dirty="0" smtClean="0"/>
              <a:t>WIGOS </a:t>
            </a:r>
            <a:r>
              <a:rPr lang="en-GB" sz="3800" dirty="0"/>
              <a:t>Regulatory Material complemented with necessary guidance material to assist Members with the implementation of the WIGOS technical regulations; </a:t>
            </a:r>
            <a:endParaRPr lang="en-GB" sz="3800" dirty="0" smtClean="0"/>
          </a:p>
          <a:p>
            <a:pPr marL="514350" indent="-514350">
              <a:buAutoNum type="arabicParenBoth"/>
            </a:pPr>
            <a:r>
              <a:rPr lang="en-GB" sz="3800" dirty="0" smtClean="0"/>
              <a:t>Further </a:t>
            </a:r>
            <a:r>
              <a:rPr lang="en-GB" sz="3800" dirty="0"/>
              <a:t>development of the WIGOS Information Resource (WIR), with special emphasis on the operational deployment of the Observing Systems Capability Analysis and Review (OSCAR) databases; </a:t>
            </a:r>
            <a:endParaRPr lang="en-GB" sz="3800" dirty="0" smtClean="0"/>
          </a:p>
          <a:p>
            <a:pPr marL="514350" indent="-514350">
              <a:buAutoNum type="arabicParenBoth"/>
            </a:pPr>
            <a:r>
              <a:rPr lang="en-GB" sz="3800" b="1" dirty="0" smtClean="0"/>
              <a:t>Development </a:t>
            </a:r>
            <a:r>
              <a:rPr lang="en-GB" sz="3800" b="1" dirty="0"/>
              <a:t>and implementation of the WIGOS Data Quality Monitoring System</a:t>
            </a:r>
            <a:r>
              <a:rPr lang="en-GB" sz="3800" dirty="0"/>
              <a:t>; and </a:t>
            </a:r>
            <a:endParaRPr lang="en-GB" sz="3800" dirty="0" smtClean="0"/>
          </a:p>
          <a:p>
            <a:pPr marL="514350" indent="-514350">
              <a:buAutoNum type="arabicParenBoth"/>
            </a:pPr>
            <a:r>
              <a:rPr lang="en-GB" sz="3800" dirty="0" smtClean="0"/>
              <a:t>Concept </a:t>
            </a:r>
            <a:r>
              <a:rPr lang="en-GB" sz="3800" dirty="0"/>
              <a:t>development and initial establishment of Regional WIGOS Centres.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378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 (</a:t>
            </a:r>
            <a:r>
              <a:rPr lang="en-US" sz="4000" b="1" dirty="0" smtClean="0"/>
              <a:t>II)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5908"/>
            <a:ext cx="8580475" cy="48502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Proposed by ECMWF and WMO: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b="1" dirty="0" smtClean="0"/>
              <a:t>The 1</a:t>
            </a:r>
            <a:r>
              <a:rPr lang="en-US" sz="3400" b="1" baseline="30000" dirty="0" smtClean="0"/>
              <a:t>st</a:t>
            </a:r>
            <a:r>
              <a:rPr lang="en-US" sz="3400" b="1" dirty="0" smtClean="0"/>
              <a:t> Workshop </a:t>
            </a:r>
            <a:r>
              <a:rPr lang="en-US" sz="3400" b="1" dirty="0"/>
              <a:t>on Observational Data Quality Monitoring </a:t>
            </a:r>
            <a:endParaRPr lang="en-US" sz="3400" b="1" dirty="0" smtClean="0"/>
          </a:p>
          <a:p>
            <a:pPr marL="0" indent="0">
              <a:buNone/>
            </a:pPr>
            <a:r>
              <a:rPr lang="en-US" sz="2900" dirty="0" smtClean="0"/>
              <a:t>(10-12 </a:t>
            </a:r>
            <a:r>
              <a:rPr lang="en-US" sz="2900" dirty="0"/>
              <a:t>December </a:t>
            </a:r>
            <a:r>
              <a:rPr lang="en-US" sz="2900" dirty="0" smtClean="0"/>
              <a:t>2014, Geneva, Switzerland)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dirty="0" err="1" smtClean="0"/>
              <a:t>Organised</a:t>
            </a:r>
            <a:r>
              <a:rPr lang="en-US" sz="3400" dirty="0" smtClean="0"/>
              <a:t> as a part </a:t>
            </a:r>
            <a:r>
              <a:rPr lang="en-US" sz="3400" dirty="0"/>
              <a:t>of the </a:t>
            </a:r>
            <a:r>
              <a:rPr lang="en-US" sz="3400" b="1" dirty="0"/>
              <a:t>ongoing revision of the performance monitoring</a:t>
            </a:r>
            <a:r>
              <a:rPr lang="en-US" sz="3400" dirty="0"/>
              <a:t> for the Global Observing System </a:t>
            </a:r>
            <a:r>
              <a:rPr lang="en-US" sz="3400" dirty="0" smtClean="0"/>
              <a:t>(GOS) and </a:t>
            </a:r>
            <a:r>
              <a:rPr lang="en-US" sz="3400" dirty="0"/>
              <a:t>the WIGOS Quality Management </a:t>
            </a:r>
            <a:r>
              <a:rPr lang="en-US" sz="3400" dirty="0" smtClean="0"/>
              <a:t>activities, with focus on:</a:t>
            </a:r>
          </a:p>
          <a:p>
            <a:pPr>
              <a:buFontTx/>
              <a:buChar char="-"/>
            </a:pPr>
            <a:r>
              <a:rPr lang="en-US" sz="3400" dirty="0" smtClean="0"/>
              <a:t>the </a:t>
            </a:r>
            <a:r>
              <a:rPr lang="en-US" sz="3400" dirty="0" err="1"/>
              <a:t>modernisation</a:t>
            </a:r>
            <a:r>
              <a:rPr lang="en-US" sz="3400" dirty="0"/>
              <a:t> of the NWP-based monitoring of data availability</a:t>
            </a:r>
            <a:r>
              <a:rPr lang="en-US" sz="3400" dirty="0" smtClean="0"/>
              <a:t>,</a:t>
            </a:r>
          </a:p>
          <a:p>
            <a:pPr>
              <a:buFontTx/>
              <a:buChar char="-"/>
            </a:pPr>
            <a:r>
              <a:rPr lang="en-US" sz="3400" dirty="0" smtClean="0"/>
              <a:t>observational </a:t>
            </a:r>
            <a:r>
              <a:rPr lang="en-US" sz="3400" dirty="0"/>
              <a:t>data </a:t>
            </a:r>
            <a:r>
              <a:rPr lang="en-US" sz="3400" dirty="0" smtClean="0"/>
              <a:t>quality, </a:t>
            </a:r>
            <a:r>
              <a:rPr lang="en-US" sz="3400" dirty="0"/>
              <a:t>and </a:t>
            </a:r>
            <a:endParaRPr lang="en-US" sz="3400" dirty="0" smtClean="0"/>
          </a:p>
          <a:p>
            <a:pPr>
              <a:buFontTx/>
              <a:buChar char="-"/>
            </a:pPr>
            <a:r>
              <a:rPr lang="en-US" sz="3400" dirty="0" smtClean="0"/>
              <a:t>the development </a:t>
            </a:r>
            <a:r>
              <a:rPr lang="en-US" sz="3400" dirty="0"/>
              <a:t>of a framework and procedures for the identification, documentation and rectification of various issues revealed by this type of monitoring. </a:t>
            </a:r>
            <a:endParaRPr lang="en-US" sz="3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14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 (</a:t>
            </a:r>
            <a:r>
              <a:rPr lang="en-US" sz="4000" b="1" dirty="0" smtClean="0"/>
              <a:t>III</a:t>
            </a:r>
            <a:r>
              <a:rPr lang="en-US" sz="4000" b="1" dirty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1090"/>
            <a:ext cx="8591108" cy="4850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With the </a:t>
            </a:r>
            <a:r>
              <a:rPr lang="en-US" sz="2400" dirty="0"/>
              <a:t>primary aim of discussing and refining the development of the Quality Monitoring and Incident Management pilot </a:t>
            </a:r>
            <a:r>
              <a:rPr lang="en-US" sz="2400" dirty="0" smtClean="0"/>
              <a:t>projects: </a:t>
            </a:r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The 2nd </a:t>
            </a:r>
            <a:r>
              <a:rPr lang="en-US" sz="2400" b="1" dirty="0"/>
              <a:t>WIGOS Workshop on Quality Monitoring (QM) and Incident Management (IM</a:t>
            </a:r>
            <a:r>
              <a:rPr lang="en-US" sz="2400" b="1" dirty="0" smtClean="0"/>
              <a:t>)</a:t>
            </a:r>
            <a:r>
              <a:rPr lang="hr-HR" sz="2400" dirty="0" smtClean="0"/>
              <a:t>, </a:t>
            </a:r>
            <a:r>
              <a:rPr lang="hr-HR" sz="2400" dirty="0" err="1" smtClean="0"/>
              <a:t>was</a:t>
            </a:r>
            <a:r>
              <a:rPr lang="hr-HR" sz="2400" dirty="0" smtClean="0"/>
              <a:t> </a:t>
            </a:r>
            <a:r>
              <a:rPr lang="hr-HR" sz="2400" dirty="0" err="1" smtClean="0"/>
              <a:t>held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200" dirty="0" smtClean="0"/>
              <a:t>(15 </a:t>
            </a:r>
            <a:r>
              <a:rPr lang="en-US" sz="2200" dirty="0"/>
              <a:t>to 17 December </a:t>
            </a:r>
            <a:r>
              <a:rPr lang="en-US" sz="2200" dirty="0" smtClean="0"/>
              <a:t>2015, Geneva Switzerland)</a:t>
            </a:r>
            <a:r>
              <a:rPr lang="hr-HR" sz="2200" dirty="0" smtClean="0"/>
              <a:t>.</a:t>
            </a:r>
            <a:r>
              <a:rPr lang="en-US" sz="2200" dirty="0" smtClean="0"/>
              <a:t> </a:t>
            </a:r>
            <a:endParaRPr lang="en-US" sz="22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significant </a:t>
            </a:r>
            <a:r>
              <a:rPr lang="en-US" sz="2400" dirty="0" smtClean="0"/>
              <a:t>outcomes: </a:t>
            </a:r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b="1" dirty="0" smtClean="0"/>
              <a:t>Quality Evaluation </a:t>
            </a:r>
            <a:r>
              <a:rPr lang="en-US" sz="2400" dirty="0" smtClean="0"/>
              <a:t>was added to QM and IM functions of WDQMS</a:t>
            </a:r>
          </a:p>
          <a:p>
            <a:pPr marL="0" indent="0">
              <a:buNone/>
            </a:pPr>
            <a:r>
              <a:rPr lang="en-US" sz="2400" dirty="0" smtClean="0"/>
              <a:t>- the detailed </a:t>
            </a:r>
            <a:r>
              <a:rPr lang="en-US" sz="2400" b="1" dirty="0"/>
              <a:t>plans</a:t>
            </a:r>
            <a:r>
              <a:rPr lang="en-US" sz="2400" dirty="0"/>
              <a:t> and </a:t>
            </a:r>
            <a:r>
              <a:rPr lang="en-US" sz="2400" b="1" dirty="0"/>
              <a:t>recommendations</a:t>
            </a:r>
            <a:r>
              <a:rPr lang="en-US" sz="2400" dirty="0"/>
              <a:t> for </a:t>
            </a:r>
            <a:r>
              <a:rPr lang="en-US" sz="2400" dirty="0" smtClean="0"/>
              <a:t>GOS </a:t>
            </a:r>
            <a:r>
              <a:rPr lang="en-US" sz="2400" dirty="0"/>
              <a:t>implementation of </a:t>
            </a:r>
            <a:r>
              <a:rPr lang="en-US" sz="2400" dirty="0" smtClean="0"/>
              <a:t>WIGOS, including the plan for a </a:t>
            </a:r>
            <a:r>
              <a:rPr lang="en-US" sz="2400" b="1" dirty="0" smtClean="0"/>
              <a:t>Demonstration Project in RA </a:t>
            </a:r>
            <a:r>
              <a:rPr lang="en-US" sz="2400" dirty="0" smtClean="0"/>
              <a:t>I.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5253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 (</a:t>
            </a:r>
            <a:r>
              <a:rPr lang="en-US" sz="4000" b="1" dirty="0" smtClean="0"/>
              <a:t>IV)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5909"/>
            <a:ext cx="8431619" cy="154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The </a:t>
            </a:r>
            <a:r>
              <a:rPr lang="en-US" sz="2400" b="1" dirty="0" smtClean="0"/>
              <a:t>5th </a:t>
            </a:r>
            <a:r>
              <a:rPr lang="en-US" sz="2400" b="1" dirty="0"/>
              <a:t>Session of the Inter-Commission Coordination Group on the WMO Integrated Global Observing System (ICG-WIGOS-5)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000" dirty="0" smtClean="0"/>
              <a:t>(25 </a:t>
            </a:r>
            <a:r>
              <a:rPr lang="en-US" sz="2000" dirty="0"/>
              <a:t>to 28 January </a:t>
            </a:r>
            <a:r>
              <a:rPr lang="en-US" sz="2000" dirty="0" smtClean="0"/>
              <a:t>2016, </a:t>
            </a:r>
            <a:r>
              <a:rPr lang="en-US" sz="2000" dirty="0"/>
              <a:t>Geneva, </a:t>
            </a:r>
            <a:r>
              <a:rPr lang="en-US" sz="2000" dirty="0" smtClean="0"/>
              <a:t>Switzerland)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5665" y="3274828"/>
            <a:ext cx="2264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Task Team on WIGOS Quality Management </a:t>
            </a:r>
          </a:p>
          <a:p>
            <a:r>
              <a:rPr lang="en-US" sz="2400" b="1" dirty="0" smtClean="0"/>
              <a:t>(TT-WQM)</a:t>
            </a:r>
            <a:endParaRPr lang="en-US" sz="2400" b="1" dirty="0"/>
          </a:p>
        </p:txBody>
      </p:sp>
      <p:sp>
        <p:nvSpPr>
          <p:cNvPr id="7" name="Right Arrow 6"/>
          <p:cNvSpPr/>
          <p:nvPr/>
        </p:nvSpPr>
        <p:spPr>
          <a:xfrm>
            <a:off x="3434316" y="3690464"/>
            <a:ext cx="1212112" cy="7383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72986" y="3274828"/>
            <a:ext cx="3005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Task Team on WIGOS Data Quality Monitoring Systems</a:t>
            </a:r>
          </a:p>
          <a:p>
            <a:r>
              <a:rPr lang="en-US" sz="2400" b="1" dirty="0" smtClean="0"/>
              <a:t>(TT-WDQMS)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375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Background </a:t>
            </a:r>
            <a:r>
              <a:rPr lang="en-US" sz="4000" b="1" dirty="0" smtClean="0"/>
              <a:t>(V</a:t>
            </a:r>
            <a:r>
              <a:rPr lang="en-US" sz="40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5908"/>
            <a:ext cx="8431619" cy="36788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500" b="1" dirty="0" smtClean="0"/>
              <a:t>TT-WDQMS </a:t>
            </a:r>
            <a:r>
              <a:rPr lang="en-GB" sz="3800" b="1" dirty="0" smtClean="0"/>
              <a:t>Terms </a:t>
            </a:r>
            <a:r>
              <a:rPr lang="en-GB" sz="3800" b="1" dirty="0"/>
              <a:t>of Reference:</a:t>
            </a:r>
            <a:endParaRPr lang="en-US" sz="3800" dirty="0"/>
          </a:p>
          <a:p>
            <a:pPr marL="0" indent="0">
              <a:buNone/>
            </a:pPr>
            <a:r>
              <a:rPr lang="en-GB" sz="3400" dirty="0"/>
              <a:t>1)	Develop the concept and provide technical support to the implementation of the WIGOS Data Quality Monitoring System (WDQMS), including the three basic components:</a:t>
            </a:r>
            <a:endParaRPr lang="en-US" sz="3400" dirty="0"/>
          </a:p>
          <a:p>
            <a:pPr marL="0" indent="0">
              <a:buNone/>
            </a:pPr>
            <a:r>
              <a:rPr lang="en-GB" sz="3400" dirty="0" smtClean="0"/>
              <a:t>	a</a:t>
            </a:r>
            <a:r>
              <a:rPr lang="en-GB" sz="3400" dirty="0"/>
              <a:t>)	a monitoring function for data availability and data quality (QM),</a:t>
            </a:r>
            <a:endParaRPr lang="en-US" sz="3400" dirty="0"/>
          </a:p>
          <a:p>
            <a:pPr marL="0" indent="0">
              <a:buNone/>
            </a:pPr>
            <a:r>
              <a:rPr lang="en-GB" sz="3400" dirty="0" smtClean="0"/>
              <a:t>	b</a:t>
            </a:r>
            <a:r>
              <a:rPr lang="en-GB" sz="3400" dirty="0"/>
              <a:t>)	an analysis and evaluation function (</a:t>
            </a:r>
            <a:r>
              <a:rPr lang="en-GB" sz="3400" dirty="0" err="1"/>
              <a:t>Ev</a:t>
            </a:r>
            <a:r>
              <a:rPr lang="en-GB" sz="3400" dirty="0"/>
              <a:t>),</a:t>
            </a:r>
            <a:endParaRPr lang="en-US" sz="3400" dirty="0"/>
          </a:p>
          <a:p>
            <a:pPr marL="0" indent="0">
              <a:buNone/>
            </a:pPr>
            <a:r>
              <a:rPr lang="en-GB" sz="3400" dirty="0" smtClean="0"/>
              <a:t>	c</a:t>
            </a:r>
            <a:r>
              <a:rPr lang="en-GB" sz="3400" dirty="0"/>
              <a:t>)	an incident management function (IM);</a:t>
            </a:r>
            <a:endParaRPr lang="en-US" sz="3400" dirty="0"/>
          </a:p>
          <a:p>
            <a:pPr marL="0" indent="0">
              <a:buNone/>
            </a:pPr>
            <a:r>
              <a:rPr lang="en-GB" sz="3400" dirty="0"/>
              <a:t>2)	Ensure that the WDQMS will be:</a:t>
            </a:r>
            <a:endParaRPr lang="en-US" sz="3400" dirty="0"/>
          </a:p>
          <a:p>
            <a:pPr marL="0" indent="0">
              <a:buNone/>
            </a:pPr>
            <a:r>
              <a:rPr lang="en-GB" sz="3400" dirty="0" smtClean="0"/>
              <a:t>	a</a:t>
            </a:r>
            <a:r>
              <a:rPr lang="en-GB" sz="3400" dirty="0"/>
              <a:t>)	applicable to all WIGOS observing components,</a:t>
            </a:r>
            <a:endParaRPr lang="en-US" sz="3400" dirty="0"/>
          </a:p>
          <a:p>
            <a:pPr marL="0" indent="0">
              <a:buNone/>
            </a:pPr>
            <a:r>
              <a:rPr lang="en-GB" sz="3400" dirty="0" smtClean="0"/>
              <a:t>	b</a:t>
            </a:r>
            <a:r>
              <a:rPr lang="en-GB" sz="3400" dirty="0"/>
              <a:t>) 	fully interoperable with OSCAR (Observing Systems Capabilities Analysis and Review) – </a:t>
            </a:r>
            <a:r>
              <a:rPr lang="en-GB" sz="3400" dirty="0" smtClean="0"/>
              <a:t>			the monitoring </a:t>
            </a:r>
            <a:r>
              <a:rPr lang="en-GB" sz="3400" dirty="0"/>
              <a:t>tools to be integrated with OSCAR, to the possible extent;</a:t>
            </a:r>
            <a:endParaRPr lang="en-US" sz="3400" dirty="0"/>
          </a:p>
          <a:p>
            <a:pPr marL="0" indent="0">
              <a:buNone/>
            </a:pPr>
            <a:r>
              <a:rPr lang="en-GB" sz="3400" dirty="0"/>
              <a:t>3)	</a:t>
            </a:r>
            <a:r>
              <a:rPr lang="en-GB" sz="3400" dirty="0" smtClean="0"/>
              <a:t>Develop </a:t>
            </a:r>
            <a:r>
              <a:rPr lang="en-GB" sz="3400" dirty="0"/>
              <a:t>appropriate pilot and demonstration projects (depending on available funding) in order to </a:t>
            </a:r>
            <a:r>
              <a:rPr lang="en-GB" sz="3400" dirty="0" smtClean="0"/>
              <a:t>test </a:t>
            </a:r>
            <a:r>
              <a:rPr lang="en-GB" sz="3400" dirty="0"/>
              <a:t>and consolidate the concept of the WDQMS;</a:t>
            </a:r>
            <a:endParaRPr lang="en-US" sz="3400" dirty="0"/>
          </a:p>
          <a:p>
            <a:pPr marL="0" indent="0">
              <a:buNone/>
            </a:pPr>
            <a:r>
              <a:rPr lang="en-GB" sz="3400" dirty="0"/>
              <a:t>4)	Report to ICG-WIGOS on the development and implementation of the WDQMS;</a:t>
            </a:r>
            <a:endParaRPr lang="en-US" sz="3400" dirty="0"/>
          </a:p>
          <a:p>
            <a:pPr marL="0" indent="0">
              <a:buNone/>
            </a:pPr>
            <a:r>
              <a:rPr lang="en-GB" sz="3400" dirty="0"/>
              <a:t>5)	Propose updates to the Manual on WIGOS needed for the implementation of the WDQMS;</a:t>
            </a:r>
            <a:endParaRPr lang="en-US" sz="3400" dirty="0"/>
          </a:p>
          <a:p>
            <a:pPr marL="0" indent="0">
              <a:buNone/>
            </a:pPr>
            <a:r>
              <a:rPr lang="en-GB" sz="3400" dirty="0"/>
              <a:t>6)	Develop WDQMS related guidance material.</a:t>
            </a:r>
            <a:endParaRPr lang="en-US" sz="3400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4791" y="5050465"/>
            <a:ext cx="8102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Members:</a:t>
            </a:r>
            <a:endParaRPr lang="en-US" dirty="0"/>
          </a:p>
          <a:p>
            <a:r>
              <a:rPr lang="en-GB" b="1" dirty="0"/>
              <a:t>Mr Stuart </a:t>
            </a:r>
            <a:r>
              <a:rPr lang="en-GB" b="1" dirty="0" err="1"/>
              <a:t>Goldstraw</a:t>
            </a:r>
            <a:r>
              <a:rPr lang="en-GB" b="1" dirty="0"/>
              <a:t> (UK), </a:t>
            </a:r>
            <a:r>
              <a:rPr lang="en-GB" b="1" dirty="0" smtClean="0"/>
              <a:t>Chair;	</a:t>
            </a:r>
            <a:r>
              <a:rPr lang="en-GB" dirty="0" smtClean="0"/>
              <a:t>Mr </a:t>
            </a:r>
            <a:r>
              <a:rPr lang="en-GB" dirty="0"/>
              <a:t>Robert </a:t>
            </a:r>
            <a:r>
              <a:rPr lang="en-GB" dirty="0" err="1"/>
              <a:t>Grumbine</a:t>
            </a:r>
            <a:r>
              <a:rPr lang="en-GB" dirty="0"/>
              <a:t> (USA</a:t>
            </a:r>
            <a:r>
              <a:rPr lang="en-GB" dirty="0" smtClean="0"/>
              <a:t>); Ms </a:t>
            </a:r>
            <a:r>
              <a:rPr lang="en-GB" dirty="0"/>
              <a:t>Estelle </a:t>
            </a:r>
            <a:r>
              <a:rPr lang="en-GB" dirty="0" err="1"/>
              <a:t>Grüter</a:t>
            </a:r>
            <a:r>
              <a:rPr lang="en-GB" dirty="0"/>
              <a:t> (Switzerland</a:t>
            </a:r>
            <a:r>
              <a:rPr lang="en-GB" dirty="0" smtClean="0"/>
              <a:t>); Mr </a:t>
            </a:r>
            <a:r>
              <a:rPr lang="en-GB" dirty="0"/>
              <a:t>Henry </a:t>
            </a:r>
            <a:r>
              <a:rPr lang="en-GB" dirty="0" err="1"/>
              <a:t>Karanja</a:t>
            </a:r>
            <a:r>
              <a:rPr lang="en-GB" dirty="0"/>
              <a:t> (Kenya</a:t>
            </a:r>
            <a:r>
              <a:rPr lang="en-GB" dirty="0" smtClean="0"/>
              <a:t>); Mr </a:t>
            </a:r>
            <a:r>
              <a:rPr lang="en-GB" dirty="0"/>
              <a:t>Timothy Oakley (UK</a:t>
            </a:r>
            <a:r>
              <a:rPr lang="en-GB" dirty="0" smtClean="0"/>
              <a:t>); Mr </a:t>
            </a:r>
            <a:r>
              <a:rPr lang="en-GB" dirty="0" err="1"/>
              <a:t>Yukinari</a:t>
            </a:r>
            <a:r>
              <a:rPr lang="en-GB" dirty="0"/>
              <a:t> Ota (Japan</a:t>
            </a:r>
            <a:r>
              <a:rPr lang="en-GB" dirty="0" smtClean="0"/>
              <a:t>); Ms </a:t>
            </a:r>
            <a:r>
              <a:rPr lang="en-GB" dirty="0"/>
              <a:t>Cristina Prates (ECMWF</a:t>
            </a:r>
            <a:r>
              <a:rPr lang="en-GB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88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PWPP (I)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37" y="955135"/>
            <a:ext cx="8597460" cy="5125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In accordance with </a:t>
            </a:r>
            <a:r>
              <a:rPr lang="en-US" sz="2400" b="1" dirty="0" smtClean="0"/>
              <a:t>Plan for WIGOS Pre-Operational Phase (2016-2016) </a:t>
            </a:r>
            <a:r>
              <a:rPr lang="en-US" sz="2400" i="1" dirty="0" smtClean="0"/>
              <a:t>Annex to Resolution 5.1.(1)/1 (EC-68)</a:t>
            </a:r>
          </a:p>
          <a:p>
            <a:pPr marL="0" indent="0">
              <a:buNone/>
            </a:pPr>
            <a:r>
              <a:rPr lang="en-GB" sz="2400" u="sng" dirty="0" smtClean="0">
                <a:latin typeface="+mj-lt"/>
              </a:rPr>
              <a:t>In regard to WDQMS, the </a:t>
            </a:r>
            <a:r>
              <a:rPr lang="en-GB" sz="2400" u="sng" dirty="0">
                <a:latin typeface="+mj-lt"/>
              </a:rPr>
              <a:t>key priority is:</a:t>
            </a:r>
          </a:p>
          <a:p>
            <a:pPr marL="0" indent="0">
              <a:buNone/>
            </a:pPr>
            <a:r>
              <a:rPr lang="en-GB" sz="2000" dirty="0" smtClean="0"/>
              <a:t>development </a:t>
            </a:r>
            <a:r>
              <a:rPr lang="en-GB" sz="2000" dirty="0"/>
              <a:t>of </a:t>
            </a:r>
            <a:r>
              <a:rPr lang="en-GB" sz="2000" b="1" dirty="0"/>
              <a:t>a modern and efficient performance monitoring and reporting system </a:t>
            </a:r>
            <a:r>
              <a:rPr lang="en-GB" sz="2000" dirty="0"/>
              <a:t>for observational data availability and data quality. </a:t>
            </a:r>
          </a:p>
          <a:p>
            <a:pPr marL="0" indent="0">
              <a:buNone/>
            </a:pPr>
            <a:r>
              <a:rPr lang="en-US" sz="2400" u="sng" dirty="0" smtClean="0"/>
              <a:t>Deliverables (…):</a:t>
            </a:r>
            <a:endParaRPr lang="en-US" sz="2400" u="sng" dirty="0"/>
          </a:p>
          <a:p>
            <a:pPr marL="0" indent="0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By </a:t>
            </a:r>
            <a:r>
              <a:rPr lang="en-GB" sz="2000" b="1" dirty="0">
                <a:solidFill>
                  <a:srgbClr val="FF0000"/>
                </a:solidFill>
              </a:rPr>
              <a:t>the time of Congress-18 in 2019</a:t>
            </a:r>
            <a:r>
              <a:rPr lang="en-GB" sz="2000" dirty="0"/>
              <a:t>, the WIGOS framework will have been completed, encompassing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r>
              <a:rPr lang="en-GB" sz="2000" b="1" dirty="0" smtClean="0"/>
              <a:t>WDQMS </a:t>
            </a:r>
            <a:r>
              <a:rPr lang="en-GB" sz="2000" b="1" dirty="0"/>
              <a:t>concept tested and consolidated. Observational data quality monitoring practices and procedures defined, incorporated in the WIGOS Regulatory Material and WIGOS Data Quality Monitoring System implemented</a:t>
            </a:r>
            <a:r>
              <a:rPr lang="en-GB" sz="2000" dirty="0"/>
              <a:t>;</a:t>
            </a:r>
            <a:endParaRPr lang="en-US" sz="2000" dirty="0"/>
          </a:p>
          <a:p>
            <a:pPr marL="0" indent="0">
              <a:buNone/>
            </a:pPr>
            <a:r>
              <a:rPr lang="en-US" sz="2400" u="sng" dirty="0" smtClean="0"/>
              <a:t>Outcomes (…): </a:t>
            </a:r>
          </a:p>
          <a:p>
            <a:pPr marL="0" indent="0">
              <a:buNone/>
            </a:pPr>
            <a:r>
              <a:rPr lang="en-GB" sz="2000" dirty="0" smtClean="0"/>
              <a:t>(</a:t>
            </a:r>
            <a:r>
              <a:rPr lang="en-GB" sz="2000" dirty="0" err="1" smtClean="0"/>
              <a:t>i</a:t>
            </a:r>
            <a:r>
              <a:rPr lang="en-GB" sz="2000" dirty="0" smtClean="0"/>
              <a:t>)	</a:t>
            </a:r>
            <a:r>
              <a:rPr lang="en-GB" sz="2000" b="1" dirty="0" smtClean="0"/>
              <a:t>Progressively </a:t>
            </a:r>
            <a:r>
              <a:rPr lang="en-GB" sz="2000" b="1" dirty="0"/>
              <a:t>improved availability and quality of WIGOS </a:t>
            </a:r>
            <a:r>
              <a:rPr lang="en-GB" sz="2000" b="1" dirty="0" smtClean="0"/>
              <a:t>observational </a:t>
            </a:r>
            <a:r>
              <a:rPr lang="en-GB" sz="2000" b="1" dirty="0"/>
              <a:t>data and metadata</a:t>
            </a:r>
            <a:r>
              <a:rPr lang="en-GB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378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32"/>
            <a:ext cx="8229600" cy="1143000"/>
          </a:xfrm>
        </p:spPr>
        <p:txBody>
          <a:bodyPr>
            <a:normAutofit/>
          </a:bodyPr>
          <a:lstStyle/>
          <a:p>
            <a:r>
              <a:rPr lang="hr-HR" b="1" dirty="0" smtClean="0"/>
              <a:t>WDQMS (I)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034"/>
            <a:ext cx="8229600" cy="4697381"/>
          </a:xfrm>
        </p:spPr>
        <p:txBody>
          <a:bodyPr>
            <a:normAutofit/>
          </a:bodyPr>
          <a:lstStyle/>
          <a:p>
            <a:pPr marL="457200" indent="-457200" defTabSz="782863">
              <a:lnSpc>
                <a:spcPct val="90000"/>
              </a:lnSpc>
              <a:spcBef>
                <a:spcPts val="900"/>
              </a:spcBef>
              <a:buSzPct val="100000"/>
              <a:buAutoNum type="arabicParenR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hr-HR" sz="2400" b="1" dirty="0" smtClean="0"/>
          </a:p>
          <a:p>
            <a:pPr marL="457200" indent="-457200" defTabSz="782863">
              <a:lnSpc>
                <a:spcPct val="90000"/>
              </a:lnSpc>
              <a:spcBef>
                <a:spcPts val="900"/>
              </a:spcBef>
              <a:buSzPct val="100000"/>
              <a:buAutoNum type="arabi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hr-HR" sz="2400" b="1" dirty="0" smtClean="0"/>
              <a:t>M</a:t>
            </a:r>
            <a:r>
              <a:rPr lang="en-US" sz="2400" b="1" dirty="0" err="1" smtClean="0"/>
              <a:t>odern</a:t>
            </a:r>
            <a:r>
              <a:rPr lang="en-US" sz="2400" b="1" dirty="0" smtClean="0"/>
              <a:t> </a:t>
            </a:r>
            <a:r>
              <a:rPr lang="en-US" sz="2400" b="1" dirty="0"/>
              <a:t>and efficient performance monitoring</a:t>
            </a:r>
            <a:r>
              <a:rPr lang="en-US" sz="2400" dirty="0"/>
              <a:t> </a:t>
            </a:r>
            <a:r>
              <a:rPr lang="en-US" sz="2400" b="1" dirty="0"/>
              <a:t>and reporting</a:t>
            </a:r>
            <a:r>
              <a:rPr lang="en-US" sz="2400" dirty="0"/>
              <a:t> system for observational data availability and </a:t>
            </a:r>
            <a:r>
              <a:rPr lang="en-US" sz="2400" dirty="0" smtClean="0"/>
              <a:t>quality.</a:t>
            </a:r>
            <a:endParaRPr lang="hr-HR" sz="2400" dirty="0"/>
          </a:p>
          <a:p>
            <a:pPr marL="457200" indent="-457200" defTabSz="782863">
              <a:lnSpc>
                <a:spcPct val="90000"/>
              </a:lnSpc>
              <a:spcBef>
                <a:spcPts val="900"/>
              </a:spcBef>
              <a:buSzPct val="100000"/>
              <a:buAutoNum type="arabicParenR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hr-HR" sz="2400" b="1" dirty="0" smtClean="0"/>
              <a:t>E</a:t>
            </a:r>
            <a:r>
              <a:rPr lang="en-US" sz="2400" b="1" dirty="0" err="1" smtClean="0"/>
              <a:t>ssential</a:t>
            </a:r>
            <a:r>
              <a:rPr lang="en-US" sz="2400" b="1" dirty="0" smtClean="0"/>
              <a:t> </a:t>
            </a:r>
            <a:r>
              <a:rPr lang="en-US" sz="2400" b="1" dirty="0"/>
              <a:t>for measuring the effectiveness and impact of WIGOS</a:t>
            </a:r>
            <a:r>
              <a:rPr lang="en-US" sz="2400" dirty="0"/>
              <a:t>, and for </a:t>
            </a:r>
            <a:r>
              <a:rPr lang="en-US" sz="2400" b="1" dirty="0"/>
              <a:t>developing robust incident management practices</a:t>
            </a:r>
            <a:r>
              <a:rPr lang="en-US" sz="2400" dirty="0"/>
              <a:t> that will lead to improved WIGOS data quality and availability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pPr marL="0" indent="0" defTabSz="782863">
              <a:lnSpc>
                <a:spcPct val="90000"/>
              </a:lnSpc>
              <a:spcBef>
                <a:spcPts val="900"/>
              </a:spcBef>
              <a:buSzPct val="100000"/>
              <a:buNone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400" dirty="0"/>
          </a:p>
          <a:p>
            <a:pPr marL="0" indent="0" algn="ctr">
              <a:buNone/>
            </a:pPr>
            <a:r>
              <a:rPr lang="hr-HR" sz="3600" b="1" dirty="0" smtClean="0"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ym typeface="Wingdings" panose="05000000000000000000" pitchFamily="2" charset="2"/>
              </a:rPr>
              <a:t>H</a:t>
            </a:r>
            <a:r>
              <a:rPr lang="en-US" sz="3600" b="1" dirty="0" smtClean="0"/>
              <a:t>ow well is WIGOS functioning?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797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3177</TotalTime>
  <Words>1482</Words>
  <Application>Microsoft Office PowerPoint</Application>
  <PresentationFormat>On-screen Show (4:3)</PresentationFormat>
  <Paragraphs>208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WMO_WHITE_Powerpoint_en_fr</vt:lpstr>
      <vt:lpstr>PowerPoint Presentation</vt:lpstr>
      <vt:lpstr>Outline</vt:lpstr>
      <vt:lpstr>Background (I)</vt:lpstr>
      <vt:lpstr>Background (II)</vt:lpstr>
      <vt:lpstr>Background (III)</vt:lpstr>
      <vt:lpstr>Background (IV)</vt:lpstr>
      <vt:lpstr>Background (V)</vt:lpstr>
      <vt:lpstr>PWPP (I)</vt:lpstr>
      <vt:lpstr>WDQMS (I)</vt:lpstr>
      <vt:lpstr>WDQMS (II)</vt:lpstr>
      <vt:lpstr>WIGOS Quality Monitoring (I) </vt:lpstr>
      <vt:lpstr>PowerPoint Presentation</vt:lpstr>
      <vt:lpstr>PowerPoint Presentation</vt:lpstr>
      <vt:lpstr> Performance targets: Surface Synoptic Land Stations </vt:lpstr>
      <vt:lpstr>PowerPoint Presentation</vt:lpstr>
      <vt:lpstr>PowerPoint Presentation</vt:lpstr>
      <vt:lpstr>WIGOS Data Quality Evaluation (I)</vt:lpstr>
      <vt:lpstr>WIGOS Incident Management</vt:lpstr>
      <vt:lpstr>WIGOS IM procedure steps</vt:lpstr>
      <vt:lpstr>PowerPoint Presentation</vt:lpstr>
      <vt:lpstr>WDQMS Demonstration Project RA-I  </vt:lpstr>
      <vt:lpstr>Summary: Process of WDQMS </vt:lpstr>
      <vt:lpstr>Summary: detailed process of WDQMS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Belfiore</dc:creator>
  <cp:lastModifiedBy>KPremec</cp:lastModifiedBy>
  <cp:revision>141</cp:revision>
  <cp:lastPrinted>2016-05-12T09:45:54Z</cp:lastPrinted>
  <dcterms:created xsi:type="dcterms:W3CDTF">2016-05-10T08:11:08Z</dcterms:created>
  <dcterms:modified xsi:type="dcterms:W3CDTF">2016-09-05T10:25:10Z</dcterms:modified>
</cp:coreProperties>
</file>