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62" r:id="rId3"/>
    <p:sldId id="271" r:id="rId4"/>
    <p:sldId id="258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526A0-F30A-4D78-810D-E00777EBA2DE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0970F-AC6C-4F33-BC3D-8F4EEA3B0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408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7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2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379C-FF96-584F-9966-3CE410D994F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35254" y="336884"/>
            <a:ext cx="8460612" cy="527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WIGOS Workshop for </a:t>
            </a:r>
            <a:r>
              <a:rPr lang="hr-HR" sz="18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</a:t>
            </a:r>
            <a:r>
              <a:rPr lang="en-US" sz="18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with Focus on </a:t>
            </a:r>
            <a:endParaRPr lang="hr-HR" sz="18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Marine Meteorological and Oceanographic Observing Requirements</a:t>
            </a:r>
            <a:endParaRPr lang="hr-HR" sz="1800" dirty="0" smtClean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Split, Croatia, 5-7 September 2016</a:t>
            </a:r>
            <a:endParaRPr lang="hr-HR" sz="1800" dirty="0" smtClean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2000" dirty="0" smtClean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sz="2000" dirty="0" smtClean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 smtClean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r-HR" sz="36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of the Workshop</a:t>
            </a:r>
          </a:p>
          <a:p>
            <a:endParaRPr lang="en-US" sz="6600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r-HR" sz="2800" b="1" dirty="0" smtClean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Ivan Cacic</a:t>
            </a:r>
          </a:p>
          <a:p>
            <a:r>
              <a:rPr lang="hr-HR" sz="2000" b="1" dirty="0" smtClean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President of RA VI (Europe)</a:t>
            </a:r>
            <a:endParaRPr lang="en-US" sz="3000" b="1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2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6309" y="768160"/>
            <a:ext cx="9134371" cy="61555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9875" indent="-269875" algn="just">
              <a:buSzPct val="130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</a:t>
            </a:r>
            <a:r>
              <a:rPr lang="hr-HR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WIGOS Implementation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respecting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complementary WIS environment</a:t>
            </a:r>
            <a:endParaRPr lang="hr-HR" sz="20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</a:pPr>
            <a:endParaRPr lang="en-US" sz="12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Milestone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towards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2017 session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Croatia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accordance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the </a:t>
            </a:r>
            <a:endParaRPr lang="hr-HR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</a:pPr>
            <a:endParaRPr lang="en-US" sz="5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  <a:buFont typeface="Courier New" pitchFamily="49" charset="0"/>
              <a:buChar char="o"/>
              <a:tabLst>
                <a:tab pos="539750" algn="l"/>
              </a:tabLst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</a:t>
            </a:r>
            <a:r>
              <a:rPr lang="hr-HR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Group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</a:t>
            </a:r>
            <a:r>
              <a:rPr lang="hr-HR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hr-HR" sz="18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9875" algn="just">
              <a:buClr>
                <a:srgbClr val="002060"/>
              </a:buClr>
              <a:buSzPct val="80000"/>
              <a:buFont typeface="Wingdings" pitchFamily="2" charset="2"/>
              <a:buChar char="ü"/>
              <a:tabLst>
                <a:tab pos="722313" algn="l"/>
              </a:tabLst>
            </a:pPr>
            <a:r>
              <a:rPr lang="hr-HR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a RA VI Regional WIGOS Centers (RWC) </a:t>
            </a:r>
            <a:endParaRPr lang="hr-HR" sz="18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9875" algn="just">
              <a:buClr>
                <a:srgbClr val="002060"/>
              </a:buClr>
              <a:buSzPct val="80000"/>
              <a:tabLst>
                <a:tab pos="722313" algn="l"/>
              </a:tabLst>
            </a:pPr>
            <a:r>
              <a:rPr lang="hr-HR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as a </a:t>
            </a:r>
            <a:r>
              <a:rPr lang="en-US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network of contributing NMHSs (virtual center structure)</a:t>
            </a:r>
            <a:endParaRPr lang="hr-HR" sz="18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9875" algn="just">
              <a:buClr>
                <a:srgbClr val="002060"/>
              </a:buClr>
              <a:buSzPct val="80000"/>
              <a:buFont typeface="Wingdings" pitchFamily="2" charset="2"/>
              <a:buChar char="ü"/>
              <a:tabLst>
                <a:tab pos="722313" algn="l"/>
              </a:tabLst>
            </a:pPr>
            <a:r>
              <a:rPr lang="hr-HR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a “</a:t>
            </a:r>
            <a:r>
              <a:rPr lang="en-US" sz="1800" i="1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proof of concept</a:t>
            </a:r>
            <a:r>
              <a:rPr lang="en-US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phase in setting-up of </a:t>
            </a:r>
            <a:endParaRPr lang="hr-HR" sz="18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9875" algn="just">
              <a:buClr>
                <a:srgbClr val="002060"/>
              </a:buClr>
              <a:buSzPct val="80000"/>
              <a:tabLst>
                <a:tab pos="722313" algn="l"/>
              </a:tabLst>
            </a:pPr>
            <a:r>
              <a:rPr lang="hr-HR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hr-HR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WC</a:t>
            </a:r>
            <a:r>
              <a:rPr lang="en-US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-Network</a:t>
            </a:r>
            <a:r>
              <a:rPr lang="hr-HR" sz="18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</a:t>
            </a:r>
            <a:r>
              <a:rPr lang="hr-HR" sz="1400" i="1" dirty="0" smtClean="0">
                <a:solidFill>
                  <a:srgbClr val="00206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14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9875" algn="just">
              <a:buClr>
                <a:srgbClr val="002060"/>
              </a:buClr>
              <a:buSzPct val="80000"/>
              <a:tabLst>
                <a:tab pos="722313" algn="l"/>
              </a:tabLst>
            </a:pPr>
            <a:r>
              <a:rPr lang="hr-HR" sz="800" i="1" dirty="0" smtClean="0">
                <a:solidFill>
                  <a:srgbClr val="000066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hr-HR" sz="1400" i="1" dirty="0" smtClean="0">
                <a:solidFill>
                  <a:srgbClr val="000066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                                                               </a:t>
            </a:r>
          </a:p>
          <a:p>
            <a:pPr marL="539750" indent="-269875" algn="just">
              <a:buSzPct val="80000"/>
              <a:buFont typeface="Courier New" pitchFamily="49" charset="0"/>
              <a:buChar char="o"/>
              <a:tabLst>
                <a:tab pos="539750" algn="l"/>
              </a:tabLst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Operational plan 2016 - 2019</a:t>
            </a:r>
          </a:p>
          <a:p>
            <a:pPr marL="269875" indent="-269875" algn="just">
              <a:buSzPct val="130000"/>
            </a:pPr>
            <a:endParaRPr lang="hr-HR" sz="5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</a:pP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endParaRPr lang="hr-HR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</a:pPr>
            <a:endParaRPr lang="en-US" sz="5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  <a:buFont typeface="Wingdings" pitchFamily="2" charset="2"/>
              <a:buChar char="§"/>
            </a:pPr>
            <a:r>
              <a:rPr lang="hr-HR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egional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IGOS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development 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center structure </a:t>
            </a:r>
            <a:r>
              <a:rPr lang="hr-HR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assigned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to </a:t>
            </a:r>
            <a:r>
              <a:rPr lang="hr-HR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NMHSs represented in the RA VI TT on WIGOS that will start to work as a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 shell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reduced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of functions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geographical coverage</a:t>
            </a:r>
            <a:endParaRPr lang="hr-HR" sz="20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</a:pPr>
            <a:endParaRPr lang="en-US" sz="8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WIGOS implementation </a:t>
            </a:r>
            <a:endParaRPr lang="hr-HR" sz="2000" b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</a:pPr>
            <a:endParaRPr lang="en-US" sz="800" b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SzPct val="130000"/>
            </a:pP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RA VI level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</a:t>
            </a:r>
            <a:endParaRPr lang="hr-HR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SzPct val="130000"/>
            </a:pPr>
            <a:r>
              <a:rPr lang="en-US" sz="5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5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  <a:buFont typeface="Wingdings" pitchFamily="2" charset="2"/>
              <a:buChar char="ü"/>
            </a:pP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responsibility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Task Team on WIGOS</a:t>
            </a:r>
            <a:endParaRPr lang="hr-HR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  <a:buFont typeface="Wingdings" pitchFamily="2" charset="2"/>
              <a:buChar char="ü"/>
            </a:pP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supervision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Working Group on 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hr-HR" sz="16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echnology 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hr-HR" sz="16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evelopment and 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hr-HR" sz="16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mplementation</a:t>
            </a:r>
            <a:endParaRPr lang="en-US" sz="1600" i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2" descr="H:\DHMZ\4. Međunarodni poslovi\1. Organizacije\1. WMO\1. Constituent Bodyes\2. EC\Meetings\EC 2016\RA VI\Radni materijal\4th RA VI 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6655" y="1933268"/>
            <a:ext cx="2271556" cy="1277750"/>
          </a:xfrm>
          <a:prstGeom prst="rect">
            <a:avLst/>
          </a:prstGeom>
          <a:noFill/>
        </p:spPr>
      </p:pic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0" y="779646"/>
            <a:ext cx="9144000" cy="4812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2444819" y="105881"/>
            <a:ext cx="441799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600" b="1" dirty="0" smtClean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points 1/2</a:t>
            </a:r>
            <a:endParaRPr lang="en-US" sz="2600" b="1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 descr="RA 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739" y="31429"/>
            <a:ext cx="1259632" cy="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5748" y="3435818"/>
            <a:ext cx="2222408" cy="93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736655" y="3211018"/>
            <a:ext cx="2309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1400" i="1" dirty="0" smtClean="0">
                <a:solidFill>
                  <a:srgbClr val="00206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4</a:t>
            </a:r>
            <a:r>
              <a:rPr lang="hr-HR" sz="1400" i="1" baseline="30000" dirty="0" smtClean="0">
                <a:solidFill>
                  <a:srgbClr val="00206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hr-HR" sz="1400" i="1" dirty="0" smtClean="0">
                <a:solidFill>
                  <a:srgbClr val="00206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i="1" dirty="0" smtClean="0">
                <a:solidFill>
                  <a:srgbClr val="00206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MG Meeting</a:t>
            </a:r>
            <a:endParaRPr lang="hr-HR" sz="1400" i="1" dirty="0" smtClean="0">
              <a:solidFill>
                <a:srgbClr val="00206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hr-HR" sz="1400" i="1" dirty="0" smtClean="0">
                <a:solidFill>
                  <a:srgbClr val="000066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Lisbon</a:t>
            </a:r>
            <a:r>
              <a:rPr lang="en-US" sz="1400" i="1" dirty="0" smtClean="0">
                <a:solidFill>
                  <a:srgbClr val="000066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Portugal, </a:t>
            </a:r>
            <a:r>
              <a:rPr lang="hr-HR" sz="1400" i="1" dirty="0" smtClean="0">
                <a:solidFill>
                  <a:srgbClr val="000066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April </a:t>
            </a:r>
            <a:r>
              <a:rPr lang="en-US" sz="1400" i="1" dirty="0" smtClean="0">
                <a:solidFill>
                  <a:srgbClr val="000066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endParaRPr lang="hr-HR" sz="1400" dirty="0"/>
          </a:p>
        </p:txBody>
      </p:sp>
    </p:spTree>
    <p:extLst>
      <p:ext uri="{BB962C8B-B14F-4D97-AF65-F5344CB8AC3E}">
        <p14:creationId xmlns="" xmlns:p14="http://schemas.microsoft.com/office/powerpoint/2010/main" val="39604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5"/>
      <p:bldP spid="1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0" y="779646"/>
            <a:ext cx="9144000" cy="4812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2444819" y="105881"/>
            <a:ext cx="4417996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600" b="1" dirty="0" smtClean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points 2/2</a:t>
            </a:r>
            <a:endParaRPr lang="en-US" sz="2600" b="1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739" y="31429"/>
            <a:ext cx="1259632" cy="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629" y="767921"/>
            <a:ext cx="9134371" cy="55707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9875" indent="-269875" algn="just">
              <a:buSzPct val="130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Kick-off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consolidation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</a:t>
            </a:r>
          </a:p>
          <a:p>
            <a:pPr marL="539750" indent="-269875" algn="just">
              <a:buSzPct val="80000"/>
              <a:buFont typeface="Courier New" pitchFamily="49" charset="0"/>
              <a:buChar char="o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NMHSs disunite network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starting with the marine and oceanographic monitoring</a:t>
            </a:r>
          </a:p>
          <a:p>
            <a:pPr marL="539750" indent="-269875" algn="just">
              <a:buSzPct val="80000"/>
              <a:buFont typeface="Courier New" pitchFamily="49" charset="0"/>
              <a:buChar char="o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disunite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marine and oceanographic monitoring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networks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NMHSs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organizations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sub-regional level</a:t>
            </a:r>
            <a:endParaRPr lang="hr-HR" sz="2000" u="sng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</a:pPr>
            <a:endParaRPr lang="en-US" sz="12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monitoring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marine and oceanographic measurement</a:t>
            </a:r>
            <a:endParaRPr lang="hr-HR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</a:pPr>
            <a:endParaRPr lang="en-US" sz="12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Enhancement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WIS-DCPC Marine Meteorological Centre for the Adriatic Sea Area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</a:t>
            </a:r>
          </a:p>
          <a:p>
            <a:pPr marL="539750" indent="-269875" algn="just">
              <a:buSzPct val="80000"/>
              <a:buFont typeface="Courier New" pitchFamily="49" charset="0"/>
              <a:buChar char="o"/>
              <a:tabLst>
                <a:tab pos="539750" algn="l"/>
              </a:tabLst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upgrade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</a:t>
            </a:r>
            <a:r>
              <a:rPr lang="hr-HR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RWC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WIGOS Marine / Ocean Centre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  <a:buFont typeface="Courier New" pitchFamily="49" charset="0"/>
              <a:buChar char="o"/>
              <a:tabLst>
                <a:tab pos="539750" algn="l"/>
              </a:tabLst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strengthening national board</a:t>
            </a:r>
            <a:r>
              <a:rPr lang="hr-HR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endParaRPr lang="hr-HR" sz="20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8288" algn="just">
              <a:buSzPct val="8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marine meteorological and oceanic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infrastructure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 </a:t>
            </a:r>
            <a:endParaRPr lang="hr-HR" sz="2000" u="sng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8038" indent="-268288" algn="just">
              <a:buSzPct val="80000"/>
            </a:pP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Croatia started as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JOZO 1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808038" indent="-268288" algn="just">
              <a:buSzPct val="8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marine / oceanographic </a:t>
            </a:r>
            <a:r>
              <a:rPr lang="en-US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modeling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Croatia started as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JOZO 2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539750" indent="-269875" algn="just">
              <a:buSzPct val="80000"/>
              <a:buFont typeface="Courier New" pitchFamily="49" charset="0"/>
              <a:buChar char="o"/>
            </a:pPr>
            <a:r>
              <a:rPr lang="hr-HR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Marine Instrument Centre</a:t>
            </a:r>
            <a:endParaRPr lang="hr-HR" sz="2000" b="1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269875" algn="just">
              <a:buSzPct val="80000"/>
            </a:pPr>
            <a:endParaRPr lang="en-US" sz="1200" dirty="0" smtClean="0">
              <a:solidFill>
                <a:srgbClr val="00009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" indent="-269875" algn="just">
              <a:buSzPct val="130000"/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RWC for the Adriatic Sea Area also as a </a:t>
            </a:r>
            <a:r>
              <a:rPr lang="en-US" sz="2000" b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hr-HR" sz="2000" u="sng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regions</a:t>
            </a:r>
            <a:r>
              <a:rPr lang="hr-HR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</a:t>
            </a:r>
            <a:r>
              <a:rPr lang="hr-HR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i="1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gulfs</a:t>
            </a:r>
            <a:r>
              <a:rPr lang="en-US" sz="2000" dirty="0" smtClean="0">
                <a:solidFill>
                  <a:srgbClr val="00009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,...)</a:t>
            </a:r>
          </a:p>
        </p:txBody>
      </p:sp>
    </p:spTree>
    <p:extLst>
      <p:ext uri="{BB962C8B-B14F-4D97-AF65-F5344CB8AC3E}">
        <p14:creationId xmlns="" xmlns:p14="http://schemas.microsoft.com/office/powerpoint/2010/main" val="39604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99310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2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MO presentation template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 presentation template_en</Template>
  <TotalTime>723</TotalTime>
  <Words>346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WMO presentation template_en</vt:lpstr>
      <vt:lpstr>Slide 1</vt:lpstr>
      <vt:lpstr>Slide 2</vt:lpstr>
      <vt:lpstr>Slide 3</vt:lpstr>
      <vt:lpstr>Slide 4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Kuniyuki Shida</dc:creator>
  <cp:lastModifiedBy>Ivan Čačić</cp:lastModifiedBy>
  <cp:revision>89</cp:revision>
  <cp:lastPrinted>2016-03-08T14:53:19Z</cp:lastPrinted>
  <dcterms:created xsi:type="dcterms:W3CDTF">2016-03-08T13:23:15Z</dcterms:created>
  <dcterms:modified xsi:type="dcterms:W3CDTF">2016-08-22T13:45:13Z</dcterms:modified>
</cp:coreProperties>
</file>