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1" r:id="rId2"/>
    <p:sldId id="322" r:id="rId3"/>
    <p:sldId id="328" r:id="rId4"/>
    <p:sldId id="323" r:id="rId5"/>
    <p:sldId id="324" r:id="rId6"/>
    <p:sldId id="325" r:id="rId7"/>
    <p:sldId id="326" r:id="rId8"/>
    <p:sldId id="327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3" r:id="rId19"/>
    <p:sldId id="354" r:id="rId20"/>
    <p:sldId id="352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2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an Dacic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5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F643-8004-594D-A2CC-E7D8ABC87020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70492-E88A-A949-908C-099475642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821" y="274207"/>
            <a:ext cx="8229600" cy="234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90"/>
                </a:solidFill>
              </a:rPr>
              <a:t>RA-VI </a:t>
            </a:r>
            <a:r>
              <a:rPr lang="en-US" sz="4800" b="1" dirty="0" smtClean="0">
                <a:solidFill>
                  <a:srgbClr val="000090"/>
                </a:solidFill>
              </a:rPr>
              <a:t>Task Team on WIGOS Implementation </a:t>
            </a:r>
            <a:br>
              <a:rPr lang="en-US" sz="4800" b="1" dirty="0" smtClean="0">
                <a:solidFill>
                  <a:srgbClr val="000090"/>
                </a:solidFill>
              </a:rPr>
            </a:br>
            <a:r>
              <a:rPr lang="en-US" sz="4800" b="1" dirty="0" smtClean="0">
                <a:solidFill>
                  <a:srgbClr val="000090"/>
                </a:solidFill>
              </a:rPr>
              <a:t>Outcomes and Recommendation </a:t>
            </a:r>
            <a:br>
              <a:rPr lang="en-US" sz="4800" b="1" dirty="0" smtClean="0">
                <a:solidFill>
                  <a:srgbClr val="000090"/>
                </a:solidFill>
              </a:rPr>
            </a:br>
            <a:r>
              <a:rPr lang="en-US" sz="4800" b="1" dirty="0">
                <a:solidFill>
                  <a:srgbClr val="000090"/>
                </a:solidFill>
              </a:rPr>
              <a:t>(Belgrade November 2015)</a:t>
            </a:r>
          </a:p>
          <a:p>
            <a:endParaRPr lang="en-US" sz="3600" b="1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WIGOS Workshop on Marine Meteorological and Oceanographic Observing Requirements, Split, Croatia, 5-7 September 2016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01991" y="4200829"/>
            <a:ext cx="4463992" cy="903205"/>
          </a:xfrm>
        </p:spPr>
        <p:txBody>
          <a:bodyPr>
            <a:noAutofit/>
          </a:bodyPr>
          <a:lstStyle/>
          <a:p>
            <a:r>
              <a:rPr lang="sr-Latn-C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Milan </a:t>
            </a:r>
            <a:r>
              <a:rPr lang="sr-Latn-C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DACIĆ</a:t>
            </a:r>
            <a:endParaRPr lang="sr-Latn-C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WMO Representative for Europe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07252" y="2923009"/>
            <a:ext cx="5545988" cy="90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hr-HR" sz="28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Ercan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BÜYÜKBAŞ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400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TT-WIGOS Leader, Assistant Director TSMS</a:t>
            </a:r>
            <a:endParaRPr kumimoji="0" lang="hr-HR" sz="2400" i="1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87080" y="2923009"/>
            <a:ext cx="4609711" cy="90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8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Ivan ČAČIĆ</a:t>
            </a:r>
            <a:endParaRPr kumimoji="0" lang="hr-HR" sz="28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President WMO RA VI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737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+mn-lt"/>
                <a:cs typeface="ＭＳ Ｐゴシック" charset="0"/>
              </a:rPr>
              <a:t>Objectives of 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Proposal</a:t>
            </a:r>
            <a:r>
              <a:rPr lang="tr-TR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</a:t>
            </a:r>
            <a:r>
              <a:rPr lang="tr-TR" sz="3600" b="1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for</a:t>
            </a:r>
            <a:r>
              <a:rPr lang="tr-TR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90650"/>
            <a:ext cx="9036050" cy="5329238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a)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cs typeface="ＭＳ Ｐゴシック" charset="0"/>
              </a:rPr>
              <a:t>raise and expand the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awareness of WIGOS concept </a:t>
            </a:r>
            <a:r>
              <a:rPr lang="en-US" sz="2400" b="1" dirty="0">
                <a:cs typeface="ＭＳ Ｐゴシック" charset="0"/>
              </a:rPr>
              <a:t>among the Members</a:t>
            </a: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b)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provide support </a:t>
            </a:r>
            <a:r>
              <a:rPr lang="en-US" sz="2400" b="1" dirty="0">
                <a:cs typeface="ＭＳ Ｐゴシック" charset="0"/>
              </a:rPr>
              <a:t>for the implementation of WIGOS in </a:t>
            </a:r>
            <a:r>
              <a:rPr lang="en-US" sz="2400" b="1" dirty="0" smtClean="0">
                <a:cs typeface="ＭＳ Ｐゴシック" charset="0"/>
              </a:rPr>
              <a:t>R</a:t>
            </a:r>
            <a:r>
              <a:rPr lang="tr-TR" sz="2400" b="1" dirty="0" smtClean="0">
                <a:cs typeface="ＭＳ Ｐゴシック" charset="0"/>
              </a:rPr>
              <a:t>A-VI</a:t>
            </a:r>
            <a:endParaRPr lang="en-US" sz="2400" b="1" dirty="0">
              <a:cs typeface="ＭＳ Ｐゴシック" charset="0"/>
            </a:endParaRP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c)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cs typeface="ＭＳ Ｐゴシック" charset="0"/>
              </a:rPr>
              <a:t>assist the Members to develop and implement their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National WIGOS Implementation Plan (N-WIP)</a:t>
            </a:r>
            <a:r>
              <a:rPr lang="en-US" sz="2400" b="1" dirty="0">
                <a:cs typeface="ＭＳ Ｐゴシック" charset="0"/>
              </a:rPr>
              <a:t> </a:t>
            </a: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d)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cs typeface="ＭＳ Ｐゴシック" charset="0"/>
              </a:rPr>
              <a:t>make the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coordination and communication </a:t>
            </a:r>
            <a:r>
              <a:rPr lang="en-US" sz="2400" b="1" dirty="0" smtClean="0">
                <a:cs typeface="ＭＳ Ｐゴシック" charset="0"/>
              </a:rPr>
              <a:t>among </a:t>
            </a:r>
            <a:r>
              <a:rPr lang="en-US" sz="2400" b="1" dirty="0">
                <a:cs typeface="ＭＳ Ｐゴシック" charset="0"/>
              </a:rPr>
              <a:t>all related bodies </a:t>
            </a:r>
            <a:r>
              <a:rPr lang="en-US" sz="2400" b="1" dirty="0" smtClean="0">
                <a:cs typeface="ＭＳ Ｐゴシック" charset="0"/>
              </a:rPr>
              <a:t>such </a:t>
            </a:r>
            <a:r>
              <a:rPr lang="en-US" sz="2400" b="1" dirty="0">
                <a:cs typeface="ＭＳ Ｐゴシック" charset="0"/>
              </a:rPr>
              <a:t>as the Members, RA-VI MG, ROE, WIGOS Project Office (WIGOS PO), RWCs of other Regions, Technical Commissions (TCs), etc.</a:t>
            </a: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e)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cs typeface="ＭＳ Ｐゴシック" charset="0"/>
              </a:rPr>
              <a:t>ensure the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sustainability of WIGOS implementation </a:t>
            </a:r>
            <a:r>
              <a:rPr lang="en-US" sz="2400" b="1" dirty="0">
                <a:cs typeface="ＭＳ Ｐゴシック" charset="0"/>
              </a:rPr>
              <a:t>in </a:t>
            </a:r>
            <a:r>
              <a:rPr lang="en-US" sz="2400" b="1" dirty="0" smtClean="0">
                <a:cs typeface="ＭＳ Ｐゴシック" charset="0"/>
              </a:rPr>
              <a:t>R</a:t>
            </a:r>
            <a:r>
              <a:rPr lang="tr-TR" sz="2400" b="1" dirty="0" smtClean="0">
                <a:cs typeface="ＭＳ Ｐゴシック" charset="0"/>
              </a:rPr>
              <a:t>A-VI</a:t>
            </a: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 smtClean="0">
              <a:cs typeface="ＭＳ Ｐゴシック" charset="0"/>
            </a:endParaRP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717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68BFA1A-610F-8547-9F3E-32513BAFD51D}" type="slidenum">
              <a:rPr lang="en-GB" sz="1400"/>
              <a:pPr/>
              <a:t>10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231185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The Main Tasks and Functions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04938"/>
            <a:ext cx="8780463" cy="5329237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1)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organize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and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coordinate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WIGOS related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activities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and develop necessary tools </a:t>
            </a:r>
            <a:r>
              <a:rPr lang="en-US" sz="2400" b="1" dirty="0">
                <a:cs typeface="ＭＳ Ｐゴシック" charset="0"/>
              </a:rPr>
              <a:t>(e.g. newsletter, workshop</a:t>
            </a:r>
            <a:r>
              <a:rPr lang="en-US" sz="2400" b="1" dirty="0" smtClean="0">
                <a:cs typeface="ＭＳ Ｐゴシック" charset="0"/>
              </a:rPr>
              <a:t>,</a:t>
            </a:r>
            <a:r>
              <a:rPr lang="tr-TR" sz="2400" b="1" dirty="0" smtClean="0">
                <a:cs typeface="ＭＳ Ｐゴシック" charset="0"/>
              </a:rPr>
              <a:t> </a:t>
            </a:r>
            <a:r>
              <a:rPr lang="tr-TR" sz="2400" b="1" dirty="0" err="1" smtClean="0">
                <a:cs typeface="ＭＳ Ｐゴシック" charset="0"/>
              </a:rPr>
              <a:t>training</a:t>
            </a:r>
            <a:r>
              <a:rPr lang="tr-TR" sz="2400" b="1" dirty="0" smtClean="0">
                <a:cs typeface="ＭＳ Ｐゴシック" charset="0"/>
              </a:rPr>
              <a:t>,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introductory videos</a:t>
            </a:r>
            <a:r>
              <a:rPr lang="en-US" sz="2400" b="1" dirty="0" smtClean="0">
                <a:cs typeface="ＭＳ Ｐゴシック" charset="0"/>
              </a:rPr>
              <a:t>,</a:t>
            </a:r>
            <a:r>
              <a:rPr lang="tr-TR" sz="2400" b="1" dirty="0" smtClean="0">
                <a:cs typeface="ＭＳ Ｐゴシック" charset="0"/>
              </a:rPr>
              <a:t> web </a:t>
            </a:r>
            <a:r>
              <a:rPr lang="tr-TR" sz="2400" b="1" dirty="0" err="1" smtClean="0">
                <a:cs typeface="ＭＳ Ｐゴシック" charset="0"/>
              </a:rPr>
              <a:t>pages</a:t>
            </a:r>
            <a:r>
              <a:rPr lang="tr-TR" sz="2400" b="1" dirty="0" smtClean="0">
                <a:cs typeface="ＭＳ Ｐゴシック" charset="0"/>
              </a:rPr>
              <a:t>,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etc.) for raising </a:t>
            </a:r>
            <a:r>
              <a:rPr lang="en-US" sz="2400" b="1" dirty="0" smtClean="0">
                <a:cs typeface="ＭＳ Ｐゴシック" charset="0"/>
              </a:rPr>
              <a:t>awareness </a:t>
            </a:r>
            <a:r>
              <a:rPr lang="en-US" sz="2400" b="1" dirty="0">
                <a:cs typeface="ＭＳ Ｐゴシック" charset="0"/>
              </a:rPr>
              <a:t>of WIGOS concept among the </a:t>
            </a:r>
            <a:r>
              <a:rPr lang="en-US" sz="2400" b="1" dirty="0" smtClean="0">
                <a:cs typeface="ＭＳ Ｐゴシック" charset="0"/>
              </a:rPr>
              <a:t>Members</a:t>
            </a:r>
            <a:r>
              <a:rPr lang="tr-TR" sz="2400" b="1" dirty="0" smtClean="0">
                <a:cs typeface="ＭＳ Ｐゴシック" charset="0"/>
              </a:rPr>
              <a:t>.</a:t>
            </a:r>
            <a:endParaRPr lang="en-US" sz="2400" b="1" dirty="0">
              <a:cs typeface="ＭＳ Ｐゴシック" charset="0"/>
            </a:endParaRP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2)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   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provide the guidance and information</a:t>
            </a:r>
            <a:r>
              <a:rPr lang="en-US" sz="2400" b="1" dirty="0" smtClean="0">
                <a:cs typeface="ＭＳ Ｐゴシック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e.g. a template for N-WIP</a:t>
            </a:r>
            <a:r>
              <a:rPr lang="tr-TR" sz="2400" b="1" dirty="0" smtClean="0">
                <a:solidFill>
                  <a:srgbClr val="0000FF"/>
                </a:solidFill>
                <a:cs typeface="ＭＳ Ｐゴシック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good practice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examples</a:t>
            </a:r>
            <a:r>
              <a:rPr lang="en-US" sz="2400" b="1" dirty="0" smtClean="0">
                <a:cs typeface="ＭＳ Ｐゴシック" charset="0"/>
              </a:rPr>
              <a:t>, requested by Members to develop and implement their N-WIPs.</a:t>
            </a:r>
            <a:endParaRPr lang="tr-TR" sz="2400" b="1" dirty="0" smtClean="0">
              <a:cs typeface="ＭＳ Ｐゴシック" charset="0"/>
            </a:endParaRPr>
          </a:p>
          <a:p>
            <a:pPr marL="0" indent="0" algn="just"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)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encourage the Members to implement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WIGOS metadata standards,</a:t>
            </a:r>
            <a:r>
              <a:rPr lang="en-US" sz="2400" b="1" dirty="0">
                <a:cs typeface="ＭＳ Ｐゴシック" charset="0"/>
              </a:rPr>
              <a:t> and to use and support OSCAR/Surface for maintaining WIGOS metadata.</a:t>
            </a:r>
          </a:p>
          <a:p>
            <a:pPr marL="0" indent="0">
              <a:buFontTx/>
              <a:buNone/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819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DD57C95-2AB4-5549-8CEF-69C2B9128413}" type="slidenum">
              <a:rPr lang="en-GB" sz="1400"/>
              <a:pPr/>
              <a:t>11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879610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The Main Tasks and Functions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28763"/>
            <a:ext cx="8780463" cy="5329237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4)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cooperate with other RWCs </a:t>
            </a:r>
            <a:r>
              <a:rPr lang="en-US" sz="2400" b="1" dirty="0">
                <a:cs typeface="ＭＳ Ｐゴシック" charset="0"/>
              </a:rPr>
              <a:t>in both Region VI and other Regions for achievement of common and sufficient level for WIGOS implementation. </a:t>
            </a:r>
            <a:endParaRPr lang="tr-TR" sz="2400" b="1" dirty="0" smtClean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5)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 </a:t>
            </a:r>
            <a:r>
              <a:rPr lang="tr-TR" sz="2400" b="1" dirty="0" err="1" smtClean="0">
                <a:solidFill>
                  <a:srgbClr val="0000FF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0000FF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act as a hub</a:t>
            </a:r>
            <a:r>
              <a:rPr lang="en-US" sz="2400" b="1" dirty="0">
                <a:cs typeface="ＭＳ Ｐゴシック" charset="0"/>
              </a:rPr>
              <a:t> for maintaining the communication among the related entities</a:t>
            </a:r>
            <a:r>
              <a:rPr lang="en-US" sz="2400" b="1" dirty="0" smtClean="0">
                <a:cs typeface="ＭＳ Ｐゴシック" charset="0"/>
              </a:rPr>
              <a:t>.</a:t>
            </a:r>
            <a:endParaRPr lang="tr-TR" sz="2400" b="1" dirty="0" smtClean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6)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provide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guidance and assistance </a:t>
            </a:r>
            <a:r>
              <a:rPr lang="en-US" sz="2400" b="1" dirty="0">
                <a:cs typeface="ＭＳ Ｐゴシック" charset="0"/>
              </a:rPr>
              <a:t>for designing, operating, integrating and status monitoring of observing networks operated by the </a:t>
            </a:r>
            <a:r>
              <a:rPr lang="en-US" sz="2400" b="1" dirty="0" smtClean="0">
                <a:cs typeface="ＭＳ Ｐゴシック" charset="0"/>
              </a:rPr>
              <a:t>Members.</a:t>
            </a:r>
            <a:endParaRPr lang="en-US" sz="2400" b="1" dirty="0">
              <a:cs typeface="ＭＳ Ｐゴシック" charset="0"/>
            </a:endParaRP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9220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BD456F1-EB90-E042-AB1F-E07F2AA9688D}" type="slidenum">
              <a:rPr lang="en-GB" sz="1400"/>
              <a:pPr/>
              <a:t>12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3736755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The Main Tasks and Functions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76363"/>
            <a:ext cx="8780463" cy="5329237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7)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provide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guidance </a:t>
            </a:r>
            <a:r>
              <a:rPr lang="en-US" sz="2400" b="1" dirty="0">
                <a:cs typeface="ＭＳ Ｐゴシック" charset="0"/>
              </a:rPr>
              <a:t>how to involve the observing systems,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operated by third parties </a:t>
            </a:r>
            <a:r>
              <a:rPr lang="en-US" sz="2400" b="1" dirty="0">
                <a:cs typeface="ＭＳ Ｐゴシック" charset="0"/>
              </a:rPr>
              <a:t>other than NMHSs, in WIGOS</a:t>
            </a:r>
            <a:r>
              <a:rPr lang="en-US" sz="2400" b="1" dirty="0" smtClean="0">
                <a:cs typeface="ＭＳ Ｐゴシック" charset="0"/>
              </a:rPr>
              <a:t>.</a:t>
            </a:r>
            <a:endParaRPr lang="tr-TR" sz="2400" b="1" dirty="0" smtClean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8)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support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the activities </a:t>
            </a:r>
            <a:r>
              <a:rPr lang="en-US" sz="2400" b="1" dirty="0">
                <a:cs typeface="ＭＳ Ｐゴシック" charset="0"/>
              </a:rPr>
              <a:t>for re-design of regional observing networks. </a:t>
            </a:r>
            <a:endParaRPr lang="tr-TR" sz="2400" b="1" dirty="0" smtClean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9) </a:t>
            </a:r>
            <a:r>
              <a:rPr lang="tr-TR" sz="2400" b="1" dirty="0" err="1" smtClean="0">
                <a:solidFill>
                  <a:srgbClr val="0000FF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0000FF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support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and coordinate </a:t>
            </a:r>
            <a:r>
              <a:rPr lang="en-US" sz="2400" b="1" dirty="0">
                <a:cs typeface="ＭＳ Ｐゴシック" charset="0"/>
              </a:rPr>
              <a:t>the WIGOS related projects in Region VI.</a:t>
            </a: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1024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A16AE32-6074-574F-A51B-331FB1BAD7A4}" type="slidenum">
              <a:rPr lang="en-GB" sz="1400"/>
              <a:pPr/>
              <a:t>13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38642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The Main Tasks and Functions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28763"/>
            <a:ext cx="8780463" cy="5329237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10)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provide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 platform </a:t>
            </a:r>
            <a:r>
              <a:rPr lang="en-US" sz="2400" b="1" dirty="0">
                <a:cs typeface="ＭＳ Ｐゴシック" charset="0"/>
              </a:rPr>
              <a:t>for the Members to consult on the WIGOS issues.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</a:rPr>
              <a:t>(a </a:t>
            </a:r>
            <a:r>
              <a:rPr lang="en-US" sz="2400" i="1" dirty="0">
                <a:solidFill>
                  <a:srgbClr val="0000FF"/>
                </a:solidFill>
                <a:cs typeface="ＭＳ Ｐゴシック" charset="0"/>
              </a:rPr>
              <a:t>kind of help desk; online or offline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</a:rPr>
              <a:t>)</a:t>
            </a:r>
            <a:endParaRPr lang="tr-TR" sz="2400" i="1" dirty="0" smtClean="0">
              <a:solidFill>
                <a:srgbClr val="0000FF"/>
              </a:solidFill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11) </a:t>
            </a: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  </a:t>
            </a:r>
            <a:r>
              <a:rPr lang="tr-TR" sz="2400" b="1" dirty="0" err="1" smtClean="0">
                <a:solidFill>
                  <a:srgbClr val="0000FF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0000FF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monitor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the status of regional observing networks </a:t>
            </a:r>
            <a:r>
              <a:rPr lang="en-US" sz="2400" b="1" dirty="0">
                <a:cs typeface="ＭＳ Ｐゴシック" charset="0"/>
              </a:rPr>
              <a:t>in real (or near real) </a:t>
            </a:r>
            <a:r>
              <a:rPr lang="en-US" sz="2400" b="1" dirty="0" smtClean="0">
                <a:cs typeface="ＭＳ Ｐゴシック" charset="0"/>
              </a:rPr>
              <a:t>time</a:t>
            </a:r>
            <a:r>
              <a:rPr lang="en-US" sz="2400" b="1" i="1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cs typeface="ＭＳ Ｐゴシック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cs typeface="ＭＳ Ｐゴシック" charset="0"/>
              </a:rPr>
              <a:t>optional similar to EUCOS monitoring</a:t>
            </a:r>
            <a:r>
              <a:rPr lang="en-US" sz="2400" i="1" dirty="0" smtClean="0">
                <a:solidFill>
                  <a:srgbClr val="FF0000"/>
                </a:solidFill>
                <a:cs typeface="ＭＳ Ｐゴシック" charset="0"/>
              </a:rPr>
              <a:t>)</a:t>
            </a:r>
            <a:endParaRPr lang="tr-TR" sz="2400" i="1" dirty="0" smtClean="0">
              <a:solidFill>
                <a:srgbClr val="FF0000"/>
              </a:solidFill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b="1" dirty="0" smtClean="0">
                <a:cs typeface="ＭＳ Ｐゴシック" charset="0"/>
              </a:rPr>
              <a:t> </a:t>
            </a:r>
            <a:endParaRPr lang="en-US" sz="2400" b="1" dirty="0"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12)   </a:t>
            </a:r>
            <a:r>
              <a:rPr lang="tr-TR" sz="2400" b="1" dirty="0" err="1" smtClean="0">
                <a:solidFill>
                  <a:srgbClr val="FF0000"/>
                </a:solidFill>
                <a:cs typeface="ＭＳ Ｐゴシック" charset="0"/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act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as radar data center </a:t>
            </a:r>
            <a:r>
              <a:rPr lang="en-US" sz="2400" b="1" dirty="0">
                <a:cs typeface="ＭＳ Ｐゴシック" charset="0"/>
              </a:rPr>
              <a:t>of sub-regional radar network to generate and distribute composite </a:t>
            </a:r>
            <a:r>
              <a:rPr lang="en-US" sz="2400" b="1" dirty="0" smtClean="0">
                <a:cs typeface="ＭＳ Ｐゴシック" charset="0"/>
              </a:rPr>
              <a:t>products</a:t>
            </a:r>
            <a:r>
              <a:rPr lang="en-US" sz="2400" dirty="0" smtClean="0"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cs typeface="ＭＳ Ｐゴシック" charset="0"/>
              </a:rPr>
              <a:t>(optional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</a:rPr>
              <a:t>)</a:t>
            </a: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i="1" dirty="0" smtClean="0">
              <a:solidFill>
                <a:srgbClr val="0000FF"/>
              </a:solidFill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cs typeface="ＭＳ Ｐゴシック" charset="0"/>
              </a:rPr>
              <a:t>13)   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Support countries with </a:t>
            </a:r>
            <a:r>
              <a:rPr lang="en-GB" sz="2400" b="1" dirty="0" smtClean="0">
                <a:solidFill>
                  <a:srgbClr val="0000FF"/>
                </a:solidFill>
                <a:ea typeface="MS PGothic" charset="0"/>
              </a:rPr>
              <a:t>WIGOS </a:t>
            </a:r>
            <a:r>
              <a:rPr lang="en-GB" sz="2400" b="1" dirty="0">
                <a:solidFill>
                  <a:srgbClr val="0000FF"/>
                </a:solidFill>
                <a:ea typeface="MS PGothic" charset="0"/>
              </a:rPr>
              <a:t>Data Quality Monitoring</a:t>
            </a:r>
            <a:endParaRPr lang="en-US" sz="2400" dirty="0">
              <a:solidFill>
                <a:srgbClr val="0000FF"/>
              </a:solidFill>
              <a:cs typeface="ＭＳ Ｐゴシック" charset="0"/>
            </a:endParaRPr>
          </a:p>
          <a:p>
            <a:pPr marL="0" indent="0" algn="just">
              <a:buClr>
                <a:srgbClr val="FF0000"/>
              </a:buClr>
              <a:buSzPct val="150000"/>
              <a:buFontTx/>
              <a:buNone/>
              <a:defRPr/>
            </a:pPr>
            <a:endParaRPr lang="en-US" sz="2400" b="1" dirty="0" smtClean="0">
              <a:cs typeface="ＭＳ Ｐゴシック" charset="0"/>
            </a:endParaRP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11268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EEF2F87-4904-3940-8E62-9A26B2F5AECB}" type="slidenum">
              <a:rPr lang="en-GB" sz="1400"/>
              <a:pPr/>
              <a:t>14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186814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Requirements and Capabilities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85" y="1528763"/>
            <a:ext cx="8547028" cy="5329237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a) </a:t>
            </a:r>
            <a:r>
              <a:rPr lang="en-US" sz="2400" b="1" dirty="0" err="1" smtClean="0">
                <a:cs typeface="ＭＳ Ｐゴシック" charset="0"/>
              </a:rPr>
              <a:t>hav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necessary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infrastructure </a:t>
            </a:r>
            <a:r>
              <a:rPr lang="en-US" sz="2400" b="1" dirty="0" smtClean="0">
                <a:cs typeface="ＭＳ Ｐゴシック" charset="0"/>
              </a:rPr>
              <a:t>to </a:t>
            </a:r>
            <a:r>
              <a:rPr lang="en-US" sz="2400" b="1" dirty="0">
                <a:cs typeface="ＭＳ Ｐゴシック" charset="0"/>
              </a:rPr>
              <a:t>perform the required functions.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b) </a:t>
            </a:r>
            <a:r>
              <a:rPr lang="en-US" sz="2400" b="1" dirty="0" smtClean="0">
                <a:cs typeface="ＭＳ Ｐゴシック" charset="0"/>
              </a:rPr>
              <a:t>be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able to assign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sufficient human resources </a:t>
            </a:r>
            <a:r>
              <a:rPr lang="en-US" sz="2400" b="1" dirty="0" smtClean="0">
                <a:cs typeface="ＭＳ Ｐゴシック" charset="0"/>
              </a:rPr>
              <a:t>of administrative and technical staff for carrying out the tasks for RWC.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c) </a:t>
            </a:r>
            <a:r>
              <a:rPr lang="en-US" sz="2400" b="1" dirty="0" err="1" smtClean="0">
                <a:cs typeface="ＭＳ Ｐゴシック" charset="0"/>
              </a:rPr>
              <a:t>hav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financial resources </a:t>
            </a:r>
            <a:r>
              <a:rPr lang="en-US" sz="2400" b="1" dirty="0">
                <a:cs typeface="ＭＳ Ｐゴシック" charset="0"/>
              </a:rPr>
              <a:t>for fulfilling its functions.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d) </a:t>
            </a:r>
            <a:r>
              <a:rPr lang="en-US" sz="2400" b="1" dirty="0" smtClean="0">
                <a:cs typeface="ＭＳ Ｐゴシック" charset="0"/>
              </a:rPr>
              <a:t>sustain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its assignment </a:t>
            </a:r>
            <a:r>
              <a:rPr lang="en-US" sz="2400" b="1" dirty="0">
                <a:cs typeface="ＭＳ Ｐゴシック" charset="0"/>
              </a:rPr>
              <a:t>for future period.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e) </a:t>
            </a:r>
            <a:r>
              <a:rPr lang="en-US" sz="2400" b="1" dirty="0" smtClean="0">
                <a:cs typeface="ＭＳ Ｐゴシック" charset="0"/>
              </a:rPr>
              <a:t>develop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and </a:t>
            </a:r>
            <a:r>
              <a:rPr lang="en-US" sz="2400" b="1" dirty="0" err="1" smtClean="0">
                <a:cs typeface="ＭＳ Ｐゴシック" charset="0"/>
              </a:rPr>
              <a:t>operat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 web page</a:t>
            </a:r>
            <a:r>
              <a:rPr lang="en-US" sz="2400" b="1" dirty="0">
                <a:cs typeface="ＭＳ Ｐゴシック" charset="0"/>
              </a:rPr>
              <a:t> for easy access of its facilities by the users.</a:t>
            </a:r>
          </a:p>
          <a:p>
            <a:pPr marL="0" indent="0">
              <a:buFontTx/>
              <a:buNone/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1229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C45C1E9-FD03-0E42-A231-EFB768BF27A5}" type="slidenum">
              <a:rPr lang="en-GB" sz="1400"/>
              <a:pPr/>
              <a:t>15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30926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Requirements and Capabilities of RWC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763" y="1392238"/>
            <a:ext cx="8601650" cy="5329237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f) </a:t>
            </a:r>
            <a:r>
              <a:rPr lang="en-US" sz="2400" b="1" dirty="0" smtClean="0">
                <a:cs typeface="ＭＳ Ｐゴシック" charset="0"/>
              </a:rPr>
              <a:t>be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open for the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assessment of its capabilities and functions </a:t>
            </a:r>
            <a:r>
              <a:rPr lang="en-US" sz="2400" b="1" dirty="0">
                <a:cs typeface="ＭＳ Ｐゴシック" charset="0"/>
              </a:rPr>
              <a:t>in certain interval.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g) </a:t>
            </a:r>
            <a:r>
              <a:rPr lang="en-US" sz="2400" b="1" dirty="0" err="1" smtClean="0">
                <a:cs typeface="ＭＳ Ｐゴシック" charset="0"/>
              </a:rPr>
              <a:t>cooperat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with other Regional Centers of WMO in Region VI, e.g. Regional Training Center (RTC), Regional Instrument Center (RIC) to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get benefit </a:t>
            </a:r>
            <a:r>
              <a:rPr lang="en-US" sz="2400" b="1" dirty="0">
                <a:cs typeface="ＭＳ Ｐゴシック" charset="0"/>
              </a:rPr>
              <a:t>from them and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to contribute </a:t>
            </a:r>
            <a:r>
              <a:rPr lang="en-US" sz="2400" b="1" dirty="0">
                <a:cs typeface="ＭＳ Ｐゴシック" charset="0"/>
              </a:rPr>
              <a:t>their activities as well.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h) </a:t>
            </a:r>
            <a:r>
              <a:rPr lang="en-US" sz="2400" b="1" dirty="0" smtClean="0">
                <a:cs typeface="ＭＳ Ｐゴシック" charset="0"/>
              </a:rPr>
              <a:t>be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close cooperation </a:t>
            </a:r>
            <a:r>
              <a:rPr lang="en-US" sz="2400" b="1" dirty="0">
                <a:cs typeface="ＭＳ Ｐゴシック" charset="0"/>
              </a:rPr>
              <a:t>with related Regional entities and ROE for performing its functions efficiently.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cs typeface="ＭＳ Ｐゴシック" charset="0"/>
              </a:rPr>
              <a:t>i) </a:t>
            </a:r>
            <a:r>
              <a:rPr lang="en-US" sz="2400" b="1" dirty="0" smtClean="0">
                <a:cs typeface="ＭＳ Ｐゴシック" charset="0"/>
              </a:rPr>
              <a:t>develop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cs typeface="ＭＳ Ｐゴシック" charset="0"/>
              </a:rPr>
              <a:t>and </a:t>
            </a:r>
            <a:r>
              <a:rPr lang="en-US" sz="2400" b="1" dirty="0" smtClean="0">
                <a:cs typeface="ＭＳ Ｐゴシック" charset="0"/>
              </a:rPr>
              <a:t>maintain</a:t>
            </a:r>
            <a:r>
              <a:rPr lang="tr-TR" sz="2400" b="1" dirty="0" err="1" smtClean="0">
                <a:cs typeface="ＭＳ Ｐゴシック" charset="0"/>
              </a:rPr>
              <a:t>ing</a:t>
            </a:r>
            <a:r>
              <a:rPr lang="en-US" sz="2400" b="1" dirty="0" smtClean="0"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cs typeface="ＭＳ Ｐゴシック" charset="0"/>
              </a:rPr>
              <a:t>the collaboration </a:t>
            </a:r>
            <a:r>
              <a:rPr lang="en-US" sz="2400" b="1" dirty="0">
                <a:cs typeface="ＭＳ Ｐゴシック" charset="0"/>
              </a:rPr>
              <a:t>with other RWCs in Region VI and in other Regions of WMO as well.</a:t>
            </a: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1331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17CBFBD-8CFA-624D-9B0B-9C27995F8417}" type="slidenum">
              <a:rPr lang="en-GB" sz="1400"/>
              <a:pPr/>
              <a:t>16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321475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2250"/>
            <a:ext cx="79200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</a:t>
            </a:r>
            <a:r>
              <a:rPr lang="tr-TR" sz="3600" b="1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Other</a:t>
            </a:r>
            <a:r>
              <a:rPr lang="tr-TR" sz="3600" b="1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</a:t>
            </a:r>
            <a:r>
              <a:rPr lang="tr-TR" sz="3600" b="1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Remarks</a:t>
            </a:r>
            <a:r>
              <a:rPr lang="tr-TR" sz="3600" dirty="0">
                <a:cs typeface="ＭＳ Ｐゴシック" charset="0"/>
              </a:rPr>
              <a:t/>
            </a:r>
            <a:br>
              <a:rPr lang="tr-TR" sz="3600" dirty="0">
                <a:cs typeface="ＭＳ Ｐゴシック" charset="0"/>
              </a:rPr>
            </a:br>
            <a:endParaRPr lang="en-GB" altLang="tr-TR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28763"/>
            <a:ext cx="8780463" cy="5329237"/>
          </a:xfrm>
        </p:spPr>
        <p:txBody>
          <a:bodyPr/>
          <a:lstStyle/>
          <a:p>
            <a:pPr algn="just">
              <a:defRPr/>
            </a:pPr>
            <a:r>
              <a:rPr lang="tr-TR" sz="2800" b="1" dirty="0" smtClean="0">
                <a:solidFill>
                  <a:srgbClr val="FF0000"/>
                </a:solidFill>
                <a:cs typeface="ＭＳ Ｐゴシック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ＭＳ Ｐゴシック" charset="0"/>
              </a:rPr>
              <a:t>ore </a:t>
            </a:r>
            <a:r>
              <a:rPr lang="en-US" sz="2800" b="1" dirty="0">
                <a:solidFill>
                  <a:srgbClr val="FF0000"/>
                </a:solidFill>
                <a:cs typeface="ＭＳ Ｐゴシック" charset="0"/>
              </a:rPr>
              <a:t>than one RWC </a:t>
            </a:r>
            <a:r>
              <a:rPr lang="en-US" sz="2800" b="1" dirty="0">
                <a:cs typeface="ＭＳ Ｐゴシック" charset="0"/>
              </a:rPr>
              <a:t>in sub-regional basis </a:t>
            </a:r>
            <a:r>
              <a:rPr lang="tr-TR" sz="2800" b="1" dirty="0" smtClean="0">
                <a:cs typeface="ＭＳ Ｐゴシック" charset="0"/>
              </a:rPr>
              <a:t>can be </a:t>
            </a:r>
            <a:r>
              <a:rPr lang="tr-TR" sz="2800" b="1" dirty="0" err="1" smtClean="0">
                <a:cs typeface="ＭＳ Ｐゴシック" charset="0"/>
              </a:rPr>
              <a:t>established</a:t>
            </a:r>
            <a:r>
              <a:rPr lang="tr-TR" sz="2800" b="1" dirty="0" smtClean="0">
                <a:cs typeface="ＭＳ Ｐゴシック" charset="0"/>
              </a:rPr>
              <a:t> </a:t>
            </a:r>
            <a:r>
              <a:rPr lang="en-US" sz="2800" b="1" dirty="0" smtClean="0">
                <a:cs typeface="ＭＳ Ｐゴシック" charset="0"/>
              </a:rPr>
              <a:t>to </a:t>
            </a:r>
            <a:r>
              <a:rPr lang="en-US" sz="2800" b="1" dirty="0">
                <a:cs typeface="ＭＳ Ｐゴシック" charset="0"/>
              </a:rPr>
              <a:t>cover whole Region</a:t>
            </a:r>
            <a:r>
              <a:rPr lang="en-US" sz="2800" b="1" dirty="0" smtClean="0">
                <a:cs typeface="ＭＳ Ｐゴシック" charset="0"/>
              </a:rPr>
              <a:t>.</a:t>
            </a:r>
            <a:endParaRPr lang="tr-TR" sz="2800" b="1" dirty="0" smtClean="0">
              <a:cs typeface="ＭＳ Ｐゴシック" charset="0"/>
            </a:endParaRPr>
          </a:p>
          <a:p>
            <a:pPr algn="just">
              <a:defRPr/>
            </a:pPr>
            <a:endParaRPr lang="tr-TR" sz="2800" b="1" dirty="0">
              <a:cs typeface="ＭＳ Ｐゴシック" charset="0"/>
            </a:endParaRPr>
          </a:p>
          <a:p>
            <a:pPr algn="just">
              <a:defRPr/>
            </a:pPr>
            <a:r>
              <a:rPr lang="en-US" sz="2800" b="1" dirty="0" smtClean="0">
                <a:cs typeface="ＭＳ Ｐゴシック" charset="0"/>
              </a:rPr>
              <a:t>Tasks </a:t>
            </a:r>
            <a:r>
              <a:rPr lang="en-US" sz="2800" b="1" dirty="0">
                <a:cs typeface="ＭＳ Ｐゴシック" charset="0"/>
              </a:rPr>
              <a:t>required from a RWC could be </a:t>
            </a:r>
            <a:r>
              <a:rPr lang="en-US" sz="2800" b="1" dirty="0">
                <a:solidFill>
                  <a:srgbClr val="0000FF"/>
                </a:solidFill>
                <a:cs typeface="ＭＳ Ｐゴシック" charset="0"/>
              </a:rPr>
              <a:t>shared between </a:t>
            </a:r>
            <a:r>
              <a:rPr lang="en-US" sz="2800" b="1" dirty="0" smtClean="0">
                <a:solidFill>
                  <a:srgbClr val="0000FF"/>
                </a:solidFill>
                <a:cs typeface="ＭＳ Ｐゴシック" charset="0"/>
              </a:rPr>
              <a:t>RWCs</a:t>
            </a:r>
            <a:r>
              <a:rPr lang="tr-TR" sz="2800" b="1" dirty="0" smtClean="0">
                <a:solidFill>
                  <a:srgbClr val="0000FF"/>
                </a:solidFill>
                <a:cs typeface="ＭＳ Ｐゴシック" charset="0"/>
              </a:rPr>
              <a:t>.</a:t>
            </a:r>
          </a:p>
          <a:p>
            <a:pPr algn="just">
              <a:defRPr/>
            </a:pPr>
            <a:endParaRPr lang="tr-TR" sz="2800" b="1" dirty="0">
              <a:cs typeface="ＭＳ Ｐゴシック" charset="0"/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  <a:cs typeface="ＭＳ Ｐゴシック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cs typeface="ＭＳ Ｐゴシック" charset="0"/>
              </a:rPr>
              <a:t>responsibility for required resources </a:t>
            </a:r>
            <a:r>
              <a:rPr lang="en-US" sz="2800" b="1" dirty="0">
                <a:cs typeface="ＭＳ Ｐゴシック" charset="0"/>
              </a:rPr>
              <a:t>for RWCs could be shared among the Members. </a:t>
            </a:r>
            <a:endParaRPr lang="tr-TR" sz="2800" b="1" dirty="0" smtClean="0">
              <a:cs typeface="ＭＳ Ｐゴシック" charset="0"/>
            </a:endParaRPr>
          </a:p>
          <a:p>
            <a:pPr algn="just">
              <a:defRPr/>
            </a:pPr>
            <a:endParaRPr lang="tr-TR" sz="2800" b="1" dirty="0" smtClean="0">
              <a:cs typeface="ＭＳ Ｐゴシック" charset="0"/>
            </a:endParaRPr>
          </a:p>
          <a:p>
            <a:pPr algn="just">
              <a:defRPr/>
            </a:pPr>
            <a:endParaRPr lang="tr-TR" sz="2800" b="1" dirty="0">
              <a:cs typeface="ＭＳ Ｐゴシック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tr-TR" altLang="tr-TR" sz="2800" b="1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E3566FF-BFFD-2A42-B765-87BE3B50FB9E}" type="slidenum">
              <a:rPr lang="en-GB" sz="1400"/>
              <a:pPr/>
              <a:t>17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7748658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73C45E1-8DDD-B14D-B0CB-678A1331D4C1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5" name="Shape 237"/>
          <p:cNvSpPr>
            <a:spLocks noGrp="1"/>
          </p:cNvSpPr>
          <p:nvPr>
            <p:ph type="title"/>
          </p:nvPr>
        </p:nvSpPr>
        <p:spPr>
          <a:xfrm>
            <a:off x="1154398" y="155860"/>
            <a:ext cx="7632700" cy="792163"/>
          </a:xfrm>
        </p:spPr>
        <p:txBody>
          <a:bodyPr>
            <a:normAutofit fontScale="90000"/>
          </a:bodyPr>
          <a:lstStyle/>
          <a:p>
            <a:pPr defTabSz="685800">
              <a:defRPr/>
            </a:pPr>
            <a:r>
              <a:rPr lang="en-US" altLang="de-DE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Proposed functionalities of RWC</a:t>
            </a:r>
            <a:br>
              <a:rPr lang="en-US" altLang="de-DE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de-DE" sz="1800" b="1" i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(following RA-VI Workshop on WIGOS, Belgrade, November 2015</a:t>
            </a:r>
            <a:r>
              <a:rPr lang="en-US" altLang="de-DE" sz="1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de-DE" sz="18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238"/>
          <p:cNvSpPr txBox="1">
            <a:spLocks/>
          </p:cNvSpPr>
          <p:nvPr/>
        </p:nvSpPr>
        <p:spPr bwMode="auto">
          <a:xfrm>
            <a:off x="128588" y="1167378"/>
            <a:ext cx="90154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0" indent="-254000" defTabSz="83185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54000" defTabSz="831850"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357188" indent="-271463" defTabSz="8318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defTabSz="8318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defTabSz="8318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Coordination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 (</a:t>
            </a:r>
            <a:r>
              <a:rPr lang="en-US" sz="2400" i="1" dirty="0">
                <a:latin typeface="+mj-lt"/>
                <a:cs typeface="Arial" charset="0"/>
                <a:sym typeface="Arial" charset="0"/>
              </a:rPr>
              <a:t>if implemented 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as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Virtual Center 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involving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more than one NMHSs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Wingdings" charset="0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Overarching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coordination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communication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all RWCs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in the Region,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WMO Regional Office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relevant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RA Working Groups</a:t>
            </a:r>
            <a:r>
              <a:rPr lang="en-US" sz="2400" b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and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Task Teams RA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WMO Secretariat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Communication … and more (Problem Management)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Act as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Regional information resource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for Members concerning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various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aspects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of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Collect and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document regional experience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with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and its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benefits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Support for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education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&amp;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training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in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especially concerning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SzPct val="70000"/>
              <a:buFont typeface="Courier New" charset="0"/>
              <a:buChar char="o"/>
            </a:pPr>
            <a:r>
              <a:rPr lang="en-US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Establishment of </a:t>
            </a:r>
            <a:r>
              <a:rPr lang="en-US" b="1" i="1" dirty="0">
                <a:solidFill>
                  <a:srgbClr val="0000FF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partnerships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SzPct val="70000"/>
              <a:buFont typeface="Courier New" charset="0"/>
              <a:buChar char="o"/>
            </a:pP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 WIGOS </a:t>
            </a: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metadata management </a:t>
            </a: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(OSCAR/Surface</a:t>
            </a:r>
            <a:r>
              <a:rPr lang="en-US" dirty="0">
                <a:latin typeface="+mj-lt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3531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201FA44-863E-DB40-B3CC-481644FD5AAB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5" name="Shape 240"/>
          <p:cNvSpPr>
            <a:spLocks noGrp="1"/>
          </p:cNvSpPr>
          <p:nvPr>
            <p:ph type="title"/>
          </p:nvPr>
        </p:nvSpPr>
        <p:spPr>
          <a:xfrm>
            <a:off x="1140743" y="224135"/>
            <a:ext cx="7561262" cy="792163"/>
          </a:xfrm>
        </p:spPr>
        <p:txBody>
          <a:bodyPr>
            <a:normAutofit fontScale="90000"/>
          </a:bodyPr>
          <a:lstStyle/>
          <a:p>
            <a:pPr defTabSz="685800"/>
            <a:r>
              <a:rPr lang="en-US" sz="3000" b="1" dirty="0" smtClean="0">
                <a:solidFill>
                  <a:srgbClr val="4F81BD"/>
                </a:solidFill>
                <a:latin typeface="Times" charset="0"/>
                <a:ea typeface="MS PGothic" charset="0"/>
                <a:cs typeface="Arial" charset="0"/>
                <a:sym typeface="Arial" charset="0"/>
              </a:rPr>
              <a:t>Proposed functionalities of RWC</a:t>
            </a:r>
            <a:r>
              <a:rPr lang="en-US" sz="3000" b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  <a:t/>
            </a:r>
            <a:br>
              <a:rPr lang="en-US" sz="3000" b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</a:br>
            <a:r>
              <a:rPr lang="en-US" sz="1800" b="1" i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  <a:t>(continued)</a:t>
            </a:r>
            <a:endParaRPr lang="en-US" sz="1800" b="1" i="1" dirty="0">
              <a:solidFill>
                <a:srgbClr val="4F81BD"/>
              </a:solidFill>
              <a:latin typeface="Arial" charset="0"/>
              <a:ea typeface="MS PGothic" charset="0"/>
              <a:cs typeface="Arial" charset="0"/>
              <a:sym typeface="Arial" charset="0"/>
            </a:endParaRPr>
          </a:p>
        </p:txBody>
      </p:sp>
      <p:sp>
        <p:nvSpPr>
          <p:cNvPr id="6" name="Shape 241"/>
          <p:cNvSpPr txBox="1">
            <a:spLocks/>
          </p:cNvSpPr>
          <p:nvPr/>
        </p:nvSpPr>
        <p:spPr bwMode="auto">
          <a:xfrm>
            <a:off x="346413" y="1204892"/>
            <a:ext cx="8642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300" indent="-241300" defTabSz="790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939800" indent="-457200" defTabSz="7905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905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90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90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Technical Support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endParaRPr lang="en-US" altLang="de-DE" sz="2200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network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management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(network design and coordination)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data monitoring &amp; data quality management (WDQMS</a:t>
            </a:r>
            <a:r>
              <a:rPr lang="en-US" altLang="de-DE" sz="2200" b="1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metadata management (OSCAR/Surface)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Support concerning national data management)*</a:t>
            </a: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buFontTx/>
              <a:buNone/>
              <a:defRPr/>
            </a:pPr>
            <a:endParaRPr lang="en-US" altLang="de-DE" sz="2200" b="1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Linking</a:t>
            </a:r>
            <a:r>
              <a:rPr lang="en-US" altLang="de-DE" sz="22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WIGOS to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external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entities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/ establishing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partnerships</a:t>
            </a: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endParaRPr lang="en-US" altLang="de-DE" sz="2200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</a:t>
            </a:r>
            <a:r>
              <a:rPr lang="en-US" altLang="de-DE" sz="2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Oceanographic Groups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</a:t>
            </a:r>
            <a:r>
              <a:rPr lang="en-US" altLang="de-DE" sz="22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Climate </a:t>
            </a:r>
            <a:r>
              <a:rPr lang="en-US" altLang="de-DE" sz="2200" b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Centres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Instrument </a:t>
            </a:r>
            <a:r>
              <a:rPr lang="en-US" altLang="de-DE" sz="22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Centres</a:t>
            </a:r>
            <a:endParaRPr lang="en-US" altLang="de-DE" sz="22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Hydrological Groups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SzPct val="90000"/>
              <a:defRPr/>
            </a:pPr>
            <a:endParaRPr lang="en-US" altLang="de-DE" sz="800" dirty="0" smtClean="0"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 VI TT-WIGOS and Friends</a:t>
            </a:r>
            <a:endParaRPr lang="en-US" b="1" dirty="0"/>
          </a:p>
        </p:txBody>
      </p:sp>
      <p:pic>
        <p:nvPicPr>
          <p:cNvPr id="4" name="Content Placeholder 3" descr="groupPhoto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err="1" smtClean="0">
                <a:solidFill>
                  <a:srgbClr val="000090"/>
                </a:solidFill>
              </a:rPr>
              <a:t>Hvala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1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3523A5A-9B68-9A48-9550-BEC27A442853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5123" name="Shape 244"/>
          <p:cNvSpPr>
            <a:spLocks noGrp="1"/>
          </p:cNvSpPr>
          <p:nvPr>
            <p:ph type="title"/>
          </p:nvPr>
        </p:nvSpPr>
        <p:spPr>
          <a:xfrm>
            <a:off x="677250" y="0"/>
            <a:ext cx="7632700" cy="792162"/>
          </a:xfrm>
        </p:spPr>
        <p:txBody>
          <a:bodyPr>
            <a:normAutofit fontScale="90000"/>
          </a:bodyPr>
          <a:lstStyle/>
          <a:p>
            <a:pPr defTabSz="574675">
              <a:defRPr/>
            </a:pPr>
            <a:r>
              <a:rPr lang="en-US" altLang="de-DE" sz="28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Possible implementation of  RWCs</a:t>
            </a:r>
            <a:br>
              <a:rPr lang="en-US" altLang="de-DE" sz="28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de-DE" sz="1800" b="1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(following RA-VI Workshop on WIGOS, Belgrade, November 2015)</a:t>
            </a:r>
            <a:endParaRPr lang="en-US" altLang="de-DE" sz="1800" b="1" dirty="0" smtClean="0">
              <a:solidFill>
                <a:srgbClr val="000066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245"/>
          <p:cNvSpPr txBox="1">
            <a:spLocks/>
          </p:cNvSpPr>
          <p:nvPr/>
        </p:nvSpPr>
        <p:spPr bwMode="auto">
          <a:xfrm>
            <a:off x="353518" y="1047523"/>
            <a:ext cx="8562987" cy="562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3787" indent="-223787" algn="just" defTabSz="774533">
              <a:spcBef>
                <a:spcPts val="0"/>
              </a:spcBef>
              <a:spcAft>
                <a:spcPts val="1200"/>
              </a:spcAft>
              <a:buSzPct val="130000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Difficult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for most NMHSs to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identify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new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resources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for such entities of RWC</a:t>
            </a:r>
          </a:p>
          <a:p>
            <a:pPr marL="223787" indent="-223787" algn="just" defTabSz="774533">
              <a:spcBef>
                <a:spcPts val="0"/>
              </a:spcBef>
              <a:spcAft>
                <a:spcPts val="1200"/>
              </a:spcAft>
              <a:buSzPct val="130000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However, it is felt that it would be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attractive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for many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Members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to take on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responsibility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for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one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more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functionalities</a:t>
            </a:r>
            <a:endParaRPr lang="en-US" sz="2000" kern="0" dirty="0" smtClean="0">
              <a:latin typeface="+mj-lt"/>
              <a:ea typeface="Arial"/>
              <a:cs typeface="Arial"/>
              <a:sym typeface="Arial"/>
            </a:endParaRPr>
          </a:p>
          <a:p>
            <a:pPr marL="223787" indent="-223787" algn="just" defTabSz="774533">
              <a:spcBef>
                <a:spcPts val="0"/>
              </a:spcBef>
              <a:spcAft>
                <a:spcPts val="0"/>
              </a:spcAft>
              <a:buSzPct val="130000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kern="0" dirty="0" smtClean="0">
                <a:latin typeface="+mj-lt"/>
                <a:ea typeface="Arial"/>
                <a:cs typeface="Arial"/>
                <a:sym typeface="Arial"/>
              </a:rPr>
              <a:t>In RA-VI: </a:t>
            </a:r>
            <a:endParaRPr lang="en-US" sz="2000" kern="0" dirty="0" smtClean="0">
              <a:latin typeface="+mj-lt"/>
              <a:ea typeface="Arial"/>
              <a:cs typeface="Arial"/>
              <a:sym typeface="Arial"/>
            </a:endParaRPr>
          </a:p>
          <a:p>
            <a:pPr marL="185738" lvl="1" indent="-185738" algn="just" defTabSz="77453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ü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RWCs could be implemented as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virtual centers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, where a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group of NMHSs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would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share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the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relevant tasks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between them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under</a:t>
            </a:r>
            <a:r>
              <a:rPr lang="en-US" sz="2000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the overall coordination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of one of them (</a:t>
            </a:r>
            <a:r>
              <a:rPr lang="en-US" sz="2000" i="1" kern="0" dirty="0" smtClean="0">
                <a:latin typeface="+mj-lt"/>
                <a:ea typeface="Arial"/>
                <a:cs typeface="Arial"/>
                <a:sym typeface="Arial"/>
              </a:rPr>
              <a:t>illustrated in the next slide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)</a:t>
            </a:r>
          </a:p>
          <a:p>
            <a:pPr marL="185738" lvl="1" indent="-185738" algn="just" defTabSz="77453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ü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RWCs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need not cover the Region as a whole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;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tasks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could be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shared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between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Regional WIGOS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Centers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covering </a:t>
            </a:r>
            <a:r>
              <a:rPr lang="en-US" sz="2000" b="1" kern="0" dirty="0" err="1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subregions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, with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areas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of </a:t>
            </a:r>
            <a:r>
              <a:rPr lang="en-US" sz="2000" b="1" kern="0" dirty="0" err="1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responsibilty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aligned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with existing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geographic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linguistic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boundaries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within the Region</a:t>
            </a:r>
          </a:p>
          <a:p>
            <a:pPr marL="185738" lvl="1" indent="-185738" algn="just" defTabSz="774533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Char char="ü"/>
              <a:defRPr sz="2232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In RA-VI, the existing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EUMETNET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activities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could be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strengthened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and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broadened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to </a:t>
            </a:r>
            <a:r>
              <a:rPr lang="en-US" sz="2000" u="sng" kern="0" dirty="0" smtClean="0">
                <a:latin typeface="+mj-lt"/>
                <a:ea typeface="Arial"/>
                <a:cs typeface="Arial"/>
                <a:sym typeface="Arial"/>
              </a:rPr>
              <a:t>encompass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several intended RWC functionalities </a:t>
            </a:r>
            <a:r>
              <a:rPr lang="en-US" sz="2000" kern="0" dirty="0" smtClean="0">
                <a:latin typeface="+mj-lt"/>
                <a:ea typeface="Arial"/>
                <a:cs typeface="Arial"/>
                <a:sym typeface="Arial"/>
              </a:rPr>
              <a:t>at the WMO level</a:t>
            </a:r>
            <a:endParaRPr lang="en-US" sz="2000" kern="0" dirty="0"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556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D5EE25-4E9C-0F41-88A0-0E3645959E81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5" name="Shape 248"/>
          <p:cNvSpPr>
            <a:spLocks noChangeArrowheads="1"/>
          </p:cNvSpPr>
          <p:nvPr/>
        </p:nvSpPr>
        <p:spPr bwMode="auto">
          <a:xfrm>
            <a:off x="1371600" y="404813"/>
            <a:ext cx="737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/>
            <a:r>
              <a:rPr lang="de-DE" sz="3200" b="1">
                <a:solidFill>
                  <a:srgbClr val="000066"/>
                </a:solidFill>
                <a:latin typeface="Calibri" charset="0"/>
                <a:cs typeface="Arial" charset="0"/>
                <a:sym typeface="Arial" charset="0"/>
              </a:rPr>
              <a:t>Structure</a:t>
            </a:r>
            <a:r>
              <a:rPr lang="de-DE" sz="2800" b="1">
                <a:solidFill>
                  <a:srgbClr val="000066"/>
                </a:solidFill>
                <a:latin typeface="Arial" charset="0"/>
                <a:cs typeface="Arial" charset="0"/>
                <a:sym typeface="Arial" charset="0"/>
              </a:rPr>
              <a:t> of (virtual) RWC in RA VI</a:t>
            </a:r>
          </a:p>
        </p:txBody>
      </p:sp>
      <p:pic>
        <p:nvPicPr>
          <p:cNvPr id="6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7038"/>
            <a:ext cx="89312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176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5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73C45E1-8DDD-B14D-B0CB-678A1331D4C1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5" name="Shape 237"/>
          <p:cNvSpPr>
            <a:spLocks noGrp="1"/>
          </p:cNvSpPr>
          <p:nvPr>
            <p:ph type="title"/>
          </p:nvPr>
        </p:nvSpPr>
        <p:spPr>
          <a:xfrm>
            <a:off x="1154398" y="155860"/>
            <a:ext cx="7632700" cy="792163"/>
          </a:xfrm>
        </p:spPr>
        <p:txBody>
          <a:bodyPr>
            <a:normAutofit fontScale="90000"/>
          </a:bodyPr>
          <a:lstStyle/>
          <a:p>
            <a:pPr defTabSz="685800">
              <a:defRPr/>
            </a:pPr>
            <a:r>
              <a:rPr lang="en-US" altLang="de-DE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Proposed functionalities of RWC</a:t>
            </a:r>
            <a:br>
              <a:rPr lang="en-US" altLang="de-DE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de-DE" sz="1800" b="1" i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(following RA-VI Workshop on WIGOS, Belgrade, November 2015</a:t>
            </a:r>
            <a:r>
              <a:rPr lang="en-US" altLang="de-DE" sz="1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de-DE" sz="18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238"/>
          <p:cNvSpPr txBox="1">
            <a:spLocks/>
          </p:cNvSpPr>
          <p:nvPr/>
        </p:nvSpPr>
        <p:spPr bwMode="auto">
          <a:xfrm>
            <a:off x="128588" y="1167378"/>
            <a:ext cx="90154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0" indent="-254000" defTabSz="83185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54000" defTabSz="831850"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357188" indent="-271463" defTabSz="8318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defTabSz="8318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defTabSz="8318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defTabSz="8318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Coordination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 (</a:t>
            </a:r>
            <a:r>
              <a:rPr lang="en-US" sz="2400" i="1" dirty="0">
                <a:latin typeface="+mj-lt"/>
                <a:cs typeface="Arial" charset="0"/>
                <a:sym typeface="Arial" charset="0"/>
              </a:rPr>
              <a:t>if implemented 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as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Virtual Center 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involving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more than one NMHSs</a:t>
            </a:r>
            <a:r>
              <a:rPr lang="en-US" sz="2400" dirty="0">
                <a:latin typeface="+mj-lt"/>
                <a:cs typeface="Arial" charset="0"/>
                <a:sym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Wingdings" charset="0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Overarching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coordination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communication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all RWCs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in the Region,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WMO Regional Office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relevant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RA Working Groups</a:t>
            </a:r>
            <a:r>
              <a:rPr lang="en-US" sz="2400" b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and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Task Teams RA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WMO Secretariat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Communication … and more (Problem Management)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Act as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Regional information resource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for Members concerning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various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aspects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of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Collect and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document regional experience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with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 and its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benefits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Times" charset="0"/>
              <a:buAutoNum type="arabicPeriod"/>
            </a:pP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Support for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education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&amp;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training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in WIGOS </a:t>
            </a:r>
            <a:r>
              <a:rPr lang="en-US" sz="2400" u="sng" dirty="0">
                <a:latin typeface="+mj-lt"/>
                <a:ea typeface="ＭＳ Ｐゴシック" charset="0"/>
                <a:cs typeface="Arial" charset="0"/>
                <a:sym typeface="Arial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Arial" charset="0"/>
                <a:sym typeface="Arial" charset="0"/>
              </a:rPr>
              <a:t>, especially concerning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SzPct val="70000"/>
              <a:buFont typeface="Courier New" charset="0"/>
              <a:buChar char="o"/>
            </a:pPr>
            <a:r>
              <a:rPr lang="en-US" dirty="0">
                <a:latin typeface="+mj-lt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Establishment of </a:t>
            </a:r>
            <a:r>
              <a:rPr lang="en-US" b="1" i="1" dirty="0">
                <a:solidFill>
                  <a:srgbClr val="0000FF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partnerships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SzPct val="70000"/>
              <a:buFont typeface="Courier New" charset="0"/>
              <a:buChar char="o"/>
            </a:pP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 WIGOS </a:t>
            </a:r>
            <a:r>
              <a:rPr lang="en-US" b="1" i="1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  <a:sym typeface="Arial" charset="0"/>
              </a:rPr>
              <a:t>metadata management </a:t>
            </a:r>
            <a:r>
              <a:rPr lang="en-US" i="1" dirty="0">
                <a:latin typeface="+mj-lt"/>
                <a:ea typeface="ＭＳ Ｐゴシック" charset="0"/>
                <a:cs typeface="Arial" charset="0"/>
                <a:sym typeface="Arial" charset="0"/>
              </a:rPr>
              <a:t>(OSCAR/Surface</a:t>
            </a:r>
            <a:r>
              <a:rPr lang="en-US" dirty="0">
                <a:latin typeface="+mj-lt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46317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201FA44-863E-DB40-B3CC-481644FD5AAB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5" name="Shape 240"/>
          <p:cNvSpPr>
            <a:spLocks noGrp="1"/>
          </p:cNvSpPr>
          <p:nvPr>
            <p:ph type="title"/>
          </p:nvPr>
        </p:nvSpPr>
        <p:spPr>
          <a:xfrm>
            <a:off x="1140743" y="224135"/>
            <a:ext cx="7561262" cy="792163"/>
          </a:xfrm>
        </p:spPr>
        <p:txBody>
          <a:bodyPr>
            <a:normAutofit fontScale="90000"/>
          </a:bodyPr>
          <a:lstStyle/>
          <a:p>
            <a:pPr defTabSz="685800"/>
            <a:r>
              <a:rPr lang="en-US" sz="3000" b="1" dirty="0" smtClean="0">
                <a:solidFill>
                  <a:srgbClr val="4F81BD"/>
                </a:solidFill>
                <a:latin typeface="Times" charset="0"/>
                <a:ea typeface="MS PGothic" charset="0"/>
                <a:cs typeface="Arial" charset="0"/>
                <a:sym typeface="Arial" charset="0"/>
              </a:rPr>
              <a:t>Proposed functionalities of RWC</a:t>
            </a:r>
            <a:r>
              <a:rPr lang="en-US" sz="3000" b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  <a:t/>
            </a:r>
            <a:br>
              <a:rPr lang="en-US" sz="3000" b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</a:br>
            <a:r>
              <a:rPr lang="en-US" sz="1800" b="1" i="1" dirty="0" smtClean="0">
                <a:solidFill>
                  <a:srgbClr val="4F81BD"/>
                </a:solidFill>
                <a:latin typeface="Arial" charset="0"/>
                <a:ea typeface="MS PGothic" charset="0"/>
                <a:cs typeface="Arial" charset="0"/>
                <a:sym typeface="Arial" charset="0"/>
              </a:rPr>
              <a:t>(continued)</a:t>
            </a:r>
            <a:endParaRPr lang="en-US" sz="1800" b="1" i="1" dirty="0">
              <a:solidFill>
                <a:srgbClr val="4F81BD"/>
              </a:solidFill>
              <a:latin typeface="Arial" charset="0"/>
              <a:ea typeface="MS PGothic" charset="0"/>
              <a:cs typeface="Arial" charset="0"/>
              <a:sym typeface="Arial" charset="0"/>
            </a:endParaRPr>
          </a:p>
        </p:txBody>
      </p:sp>
      <p:sp>
        <p:nvSpPr>
          <p:cNvPr id="6" name="Shape 241"/>
          <p:cNvSpPr txBox="1">
            <a:spLocks/>
          </p:cNvSpPr>
          <p:nvPr/>
        </p:nvSpPr>
        <p:spPr bwMode="auto">
          <a:xfrm>
            <a:off x="250825" y="1341438"/>
            <a:ext cx="8642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300" indent="-241300" defTabSz="790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939800" indent="-457200" defTabSz="7905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905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790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790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9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Technical Support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endParaRPr lang="en-US" altLang="de-DE" sz="2200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network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management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(network design and coordination)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data monitoring &amp; data quality management (WDQMS</a:t>
            </a:r>
            <a:r>
              <a:rPr lang="en-US" altLang="de-DE" sz="2200" b="1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metadata management (OSCAR/Surface)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(Support concerning national data management)*</a:t>
            </a: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buFontTx/>
              <a:buNone/>
              <a:defRPr/>
            </a:pPr>
            <a:endParaRPr lang="en-US" altLang="de-DE" sz="2200" b="1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Linking</a:t>
            </a:r>
            <a:r>
              <a:rPr lang="en-US" altLang="de-DE" sz="22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WIGOS to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external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u="sng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entities</a:t>
            </a: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/ establishing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partnerships</a:t>
            </a:r>
          </a:p>
          <a:p>
            <a:pPr marL="357188" indent="-357188">
              <a:lnSpc>
                <a:spcPct val="90000"/>
              </a:lnSpc>
              <a:spcBef>
                <a:spcPts val="300"/>
              </a:spcBef>
              <a:buSzPct val="130000"/>
              <a:defRPr/>
            </a:pPr>
            <a:endParaRPr lang="en-US" altLang="de-DE" sz="2200" dirty="0" smtClean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</a:t>
            </a:r>
            <a:r>
              <a:rPr lang="en-US" altLang="de-DE" sz="2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Oceanographic Groups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</a:t>
            </a:r>
            <a:r>
              <a:rPr lang="en-US" altLang="de-DE" sz="22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Climate </a:t>
            </a:r>
            <a:r>
              <a:rPr lang="en-US" altLang="de-DE" sz="2200" b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Centres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Instrument </a:t>
            </a:r>
            <a:r>
              <a:rPr lang="en-US" altLang="de-DE" sz="2200" b="1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Centres</a:t>
            </a:r>
            <a:endParaRPr lang="en-US" altLang="de-DE" sz="22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57188" lvl="1" indent="-357188">
              <a:lnSpc>
                <a:spcPct val="90000"/>
              </a:lnSpc>
              <a:spcBef>
                <a:spcPts val="300"/>
              </a:spcBef>
              <a:buSzPct val="90000"/>
              <a:buFont typeface="Times" panose="02020603050405020304" pitchFamily="18" charset="0"/>
              <a:buAutoNum type="arabicPeriod"/>
              <a:defRPr/>
            </a:pPr>
            <a:r>
              <a:rPr lang="en-US" altLang="de-DE" sz="2200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Establishing and maintaining links with </a:t>
            </a:r>
            <a:r>
              <a:rPr lang="en-US" altLang="de-DE" sz="22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Regional Hydrological Groups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SzPct val="90000"/>
              <a:defRPr/>
            </a:pPr>
            <a:endParaRPr lang="en-US" altLang="de-DE" sz="800" dirty="0" smtClean="0"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4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AF66FD5-16E3-4C44-ABDB-150AF502F067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10243" name="Shape 25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561262" cy="792162"/>
          </a:xfrm>
        </p:spPr>
        <p:txBody>
          <a:bodyPr/>
          <a:lstStyle/>
          <a:p>
            <a:pPr defTabSz="807847">
              <a:lnSpc>
                <a:spcPct val="90000"/>
              </a:lnSpc>
              <a:spcBef>
                <a:spcPts val="300"/>
              </a:spcBef>
              <a:buSzPct val="130000"/>
              <a:defRPr sz="2328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Arial"/>
                <a:cs typeface="Arial"/>
                <a:sym typeface="Arial"/>
              </a:rPr>
              <a:t>Proposal: Proof of RWC 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ea typeface="Arial"/>
                <a:cs typeface="Arial"/>
                <a:sym typeface="Arial"/>
              </a:rPr>
              <a:t>Concept</a:t>
            </a:r>
            <a:endParaRPr lang="en-US" sz="2800" dirty="0">
              <a:solidFill>
                <a:srgbClr val="0000F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" name="Shape 252"/>
          <p:cNvSpPr txBox="1">
            <a:spLocks/>
          </p:cNvSpPr>
          <p:nvPr/>
        </p:nvSpPr>
        <p:spPr bwMode="auto">
          <a:xfrm>
            <a:off x="250825" y="1425575"/>
            <a:ext cx="86423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45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633413" indent="-233363" defTabSz="806450"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defTabSz="8064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defTabSz="8064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defTabSz="80645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defTabSz="8064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defTabSz="8064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defTabSz="8064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defTabSz="806450"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30000"/>
            </a:pPr>
            <a:endParaRPr lang="en-US" sz="2300" dirty="0">
              <a:solidFill>
                <a:srgbClr val="000066"/>
              </a:solidFill>
              <a:latin typeface="Arial Narrow" charset="0"/>
              <a:cs typeface="Arial" charset="0"/>
              <a:sym typeface="Arial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•"/>
            </a:pPr>
            <a:r>
              <a:rPr lang="en-US" sz="2400" b="1" dirty="0" smtClean="0">
                <a:cs typeface="Arial" charset="0"/>
                <a:sym typeface="Arial" charset="0"/>
              </a:rPr>
              <a:t>  The </a:t>
            </a:r>
            <a:r>
              <a:rPr lang="en-US" sz="2400" b="1" dirty="0">
                <a:cs typeface="Arial" charset="0"/>
                <a:sym typeface="Arial" charset="0"/>
              </a:rPr>
              <a:t>roles of the RWC (probably not LINK 1 … 4) are assign to voluntary TT members. This group forms a “RWC in a nutshell”</a:t>
            </a:r>
            <a:br>
              <a:rPr lang="en-US" sz="2400" b="1" dirty="0">
                <a:cs typeface="Arial" charset="0"/>
                <a:sym typeface="Arial" charset="0"/>
              </a:rPr>
            </a:br>
            <a:endParaRPr lang="en-US" sz="2400" b="1" dirty="0">
              <a:cs typeface="Arial" charset="0"/>
              <a:sym typeface="Arial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•"/>
            </a:pPr>
            <a:r>
              <a:rPr lang="en-US" sz="2400" b="1" dirty="0" smtClean="0">
                <a:cs typeface="Arial" charset="0"/>
                <a:sym typeface="Arial" charset="0"/>
              </a:rPr>
              <a:t>  “</a:t>
            </a:r>
            <a:r>
              <a:rPr lang="en-US" sz="2400" b="1" dirty="0">
                <a:cs typeface="Arial" charset="0"/>
                <a:sym typeface="Arial" charset="0"/>
              </a:rPr>
              <a:t>RWC in a nutshell” operate and “experiment” like a real RWC would do it.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•"/>
            </a:pPr>
            <a:endParaRPr lang="en-US" sz="2400" dirty="0">
              <a:cs typeface="Arial" charset="0"/>
              <a:sym typeface="Arial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•"/>
            </a:pPr>
            <a:r>
              <a:rPr lang="tr-TR" sz="2400" b="1" dirty="0" smtClean="0">
                <a:cs typeface="Arial" charset="0"/>
                <a:sym typeface="Arial" charset="0"/>
              </a:rPr>
              <a:t>  P</a:t>
            </a:r>
            <a:r>
              <a:rPr lang="en-US" sz="2400" b="1" dirty="0" err="1" smtClean="0">
                <a:cs typeface="Arial" charset="0"/>
                <a:sym typeface="Arial" charset="0"/>
              </a:rPr>
              <a:t>roposals</a:t>
            </a:r>
            <a:r>
              <a:rPr lang="en-US" sz="2400" b="1" dirty="0" smtClean="0">
                <a:cs typeface="Arial" charset="0"/>
                <a:sym typeface="Arial" charset="0"/>
              </a:rPr>
              <a:t> </a:t>
            </a:r>
            <a:r>
              <a:rPr lang="en-US" sz="2400" b="1" dirty="0">
                <a:cs typeface="Arial" charset="0"/>
                <a:sym typeface="Arial" charset="0"/>
              </a:rPr>
              <a:t>for an “experiment”:</a:t>
            </a:r>
          </a:p>
          <a:p>
            <a:pPr lvl="1"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–"/>
            </a:pPr>
            <a:r>
              <a:rPr lang="en-US" sz="2400" dirty="0">
                <a:ea typeface="ＭＳ Ｐゴシック" charset="0"/>
                <a:cs typeface="Arial" charset="0"/>
                <a:sym typeface="Arial" charset="0"/>
              </a:rPr>
              <a:t>Improving the contents of OSCAR/</a:t>
            </a:r>
            <a:r>
              <a:rPr lang="en-US" sz="2400" dirty="0" err="1">
                <a:ea typeface="ＭＳ Ｐゴシック" charset="0"/>
                <a:cs typeface="Arial" charset="0"/>
                <a:sym typeface="Arial" charset="0"/>
              </a:rPr>
              <a:t>Surfac</a:t>
            </a:r>
            <a:r>
              <a:rPr lang="tr-TR" sz="2400" dirty="0">
                <a:ea typeface="ＭＳ Ｐゴシック" charset="0"/>
                <a:cs typeface="Arial" charset="0"/>
                <a:sym typeface="Arial" charset="0"/>
              </a:rPr>
              <a:t>e</a:t>
            </a:r>
          </a:p>
          <a:p>
            <a:pPr lvl="1"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–"/>
            </a:pPr>
            <a:r>
              <a:rPr lang="en-US" sz="2400" dirty="0">
                <a:ea typeface="ＭＳ Ｐゴシック" charset="0"/>
                <a:cs typeface="Arial" charset="0"/>
                <a:sym typeface="Arial" charset="0"/>
              </a:rPr>
              <a:t>WIGOS Data Quality Monitoring</a:t>
            </a:r>
          </a:p>
          <a:p>
            <a:pPr lvl="1" algn="just"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–"/>
            </a:pPr>
            <a:r>
              <a:rPr lang="en-US" sz="2400" dirty="0">
                <a:ea typeface="ＭＳ Ｐゴシック" charset="0"/>
                <a:cs typeface="Arial" charset="0"/>
                <a:sym typeface="Arial" charset="0"/>
              </a:rPr>
              <a:t>Partnerships</a:t>
            </a:r>
          </a:p>
          <a:p>
            <a:pPr lvl="1" algn="just">
              <a:lnSpc>
                <a:spcPct val="90000"/>
              </a:lnSpc>
              <a:spcBef>
                <a:spcPts val="300"/>
              </a:spcBef>
              <a:buSzPct val="130000"/>
            </a:pPr>
            <a:r>
              <a:rPr lang="tr-TR" sz="2400" dirty="0">
                <a:ea typeface="ＭＳ Ｐゴシック" charset="0"/>
                <a:cs typeface="Arial" charset="0"/>
                <a:sym typeface="Arial" charset="0"/>
              </a:rPr>
              <a:t>     </a:t>
            </a:r>
            <a:r>
              <a:rPr lang="en-US" sz="2400" i="1" dirty="0">
                <a:solidFill>
                  <a:srgbClr val="0000FF"/>
                </a:solidFill>
                <a:ea typeface="ＭＳ Ｐゴシック" charset="0"/>
                <a:cs typeface="Arial" charset="0"/>
                <a:sym typeface="Arial" charset="0"/>
              </a:rPr>
              <a:t>Extent the AMDAR Program to aircrafts of Turkish Airlines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30000"/>
            </a:pPr>
            <a:endParaRPr lang="en-US" sz="2300" dirty="0">
              <a:solidFill>
                <a:srgbClr val="000066"/>
              </a:solidFill>
              <a:latin typeface="Arial Narrow" charset="0"/>
              <a:cs typeface="Arial" charset="0"/>
              <a:sym typeface="Arial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30000"/>
              <a:buFontTx/>
              <a:buChar char="•"/>
            </a:pPr>
            <a:endParaRPr lang="en-US" sz="2300" dirty="0">
              <a:solidFill>
                <a:srgbClr val="000066"/>
              </a:solidFill>
              <a:latin typeface="Arial Narrow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520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Improving the contents of OSCAR/Surface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>
                <a:latin typeface="Times" charset="0"/>
                <a:ea typeface="MS PGothic" charset="0"/>
              </a:rPr>
              <a:t>OSCAR/Surface metadata management (Tech 3)</a:t>
            </a:r>
          </a:p>
          <a:p>
            <a:pPr marL="914400" lvl="1" indent="-514350"/>
            <a:r>
              <a:rPr lang="en-GB" i="1">
                <a:solidFill>
                  <a:srgbClr val="0000FF"/>
                </a:solidFill>
                <a:latin typeface="Times" charset="0"/>
                <a:ea typeface="MS PGothic" charset="0"/>
              </a:rPr>
              <a:t>Support Members in fulfilling their mandated functions</a:t>
            </a:r>
          </a:p>
          <a:p>
            <a:pPr marL="914400" lvl="1" indent="-514350"/>
            <a:r>
              <a:rPr lang="en-GB" i="1">
                <a:solidFill>
                  <a:srgbClr val="FF0000"/>
                </a:solidFill>
                <a:latin typeface="Times" charset="0"/>
                <a:ea typeface="MS PGothic" charset="0"/>
              </a:rPr>
              <a:t>Review and update content migrated from Vol A and flag errors</a:t>
            </a:r>
          </a:p>
        </p:txBody>
      </p:sp>
    </p:spTree>
    <p:extLst>
      <p:ext uri="{BB962C8B-B14F-4D97-AF65-F5344CB8AC3E}">
        <p14:creationId xmlns:p14="http://schemas.microsoft.com/office/powerpoint/2010/main" val="372881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Improving the contents of OSCAR/Surface</a:t>
            </a:r>
          </a:p>
        </p:txBody>
      </p:sp>
      <p:pic>
        <p:nvPicPr>
          <p:cNvPr id="1229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03363"/>
            <a:ext cx="741521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5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49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Improving the contents of OSCAR/Surface - timelines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388" y="1981200"/>
            <a:ext cx="8785225" cy="4114800"/>
          </a:xfrm>
        </p:spPr>
        <p:txBody>
          <a:bodyPr/>
          <a:lstStyle/>
          <a:p>
            <a:pPr algn="just"/>
            <a:r>
              <a:rPr lang="en-GB" b="1">
                <a:latin typeface="Times" charset="0"/>
                <a:ea typeface="MS PGothic" charset="0"/>
              </a:rPr>
              <a:t>identifying the responsible individuals</a:t>
            </a:r>
            <a:r>
              <a:rPr lang="tr-TR" b="1">
                <a:latin typeface="Times" charset="0"/>
                <a:ea typeface="MS PGothic" charset="0"/>
              </a:rPr>
              <a:t> </a:t>
            </a:r>
            <a:r>
              <a:rPr lang="tr-TR" b="1" i="1">
                <a:solidFill>
                  <a:srgbClr val="FF0000"/>
                </a:solidFill>
                <a:latin typeface="Times" charset="0"/>
                <a:ea typeface="MS PGothic" charset="0"/>
              </a:rPr>
              <a:t>(by the end of July 2016)</a:t>
            </a:r>
          </a:p>
          <a:p>
            <a:pPr algn="just"/>
            <a:endParaRPr lang="en-GB" b="1" i="1">
              <a:solidFill>
                <a:srgbClr val="FF0000"/>
              </a:solidFill>
              <a:latin typeface="Times" charset="0"/>
              <a:ea typeface="MS PGothic" charset="0"/>
            </a:endParaRPr>
          </a:p>
          <a:p>
            <a:pPr algn="just"/>
            <a:r>
              <a:rPr lang="en-GB" b="1">
                <a:latin typeface="Times" charset="0"/>
                <a:ea typeface="MS PGothic" charset="0"/>
              </a:rPr>
              <a:t>running the activities</a:t>
            </a:r>
            <a:r>
              <a:rPr lang="tr-TR" b="1">
                <a:latin typeface="Times" charset="0"/>
                <a:ea typeface="MS PGothic" charset="0"/>
              </a:rPr>
              <a:t> </a:t>
            </a:r>
            <a:r>
              <a:rPr lang="tr-TR" b="1" i="1">
                <a:solidFill>
                  <a:srgbClr val="FF0000"/>
                </a:solidFill>
                <a:latin typeface="Times" charset="0"/>
                <a:ea typeface="MS PGothic" charset="0"/>
              </a:rPr>
              <a:t>(September-December 2016)</a:t>
            </a:r>
          </a:p>
          <a:p>
            <a:pPr algn="just"/>
            <a:endParaRPr lang="en-GB" b="1" i="1">
              <a:solidFill>
                <a:srgbClr val="FF0000"/>
              </a:solidFill>
              <a:latin typeface="Times" charset="0"/>
              <a:ea typeface="MS PGothic" charset="0"/>
            </a:endParaRPr>
          </a:p>
          <a:p>
            <a:pPr algn="just"/>
            <a:r>
              <a:rPr lang="en-GB" b="1">
                <a:latin typeface="Times" charset="0"/>
                <a:ea typeface="MS PGothic" charset="0"/>
              </a:rPr>
              <a:t>report to TT WIGOS</a:t>
            </a:r>
            <a:r>
              <a:rPr lang="tr-TR" b="1">
                <a:latin typeface="Times" charset="0"/>
                <a:ea typeface="MS PGothic" charset="0"/>
              </a:rPr>
              <a:t> </a:t>
            </a:r>
            <a:r>
              <a:rPr lang="tr-TR" b="1" i="1">
                <a:solidFill>
                  <a:srgbClr val="FF0000"/>
                </a:solidFill>
                <a:latin typeface="Times" charset="0"/>
                <a:ea typeface="MS PGothic" charset="0"/>
              </a:rPr>
              <a:t>(January 2017)</a:t>
            </a:r>
            <a:endParaRPr lang="en-GB" b="1" i="1">
              <a:solidFill>
                <a:srgbClr val="FF0000"/>
              </a:solidFill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3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marL="514350" indent="-514350"/>
            <a:r>
              <a:rPr lang="en-GB" sz="3600" b="1" dirty="0">
                <a:solidFill>
                  <a:srgbClr val="0000FF"/>
                </a:solidFill>
                <a:latin typeface="Times" charset="0"/>
                <a:ea typeface="MS PGothic" charset="0"/>
              </a:rPr>
              <a:t>WIGOS Data Quality Monitoring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93125" cy="43926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>
                <a:latin typeface="Times" charset="0"/>
                <a:ea typeface="MS PGothic" charset="0"/>
              </a:rPr>
              <a:t>WIGOS Data Quality Monitoring</a:t>
            </a:r>
          </a:p>
          <a:p>
            <a:pPr marL="914400" lvl="1" indent="-514350"/>
            <a:r>
              <a:rPr lang="en-GB" i="1">
                <a:solidFill>
                  <a:srgbClr val="0000FF"/>
                </a:solidFill>
                <a:latin typeface="Times" charset="0"/>
                <a:ea typeface="MS PGothic" charset="0"/>
              </a:rPr>
              <a:t>TECH 2.1 (EUMETNET) to extend the list of monitored stations to a subset of the non-EUMETNET RA6 Members</a:t>
            </a:r>
          </a:p>
          <a:p>
            <a:pPr marL="914400" lvl="1" indent="-514350"/>
            <a:r>
              <a:rPr lang="en-GB" i="1">
                <a:solidFill>
                  <a:srgbClr val="FF0000"/>
                </a:solidFill>
                <a:latin typeface="Times" charset="0"/>
                <a:ea typeface="MS PGothic" charset="0"/>
              </a:rPr>
              <a:t>Identify a volunteer from the TT-WIGOS (TECH2.2) to conduct and act on the day to day monitoring</a:t>
            </a:r>
          </a:p>
        </p:txBody>
      </p:sp>
    </p:spTree>
    <p:extLst>
      <p:ext uri="{BB962C8B-B14F-4D97-AF65-F5344CB8AC3E}">
        <p14:creationId xmlns:p14="http://schemas.microsoft.com/office/powerpoint/2010/main" val="179342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links: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57" y="1600200"/>
            <a:ext cx="8628453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RAVI-TT-WIGOS-3-XVI Meeting Report: </a:t>
            </a:r>
            <a:br>
              <a:rPr lang="en-US" b="1" dirty="0"/>
            </a:br>
            <a:r>
              <a:rPr lang="en-US" dirty="0"/>
              <a:t>http://</a:t>
            </a:r>
            <a:r>
              <a:rPr lang="en-US" dirty="0" err="1"/>
              <a:t>public.wmo.int</a:t>
            </a:r>
            <a:r>
              <a:rPr lang="en-US" dirty="0"/>
              <a:t>/en/events/meetings/ra-vi-task-team-wigos-implementation-third-meeting-xvi-inter-sessional-period-ra-vi</a:t>
            </a:r>
          </a:p>
          <a:p>
            <a:pPr>
              <a:spcAft>
                <a:spcPts val="1200"/>
              </a:spcAft>
            </a:pPr>
            <a:r>
              <a:rPr lang="en-US" b="1" dirty="0"/>
              <a:t>List of Decisions from TT-WIGOS-</a:t>
            </a:r>
            <a:r>
              <a:rPr lang="en-US" b="1" dirty="0" smtClean="0"/>
              <a:t>3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</a:t>
            </a:r>
            <a:r>
              <a:rPr lang="en-US" dirty="0" err="1"/>
              <a:t>open?id</a:t>
            </a:r>
            <a:r>
              <a:rPr lang="en-US" dirty="0"/>
              <a:t>=1zNWgfhUbBb3-FMpftVqeyEM6xP4QtlQloZPNg02UsrQ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WIGOS </a:t>
            </a:r>
            <a:r>
              <a:rPr lang="en-US" b="1" dirty="0"/>
              <a:t>Internet </a:t>
            </a:r>
            <a:r>
              <a:rPr lang="en-US" b="1" dirty="0" smtClean="0"/>
              <a:t>forum: </a:t>
            </a:r>
            <a:br>
              <a:rPr lang="en-US" b="1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groups.google.com</a:t>
            </a:r>
            <a:r>
              <a:rPr lang="en-US" dirty="0"/>
              <a:t>/a/</a:t>
            </a:r>
            <a:r>
              <a:rPr lang="en-US" dirty="0" err="1"/>
              <a:t>wmo.int</a:t>
            </a:r>
            <a:r>
              <a:rPr lang="en-US" dirty="0"/>
              <a:t>/forum/#!forum/</a:t>
            </a:r>
            <a:r>
              <a:rPr lang="en-US" dirty="0" err="1"/>
              <a:t>wigos</a:t>
            </a:r>
            <a:r>
              <a:rPr lang="en-US" dirty="0"/>
              <a:t>-</a:t>
            </a:r>
            <a:r>
              <a:rPr lang="en-US" dirty="0" err="1"/>
              <a:t>ra</a:t>
            </a:r>
            <a:r>
              <a:rPr lang="en-US" dirty="0"/>
              <a:t>-</a:t>
            </a:r>
            <a:r>
              <a:rPr lang="en-US" dirty="0" smtClean="0"/>
              <a:t>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4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marL="514350" indent="-514350"/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WIGOS Data Quality Monitoring</a:t>
            </a:r>
          </a:p>
        </p:txBody>
      </p:sp>
      <p:pic>
        <p:nvPicPr>
          <p:cNvPr id="1536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31913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8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WIGOS Data Quality Monitoring - timelines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856663" cy="45386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2800" b="1">
                <a:latin typeface="Times" charset="0"/>
                <a:ea typeface="MS PGothic" charset="0"/>
              </a:rPr>
              <a:t>identifying the responsible individuals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 (by the end of July 2016)</a:t>
            </a:r>
            <a:endParaRPr lang="en-GB" sz="2800" b="1">
              <a:latin typeface="Times" charset="0"/>
              <a:ea typeface="MS PGothic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>
                <a:latin typeface="Times" charset="0"/>
                <a:ea typeface="MS PGothic" charset="0"/>
              </a:rPr>
              <a:t>t</a:t>
            </a:r>
            <a:r>
              <a:rPr lang="en-GB" sz="2800" b="1">
                <a:latin typeface="Times" charset="0"/>
                <a:ea typeface="MS PGothic" charset="0"/>
              </a:rPr>
              <a:t>raining 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(</a:t>
            </a:r>
            <a:r>
              <a:rPr lang="en-GB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September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-</a:t>
            </a:r>
            <a:r>
              <a:rPr lang="en-GB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October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 2016)</a:t>
            </a:r>
            <a:r>
              <a:rPr lang="en-GB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GB" sz="2800" b="1">
                <a:latin typeface="Times" charset="0"/>
                <a:ea typeface="MS PGothic" charset="0"/>
              </a:rPr>
              <a:t>running the activities 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(</a:t>
            </a:r>
            <a:r>
              <a:rPr lang="en-GB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November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 2016-</a:t>
            </a:r>
            <a:r>
              <a:rPr lang="en-GB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February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 2017)</a:t>
            </a:r>
            <a:endParaRPr lang="en-GB" sz="2800" b="1" i="1">
              <a:solidFill>
                <a:srgbClr val="FF0000"/>
              </a:solidFill>
              <a:latin typeface="Times" charset="0"/>
              <a:ea typeface="MS PGothic" charset="0"/>
            </a:endParaRPr>
          </a:p>
          <a:p>
            <a:pPr algn="just">
              <a:lnSpc>
                <a:spcPct val="150000"/>
              </a:lnSpc>
            </a:pPr>
            <a:r>
              <a:rPr lang="en-GB" sz="2800" b="1">
                <a:latin typeface="Times" charset="0"/>
                <a:ea typeface="MS PGothic" charset="0"/>
              </a:rPr>
              <a:t>report to TT WIGOS and MG</a:t>
            </a:r>
            <a:r>
              <a:rPr lang="tr-TR" sz="2800" b="1">
                <a:latin typeface="Times" charset="0"/>
                <a:ea typeface="MS PGothic" charset="0"/>
              </a:rPr>
              <a:t> </a:t>
            </a:r>
            <a:r>
              <a:rPr lang="tr-TR" sz="2800" b="1" i="1">
                <a:solidFill>
                  <a:srgbClr val="FF0000"/>
                </a:solidFill>
                <a:latin typeface="Times" charset="0"/>
                <a:ea typeface="MS PGothic" charset="0"/>
              </a:rPr>
              <a:t>(March 2017)</a:t>
            </a:r>
            <a:endParaRPr lang="en-GB" sz="2800" b="1" i="1">
              <a:solidFill>
                <a:srgbClr val="FF0000"/>
              </a:solidFill>
              <a:latin typeface="Times" charset="0"/>
              <a:ea typeface="MS PGothic" charset="0"/>
            </a:endParaRPr>
          </a:p>
          <a:p>
            <a:pPr algn="just"/>
            <a:endParaRPr lang="en-GB" sz="2800" b="1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r>
              <a:rPr lang="en-GB" sz="3600" b="1">
                <a:solidFill>
                  <a:srgbClr val="0000FF"/>
                </a:solidFill>
                <a:latin typeface="Times" charset="0"/>
                <a:ea typeface="MS PGothic" charset="0"/>
              </a:rPr>
              <a:t>AMDAR with Turkish Airlines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424863" cy="4608512"/>
          </a:xfrm>
        </p:spPr>
        <p:txBody>
          <a:bodyPr>
            <a:normAutofit/>
          </a:bodyPr>
          <a:lstStyle/>
          <a:p>
            <a:pPr algn="just"/>
            <a:r>
              <a:rPr lang="en-GB" b="1" dirty="0">
                <a:latin typeface="Times" charset="0"/>
                <a:ea typeface="MS PGothic" charset="0"/>
              </a:rPr>
              <a:t>Already an </a:t>
            </a:r>
            <a:r>
              <a:rPr lang="en-GB" b="1" dirty="0" smtClean="0">
                <a:latin typeface="Times" charset="0"/>
                <a:ea typeface="MS PGothic" charset="0"/>
              </a:rPr>
              <a:t>on-going </a:t>
            </a:r>
            <a:r>
              <a:rPr lang="en-GB" b="1" dirty="0">
                <a:latin typeface="Times" charset="0"/>
                <a:ea typeface="MS PGothic" charset="0"/>
              </a:rPr>
              <a:t>activity, </a:t>
            </a:r>
            <a:r>
              <a:rPr lang="en-GB" b="1" dirty="0" smtClean="0">
                <a:latin typeface="Times" charset="0"/>
                <a:ea typeface="MS PGothic" charset="0"/>
              </a:rPr>
              <a:t>under consideration by </a:t>
            </a:r>
            <a:r>
              <a:rPr lang="en-GB" b="1" dirty="0">
                <a:solidFill>
                  <a:srgbClr val="FF0000"/>
                </a:solidFill>
                <a:latin typeface="Times" charset="0"/>
                <a:ea typeface="MS PGothic" charset="0"/>
              </a:rPr>
              <a:t>EUMETNET members</a:t>
            </a:r>
            <a:endParaRPr lang="tr-TR" b="1" dirty="0">
              <a:solidFill>
                <a:srgbClr val="FF0000"/>
              </a:solidFill>
              <a:latin typeface="Times" charset="0"/>
              <a:ea typeface="MS PGothic" charset="0"/>
            </a:endParaRPr>
          </a:p>
          <a:p>
            <a:pPr algn="just"/>
            <a:endParaRPr lang="en-GB" b="1" dirty="0">
              <a:latin typeface="Times" charset="0"/>
              <a:ea typeface="MS PGothic" charset="0"/>
            </a:endParaRPr>
          </a:p>
          <a:p>
            <a:pPr algn="just"/>
            <a:r>
              <a:rPr lang="en-GB" b="1" dirty="0">
                <a:latin typeface="Times" charset="0"/>
                <a:ea typeface="MS PGothic" charset="0"/>
              </a:rPr>
              <a:t>T</a:t>
            </a:r>
            <a:r>
              <a:rPr lang="tr-TR" b="1" dirty="0" err="1">
                <a:latin typeface="Times" charset="0"/>
                <a:ea typeface="MS PGothic" charset="0"/>
              </a:rPr>
              <a:t>urkish</a:t>
            </a:r>
            <a:r>
              <a:rPr lang="tr-TR" b="1" dirty="0">
                <a:latin typeface="Times" charset="0"/>
                <a:ea typeface="MS PGothic" charset="0"/>
              </a:rPr>
              <a:t> </a:t>
            </a:r>
            <a:r>
              <a:rPr lang="tr-TR" b="1" dirty="0" err="1">
                <a:latin typeface="Times" charset="0"/>
                <a:ea typeface="MS PGothic" charset="0"/>
              </a:rPr>
              <a:t>State</a:t>
            </a:r>
            <a:r>
              <a:rPr lang="tr-TR" b="1" dirty="0">
                <a:latin typeface="Times" charset="0"/>
                <a:ea typeface="MS PGothic" charset="0"/>
              </a:rPr>
              <a:t> </a:t>
            </a:r>
            <a:r>
              <a:rPr lang="tr-TR" b="1" dirty="0" err="1">
                <a:latin typeface="Times" charset="0"/>
                <a:ea typeface="MS PGothic" charset="0"/>
              </a:rPr>
              <a:t>Meteorological</a:t>
            </a:r>
            <a:r>
              <a:rPr lang="tr-TR" b="1" dirty="0">
                <a:latin typeface="Times" charset="0"/>
                <a:ea typeface="MS PGothic" charset="0"/>
              </a:rPr>
              <a:t> Service (T</a:t>
            </a:r>
            <a:r>
              <a:rPr lang="en-GB" b="1" dirty="0">
                <a:latin typeface="Times" charset="0"/>
                <a:ea typeface="MS PGothic" charset="0"/>
              </a:rPr>
              <a:t>SMS</a:t>
            </a:r>
            <a:r>
              <a:rPr lang="tr-TR" b="1" dirty="0">
                <a:latin typeface="Times" charset="0"/>
                <a:ea typeface="MS PGothic" charset="0"/>
              </a:rPr>
              <a:t>)</a:t>
            </a:r>
          </a:p>
          <a:p>
            <a:pPr algn="just"/>
            <a:endParaRPr lang="en-GB" b="1" dirty="0">
              <a:latin typeface="Times" charset="0"/>
              <a:ea typeface="MS PGothic" charset="0"/>
            </a:endParaRPr>
          </a:p>
          <a:p>
            <a:pPr algn="just"/>
            <a:r>
              <a:rPr lang="en-GB" b="1" dirty="0">
                <a:solidFill>
                  <a:srgbClr val="0000FF"/>
                </a:solidFill>
                <a:latin typeface="Times" charset="0"/>
                <a:ea typeface="MS PGothic" charset="0"/>
              </a:rPr>
              <a:t>E-AMDAR Operational Service Manager</a:t>
            </a:r>
            <a:endParaRPr lang="tr-TR" b="1" dirty="0">
              <a:solidFill>
                <a:srgbClr val="0000FF"/>
              </a:solidFill>
              <a:latin typeface="Times" charset="0"/>
              <a:ea typeface="MS PGothic" charset="0"/>
            </a:endParaRPr>
          </a:p>
          <a:p>
            <a:pPr algn="just"/>
            <a:endParaRPr lang="en-GB" b="1" dirty="0">
              <a:latin typeface="Times" charset="0"/>
              <a:ea typeface="MS PGothic" charset="0"/>
            </a:endParaRPr>
          </a:p>
          <a:p>
            <a:pPr algn="just"/>
            <a:r>
              <a:rPr lang="en-GB" b="1" dirty="0">
                <a:latin typeface="Times" charset="0"/>
                <a:ea typeface="MS PGothic" charset="0"/>
              </a:rPr>
              <a:t>Turkish Airlines</a:t>
            </a:r>
          </a:p>
          <a:p>
            <a:endParaRPr lang="en-GB" dirty="0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0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err="1" smtClean="0">
                <a:solidFill>
                  <a:srgbClr val="000090"/>
                </a:solidFill>
              </a:rPr>
              <a:t>Hvala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86082"/>
              </p:ext>
            </p:extLst>
          </p:nvPr>
        </p:nvGraphicFramePr>
        <p:xfrm>
          <a:off x="1" y="0"/>
          <a:ext cx="9675912" cy="619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9753600" imgH="5664200" progId="Word.Document.12">
                  <p:embed/>
                </p:oleObj>
              </mc:Choice>
              <mc:Fallback>
                <p:oleObj name="Document" r:id="rId3" imgW="9753600" imgH="566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675912" cy="619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23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84" y="34306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70201"/>
              </p:ext>
            </p:extLst>
          </p:nvPr>
        </p:nvGraphicFramePr>
        <p:xfrm>
          <a:off x="-1" y="0"/>
          <a:ext cx="9689007" cy="623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3" imgW="9753600" imgH="6286500" progId="Word.Document.12">
                  <p:embed/>
                </p:oleObj>
              </mc:Choice>
              <mc:Fallback>
                <p:oleObj name="Document" r:id="rId3" imgW="9753600" imgH="628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9689007" cy="623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788"/>
            <a:ext cx="8229600" cy="5877376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9600" b="1" dirty="0"/>
              <a:t>TT-WIGOS decided </a:t>
            </a:r>
            <a:r>
              <a:rPr lang="en-US" sz="9600" dirty="0"/>
              <a:t>to establish the following break-out groups that will continue collaboration after the meeting:</a:t>
            </a:r>
          </a:p>
          <a:p>
            <a:pPr lvl="0" fontAlgn="base">
              <a:spcAft>
                <a:spcPts val="1200"/>
              </a:spcAft>
            </a:pPr>
            <a:r>
              <a:rPr lang="en-US" sz="7200" b="1" dirty="0" smtClean="0">
                <a:solidFill>
                  <a:srgbClr val="FF0000"/>
                </a:solidFill>
              </a:rPr>
              <a:t>Group on Update </a:t>
            </a:r>
            <a:r>
              <a:rPr lang="en-US" sz="7200" b="1" dirty="0">
                <a:solidFill>
                  <a:srgbClr val="FF0000"/>
                </a:solidFill>
              </a:rPr>
              <a:t>of R-WIP-VI: 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5500" dirty="0" err="1" smtClean="0"/>
              <a:t>Ercan</a:t>
            </a:r>
            <a:r>
              <a:rPr lang="en-US" sz="5500" dirty="0" smtClean="0"/>
              <a:t> </a:t>
            </a:r>
            <a:r>
              <a:rPr lang="en-US" sz="5500" dirty="0" err="1"/>
              <a:t>Büyükbaş</a:t>
            </a:r>
            <a:r>
              <a:rPr lang="en-US" sz="5500" dirty="0"/>
              <a:t>, Olaf Schulze, Fernando </a:t>
            </a:r>
            <a:r>
              <a:rPr lang="en-US" sz="5500" dirty="0" err="1"/>
              <a:t>Belda</a:t>
            </a:r>
            <a:r>
              <a:rPr lang="en-US" sz="5500" dirty="0"/>
              <a:t> </a:t>
            </a:r>
            <a:r>
              <a:rPr lang="en-US" sz="5500" dirty="0" err="1"/>
              <a:t>Esplugues</a:t>
            </a:r>
            <a:r>
              <a:rPr lang="en-US" sz="5500" dirty="0"/>
              <a:t>, </a:t>
            </a:r>
            <a:r>
              <a:rPr lang="en-US" sz="5500" dirty="0" err="1"/>
              <a:t>Alper</a:t>
            </a:r>
            <a:r>
              <a:rPr lang="en-US" sz="5500" dirty="0"/>
              <a:t> </a:t>
            </a:r>
            <a:r>
              <a:rPr lang="en-US" sz="5500" dirty="0" err="1"/>
              <a:t>Çubuk</a:t>
            </a:r>
            <a:endParaRPr lang="en-US" sz="5500" dirty="0"/>
          </a:p>
          <a:p>
            <a:pPr lvl="0" fontAlgn="base">
              <a:spcAft>
                <a:spcPts val="1200"/>
              </a:spcAft>
            </a:pPr>
            <a:r>
              <a:rPr lang="en-US" sz="7200" b="1" dirty="0">
                <a:solidFill>
                  <a:srgbClr val="FF0000"/>
                </a:solidFill>
              </a:rPr>
              <a:t>Group on </a:t>
            </a:r>
            <a:r>
              <a:rPr lang="en-US" sz="7200" b="1" dirty="0" err="1" smtClean="0">
                <a:solidFill>
                  <a:srgbClr val="FF0000"/>
                </a:solidFill>
              </a:rPr>
              <a:t>ToR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of RWC in a </a:t>
            </a:r>
            <a:r>
              <a:rPr lang="en-US" sz="7200" b="1" dirty="0" smtClean="0">
                <a:solidFill>
                  <a:srgbClr val="FF0000"/>
                </a:solidFill>
              </a:rPr>
              <a:t>nutshell: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5500" dirty="0" smtClean="0"/>
              <a:t>Dieter </a:t>
            </a:r>
            <a:r>
              <a:rPr lang="en-US" sz="5500" dirty="0" err="1"/>
              <a:t>Schröder</a:t>
            </a:r>
            <a:r>
              <a:rPr lang="en-US" sz="5500" dirty="0"/>
              <a:t>, Stefan Klink, Luis </a:t>
            </a:r>
            <a:r>
              <a:rPr lang="en-US" sz="5500" dirty="0" err="1"/>
              <a:t>Nunes</a:t>
            </a:r>
            <a:r>
              <a:rPr lang="en-US" sz="5500" dirty="0"/>
              <a:t>, Simon Gilbert:</a:t>
            </a:r>
          </a:p>
          <a:p>
            <a:pPr lvl="1" fontAlgn="base"/>
            <a:r>
              <a:rPr lang="en-US" sz="5500" b="1" i="1" dirty="0"/>
              <a:t>improved content of OSCAR/Surface</a:t>
            </a:r>
          </a:p>
          <a:p>
            <a:pPr lvl="2" fontAlgn="base"/>
            <a:r>
              <a:rPr lang="en-US" sz="5500" dirty="0"/>
              <a:t>~2 to 3 electronic meetings per months till end of 2016</a:t>
            </a:r>
          </a:p>
          <a:p>
            <a:pPr lvl="2" fontAlgn="base"/>
            <a:r>
              <a:rPr lang="en-US" sz="5500" dirty="0"/>
              <a:t>concept paper on station metadata consistency checks</a:t>
            </a:r>
          </a:p>
          <a:p>
            <a:pPr lvl="2" fontAlgn="base"/>
            <a:r>
              <a:rPr lang="en-US" sz="5500" dirty="0"/>
              <a:t>TECH_3 to be carried out by DWD (Rainer </a:t>
            </a:r>
            <a:r>
              <a:rPr lang="en-US" sz="5500" dirty="0" err="1"/>
              <a:t>März</a:t>
            </a:r>
            <a:r>
              <a:rPr lang="en-US" sz="5500" dirty="0"/>
              <a:t>)</a:t>
            </a:r>
          </a:p>
          <a:p>
            <a:pPr lvl="2" fontAlgn="base"/>
            <a:r>
              <a:rPr lang="en-US" sz="5500" dirty="0" err="1"/>
              <a:t>Wiam</a:t>
            </a:r>
            <a:r>
              <a:rPr lang="en-US" sz="5500" dirty="0"/>
              <a:t> and </a:t>
            </a:r>
            <a:r>
              <a:rPr lang="en-US" sz="5500" dirty="0" err="1"/>
              <a:t>Ercan</a:t>
            </a:r>
            <a:r>
              <a:rPr lang="en-US" sz="5500" dirty="0"/>
              <a:t> volunteer to check their national database with the help of OSCAR</a:t>
            </a:r>
          </a:p>
          <a:p>
            <a:pPr lvl="1" fontAlgn="base">
              <a:spcBef>
                <a:spcPts val="1200"/>
              </a:spcBef>
            </a:pPr>
            <a:r>
              <a:rPr lang="en-US" sz="5500" b="1" i="1" dirty="0"/>
              <a:t>WIGOS Data Quality Monitoring System</a:t>
            </a:r>
          </a:p>
          <a:p>
            <a:pPr lvl="2" fontAlgn="base"/>
            <a:r>
              <a:rPr lang="en-US" sz="5500" dirty="0"/>
              <a:t>EUCOS (</a:t>
            </a:r>
            <a:r>
              <a:rPr lang="en-US" sz="5500" dirty="0" err="1"/>
              <a:t>Tanja</a:t>
            </a:r>
            <a:r>
              <a:rPr lang="en-US" sz="5500" dirty="0"/>
              <a:t> </a:t>
            </a:r>
            <a:r>
              <a:rPr lang="en-US" sz="5500" dirty="0" err="1"/>
              <a:t>Kleinert</a:t>
            </a:r>
            <a:r>
              <a:rPr lang="en-US" sz="5500" dirty="0"/>
              <a:t>?) will be responsible for trainings for TECH_2_2 volunteers</a:t>
            </a:r>
          </a:p>
          <a:p>
            <a:pPr lvl="2" fontAlgn="base"/>
            <a:r>
              <a:rPr lang="en-US" sz="5500" dirty="0"/>
              <a:t>TECH_2_1: Stefan’s team</a:t>
            </a:r>
          </a:p>
          <a:p>
            <a:pPr lvl="2" fontAlgn="base"/>
            <a:r>
              <a:rPr lang="en-US" sz="5500" dirty="0"/>
              <a:t>TECH_2_2: Kemal</a:t>
            </a:r>
          </a:p>
          <a:p>
            <a:pPr lvl="2" fontAlgn="base"/>
            <a:r>
              <a:rPr lang="en-US" sz="5500" dirty="0"/>
              <a:t>non-EUMETNET Members: Serbia, Turkey, </a:t>
            </a:r>
            <a:r>
              <a:rPr lang="en-US" sz="5500" dirty="0" err="1"/>
              <a:t>BiH</a:t>
            </a:r>
            <a:endParaRPr lang="en-US" sz="5500" dirty="0"/>
          </a:p>
          <a:p>
            <a:pPr lvl="0" fontAlgn="base">
              <a:spcBef>
                <a:spcPts val="120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0000"/>
                </a:solidFill>
              </a:rPr>
              <a:t>Group on </a:t>
            </a:r>
            <a:r>
              <a:rPr lang="en-US" sz="7200" b="1" dirty="0" smtClean="0">
                <a:solidFill>
                  <a:srgbClr val="FF0000"/>
                </a:solidFill>
              </a:rPr>
              <a:t>Concept </a:t>
            </a:r>
            <a:r>
              <a:rPr lang="en-US" sz="7200" b="1" dirty="0">
                <a:solidFill>
                  <a:srgbClr val="FF0000"/>
                </a:solidFill>
              </a:rPr>
              <a:t>of RWCs: 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5500" dirty="0" smtClean="0"/>
              <a:t>Dieter</a:t>
            </a:r>
            <a:r>
              <a:rPr lang="en-US" sz="5500" dirty="0"/>
              <a:t>, Stefan, Simon, </a:t>
            </a:r>
            <a:r>
              <a:rPr lang="en-US" sz="5500" dirty="0" err="1"/>
              <a:t>Miroslav</a:t>
            </a:r>
            <a:endParaRPr lang="en-US" sz="5500" dirty="0"/>
          </a:p>
          <a:p>
            <a:pPr lvl="0" fontAlgn="base">
              <a:spcBef>
                <a:spcPts val="1200"/>
              </a:spcBef>
            </a:pPr>
            <a:r>
              <a:rPr lang="en-US" sz="7200" b="1" dirty="0">
                <a:solidFill>
                  <a:srgbClr val="FF0000"/>
                </a:solidFill>
              </a:rPr>
              <a:t>Group on </a:t>
            </a:r>
            <a:r>
              <a:rPr lang="en-US" sz="7200" b="1" dirty="0" smtClean="0">
                <a:solidFill>
                  <a:srgbClr val="FF0000"/>
                </a:solidFill>
              </a:rPr>
              <a:t>Development </a:t>
            </a:r>
            <a:r>
              <a:rPr lang="en-US" sz="7200" b="1" dirty="0">
                <a:solidFill>
                  <a:srgbClr val="FF0000"/>
                </a:solidFill>
              </a:rPr>
              <a:t>of a template for N-WIPs: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5500" dirty="0" smtClean="0"/>
              <a:t>Kemal</a:t>
            </a:r>
            <a:r>
              <a:rPr lang="en-US" sz="5500" dirty="0"/>
              <a:t>, </a:t>
            </a:r>
            <a:r>
              <a:rPr lang="en-US" sz="5500" dirty="0" err="1"/>
              <a:t>Wiam</a:t>
            </a:r>
            <a:r>
              <a:rPr lang="en-US" sz="5500" dirty="0"/>
              <a:t>, </a:t>
            </a:r>
            <a:r>
              <a:rPr lang="en-US" sz="5500" dirty="0" err="1"/>
              <a:t>Özden</a:t>
            </a:r>
            <a:r>
              <a:rPr lang="en-US" sz="5500" dirty="0"/>
              <a:t>, </a:t>
            </a:r>
            <a:r>
              <a:rPr lang="en-US" sz="5500" dirty="0" err="1"/>
              <a:t>Cihan</a:t>
            </a:r>
            <a:endParaRPr lang="en-US" sz="5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9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198"/>
            <a:ext cx="8229600" cy="56809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TT-WIGOS meeting:</a:t>
            </a:r>
          </a:p>
          <a:p>
            <a:r>
              <a:rPr lang="en-US" b="1" i="1" dirty="0" smtClean="0"/>
              <a:t>urges</a:t>
            </a:r>
            <a:r>
              <a:rPr lang="en-US" dirty="0" smtClean="0"/>
              <a:t> </a:t>
            </a:r>
            <a:r>
              <a:rPr lang="en-US" dirty="0"/>
              <a:t>experts in RA VI to make use of the WIGOS Internet forum that can be accessed here: https://</a:t>
            </a:r>
            <a:r>
              <a:rPr lang="en-US" dirty="0" err="1"/>
              <a:t>groups.google.com</a:t>
            </a:r>
            <a:r>
              <a:rPr lang="en-US" dirty="0"/>
              <a:t>/a/</a:t>
            </a:r>
            <a:r>
              <a:rPr lang="en-US" dirty="0" err="1"/>
              <a:t>wmo.int</a:t>
            </a:r>
            <a:r>
              <a:rPr lang="en-US" dirty="0"/>
              <a:t>/forum/#!forum/</a:t>
            </a:r>
            <a:r>
              <a:rPr lang="en-US" dirty="0" err="1"/>
              <a:t>wigos</a:t>
            </a:r>
            <a:r>
              <a:rPr lang="en-US" dirty="0"/>
              <a:t>-</a:t>
            </a:r>
            <a:r>
              <a:rPr lang="en-US" dirty="0" err="1"/>
              <a:t>ra</a:t>
            </a:r>
            <a:r>
              <a:rPr lang="en-US" dirty="0"/>
              <a:t>-vi</a:t>
            </a:r>
          </a:p>
          <a:p>
            <a:r>
              <a:rPr lang="en-US" b="1" i="1" dirty="0"/>
              <a:t>recognizes</a:t>
            </a:r>
            <a:r>
              <a:rPr lang="en-US" dirty="0"/>
              <a:t> that review, revise and update of the R-WIP-VI could and should have influence up-stream on the global WIP and therefore all other R-WIPs.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2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379728"/>
            <a:ext cx="8693919" cy="574643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500" b="1" dirty="0"/>
              <a:t>The meeting of the sub-TT on Radar Data </a:t>
            </a:r>
            <a:r>
              <a:rPr lang="en-US" sz="3500" b="1" dirty="0" smtClean="0"/>
              <a:t>Exchange:</a:t>
            </a:r>
            <a:endParaRPr lang="en-US" sz="35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notes that RWC are not identical with regional radar </a:t>
            </a:r>
            <a:r>
              <a:rPr lang="en-US" dirty="0" err="1"/>
              <a:t>centres</a:t>
            </a:r>
            <a:r>
              <a:rPr lang="en-US" dirty="0"/>
              <a:t> even though some tasks could be carried out or supported by RWCs.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considers to approach the OPERA consortium in parallel to other advances to promote establishment of a “RA VI unified met infrastructure”.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considers to follow good practices and guidelines of OPERA in the establishment of sub-regional networks.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notes that the sub-TT currently prepares a draft proposal on radar data </a:t>
            </a:r>
            <a:r>
              <a:rPr lang="en-US" dirty="0" smtClean="0"/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n-GB" altLang="tr-TR" sz="3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tr-TR" altLang="tr-TR" sz="3600" b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en-GB" altLang="tr-TR" sz="3600" b="1" dirty="0" smtClean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28763"/>
            <a:ext cx="8780463" cy="5329237"/>
          </a:xfrm>
        </p:spPr>
        <p:txBody>
          <a:bodyPr/>
          <a:lstStyle/>
          <a:p>
            <a:pPr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ＭＳ Ｐゴシック" charset="0"/>
              </a:rPr>
              <a:t>As one of the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five priority areas for WIGOS Pre-Operational Phase</a:t>
            </a:r>
            <a:r>
              <a:rPr lang="en-US" sz="2400" b="1" dirty="0" smtClean="0">
                <a:cs typeface="ＭＳ Ｐゴシック" charset="0"/>
              </a:rPr>
              <a:t> for 2016-2019 period,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Regional WIGOS Centers (RWCs) </a:t>
            </a:r>
            <a:r>
              <a:rPr lang="en-US" sz="2400" b="1" dirty="0" smtClean="0">
                <a:cs typeface="ＭＳ Ｐゴシック" charset="0"/>
              </a:rPr>
              <a:t>will be </a:t>
            </a: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an important tool and a milestone </a:t>
            </a:r>
            <a:r>
              <a:rPr lang="en-US" sz="2400" b="1" dirty="0" smtClean="0">
                <a:cs typeface="ＭＳ Ｐゴシック" charset="0"/>
              </a:rPr>
              <a:t>for the efficient implementation of WIGOS at regional and national level. </a:t>
            </a:r>
          </a:p>
          <a:p>
            <a:pPr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400" b="1" dirty="0" smtClean="0">
              <a:cs typeface="ＭＳ Ｐゴシック" charset="0"/>
            </a:endParaRPr>
          </a:p>
          <a:p>
            <a:pPr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cs typeface="ＭＳ Ｐゴシック" charset="0"/>
              </a:rPr>
              <a:t>RWCs will play a key role </a:t>
            </a:r>
            <a:r>
              <a:rPr lang="en-US" sz="2400" b="1" dirty="0" smtClean="0">
                <a:cs typeface="ＭＳ Ｐゴシック" charset="0"/>
              </a:rPr>
              <a:t>for the implementation of WIGOS successfully at global, regional and national level by assisting the Members, and </a:t>
            </a:r>
            <a:r>
              <a:rPr lang="en-US" sz="2400" b="1" dirty="0" smtClean="0">
                <a:solidFill>
                  <a:srgbClr val="FF0000"/>
                </a:solidFill>
                <a:cs typeface="ＭＳ Ｐゴシック" charset="0"/>
              </a:rPr>
              <a:t>as functioning a communication and coordination mechanism</a:t>
            </a:r>
            <a:r>
              <a:rPr lang="en-US" sz="2400" b="1" dirty="0" smtClean="0">
                <a:cs typeface="ＭＳ Ｐゴシック" charset="0"/>
              </a:rPr>
              <a:t> among all related bodies of WIGOS implementation. </a:t>
            </a:r>
          </a:p>
          <a:p>
            <a:pPr>
              <a:defRPr/>
            </a:pPr>
            <a:endParaRPr lang="tr-TR" sz="20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000" dirty="0" smtClean="0"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dirty="0">
              <a:cs typeface="ＭＳ Ｐゴシック" charset="0"/>
            </a:endParaRPr>
          </a:p>
        </p:txBody>
      </p:sp>
      <p:sp>
        <p:nvSpPr>
          <p:cNvPr id="6148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FFCF83D-6760-D040-BDAB-6EFBFB9F35DC}" type="slidenum">
              <a:rPr lang="en-GB" sz="1400"/>
              <a:pPr/>
              <a:t>9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798502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1412</TotalTime>
  <Words>1800</Words>
  <Application>Microsoft Macintosh PowerPoint</Application>
  <PresentationFormat>On-screen Show (4:3)</PresentationFormat>
  <Paragraphs>213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WMO_WHITE_Powerpoint_en_fr</vt:lpstr>
      <vt:lpstr>Microsoft Word Document</vt:lpstr>
      <vt:lpstr>PowerPoint Presentation</vt:lpstr>
      <vt:lpstr>RA VI TT-WIGOS and Friends</vt:lpstr>
      <vt:lpstr>Some links: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Introduction</vt:lpstr>
      <vt:lpstr>2. Objectives of Proposal for RWC </vt:lpstr>
      <vt:lpstr>3. The Main Tasks and Functions of RWC </vt:lpstr>
      <vt:lpstr>3. The Main Tasks and Functions of RWC </vt:lpstr>
      <vt:lpstr>3. The Main Tasks and Functions of RWC </vt:lpstr>
      <vt:lpstr>3. The Main Tasks and Functions of RWC </vt:lpstr>
      <vt:lpstr>4. Requirements and Capabilities of RWC </vt:lpstr>
      <vt:lpstr>4. Requirements and Capabilities of RWC </vt:lpstr>
      <vt:lpstr>5. Other Remarks </vt:lpstr>
      <vt:lpstr>Proposed functionalities of RWC (following RA-VI Workshop on WIGOS, Belgrade, November 2015)</vt:lpstr>
      <vt:lpstr>Proposed functionalities of RWC (continued)</vt:lpstr>
      <vt:lpstr>PowerPoint Presentation</vt:lpstr>
      <vt:lpstr>Possible implementation of  RWCs (following RA-VI Workshop on WIGOS, Belgrade, November 2015)</vt:lpstr>
      <vt:lpstr>PowerPoint Presentation</vt:lpstr>
      <vt:lpstr>Proposed functionalities of RWC (following RA-VI Workshop on WIGOS, Belgrade, November 2015)</vt:lpstr>
      <vt:lpstr>Proposed functionalities of RWC (continued)</vt:lpstr>
      <vt:lpstr>Proposal: Proof of RWC Concept</vt:lpstr>
      <vt:lpstr>Improving the contents of OSCAR/Surface</vt:lpstr>
      <vt:lpstr>Improving the contents of OSCAR/Surface</vt:lpstr>
      <vt:lpstr>Improving the contents of OSCAR/Surface - timelines </vt:lpstr>
      <vt:lpstr>WIGOS Data Quality Monitoring</vt:lpstr>
      <vt:lpstr>WIGOS Data Quality Monitoring</vt:lpstr>
      <vt:lpstr>WIGOS Data Quality Monitoring - timelines</vt:lpstr>
      <vt:lpstr>AMDAR with Turkish Airlines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Dacic</dc:creator>
  <cp:lastModifiedBy>Milan Dacic</cp:lastModifiedBy>
  <cp:revision>69</cp:revision>
  <dcterms:created xsi:type="dcterms:W3CDTF">2016-04-05T16:37:45Z</dcterms:created>
  <dcterms:modified xsi:type="dcterms:W3CDTF">2016-09-05T05:25:04Z</dcterms:modified>
</cp:coreProperties>
</file>