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lan Dacic" initials="M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5" autoAdjust="0"/>
    <p:restoredTop sz="99351" autoAdjust="0"/>
  </p:normalViewPr>
  <p:slideViewPr>
    <p:cSldViewPr snapToGrid="0" snapToObjects="1">
      <p:cViewPr varScale="1">
        <p:scale>
          <a:sx n="93" d="100"/>
          <a:sy n="93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CF643-8004-594D-A2CC-E7D8ABC87020}" type="datetimeFigureOut">
              <a:rPr lang="en-US" smtClean="0"/>
              <a:t>9/4/16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70492-E88A-A949-908C-09947564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3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27821" y="274207"/>
            <a:ext cx="8229600" cy="23439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000090"/>
                </a:solidFill>
              </a:rPr>
              <a:t>RA-VI </a:t>
            </a:r>
            <a:r>
              <a:rPr lang="en-US" sz="4800" b="1" dirty="0" smtClean="0">
                <a:solidFill>
                  <a:srgbClr val="000090"/>
                </a:solidFill>
              </a:rPr>
              <a:t>WIGOS </a:t>
            </a:r>
            <a:r>
              <a:rPr lang="en-US" sz="4800" b="1" dirty="0">
                <a:solidFill>
                  <a:srgbClr val="000090"/>
                </a:solidFill>
              </a:rPr>
              <a:t>Workshop </a:t>
            </a:r>
            <a:r>
              <a:rPr lang="en-US" sz="4800" b="1" dirty="0" smtClean="0">
                <a:solidFill>
                  <a:srgbClr val="000090"/>
                </a:solidFill>
              </a:rPr>
              <a:t>Outcomes</a:t>
            </a:r>
            <a:br>
              <a:rPr lang="en-US" sz="4800" b="1" dirty="0" smtClean="0">
                <a:solidFill>
                  <a:srgbClr val="000090"/>
                </a:solidFill>
              </a:rPr>
            </a:br>
            <a:r>
              <a:rPr lang="en-US" sz="4800" b="1" dirty="0" smtClean="0">
                <a:solidFill>
                  <a:srgbClr val="000090"/>
                </a:solidFill>
              </a:rPr>
              <a:t>(</a:t>
            </a:r>
            <a:r>
              <a:rPr lang="en-US" sz="4800" b="1" dirty="0" smtClean="0">
                <a:solidFill>
                  <a:srgbClr val="000090"/>
                </a:solidFill>
              </a:rPr>
              <a:t>Belgrade, </a:t>
            </a:r>
            <a:r>
              <a:rPr lang="en-US" sz="4800" b="1" dirty="0" smtClean="0">
                <a:solidFill>
                  <a:srgbClr val="000090"/>
                </a:solidFill>
              </a:rPr>
              <a:t>November 2015)</a:t>
            </a:r>
            <a:endParaRPr lang="en-US" sz="4800" b="1" dirty="0">
              <a:solidFill>
                <a:srgbClr val="000090"/>
              </a:solidFill>
            </a:endParaRPr>
          </a:p>
          <a:p>
            <a:endParaRPr lang="en-US" sz="3600" b="1" dirty="0" smtClean="0">
              <a:solidFill>
                <a:srgbClr val="000090"/>
              </a:solidFill>
            </a:endParaRPr>
          </a:p>
          <a:p>
            <a:r>
              <a:rPr lang="en-US" sz="2000" dirty="0" smtClean="0">
                <a:solidFill>
                  <a:srgbClr val="000090"/>
                </a:solidFill>
              </a:rPr>
              <a:t>WIGOS Workshop on Marine Meteorological and Oceanographic Observing Requirements Split, Croatia, 5-7 September 2016</a:t>
            </a:r>
            <a:endParaRPr lang="en-US" sz="2200" dirty="0">
              <a:solidFill>
                <a:srgbClr val="00009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347710" y="2782947"/>
            <a:ext cx="4609711" cy="903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hr-HR" sz="2800" b="1" i="0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</a:rPr>
              <a:t>Wenjian ZHANG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hr-H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</a:rPr>
              <a:t>Assistant Secretary General WMO</a:t>
            </a:r>
            <a:endParaRPr kumimoji="0" lang="en-GB" sz="24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347710" y="5289400"/>
            <a:ext cx="4463992" cy="903205"/>
          </a:xfrm>
        </p:spPr>
        <p:txBody>
          <a:bodyPr>
            <a:noAutofit/>
          </a:bodyPr>
          <a:lstStyle/>
          <a:p>
            <a:r>
              <a:rPr lang="sr-Latn-C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Milan DACIĆ</a:t>
            </a:r>
          </a:p>
          <a:p>
            <a:r>
              <a:rPr lang="en-GB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WMO Representative for Europe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472710" y="4027817"/>
            <a:ext cx="5484711" cy="903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hr-HR" sz="2800" b="1" i="0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</a:rPr>
              <a:t>Ercan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BÜYÜKBAŞ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hr-HR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TT-WIGOS Leader, Assistant Director TSMS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18159" y="2782947"/>
            <a:ext cx="4609711" cy="903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hr-HR" sz="2800" b="1" i="0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</a:rPr>
              <a:t>Ivan ČAČIĆ</a:t>
            </a:r>
            <a:endParaRPr kumimoji="0" lang="hr-HR" sz="2800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hr-H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</a:rPr>
              <a:t>President WMO RA VI</a:t>
            </a:r>
            <a:endParaRPr kumimoji="0" lang="en-GB" sz="24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784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0075" y="1003514"/>
            <a:ext cx="8106726" cy="5730661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1800"/>
              </a:spcAft>
              <a:buFontTx/>
              <a:buNone/>
              <a:defRPr/>
            </a:pPr>
            <a:r>
              <a:rPr lang="en-GB" sz="3000" b="1" dirty="0" smtClean="0">
                <a:solidFill>
                  <a:srgbClr val="0000FF"/>
                </a:solidFill>
                <a:cs typeface="ＭＳ Ｐゴシック" charset="0"/>
              </a:rPr>
              <a:t>8</a:t>
            </a:r>
            <a:r>
              <a:rPr lang="tr-TR" sz="3000" b="1" dirty="0" smtClean="0">
                <a:solidFill>
                  <a:srgbClr val="0000FF"/>
                </a:solidFill>
                <a:cs typeface="ＭＳ Ｐゴシック" charset="0"/>
              </a:rPr>
              <a:t>) </a:t>
            </a:r>
            <a:r>
              <a:rPr lang="en-GB" sz="3000" b="1" dirty="0" smtClean="0">
                <a:solidFill>
                  <a:srgbClr val="0000FF"/>
                </a:solidFill>
                <a:cs typeface="ＭＳ Ｐゴシック" charset="0"/>
              </a:rPr>
              <a:t>Regional </a:t>
            </a:r>
            <a:r>
              <a:rPr lang="en-GB" sz="3000" b="1" dirty="0">
                <a:solidFill>
                  <a:srgbClr val="0000FF"/>
                </a:solidFill>
                <a:cs typeface="ＭＳ Ｐゴシック" charset="0"/>
              </a:rPr>
              <a:t>WIGOS </a:t>
            </a:r>
            <a:r>
              <a:rPr lang="en-GB" sz="3000" b="1" dirty="0" smtClean="0">
                <a:solidFill>
                  <a:srgbClr val="0000FF"/>
                </a:solidFill>
                <a:cs typeface="ＭＳ Ｐゴシック" charset="0"/>
              </a:rPr>
              <a:t>Centres</a:t>
            </a:r>
            <a:endParaRPr lang="tr-TR" sz="30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GB" sz="2400" b="1" dirty="0" smtClean="0">
                <a:cs typeface="ＭＳ Ｐゴシック" charset="0"/>
              </a:rPr>
              <a:t>The </a:t>
            </a:r>
            <a:r>
              <a:rPr lang="en-GB" sz="2400" b="1" dirty="0">
                <a:cs typeface="ＭＳ Ｐゴシック" charset="0"/>
              </a:rPr>
              <a:t>main tasks for RWCs identified by the group </a:t>
            </a:r>
            <a:r>
              <a:rPr lang="en-GB" sz="2400" b="1" dirty="0" smtClean="0">
                <a:cs typeface="ＭＳ Ｐゴシック" charset="0"/>
              </a:rPr>
              <a:t>include </a:t>
            </a:r>
            <a:r>
              <a:rPr lang="en-GB" sz="2400" b="1" dirty="0" smtClean="0">
                <a:solidFill>
                  <a:srgbClr val="FF0000"/>
                </a:solidFill>
                <a:cs typeface="ＭＳ Ｐゴシック" charset="0"/>
              </a:rPr>
              <a:t>coordination between </a:t>
            </a:r>
            <a:r>
              <a:rPr lang="en-GB" sz="2400" b="1" dirty="0">
                <a:solidFill>
                  <a:srgbClr val="FF0000"/>
                </a:solidFill>
                <a:cs typeface="ＭＳ Ｐゴシック" charset="0"/>
              </a:rPr>
              <a:t>Members and WMO bodies, </a:t>
            </a:r>
            <a:r>
              <a:rPr lang="en-GB" sz="2400" b="1" dirty="0">
                <a:solidFill>
                  <a:srgbClr val="0000FF"/>
                </a:solidFill>
                <a:cs typeface="ＭＳ Ｐゴシック" charset="0"/>
              </a:rPr>
              <a:t>improved communication </a:t>
            </a:r>
            <a:r>
              <a:rPr lang="en-GB" sz="2400" b="1" dirty="0" smtClean="0">
                <a:solidFill>
                  <a:srgbClr val="0000FF"/>
                </a:solidFill>
                <a:cs typeface="ＭＳ Ｐゴシック" charset="0"/>
              </a:rPr>
              <a:t>through </a:t>
            </a:r>
            <a:r>
              <a:rPr lang="en-GB" sz="2400" b="1" dirty="0">
                <a:solidFill>
                  <a:srgbClr val="0000FF"/>
                </a:solidFill>
                <a:cs typeface="ＭＳ Ｐゴシック" charset="0"/>
              </a:rPr>
              <a:t>provision of contact points</a:t>
            </a:r>
            <a:r>
              <a:rPr lang="en-GB" sz="2400" b="1" dirty="0">
                <a:solidFill>
                  <a:srgbClr val="FF0000"/>
                </a:solidFill>
                <a:cs typeface="ＭＳ Ｐゴシック" charset="0"/>
              </a:rPr>
              <a:t> and education and training</a:t>
            </a:r>
            <a:r>
              <a:rPr lang="en-GB" sz="2400" b="1" dirty="0">
                <a:cs typeface="ＭＳ Ｐゴシック" charset="0"/>
              </a:rPr>
              <a:t> concerning WIGOS implementation, as well as technical support in network design/management, data quality monitoring and meta data </a:t>
            </a:r>
            <a:r>
              <a:rPr lang="en-GB" sz="2400" b="1" dirty="0" smtClean="0">
                <a:cs typeface="ＭＳ Ｐゴシック" charset="0"/>
              </a:rPr>
              <a:t>management</a:t>
            </a:r>
            <a:endParaRPr lang="tr-TR" sz="2400" b="1" dirty="0">
              <a:cs typeface="ＭＳ Ｐゴシック" charset="0"/>
            </a:endParaRPr>
          </a:p>
          <a:p>
            <a:pPr algn="just">
              <a:defRPr/>
            </a:pPr>
            <a:r>
              <a:rPr lang="en-GB" sz="2400" b="1" dirty="0">
                <a:cs typeface="ＭＳ Ｐゴシック" charset="0"/>
              </a:rPr>
              <a:t>Furthermore, </a:t>
            </a:r>
            <a:r>
              <a:rPr lang="en-GB" sz="2400" b="1" dirty="0">
                <a:solidFill>
                  <a:srgbClr val="0000FF"/>
                </a:solidFill>
                <a:cs typeface="ＭＳ Ｐゴシック" charset="0"/>
              </a:rPr>
              <a:t>providing links to external entities and establishing of partnerships </a:t>
            </a:r>
            <a:r>
              <a:rPr lang="en-GB" sz="2400" b="1" dirty="0">
                <a:cs typeface="ＭＳ Ｐゴシック" charset="0"/>
              </a:rPr>
              <a:t>with different regional groupings (oceanography, climate, hydrology, instrument calibration</a:t>
            </a:r>
            <a:r>
              <a:rPr lang="en-GB" sz="2400" b="1" dirty="0" smtClean="0">
                <a:cs typeface="ＭＳ Ｐゴシック" charset="0"/>
              </a:rPr>
              <a:t>)</a:t>
            </a:r>
            <a:endParaRPr lang="tr-TR" sz="2400" b="1" dirty="0"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tr-TR" sz="2000" dirty="0"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tr-TR" altLang="tr-TR" sz="2000" dirty="0" smtClean="0">
                <a:cs typeface="ＭＳ Ｐゴシック" charset="0"/>
              </a:rPr>
              <a:t>.</a:t>
            </a:r>
            <a:endParaRPr lang="en-GB" altLang="tr-TR" sz="2000" dirty="0" smtClean="0"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tr-TR" altLang="tr-TR" sz="2000" dirty="0"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tr-TR" altLang="tr-TR" sz="2000" dirty="0" smtClean="0"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tr-TR" altLang="tr-TR" sz="2000" dirty="0">
              <a:cs typeface="ＭＳ Ｐゴシック" charset="0"/>
            </a:endParaRPr>
          </a:p>
        </p:txBody>
      </p:sp>
      <p:sp>
        <p:nvSpPr>
          <p:cNvPr id="14340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E4A7127D-A894-2247-9D15-CC569C40F7C5}" type="slidenum">
              <a:rPr lang="en-GB" sz="1400"/>
              <a:pPr/>
              <a:t>10</a:t>
            </a:fld>
            <a:endParaRPr lang="en-GB" sz="1400"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792163"/>
            <a:chOff x="0" y="0"/>
            <a:chExt cx="9144000" cy="792163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7921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fi-FI" sz="3200" b="1" kern="0" dirty="0">
                  <a:solidFill>
                    <a:schemeClr val="bg1"/>
                  </a:solidFill>
                  <a:latin typeface="Calibri" pitchFamily="34" charset="0"/>
                  <a:ea typeface="+mj-ea"/>
                  <a:cs typeface="+mj-cs"/>
                </a:rPr>
                <a:t>2. OUTCOMES FROM RA VI WIGOS WORKSHOP 2015</a:t>
              </a:r>
              <a:endParaRPr kumimoji="0" lang="en-US" altLang="fi-FI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8" name="Line 2"/>
            <p:cNvSpPr>
              <a:spLocks noChangeShapeType="1"/>
            </p:cNvSpPr>
            <p:nvPr/>
          </p:nvSpPr>
          <p:spPr bwMode="auto">
            <a:xfrm>
              <a:off x="0" y="764704"/>
              <a:ext cx="9144000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29072296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107" y="1113275"/>
            <a:ext cx="8261306" cy="5744726"/>
          </a:xfrm>
        </p:spPr>
        <p:txBody>
          <a:bodyPr/>
          <a:lstStyle/>
          <a:p>
            <a:pPr marL="0" indent="0" algn="just">
              <a:spcAft>
                <a:spcPts val="1800"/>
              </a:spcAft>
              <a:buFontTx/>
              <a:buNone/>
              <a:defRPr/>
            </a:pPr>
            <a:r>
              <a:rPr lang="en-GB" sz="3000" b="1" dirty="0" smtClean="0">
                <a:solidFill>
                  <a:srgbClr val="0000FF"/>
                </a:solidFill>
                <a:cs typeface="ＭＳ Ｐゴシック" charset="0"/>
              </a:rPr>
              <a:t>9</a:t>
            </a:r>
            <a:r>
              <a:rPr lang="tr-TR" sz="3000" b="1" dirty="0" smtClean="0">
                <a:solidFill>
                  <a:srgbClr val="0000FF"/>
                </a:solidFill>
                <a:cs typeface="ＭＳ Ｐゴシック" charset="0"/>
              </a:rPr>
              <a:t>)</a:t>
            </a:r>
            <a:r>
              <a:rPr lang="en-GB" sz="3000" b="1" dirty="0" smtClean="0">
                <a:solidFill>
                  <a:srgbClr val="0000FF"/>
                </a:solidFill>
                <a:cs typeface="ＭＳ Ｐゴシック" charset="0"/>
              </a:rPr>
              <a:t> </a:t>
            </a:r>
            <a:r>
              <a:rPr lang="en-GB" sz="3000" b="1" dirty="0">
                <a:solidFill>
                  <a:srgbClr val="0000FF"/>
                </a:solidFill>
                <a:cs typeface="ＭＳ Ｐゴシック" charset="0"/>
              </a:rPr>
              <a:t>Overcoming barriers</a:t>
            </a:r>
            <a:endParaRPr lang="tr-TR" sz="3000" b="1" dirty="0">
              <a:solidFill>
                <a:srgbClr val="0000FF"/>
              </a:solidFill>
              <a:cs typeface="ＭＳ Ｐゴシック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GB" sz="2800" b="1" dirty="0">
                <a:solidFill>
                  <a:srgbClr val="FF0000"/>
                </a:solidFill>
                <a:cs typeface="ＭＳ Ｐゴシック" charset="0"/>
              </a:rPr>
              <a:t>Sub-regional informal groupings </a:t>
            </a:r>
            <a:r>
              <a:rPr lang="en-GB" sz="2800" b="1" dirty="0">
                <a:cs typeface="ＭＳ Ｐゴシック" charset="0"/>
              </a:rPr>
              <a:t>could help eliminate some of the barriers resulting from different time zones and languages and limited </a:t>
            </a:r>
            <a:r>
              <a:rPr lang="en-GB" sz="2800" b="1" dirty="0" smtClean="0">
                <a:cs typeface="ＭＳ Ｐゴシック" charset="0"/>
              </a:rPr>
              <a:t>resources</a:t>
            </a:r>
            <a:endParaRPr lang="tr-TR" sz="2800" b="1" dirty="0" smtClean="0">
              <a:cs typeface="ＭＳ Ｐゴシック" charset="0"/>
            </a:endParaRPr>
          </a:p>
          <a:p>
            <a:pPr algn="just">
              <a:defRPr/>
            </a:pPr>
            <a:r>
              <a:rPr lang="en-GB" sz="2800" b="1" dirty="0" smtClean="0">
                <a:solidFill>
                  <a:srgbClr val="0000FF"/>
                </a:solidFill>
                <a:cs typeface="ＭＳ Ｐゴシック" charset="0"/>
              </a:rPr>
              <a:t>RA-VI/TT-WIGOS</a:t>
            </a:r>
            <a:r>
              <a:rPr lang="en-GB" sz="2800" b="1" dirty="0" smtClean="0">
                <a:cs typeface="ＭＳ Ｐゴシック" charset="0"/>
              </a:rPr>
              <a:t> </a:t>
            </a:r>
            <a:r>
              <a:rPr lang="en-GB" sz="2800" b="1" dirty="0">
                <a:cs typeface="ＭＳ Ｐゴシック" charset="0"/>
              </a:rPr>
              <a:t>could be enhanced with </a:t>
            </a:r>
            <a:r>
              <a:rPr lang="en-GB" sz="2800" b="1" dirty="0">
                <a:solidFill>
                  <a:srgbClr val="FF0000"/>
                </a:solidFill>
                <a:cs typeface="ＭＳ Ｐゴシック" charset="0"/>
              </a:rPr>
              <a:t>a sub-group on a structure for RWC</a:t>
            </a:r>
            <a:r>
              <a:rPr lang="en-GB" sz="2800" b="1" dirty="0">
                <a:cs typeface="ＭＳ Ｐゴシック" charset="0"/>
              </a:rPr>
              <a:t> and support of N-WIP and OSCAR/</a:t>
            </a:r>
            <a:r>
              <a:rPr lang="en-GB" sz="2800" b="1" dirty="0" smtClean="0">
                <a:cs typeface="ＭＳ Ｐゴシック" charset="0"/>
              </a:rPr>
              <a:t>Surface</a:t>
            </a:r>
            <a:endParaRPr lang="en-GB" altLang="tr-TR" sz="2000" dirty="0" smtClean="0"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tr-TR" altLang="tr-TR" sz="2000" dirty="0"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tr-TR" altLang="tr-TR" sz="2000" dirty="0" smtClean="0"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tr-TR" altLang="tr-TR" sz="2000" dirty="0">
              <a:cs typeface="ＭＳ Ｐゴシック" charset="0"/>
            </a:endParaRPr>
          </a:p>
        </p:txBody>
      </p:sp>
      <p:sp>
        <p:nvSpPr>
          <p:cNvPr id="15364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81E6C76-AA77-4841-B4E0-D40C863D2599}" type="slidenum">
              <a:rPr lang="en-GB" sz="1400"/>
              <a:pPr/>
              <a:t>11</a:t>
            </a:fld>
            <a:endParaRPr lang="en-GB" sz="1400"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792163"/>
            <a:chOff x="0" y="0"/>
            <a:chExt cx="9144000" cy="792163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7921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fi-FI" sz="3200" b="1" kern="0" dirty="0">
                  <a:solidFill>
                    <a:schemeClr val="bg1"/>
                  </a:solidFill>
                  <a:latin typeface="Calibri" pitchFamily="34" charset="0"/>
                  <a:ea typeface="+mj-ea"/>
                  <a:cs typeface="+mj-cs"/>
                </a:rPr>
                <a:t>2. OUTCOMES FROM RA VI WIGOS WORKSHOP 2015</a:t>
              </a:r>
              <a:endParaRPr kumimoji="0" lang="en-US" altLang="fi-FI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8" name="Line 2"/>
            <p:cNvSpPr>
              <a:spLocks noChangeShapeType="1"/>
            </p:cNvSpPr>
            <p:nvPr/>
          </p:nvSpPr>
          <p:spPr bwMode="auto">
            <a:xfrm>
              <a:off x="0" y="764704"/>
              <a:ext cx="9144000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419865112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err="1" smtClean="0">
                <a:solidFill>
                  <a:srgbClr val="000090"/>
                </a:solidFill>
              </a:rPr>
              <a:t>Hvala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6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147763"/>
            <a:ext cx="8640763" cy="53292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tr-TR" sz="2400" b="1" dirty="0" smtClean="0">
                <a:latin typeface="+mj-lt"/>
                <a:cs typeface="ＭＳ Ｐゴシック" charset="0"/>
              </a:rPr>
              <a:t>A Workshop regarding the WIGOS Implementation in RA-VI was held in Belgrade, Serbia from </a:t>
            </a:r>
            <a:r>
              <a:rPr lang="en-US" altLang="tr-TR" sz="2400" b="1" i="1" dirty="0" smtClean="0">
                <a:latin typeface="+mj-lt"/>
                <a:cs typeface="ＭＳ Ｐゴシック" charset="0"/>
              </a:rPr>
              <a:t>24 to 27 November 2015: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tr-TR" sz="2400" b="1" i="1" dirty="0" smtClean="0">
              <a:solidFill>
                <a:srgbClr val="0000FF"/>
              </a:solidFill>
              <a:latin typeface="+mj-lt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altLang="tr-TR" sz="2400" b="1" i="1" dirty="0" smtClean="0">
                <a:solidFill>
                  <a:srgbClr val="0000FF"/>
                </a:solidFill>
                <a:latin typeface="+mj-lt"/>
                <a:cs typeface="ＭＳ Ｐゴシック" charset="0"/>
              </a:rPr>
              <a:t>To bring together the experts from Members to share the experiences and ideas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altLang="tr-TR" sz="2400" b="1" i="1" dirty="0" smtClean="0">
                <a:solidFill>
                  <a:srgbClr val="FF0000"/>
                </a:solidFill>
                <a:latin typeface="+mj-lt"/>
                <a:cs typeface="ＭＳ Ｐゴシック" charset="0"/>
              </a:rPr>
              <a:t>To increase the awareness among the Members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altLang="tr-TR" sz="2400" b="1" i="1" dirty="0" smtClean="0">
                <a:latin typeface="+mj-lt"/>
                <a:cs typeface="ＭＳ Ｐゴシック" charset="0"/>
              </a:rPr>
              <a:t>To understand the status at national level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altLang="tr-TR" sz="2400" b="1" i="1" dirty="0" smtClean="0">
                <a:solidFill>
                  <a:srgbClr val="0000FF"/>
                </a:solidFill>
                <a:latin typeface="+mj-lt"/>
                <a:cs typeface="ＭＳ Ｐゴシック" charset="0"/>
              </a:rPr>
              <a:t>To introduce the WIGOS Technical Support Platforms/Tools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altLang="tr-TR" sz="2400" b="1" i="1" dirty="0" smtClean="0">
                <a:solidFill>
                  <a:srgbClr val="FF0000"/>
                </a:solidFill>
                <a:latin typeface="+mj-lt"/>
                <a:cs typeface="ＭＳ Ｐゴシック" charset="0"/>
              </a:rPr>
              <a:t>To discuss the challenges and proper solutions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altLang="tr-TR" sz="2400" b="1" i="1" dirty="0" smtClean="0">
                <a:latin typeface="+mj-lt"/>
                <a:cs typeface="ＭＳ Ｐゴシック" charset="0"/>
              </a:rPr>
              <a:t>To discuss how to assist the Members for national implementation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altLang="tr-TR" sz="2400" b="1" i="1" dirty="0" smtClean="0">
                <a:solidFill>
                  <a:srgbClr val="0000FF"/>
                </a:solidFill>
                <a:latin typeface="+mj-lt"/>
                <a:cs typeface="ＭＳ Ｐゴシック" charset="0"/>
              </a:rPr>
              <a:t>To discuss  how to establish Regional WIGOS Center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tr-TR" sz="2000" dirty="0" smtClean="0">
              <a:solidFill>
                <a:srgbClr val="7030A0"/>
              </a:solidFill>
              <a:latin typeface="+mj-lt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altLang="tr-TR" sz="2000" dirty="0" smtClean="0">
              <a:latin typeface="+mj-lt"/>
              <a:cs typeface="ＭＳ Ｐゴシック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altLang="tr-TR" sz="2000" dirty="0">
              <a:latin typeface="+mj-lt"/>
              <a:cs typeface="ＭＳ Ｐゴシック" charset="0"/>
            </a:endParaRPr>
          </a:p>
        </p:txBody>
      </p:sp>
      <p:sp>
        <p:nvSpPr>
          <p:cNvPr id="6147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34C7E08B-BD15-3146-AEB7-2C2E18E0028B}" type="slidenum">
              <a:rPr lang="en-US" sz="1400" smtClean="0"/>
              <a:pPr/>
              <a:t>2</a:t>
            </a:fld>
            <a:endParaRPr lang="en-US" sz="1400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792163"/>
            <a:chOff x="0" y="0"/>
            <a:chExt cx="9144000" cy="792163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7921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fi-FI" sz="3200" b="1" kern="0">
                  <a:solidFill>
                    <a:schemeClr val="bg1"/>
                  </a:solidFill>
                  <a:latin typeface="Calibri" pitchFamily="34" charset="0"/>
                  <a:ea typeface="+mj-ea"/>
                  <a:cs typeface="+mj-cs"/>
                </a:rPr>
                <a:t>1. Introduction</a:t>
              </a:r>
            </a:p>
          </p:txBody>
        </p:sp>
        <p:sp>
          <p:nvSpPr>
            <p:cNvPr id="8" name="Line 2"/>
            <p:cNvSpPr>
              <a:spLocks noChangeShapeType="1"/>
            </p:cNvSpPr>
            <p:nvPr/>
          </p:nvSpPr>
          <p:spPr bwMode="auto">
            <a:xfrm>
              <a:off x="0" y="764704"/>
              <a:ext cx="9144000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332670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3571" y="1039133"/>
            <a:ext cx="8233229" cy="5329237"/>
          </a:xfrm>
        </p:spPr>
        <p:txBody>
          <a:bodyPr/>
          <a:lstStyle/>
          <a:p>
            <a:pPr marL="514350" indent="-514350">
              <a:spcAft>
                <a:spcPts val="1800"/>
              </a:spcAft>
              <a:buFontTx/>
              <a:buAutoNum type="arabicParenR"/>
              <a:defRPr/>
            </a:pPr>
            <a:r>
              <a:rPr lang="en-US" sz="3000" b="1" dirty="0" smtClean="0">
                <a:solidFill>
                  <a:srgbClr val="0000FF"/>
                </a:solidFill>
                <a:cs typeface="ＭＳ Ｐゴシック" charset="0"/>
              </a:rPr>
              <a:t>WIGOS - General Promotion</a:t>
            </a:r>
          </a:p>
          <a:p>
            <a:pPr algn="just">
              <a:spcAft>
                <a:spcPts val="1200"/>
              </a:spcAft>
              <a:defRPr/>
            </a:pPr>
            <a:r>
              <a:rPr lang="en-US" sz="2800" b="1" dirty="0" smtClean="0">
                <a:cs typeface="ＭＳ Ｐゴシック" charset="0"/>
              </a:rPr>
              <a:t>Recognition and commitment to </a:t>
            </a:r>
            <a:r>
              <a:rPr lang="en-US" sz="2800" b="1" dirty="0" smtClean="0">
                <a:solidFill>
                  <a:srgbClr val="FF0000"/>
                </a:solidFill>
                <a:cs typeface="ＭＳ Ｐゴシック" charset="0"/>
              </a:rPr>
              <a:t>WIGOS by PRs and higher level representatives from the private sector </a:t>
            </a:r>
            <a:r>
              <a:rPr lang="en-US" sz="2800" b="1" dirty="0" smtClean="0">
                <a:cs typeface="ＭＳ Ｐゴシック" charset="0"/>
              </a:rPr>
              <a:t>can and should be still improved</a:t>
            </a:r>
          </a:p>
          <a:p>
            <a:pPr algn="just">
              <a:defRPr/>
            </a:pPr>
            <a:r>
              <a:rPr lang="en-US" sz="2800" b="1" dirty="0" smtClean="0">
                <a:cs typeface="ＭＳ Ｐゴシック" charset="0"/>
              </a:rPr>
              <a:t>More information material should be prepared to explain </a:t>
            </a:r>
            <a:r>
              <a:rPr lang="en-US" sz="2800" b="1" dirty="0" smtClean="0">
                <a:solidFill>
                  <a:srgbClr val="0000FF"/>
                </a:solidFill>
                <a:cs typeface="ＭＳ Ｐゴシック" charset="0"/>
              </a:rPr>
              <a:t>the benefits of WIGOS </a:t>
            </a:r>
            <a:r>
              <a:rPr lang="en-US" sz="2800" b="1" dirty="0" smtClean="0">
                <a:cs typeface="ＭＳ Ｐゴシック" charset="0"/>
              </a:rPr>
              <a:t>and to mitigate the confusion concerning WIS and WIGOS</a:t>
            </a:r>
          </a:p>
          <a:p>
            <a:pPr marL="0" indent="0">
              <a:buFontTx/>
              <a:buNone/>
              <a:defRPr/>
            </a:pPr>
            <a:endParaRPr lang="en-US" sz="2200" b="1" dirty="0" smtClean="0"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altLang="tr-TR" sz="2000" dirty="0" smtClean="0"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altLang="tr-TR" sz="2000" dirty="0" smtClean="0"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altLang="tr-TR" sz="2000" dirty="0" smtClean="0"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tr-TR" sz="2000" dirty="0">
              <a:cs typeface="ＭＳ Ｐゴシック" charset="0"/>
            </a:endParaRPr>
          </a:p>
        </p:txBody>
      </p:sp>
      <p:sp>
        <p:nvSpPr>
          <p:cNvPr id="7172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8365E6D-3473-834E-8AF3-F36D99CE941D}" type="slidenum">
              <a:rPr lang="en-GB" sz="1400"/>
              <a:pPr/>
              <a:t>3</a:t>
            </a:fld>
            <a:endParaRPr lang="en-GB" sz="1400"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792163"/>
            <a:chOff x="0" y="0"/>
            <a:chExt cx="9144000" cy="792163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7921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fi-FI" sz="3200" b="1" kern="0" dirty="0">
                  <a:solidFill>
                    <a:schemeClr val="bg1"/>
                  </a:solidFill>
                  <a:latin typeface="Calibri" pitchFamily="34" charset="0"/>
                  <a:ea typeface="+mj-ea"/>
                  <a:cs typeface="+mj-cs"/>
                </a:rPr>
                <a:t>2. OUTCOMES FROM RA VI WIGOS WORKSHOP 2015</a:t>
              </a:r>
              <a:endParaRPr kumimoji="0" lang="en-US" altLang="fi-FI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8" name="Line 2"/>
            <p:cNvSpPr>
              <a:spLocks noChangeShapeType="1"/>
            </p:cNvSpPr>
            <p:nvPr/>
          </p:nvSpPr>
          <p:spPr bwMode="auto">
            <a:xfrm>
              <a:off x="0" y="764704"/>
              <a:ext cx="9144000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419796881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148" y="1027113"/>
            <a:ext cx="8296652" cy="5329237"/>
          </a:xfrm>
        </p:spPr>
        <p:txBody>
          <a:bodyPr/>
          <a:lstStyle/>
          <a:p>
            <a:pPr marL="0" indent="0">
              <a:spcAft>
                <a:spcPts val="1200"/>
              </a:spcAft>
              <a:buFontTx/>
              <a:buNone/>
              <a:defRPr/>
            </a:pPr>
            <a:r>
              <a:rPr lang="en-GB" sz="3000" b="1" dirty="0" smtClean="0">
                <a:solidFill>
                  <a:srgbClr val="0000FF"/>
                </a:solidFill>
                <a:cs typeface="ＭＳ Ｐゴシック" charset="0"/>
              </a:rPr>
              <a:t>2</a:t>
            </a:r>
            <a:r>
              <a:rPr lang="tr-TR" sz="3000" b="1" dirty="0" smtClean="0">
                <a:solidFill>
                  <a:srgbClr val="0000FF"/>
                </a:solidFill>
                <a:cs typeface="ＭＳ Ｐゴシック" charset="0"/>
              </a:rPr>
              <a:t>) </a:t>
            </a:r>
            <a:r>
              <a:rPr lang="en-GB" sz="3000" b="1" dirty="0" smtClean="0">
                <a:solidFill>
                  <a:srgbClr val="0000FF"/>
                </a:solidFill>
                <a:cs typeface="ＭＳ Ｐゴシック" charset="0"/>
              </a:rPr>
              <a:t>WIGOS Technical Support</a:t>
            </a:r>
            <a:endParaRPr lang="tr-TR" sz="30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GB" sz="2800" b="1" dirty="0" smtClean="0">
                <a:cs typeface="ＭＳ Ｐゴシック" charset="0"/>
              </a:rPr>
              <a:t>A </a:t>
            </a:r>
            <a:r>
              <a:rPr lang="en-GB" sz="2800" b="1" dirty="0">
                <a:cs typeface="ＭＳ Ｐゴシック" charset="0"/>
              </a:rPr>
              <a:t>comprehensive </a:t>
            </a:r>
            <a:r>
              <a:rPr lang="en-GB" sz="2800" b="1" dirty="0">
                <a:solidFill>
                  <a:srgbClr val="FF0000"/>
                </a:solidFill>
                <a:cs typeface="ＭＳ Ｐゴシック" charset="0"/>
              </a:rPr>
              <a:t>manual for the use of OSCAR/Surface </a:t>
            </a:r>
            <a:r>
              <a:rPr lang="en-GB" sz="2800" b="1" dirty="0">
                <a:cs typeface="ＭＳ Ｐゴシック" charset="0"/>
              </a:rPr>
              <a:t>is demanded as well guidelines and examples for populating OSCAR/Surface using the machine-to-machine </a:t>
            </a:r>
            <a:r>
              <a:rPr lang="en-GB" sz="2800" b="1" dirty="0" smtClean="0">
                <a:cs typeface="ＭＳ Ｐゴシック" charset="0"/>
              </a:rPr>
              <a:t>interface</a:t>
            </a:r>
            <a:endParaRPr lang="tr-TR" sz="2800" b="1" dirty="0" smtClean="0">
              <a:cs typeface="ＭＳ Ｐゴシック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GB" sz="2800" b="1" dirty="0" smtClean="0">
                <a:cs typeface="ＭＳ Ｐゴシック" charset="0"/>
              </a:rPr>
              <a:t>NMHS </a:t>
            </a:r>
            <a:r>
              <a:rPr lang="en-GB" sz="2800" b="1" dirty="0">
                <a:cs typeface="ＭＳ Ｐゴシック" charset="0"/>
              </a:rPr>
              <a:t>are advised to prepare for </a:t>
            </a:r>
            <a:r>
              <a:rPr lang="en-GB" sz="2800" b="1" dirty="0">
                <a:solidFill>
                  <a:srgbClr val="0000FF"/>
                </a:solidFill>
                <a:cs typeface="ＭＳ Ｐゴシック" charset="0"/>
              </a:rPr>
              <a:t>OSCAR</a:t>
            </a:r>
            <a:r>
              <a:rPr lang="en-GB" sz="2800" b="1" dirty="0">
                <a:solidFill>
                  <a:srgbClr val="FF0000"/>
                </a:solidFill>
                <a:cs typeface="ＭＳ Ｐゴシック" charset="0"/>
              </a:rPr>
              <a:t> </a:t>
            </a:r>
            <a:r>
              <a:rPr lang="en-GB" sz="2800" b="1" dirty="0">
                <a:cs typeface="ＭＳ Ｐゴシック" charset="0"/>
              </a:rPr>
              <a:t>by consolidating </a:t>
            </a:r>
            <a:r>
              <a:rPr lang="en-GB" sz="2800" b="1" dirty="0">
                <a:solidFill>
                  <a:srgbClr val="0000FF"/>
                </a:solidFill>
                <a:cs typeface="ＭＳ Ｐゴシック" charset="0"/>
              </a:rPr>
              <a:t>national metadata </a:t>
            </a:r>
            <a:r>
              <a:rPr lang="en-GB" sz="2800" b="1" dirty="0" smtClean="0">
                <a:solidFill>
                  <a:srgbClr val="0000FF"/>
                </a:solidFill>
                <a:cs typeface="ＭＳ Ｐゴシック" charset="0"/>
              </a:rPr>
              <a:t>databases</a:t>
            </a:r>
            <a:endParaRPr lang="tr-TR" sz="2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GB" sz="2800" b="1" dirty="0" smtClean="0">
                <a:cs typeface="ＭＳ Ｐゴシック" charset="0"/>
              </a:rPr>
              <a:t>A </a:t>
            </a:r>
            <a:r>
              <a:rPr lang="en-GB" sz="2800" b="1" dirty="0">
                <a:solidFill>
                  <a:srgbClr val="FF0000"/>
                </a:solidFill>
                <a:cs typeface="ＭＳ Ｐゴシック" charset="0"/>
              </a:rPr>
              <a:t>checklist of basic principles </a:t>
            </a:r>
            <a:r>
              <a:rPr lang="en-GB" sz="2800" b="1" dirty="0">
                <a:cs typeface="ＭＳ Ｐゴシック" charset="0"/>
              </a:rPr>
              <a:t>should be provided for this </a:t>
            </a:r>
            <a:r>
              <a:rPr lang="en-GB" sz="2800" b="1" dirty="0" smtClean="0">
                <a:cs typeface="ＭＳ Ｐゴシック" charset="0"/>
              </a:rPr>
              <a:t>effort</a:t>
            </a:r>
            <a:endParaRPr lang="tr-TR" sz="2800" b="1" dirty="0"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GB" altLang="tr-TR" sz="2000" dirty="0" smtClean="0"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tr-TR" altLang="tr-TR" sz="2000" dirty="0"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tr-TR" altLang="tr-TR" sz="2000" dirty="0" smtClean="0"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tr-TR" altLang="tr-TR" sz="2000" dirty="0">
              <a:cs typeface="ＭＳ Ｐゴシック" charset="0"/>
            </a:endParaRPr>
          </a:p>
        </p:txBody>
      </p:sp>
      <p:sp>
        <p:nvSpPr>
          <p:cNvPr id="8196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F9082DB5-09D1-904F-AE16-341B818F305E}" type="slidenum">
              <a:rPr lang="en-GB" sz="1400"/>
              <a:pPr/>
              <a:t>4</a:t>
            </a:fld>
            <a:endParaRPr lang="en-GB" sz="1400"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792163"/>
            <a:chOff x="0" y="0"/>
            <a:chExt cx="9144000" cy="792163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7921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fi-FI" sz="3200" b="1" kern="0" dirty="0">
                  <a:solidFill>
                    <a:schemeClr val="bg1"/>
                  </a:solidFill>
                  <a:latin typeface="Calibri" pitchFamily="34" charset="0"/>
                  <a:ea typeface="+mj-ea"/>
                  <a:cs typeface="+mj-cs"/>
                </a:rPr>
                <a:t>2. OUTCOMES FROM RA VI WIGOS WORKSHOP 2015</a:t>
              </a:r>
              <a:endParaRPr kumimoji="0" lang="en-US" altLang="fi-FI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8" name="Line 2"/>
            <p:cNvSpPr>
              <a:spLocks noChangeShapeType="1"/>
            </p:cNvSpPr>
            <p:nvPr/>
          </p:nvSpPr>
          <p:spPr bwMode="auto">
            <a:xfrm>
              <a:off x="0" y="764704"/>
              <a:ext cx="9144000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413797990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65" y="1027113"/>
            <a:ext cx="8310536" cy="5329237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800"/>
              </a:spcAft>
              <a:buFontTx/>
              <a:buNone/>
              <a:defRPr/>
            </a:pPr>
            <a:r>
              <a:rPr lang="en-GB" sz="3000" b="1" dirty="0" smtClean="0">
                <a:solidFill>
                  <a:srgbClr val="0000FF"/>
                </a:solidFill>
                <a:cs typeface="ＭＳ Ｐゴシック" charset="0"/>
              </a:rPr>
              <a:t>3</a:t>
            </a:r>
            <a:r>
              <a:rPr lang="tr-TR" sz="3000" b="1" dirty="0" smtClean="0">
                <a:solidFill>
                  <a:srgbClr val="0000FF"/>
                </a:solidFill>
                <a:cs typeface="ＭＳ Ｐゴシック" charset="0"/>
              </a:rPr>
              <a:t>) </a:t>
            </a:r>
            <a:r>
              <a:rPr lang="en-GB" sz="3000" b="1" dirty="0" smtClean="0">
                <a:solidFill>
                  <a:srgbClr val="0000FF"/>
                </a:solidFill>
                <a:cs typeface="ＭＳ Ｐゴシック" charset="0"/>
              </a:rPr>
              <a:t>WIGOS </a:t>
            </a:r>
            <a:r>
              <a:rPr lang="en-GB" sz="3000" b="1" dirty="0">
                <a:solidFill>
                  <a:srgbClr val="0000FF"/>
                </a:solidFill>
                <a:cs typeface="ＭＳ Ｐゴシック" charset="0"/>
              </a:rPr>
              <a:t>(Technical) Support Platforms</a:t>
            </a:r>
            <a:endParaRPr lang="tr-TR" sz="3000" b="1" dirty="0">
              <a:solidFill>
                <a:srgbClr val="0000FF"/>
              </a:solidFill>
              <a:cs typeface="ＭＳ Ｐゴシック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GB" sz="2600" b="1" dirty="0">
                <a:cs typeface="ＭＳ Ｐゴシック" charset="0"/>
              </a:rPr>
              <a:t>It was decided to implement an </a:t>
            </a:r>
            <a:r>
              <a:rPr lang="en-GB" sz="2600" b="1" dirty="0">
                <a:solidFill>
                  <a:srgbClr val="FF0000"/>
                </a:solidFill>
                <a:cs typeface="ＭＳ Ｐゴシック" charset="0"/>
              </a:rPr>
              <a:t>online technical support forum for WIGOS</a:t>
            </a:r>
            <a:r>
              <a:rPr lang="en-GB" sz="2600" b="1" dirty="0">
                <a:cs typeface="ＭＳ Ｐゴシック" charset="0"/>
              </a:rPr>
              <a:t>, and this has now been </a:t>
            </a:r>
            <a:r>
              <a:rPr lang="en-GB" sz="2600" b="1" dirty="0" smtClean="0">
                <a:cs typeface="ＭＳ Ｐゴシック" charset="0"/>
              </a:rPr>
              <a:t>done</a:t>
            </a:r>
            <a:endParaRPr lang="tr-TR" sz="2600" b="1" dirty="0" smtClean="0">
              <a:cs typeface="ＭＳ Ｐゴシック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GB" sz="2600" b="1" dirty="0" smtClean="0">
                <a:cs typeface="ＭＳ Ｐゴシック" charset="0"/>
              </a:rPr>
              <a:t>Also a </a:t>
            </a:r>
            <a:r>
              <a:rPr lang="en-GB" sz="2600" b="1" dirty="0">
                <a:cs typeface="ＭＳ Ｐゴシック" charset="0"/>
              </a:rPr>
              <a:t>specific </a:t>
            </a:r>
            <a:r>
              <a:rPr lang="en-GB" sz="2600" b="1" dirty="0">
                <a:solidFill>
                  <a:srgbClr val="0000FF"/>
                </a:solidFill>
                <a:cs typeface="ＭＳ Ｐゴシック" charset="0"/>
              </a:rPr>
              <a:t>Region VI newsletter </a:t>
            </a:r>
            <a:r>
              <a:rPr lang="en-GB" sz="2600" b="1" dirty="0">
                <a:cs typeface="ＭＳ Ｐゴシック" charset="0"/>
              </a:rPr>
              <a:t>was suggested as an easy way to keep up with regional WIGOS activities. The newsletter should be prepared by ROE with input from RA-VI/TT-</a:t>
            </a:r>
            <a:r>
              <a:rPr lang="en-GB" sz="2600" b="1" dirty="0" smtClean="0">
                <a:cs typeface="ＭＳ Ｐゴシック" charset="0"/>
              </a:rPr>
              <a:t>WIGOS</a:t>
            </a:r>
            <a:endParaRPr lang="tr-TR" sz="2600" b="1" dirty="0" smtClean="0">
              <a:cs typeface="ＭＳ Ｐゴシック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GB" sz="2600" b="1" dirty="0" smtClean="0">
                <a:cs typeface="ＭＳ Ｐゴシック" charset="0"/>
              </a:rPr>
              <a:t>A </a:t>
            </a:r>
            <a:r>
              <a:rPr lang="en-GB" sz="2600" b="1" dirty="0">
                <a:solidFill>
                  <a:srgbClr val="FF0000"/>
                </a:solidFill>
                <a:cs typeface="ＭＳ Ｐゴシック" charset="0"/>
              </a:rPr>
              <a:t>Help Desk function </a:t>
            </a:r>
            <a:r>
              <a:rPr lang="en-GB" sz="2600" b="1" dirty="0">
                <a:cs typeface="ＭＳ Ｐゴシック" charset="0"/>
              </a:rPr>
              <a:t>was discussed as one of the possible tasks for Regional WIGOS Centres. The main task would be the </a:t>
            </a:r>
            <a:r>
              <a:rPr lang="en-GB" sz="2600" b="1" dirty="0">
                <a:solidFill>
                  <a:srgbClr val="0000FF"/>
                </a:solidFill>
                <a:cs typeface="ＭＳ Ｐゴシック" charset="0"/>
              </a:rPr>
              <a:t>interpretation of WIGOS </a:t>
            </a:r>
            <a:r>
              <a:rPr lang="en-GB" sz="2600" b="1" dirty="0" smtClean="0">
                <a:solidFill>
                  <a:srgbClr val="0000FF"/>
                </a:solidFill>
                <a:cs typeface="ＭＳ Ｐゴシック" charset="0"/>
              </a:rPr>
              <a:t>requirements</a:t>
            </a:r>
            <a:endParaRPr lang="tr-TR" sz="2600" b="1" dirty="0">
              <a:solidFill>
                <a:srgbClr val="0000FF"/>
              </a:solidFill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tr-TR" sz="2000" dirty="0"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tr-TR" altLang="tr-TR" sz="2000" dirty="0">
              <a:cs typeface="ＭＳ Ｐゴシック" charset="0"/>
            </a:endParaRPr>
          </a:p>
        </p:txBody>
      </p:sp>
      <p:sp>
        <p:nvSpPr>
          <p:cNvPr id="9220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6E7AB828-C855-3345-9767-A5BD832B4E5B}" type="slidenum">
              <a:rPr lang="en-GB" sz="1400"/>
              <a:pPr/>
              <a:t>5</a:t>
            </a:fld>
            <a:endParaRPr lang="en-GB" sz="1400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792163"/>
            <a:chOff x="0" y="0"/>
            <a:chExt cx="9144000" cy="792163"/>
          </a:xfrm>
        </p:grpSpPr>
        <p:sp>
          <p:nvSpPr>
            <p:cNvPr id="6" name="Rectangle 3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7921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fi-FI" sz="3200" b="1" kern="0" dirty="0">
                  <a:solidFill>
                    <a:schemeClr val="bg1"/>
                  </a:solidFill>
                  <a:latin typeface="Calibri" pitchFamily="34" charset="0"/>
                  <a:ea typeface="+mj-ea"/>
                  <a:cs typeface="+mj-cs"/>
                </a:rPr>
                <a:t>2. OUTCOMES FROM RA VI WIGOS WORKSHOP 2015</a:t>
              </a:r>
              <a:endParaRPr kumimoji="0" lang="en-US" altLang="fi-FI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7" name="Line 2"/>
            <p:cNvSpPr>
              <a:spLocks noChangeShapeType="1"/>
            </p:cNvSpPr>
            <p:nvPr/>
          </p:nvSpPr>
          <p:spPr bwMode="auto">
            <a:xfrm>
              <a:off x="0" y="764704"/>
              <a:ext cx="9144000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22651215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85" y="1081915"/>
            <a:ext cx="8185115" cy="5776086"/>
          </a:xfrm>
        </p:spPr>
        <p:txBody>
          <a:bodyPr/>
          <a:lstStyle/>
          <a:p>
            <a:pPr marL="0" indent="0" algn="just">
              <a:spcAft>
                <a:spcPts val="1800"/>
              </a:spcAft>
              <a:buFontTx/>
              <a:buNone/>
              <a:defRPr/>
            </a:pPr>
            <a:r>
              <a:rPr lang="en-GB" sz="3000" b="1" dirty="0" smtClean="0">
                <a:solidFill>
                  <a:srgbClr val="0000FF"/>
                </a:solidFill>
                <a:cs typeface="ＭＳ Ｐゴシック" charset="0"/>
              </a:rPr>
              <a:t>4</a:t>
            </a:r>
            <a:r>
              <a:rPr lang="tr-TR" sz="3000" b="1" dirty="0" smtClean="0">
                <a:solidFill>
                  <a:srgbClr val="0000FF"/>
                </a:solidFill>
                <a:cs typeface="ＭＳ Ｐゴシック" charset="0"/>
              </a:rPr>
              <a:t>) </a:t>
            </a:r>
            <a:r>
              <a:rPr lang="en-GB" sz="3000" b="1" dirty="0" smtClean="0">
                <a:solidFill>
                  <a:srgbClr val="0000FF"/>
                </a:solidFill>
                <a:cs typeface="ＭＳ Ｐゴシック" charset="0"/>
              </a:rPr>
              <a:t>WIGOS Communication Platforms</a:t>
            </a:r>
            <a:endParaRPr lang="tr-TR" sz="30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 algn="just">
              <a:defRPr/>
            </a:pPr>
            <a:r>
              <a:rPr lang="en-GB" sz="2800" b="1" dirty="0" smtClean="0">
                <a:cs typeface="ＭＳ Ｐゴシック" charset="0"/>
              </a:rPr>
              <a:t>Quarterly </a:t>
            </a:r>
            <a:r>
              <a:rPr lang="en-GB" sz="2800" b="1" dirty="0" smtClean="0">
                <a:solidFill>
                  <a:srgbClr val="FF0000"/>
                </a:solidFill>
                <a:cs typeface="ＭＳ Ｐゴシック" charset="0"/>
              </a:rPr>
              <a:t>teleconferences and increased frequency of face-to-face meetings </a:t>
            </a:r>
            <a:r>
              <a:rPr lang="en-GB" sz="2800" b="1" dirty="0" smtClean="0">
                <a:cs typeface="ＭＳ Ｐゴシック" charset="0"/>
              </a:rPr>
              <a:t>(if resources are available) would be helpful in keeping the momentum of the WIGOS implementation and in enhancing coordination</a:t>
            </a:r>
            <a:endParaRPr lang="tr-TR" sz="2800" b="1" dirty="0" smtClean="0"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tr-TR" altLang="tr-TR" sz="2000" dirty="0">
              <a:cs typeface="ＭＳ Ｐゴシック" charset="0"/>
            </a:endParaRPr>
          </a:p>
        </p:txBody>
      </p:sp>
      <p:sp>
        <p:nvSpPr>
          <p:cNvPr id="10244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EA0E26C-F7B4-2B44-8EA6-0DE5B878BDBF}" type="slidenum">
              <a:rPr lang="en-GB" sz="1400"/>
              <a:pPr/>
              <a:t>6</a:t>
            </a:fld>
            <a:endParaRPr lang="en-GB" sz="1400"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792163"/>
            <a:chOff x="0" y="0"/>
            <a:chExt cx="9144000" cy="792163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7921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fi-FI" sz="3200" b="1" kern="0" dirty="0">
                  <a:solidFill>
                    <a:schemeClr val="bg1"/>
                  </a:solidFill>
                  <a:latin typeface="Calibri" pitchFamily="34" charset="0"/>
                  <a:ea typeface="+mj-ea"/>
                  <a:cs typeface="+mj-cs"/>
                </a:rPr>
                <a:t>2. OUTCOMES FROM RA VI WIGOS WORKSHOP 2015</a:t>
              </a:r>
              <a:endParaRPr kumimoji="0" lang="en-US" altLang="fi-FI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8" name="Line 2"/>
            <p:cNvSpPr>
              <a:spLocks noChangeShapeType="1"/>
            </p:cNvSpPr>
            <p:nvPr/>
          </p:nvSpPr>
          <p:spPr bwMode="auto">
            <a:xfrm>
              <a:off x="0" y="764704"/>
              <a:ext cx="9144000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99563661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363" y="1066235"/>
            <a:ext cx="8355175" cy="5639366"/>
          </a:xfrm>
        </p:spPr>
        <p:txBody>
          <a:bodyPr/>
          <a:lstStyle/>
          <a:p>
            <a:pPr marL="0" indent="0" algn="just">
              <a:spcAft>
                <a:spcPts val="1800"/>
              </a:spcAft>
              <a:buFontTx/>
              <a:buNone/>
            </a:pPr>
            <a:r>
              <a:rPr lang="en-GB" sz="3000" b="1" dirty="0">
                <a:solidFill>
                  <a:srgbClr val="0000FF"/>
                </a:solidFill>
                <a:latin typeface="+mj-lt"/>
                <a:ea typeface="MS PGothic" charset="0"/>
              </a:rPr>
              <a:t>5</a:t>
            </a:r>
            <a:r>
              <a:rPr lang="tr-TR" sz="3000" b="1" dirty="0">
                <a:solidFill>
                  <a:srgbClr val="0000FF"/>
                </a:solidFill>
                <a:latin typeface="+mj-lt"/>
                <a:ea typeface="MS PGothic" charset="0"/>
              </a:rPr>
              <a:t>) </a:t>
            </a:r>
            <a:r>
              <a:rPr lang="en-GB" sz="3000" b="1" dirty="0">
                <a:solidFill>
                  <a:srgbClr val="0000FF"/>
                </a:solidFill>
                <a:latin typeface="+mj-lt"/>
                <a:ea typeface="MS PGothic" charset="0"/>
              </a:rPr>
              <a:t>Regional WIGOS Implementation Plan</a:t>
            </a:r>
            <a:endParaRPr lang="tr-TR" sz="3000" b="1" dirty="0">
              <a:solidFill>
                <a:srgbClr val="0000FF"/>
              </a:solidFill>
              <a:latin typeface="+mj-lt"/>
              <a:ea typeface="MS PGothic" charset="0"/>
            </a:endParaRPr>
          </a:p>
          <a:p>
            <a:pPr algn="just">
              <a:spcAft>
                <a:spcPts val="1200"/>
              </a:spcAft>
              <a:buClr>
                <a:schemeClr val="tx1"/>
              </a:buClr>
            </a:pPr>
            <a:r>
              <a:rPr lang="en-GB" sz="2800" b="1" dirty="0" smtClean="0">
                <a:solidFill>
                  <a:srgbClr val="FF0000"/>
                </a:solidFill>
                <a:latin typeface="+mj-lt"/>
                <a:ea typeface="MS PGothic" charset="0"/>
              </a:rPr>
              <a:t>Update</a:t>
            </a:r>
            <a:r>
              <a:rPr lang="en-GB" sz="2800" b="1" dirty="0" smtClean="0">
                <a:solidFill>
                  <a:srgbClr val="000000"/>
                </a:solidFill>
                <a:latin typeface="+mj-lt"/>
                <a:ea typeface="MS PGothic" charset="0"/>
              </a:rPr>
              <a:t> </a:t>
            </a:r>
            <a:r>
              <a:rPr lang="en-GB" sz="2800" b="1" dirty="0">
                <a:solidFill>
                  <a:srgbClr val="FF0000"/>
                </a:solidFill>
                <a:latin typeface="+mj-lt"/>
                <a:ea typeface="MS PGothic" charset="0"/>
              </a:rPr>
              <a:t>of the R-WIP </a:t>
            </a:r>
            <a:r>
              <a:rPr lang="en-GB" sz="2800" b="1" dirty="0">
                <a:latin typeface="+mj-lt"/>
                <a:ea typeface="MS PGothic" charset="0"/>
              </a:rPr>
              <a:t>should consider consistency with WIP and decisions from Cg-17, EC-67 and ICG-WIGOS. The </a:t>
            </a:r>
            <a:r>
              <a:rPr lang="en-GB" sz="2800" b="1" dirty="0">
                <a:solidFill>
                  <a:srgbClr val="0000FF"/>
                </a:solidFill>
                <a:latin typeface="+mj-lt"/>
                <a:ea typeface="MS PGothic" charset="0"/>
              </a:rPr>
              <a:t>five priority areas </a:t>
            </a:r>
            <a:r>
              <a:rPr lang="en-GB" sz="2800" b="1" dirty="0">
                <a:latin typeface="+mj-lt"/>
                <a:ea typeface="MS PGothic" charset="0"/>
              </a:rPr>
              <a:t>of the pre-operational phase must be </a:t>
            </a:r>
            <a:r>
              <a:rPr lang="en-GB" sz="2800" b="1" dirty="0" smtClean="0">
                <a:latin typeface="+mj-lt"/>
                <a:ea typeface="MS PGothic" charset="0"/>
              </a:rPr>
              <a:t>reflected</a:t>
            </a:r>
            <a:endParaRPr lang="tr-TR" sz="2800" b="1" dirty="0">
              <a:latin typeface="+mj-lt"/>
              <a:ea typeface="MS PGothic" charset="0"/>
            </a:endParaRPr>
          </a:p>
          <a:p>
            <a:pPr algn="just"/>
            <a:r>
              <a:rPr lang="en-GB" sz="2800" b="1" dirty="0" smtClean="0">
                <a:latin typeface="+mj-lt"/>
                <a:ea typeface="MS PGothic" charset="0"/>
              </a:rPr>
              <a:t>The </a:t>
            </a:r>
            <a:r>
              <a:rPr lang="en-GB" sz="2800" b="1" dirty="0">
                <a:latin typeface="+mj-lt"/>
                <a:ea typeface="MS PGothic" charset="0"/>
              </a:rPr>
              <a:t>general aim is to formulate a </a:t>
            </a:r>
            <a:r>
              <a:rPr lang="en-GB" sz="2800" b="1" dirty="0">
                <a:solidFill>
                  <a:srgbClr val="FF0000"/>
                </a:solidFill>
                <a:latin typeface="+mj-lt"/>
                <a:ea typeface="MS PGothic" charset="0"/>
              </a:rPr>
              <a:t>realistic R-WIP </a:t>
            </a:r>
            <a:r>
              <a:rPr lang="en-GB" sz="2800" b="1" dirty="0">
                <a:latin typeface="+mj-lt"/>
                <a:ea typeface="MS PGothic" charset="0"/>
              </a:rPr>
              <a:t>with achievable </a:t>
            </a:r>
            <a:r>
              <a:rPr lang="en-GB" sz="2800" b="1" dirty="0" smtClean="0">
                <a:latin typeface="+mj-lt"/>
                <a:ea typeface="MS PGothic" charset="0"/>
              </a:rPr>
              <a:t>targets</a:t>
            </a:r>
            <a:endParaRPr lang="tr-TR" sz="2800" b="1" dirty="0">
              <a:latin typeface="+mj-lt"/>
              <a:ea typeface="MS PGothic" charset="0"/>
            </a:endParaRPr>
          </a:p>
          <a:p>
            <a:pPr marL="0" indent="0">
              <a:buFontTx/>
              <a:buNone/>
            </a:pPr>
            <a:endParaRPr lang="tr-TR" sz="2000" b="1" dirty="0">
              <a:latin typeface="+mj-lt"/>
              <a:ea typeface="MS PGothic" charset="0"/>
            </a:endParaRPr>
          </a:p>
          <a:p>
            <a:pPr marL="0" indent="0">
              <a:buFontTx/>
              <a:buNone/>
            </a:pPr>
            <a:r>
              <a:rPr lang="en-GB" sz="2000" b="1" dirty="0">
                <a:latin typeface="+mj-lt"/>
                <a:ea typeface="MS PGothic" charset="0"/>
              </a:rPr>
              <a:t> </a:t>
            </a:r>
            <a:endParaRPr lang="tr-TR" sz="2000" dirty="0">
              <a:latin typeface="+mj-lt"/>
              <a:ea typeface="MS PGothic" charset="0"/>
            </a:endParaRPr>
          </a:p>
          <a:p>
            <a:pPr marL="0" indent="0"/>
            <a:endParaRPr lang="tr-TR" sz="2000" dirty="0">
              <a:latin typeface="+mj-lt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Char char="Ø"/>
            </a:pPr>
            <a:endParaRPr lang="tr-TR" sz="2000" dirty="0">
              <a:latin typeface="+mj-lt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Char char="Ø"/>
            </a:pPr>
            <a:endParaRPr lang="tr-TR" sz="2000" dirty="0">
              <a:latin typeface="+mj-lt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tr-TR" sz="2000" dirty="0">
              <a:latin typeface="+mj-lt"/>
              <a:ea typeface="MS PGothic" charset="0"/>
            </a:endParaRPr>
          </a:p>
        </p:txBody>
      </p:sp>
      <p:sp>
        <p:nvSpPr>
          <p:cNvPr id="11268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8947976-ED81-4445-867E-1DF6C72D7FD5}" type="slidenum">
              <a:rPr lang="en-GB" sz="1400"/>
              <a:pPr/>
              <a:t>7</a:t>
            </a:fld>
            <a:endParaRPr lang="en-GB" sz="1400"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792163"/>
            <a:chOff x="0" y="0"/>
            <a:chExt cx="9144000" cy="792163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7921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fi-FI" sz="3200" b="1" kern="0" dirty="0">
                  <a:solidFill>
                    <a:schemeClr val="bg1"/>
                  </a:solidFill>
                  <a:latin typeface="Calibri" pitchFamily="34" charset="0"/>
                  <a:ea typeface="+mj-ea"/>
                  <a:cs typeface="+mj-cs"/>
                </a:rPr>
                <a:t>2. OUTCOMES FROM RA VI WIGOS WORKSHOP 2015</a:t>
              </a:r>
              <a:endParaRPr kumimoji="0" lang="en-US" altLang="fi-FI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8" name="Line 2"/>
            <p:cNvSpPr>
              <a:spLocks noChangeShapeType="1"/>
            </p:cNvSpPr>
            <p:nvPr/>
          </p:nvSpPr>
          <p:spPr bwMode="auto">
            <a:xfrm>
              <a:off x="0" y="764704"/>
              <a:ext cx="9144000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55468037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008" y="1113275"/>
            <a:ext cx="8386530" cy="559232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800"/>
              </a:spcAft>
              <a:buFontTx/>
              <a:buNone/>
            </a:pPr>
            <a:r>
              <a:rPr lang="en-GB" sz="3000" b="1" dirty="0">
                <a:solidFill>
                  <a:srgbClr val="0000FF"/>
                </a:solidFill>
                <a:latin typeface="+mj-lt"/>
                <a:ea typeface="MS PGothic" charset="0"/>
              </a:rPr>
              <a:t>6</a:t>
            </a:r>
            <a:r>
              <a:rPr lang="tr-TR" sz="3000" b="1" dirty="0">
                <a:solidFill>
                  <a:srgbClr val="0000FF"/>
                </a:solidFill>
                <a:latin typeface="+mj-lt"/>
                <a:ea typeface="MS PGothic" charset="0"/>
              </a:rPr>
              <a:t>) </a:t>
            </a:r>
            <a:r>
              <a:rPr lang="en-GB" sz="3000" b="1" dirty="0">
                <a:solidFill>
                  <a:srgbClr val="0000FF"/>
                </a:solidFill>
                <a:latin typeface="+mj-lt"/>
                <a:ea typeface="MS PGothic" charset="0"/>
              </a:rPr>
              <a:t>National WIGOS Implementation Plan</a:t>
            </a:r>
            <a:endParaRPr lang="tr-TR" sz="3000" b="1" dirty="0">
              <a:solidFill>
                <a:srgbClr val="0000FF"/>
              </a:solidFill>
              <a:latin typeface="+mj-lt"/>
              <a:ea typeface="MS PGothic" charset="0"/>
            </a:endParaRPr>
          </a:p>
          <a:p>
            <a:pPr algn="just">
              <a:spcAft>
                <a:spcPts val="1200"/>
              </a:spcAft>
            </a:pPr>
            <a:r>
              <a:rPr lang="en-GB" sz="2800" b="1" dirty="0" smtClean="0">
                <a:latin typeface="+mj-lt"/>
                <a:ea typeface="MS PGothic" charset="0"/>
              </a:rPr>
              <a:t>Support </a:t>
            </a:r>
            <a:r>
              <a:rPr lang="en-GB" sz="2800" b="1" dirty="0">
                <a:latin typeface="+mj-lt"/>
                <a:ea typeface="MS PGothic" charset="0"/>
              </a:rPr>
              <a:t>to NMHSs can be provided e.g. via a </a:t>
            </a:r>
            <a:r>
              <a:rPr lang="en-GB" sz="2800" b="1" dirty="0">
                <a:solidFill>
                  <a:srgbClr val="FF0000"/>
                </a:solidFill>
                <a:latin typeface="+mj-lt"/>
                <a:ea typeface="MS PGothic" charset="0"/>
              </a:rPr>
              <a:t>template National WIGOS Implementation Plan,</a:t>
            </a:r>
            <a:r>
              <a:rPr lang="en-GB" sz="2800" b="1" dirty="0">
                <a:latin typeface="+mj-lt"/>
                <a:ea typeface="MS PGothic" charset="0"/>
              </a:rPr>
              <a:t> including examples for smaller and larger </a:t>
            </a:r>
            <a:r>
              <a:rPr lang="en-GB" sz="2800" b="1" dirty="0" smtClean="0">
                <a:latin typeface="+mj-lt"/>
                <a:ea typeface="MS PGothic" charset="0"/>
              </a:rPr>
              <a:t>NMHSs</a:t>
            </a:r>
            <a:endParaRPr lang="tr-TR" sz="2800" b="1" dirty="0">
              <a:latin typeface="+mj-lt"/>
              <a:ea typeface="MS PGothic" charset="0"/>
            </a:endParaRPr>
          </a:p>
          <a:p>
            <a:pPr algn="just">
              <a:spcAft>
                <a:spcPts val="1200"/>
              </a:spcAft>
            </a:pPr>
            <a:r>
              <a:rPr lang="en-GB" sz="2800" b="1" dirty="0">
                <a:latin typeface="+mj-lt"/>
                <a:ea typeface="MS PGothic" charset="0"/>
              </a:rPr>
              <a:t>WIGOS implementation should be a </a:t>
            </a:r>
            <a:r>
              <a:rPr lang="en-GB" sz="2800" b="1" dirty="0">
                <a:solidFill>
                  <a:srgbClr val="0000FF"/>
                </a:solidFill>
                <a:latin typeface="+mj-lt"/>
                <a:ea typeface="MS PGothic" charset="0"/>
              </a:rPr>
              <a:t>priority at the national level</a:t>
            </a:r>
            <a:r>
              <a:rPr lang="en-GB" sz="2800" b="1" dirty="0">
                <a:latin typeface="+mj-lt"/>
                <a:ea typeface="MS PGothic" charset="0"/>
              </a:rPr>
              <a:t> and  should be supported by appropriate resource </a:t>
            </a:r>
            <a:r>
              <a:rPr lang="en-GB" sz="2800" b="1" dirty="0" smtClean="0">
                <a:latin typeface="+mj-lt"/>
                <a:ea typeface="MS PGothic" charset="0"/>
              </a:rPr>
              <a:t>allocations </a:t>
            </a:r>
            <a:endParaRPr lang="tr-TR" sz="2800" b="1" dirty="0">
              <a:latin typeface="+mj-lt"/>
              <a:ea typeface="MS PGothic" charset="0"/>
            </a:endParaRPr>
          </a:p>
          <a:p>
            <a:pPr algn="just">
              <a:spcAft>
                <a:spcPts val="1200"/>
              </a:spcAft>
            </a:pPr>
            <a:r>
              <a:rPr lang="en-GB" sz="2800" b="1" dirty="0">
                <a:solidFill>
                  <a:srgbClr val="FF0000"/>
                </a:solidFill>
                <a:latin typeface="+mj-lt"/>
                <a:ea typeface="MS PGothic" charset="0"/>
              </a:rPr>
              <a:t>Guidelines</a:t>
            </a:r>
            <a:r>
              <a:rPr lang="en-GB" sz="2800" b="1" dirty="0">
                <a:latin typeface="+mj-lt"/>
                <a:ea typeface="MS PGothic" charset="0"/>
              </a:rPr>
              <a:t> would be also helpful for the development of relationships </a:t>
            </a:r>
            <a:r>
              <a:rPr lang="en-GB" sz="2800" b="1" dirty="0">
                <a:solidFill>
                  <a:srgbClr val="0000FF"/>
                </a:solidFill>
                <a:latin typeface="+mj-lt"/>
                <a:ea typeface="MS PGothic" charset="0"/>
              </a:rPr>
              <a:t>with third </a:t>
            </a:r>
            <a:r>
              <a:rPr lang="en-GB" sz="2800" b="1" dirty="0" smtClean="0">
                <a:solidFill>
                  <a:srgbClr val="0000FF"/>
                </a:solidFill>
                <a:latin typeface="+mj-lt"/>
                <a:ea typeface="MS PGothic" charset="0"/>
              </a:rPr>
              <a:t>parties</a:t>
            </a:r>
            <a:endParaRPr lang="tr-TR" sz="2800" b="1" dirty="0">
              <a:solidFill>
                <a:srgbClr val="0000FF"/>
              </a:solidFill>
              <a:latin typeface="+mj-lt"/>
              <a:ea typeface="MS PGothic" charset="0"/>
            </a:endParaRPr>
          </a:p>
          <a:p>
            <a:r>
              <a:rPr lang="en-GB" sz="2000" b="1" dirty="0">
                <a:latin typeface="+mj-lt"/>
                <a:ea typeface="MS PGothic" charset="0"/>
              </a:rPr>
              <a:t> </a:t>
            </a:r>
            <a:endParaRPr lang="tr-TR" sz="2000" dirty="0">
              <a:latin typeface="+mj-lt"/>
              <a:ea typeface="MS PGothic" charset="0"/>
            </a:endParaRPr>
          </a:p>
          <a:p>
            <a:pPr marL="0" indent="0"/>
            <a:endParaRPr lang="tr-TR" sz="2000" dirty="0">
              <a:latin typeface="+mj-lt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Char char="Ø"/>
            </a:pPr>
            <a:endParaRPr lang="tr-TR" sz="2000" dirty="0">
              <a:latin typeface="+mj-lt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Char char="Ø"/>
            </a:pPr>
            <a:endParaRPr lang="tr-TR" sz="2000" dirty="0">
              <a:latin typeface="+mj-lt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tr-TR" sz="2000" dirty="0">
              <a:latin typeface="+mj-lt"/>
              <a:ea typeface="MS PGothic" charset="0"/>
            </a:endParaRPr>
          </a:p>
        </p:txBody>
      </p:sp>
      <p:sp>
        <p:nvSpPr>
          <p:cNvPr id="12292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06600123-C8EB-9644-8581-1092A0171789}" type="slidenum">
              <a:rPr lang="en-GB" sz="1400"/>
              <a:pPr/>
              <a:t>8</a:t>
            </a:fld>
            <a:endParaRPr lang="en-GB" sz="1400"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792163"/>
            <a:chOff x="0" y="0"/>
            <a:chExt cx="9144000" cy="792163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7921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fi-FI" sz="3200" b="1" kern="0" dirty="0">
                  <a:solidFill>
                    <a:schemeClr val="bg1"/>
                  </a:solidFill>
                  <a:latin typeface="Calibri" pitchFamily="34" charset="0"/>
                  <a:ea typeface="+mj-ea"/>
                  <a:cs typeface="+mj-cs"/>
                </a:rPr>
                <a:t>2. OUTCOMES FROM RA VI WIGOS WORKSHOP 2015</a:t>
              </a:r>
              <a:endParaRPr kumimoji="0" lang="en-US" altLang="fi-FI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8" name="Line 2"/>
            <p:cNvSpPr>
              <a:spLocks noChangeShapeType="1"/>
            </p:cNvSpPr>
            <p:nvPr/>
          </p:nvSpPr>
          <p:spPr bwMode="auto">
            <a:xfrm>
              <a:off x="0" y="764704"/>
              <a:ext cx="9144000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50307979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363" y="1066234"/>
            <a:ext cx="8371050" cy="5667941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800"/>
              </a:spcAft>
              <a:buFontTx/>
              <a:buNone/>
              <a:defRPr/>
            </a:pPr>
            <a:r>
              <a:rPr lang="en-GB" sz="3000" b="1" dirty="0">
                <a:solidFill>
                  <a:srgbClr val="0000FF"/>
                </a:solidFill>
                <a:cs typeface="ＭＳ Ｐゴシック" charset="0"/>
              </a:rPr>
              <a:t>7</a:t>
            </a:r>
            <a:r>
              <a:rPr lang="tr-TR" sz="3000" b="1" dirty="0">
                <a:solidFill>
                  <a:srgbClr val="0000FF"/>
                </a:solidFill>
                <a:cs typeface="ＭＳ Ｐゴシック" charset="0"/>
              </a:rPr>
              <a:t>) </a:t>
            </a:r>
            <a:r>
              <a:rPr lang="en-GB" sz="3000" b="1" dirty="0">
                <a:solidFill>
                  <a:srgbClr val="0000FF"/>
                </a:solidFill>
                <a:cs typeface="ＭＳ Ｐゴシック" charset="0"/>
              </a:rPr>
              <a:t>Assessment of </a:t>
            </a:r>
            <a:r>
              <a:rPr lang="en-GB" sz="3000" b="1" dirty="0" smtClean="0">
                <a:solidFill>
                  <a:srgbClr val="0000FF"/>
                </a:solidFill>
                <a:cs typeface="ＭＳ Ｐゴシック" charset="0"/>
              </a:rPr>
              <a:t>Capabilities</a:t>
            </a:r>
            <a:endParaRPr lang="tr-TR" sz="30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GB" sz="2800" b="1" dirty="0" smtClean="0">
                <a:solidFill>
                  <a:srgbClr val="FF0000"/>
                </a:solidFill>
                <a:cs typeface="ＭＳ Ｐゴシック" charset="0"/>
              </a:rPr>
              <a:t>Self</a:t>
            </a:r>
            <a:r>
              <a:rPr lang="en-GB" sz="2800" b="1" dirty="0">
                <a:solidFill>
                  <a:srgbClr val="FF0000"/>
                </a:solidFill>
                <a:cs typeface="ＭＳ Ｐゴシック" charset="0"/>
              </a:rPr>
              <a:t>- and </a:t>
            </a:r>
            <a:r>
              <a:rPr lang="en-GB" sz="2800" b="1" dirty="0" smtClean="0">
                <a:solidFill>
                  <a:srgbClr val="FF0000"/>
                </a:solidFill>
                <a:cs typeface="ＭＳ Ｐゴシック" charset="0"/>
              </a:rPr>
              <a:t>external- </a:t>
            </a:r>
            <a:r>
              <a:rPr lang="en-GB" sz="2800" b="1" dirty="0">
                <a:solidFill>
                  <a:srgbClr val="FF0000"/>
                </a:solidFill>
                <a:cs typeface="ＭＳ Ｐゴシック" charset="0"/>
              </a:rPr>
              <a:t>assessments </a:t>
            </a:r>
            <a:r>
              <a:rPr lang="en-GB" sz="2800" b="1" dirty="0">
                <a:cs typeface="ＭＳ Ｐゴシック" charset="0"/>
              </a:rPr>
              <a:t>are useful tools for </a:t>
            </a:r>
            <a:r>
              <a:rPr lang="en-GB" sz="2800" b="1" dirty="0" smtClean="0">
                <a:cs typeface="ＭＳ Ｐゴシック" charset="0"/>
              </a:rPr>
              <a:t>Members </a:t>
            </a:r>
            <a:endParaRPr lang="tr-TR" sz="2800" b="1" dirty="0" smtClean="0">
              <a:cs typeface="ＭＳ Ｐゴシック" charset="0"/>
            </a:endParaRPr>
          </a:p>
          <a:p>
            <a:pPr algn="just">
              <a:defRPr/>
            </a:pPr>
            <a:r>
              <a:rPr lang="en-GB" sz="2800" b="1" dirty="0" smtClean="0">
                <a:solidFill>
                  <a:srgbClr val="0000FF"/>
                </a:solidFill>
                <a:cs typeface="ＭＳ Ｐゴシック" charset="0"/>
              </a:rPr>
              <a:t>Mutual </a:t>
            </a:r>
            <a:r>
              <a:rPr lang="en-GB" sz="2800" b="1" dirty="0">
                <a:solidFill>
                  <a:srgbClr val="0000FF"/>
                </a:solidFill>
                <a:cs typeface="ＭＳ Ｐゴシック" charset="0"/>
              </a:rPr>
              <a:t>assessments of WIGOS readiness on a bilateral basis </a:t>
            </a:r>
            <a:r>
              <a:rPr lang="en-GB" sz="2800" b="1" dirty="0">
                <a:cs typeface="ＭＳ Ｐゴシック" charset="0"/>
              </a:rPr>
              <a:t>would give the possibility to gain detailed knowledge of how things are done in different </a:t>
            </a:r>
            <a:r>
              <a:rPr lang="en-GB" sz="2800" b="1" dirty="0" smtClean="0">
                <a:cs typeface="ＭＳ Ｐゴシック" charset="0"/>
              </a:rPr>
              <a:t>countries</a:t>
            </a:r>
            <a:endParaRPr lang="tr-TR" sz="2800" b="1" dirty="0" smtClean="0">
              <a:cs typeface="ＭＳ Ｐゴシック" charset="0"/>
            </a:endParaRPr>
          </a:p>
          <a:p>
            <a:pPr>
              <a:defRPr/>
            </a:pPr>
            <a:endParaRPr lang="tr-TR" sz="2000" dirty="0"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tr-TR" sz="2000" dirty="0"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tr-TR" altLang="tr-TR" sz="2000" dirty="0" smtClean="0">
                <a:cs typeface="ＭＳ Ｐゴシック" charset="0"/>
              </a:rPr>
              <a:t>.</a:t>
            </a:r>
            <a:endParaRPr lang="en-GB" altLang="tr-TR" sz="2000" dirty="0" smtClean="0"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tr-TR" altLang="tr-TR" sz="2000" dirty="0"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tr-TR" altLang="tr-TR" sz="2000" dirty="0" smtClean="0"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tr-TR" altLang="tr-TR" sz="2000" dirty="0">
              <a:cs typeface="ＭＳ Ｐゴシック" charset="0"/>
            </a:endParaRPr>
          </a:p>
        </p:txBody>
      </p:sp>
      <p:sp>
        <p:nvSpPr>
          <p:cNvPr id="13316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75090713-1941-754C-B7C3-8AA07FA3E6DF}" type="slidenum">
              <a:rPr lang="en-GB" sz="1400"/>
              <a:pPr/>
              <a:t>9</a:t>
            </a:fld>
            <a:endParaRPr lang="en-GB" sz="1400"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792163"/>
            <a:chOff x="0" y="0"/>
            <a:chExt cx="9144000" cy="792163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7921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fi-FI" sz="3200" b="1" kern="0" dirty="0">
                  <a:solidFill>
                    <a:schemeClr val="bg1"/>
                  </a:solidFill>
                  <a:latin typeface="Calibri" pitchFamily="34" charset="0"/>
                  <a:ea typeface="+mj-ea"/>
                  <a:cs typeface="+mj-cs"/>
                </a:rPr>
                <a:t>2. OUTCOMES FROM RA VI WIGOS WORKSHOP 2015</a:t>
              </a:r>
              <a:endParaRPr kumimoji="0" lang="en-US" altLang="fi-FI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8" name="Line 2"/>
            <p:cNvSpPr>
              <a:spLocks noChangeShapeType="1"/>
            </p:cNvSpPr>
            <p:nvPr/>
          </p:nvSpPr>
          <p:spPr bwMode="auto">
            <a:xfrm>
              <a:off x="0" y="764704"/>
              <a:ext cx="9144000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25262240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1458</TotalTime>
  <Words>746</Words>
  <Application>Microsoft Macintosh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WMO_WHITE_Powerpoint_en_fr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Milan Dacic</dc:creator>
  <cp:lastModifiedBy>Milan Dacic</cp:lastModifiedBy>
  <cp:revision>71</cp:revision>
  <dcterms:created xsi:type="dcterms:W3CDTF">2016-04-05T16:37:45Z</dcterms:created>
  <dcterms:modified xsi:type="dcterms:W3CDTF">2016-09-05T05:25:08Z</dcterms:modified>
</cp:coreProperties>
</file>