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36" r:id="rId3"/>
    <p:sldId id="337" r:id="rId4"/>
    <p:sldId id="338" r:id="rId5"/>
    <p:sldId id="339" r:id="rId6"/>
    <p:sldId id="341" r:id="rId7"/>
    <p:sldId id="340" r:id="rId8"/>
    <p:sldId id="335"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n Dacic"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5" autoAdjust="0"/>
    <p:restoredTop sz="99819" autoAdjust="0"/>
  </p:normalViewPr>
  <p:slideViewPr>
    <p:cSldViewPr snapToGrid="0" snapToObjects="1">
      <p:cViewPr varScale="1">
        <p:scale>
          <a:sx n="93" d="100"/>
          <a:sy n="93" d="100"/>
        </p:scale>
        <p:origin x="-1832" y="-10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CF643-8004-594D-A2CC-E7D8ABC87020}" type="datetimeFigureOut">
              <a:rPr lang="en-US" smtClean="0"/>
              <a:t>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70492-E88A-A949-908C-099475642F61}" type="slidenum">
              <a:rPr lang="en-US" smtClean="0"/>
              <a:t>‹#›</a:t>
            </a:fld>
            <a:endParaRPr lang="en-US"/>
          </a:p>
        </p:txBody>
      </p:sp>
    </p:spTree>
    <p:extLst>
      <p:ext uri="{BB962C8B-B14F-4D97-AF65-F5344CB8AC3E}">
        <p14:creationId xmlns:p14="http://schemas.microsoft.com/office/powerpoint/2010/main" val="3620430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727821" y="274207"/>
            <a:ext cx="8229600" cy="23439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0090"/>
                </a:solidFill>
              </a:rPr>
              <a:t>RA</a:t>
            </a:r>
            <a:r>
              <a:rPr lang="en-US" sz="4800" b="1" dirty="0">
                <a:solidFill>
                  <a:srgbClr val="000090"/>
                </a:solidFill>
              </a:rPr>
              <a:t>-VI WIGOS Activities</a:t>
            </a:r>
          </a:p>
          <a:p>
            <a:endParaRPr lang="en-US" sz="3600" b="1" dirty="0" smtClean="0">
              <a:solidFill>
                <a:srgbClr val="000090"/>
              </a:solidFill>
            </a:endParaRPr>
          </a:p>
          <a:p>
            <a:r>
              <a:rPr lang="en-US" sz="2000" dirty="0" smtClean="0">
                <a:solidFill>
                  <a:srgbClr val="000090"/>
                </a:solidFill>
              </a:rPr>
              <a:t>WIGOS Workshop on Marine Meteorological and Oceanographic Observing Requirements, Split, Croatia, 5-7 September 2016</a:t>
            </a:r>
            <a:endParaRPr lang="en-US" sz="2200" dirty="0">
              <a:solidFill>
                <a:srgbClr val="000090"/>
              </a:solidFill>
            </a:endParaRPr>
          </a:p>
        </p:txBody>
      </p:sp>
      <p:sp>
        <p:nvSpPr>
          <p:cNvPr id="5" name="Subtitle 2"/>
          <p:cNvSpPr txBox="1">
            <a:spLocks/>
          </p:cNvSpPr>
          <p:nvPr/>
        </p:nvSpPr>
        <p:spPr>
          <a:xfrm>
            <a:off x="4347710" y="2782947"/>
            <a:ext cx="4609711" cy="903205"/>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hr-HR" sz="2800" b="1" i="0" u="none" strike="noStrike" kern="1200" cap="none" spc="0" normalizeH="0" baseline="0" dirty="0" smtClean="0">
                <a:ln>
                  <a:noFill/>
                </a:ln>
                <a:solidFill>
                  <a:srgbClr val="002060"/>
                </a:solidFill>
                <a:effectLst>
                  <a:outerShdw blurRad="38100" dist="38100" dir="2700000" algn="tl">
                    <a:srgbClr val="000000">
                      <a:alpha val="43137"/>
                    </a:srgbClr>
                  </a:outerShdw>
                </a:effectLst>
                <a:uLnTx/>
                <a:uFillTx/>
                <a:latin typeface="+mj-lt"/>
              </a:rPr>
              <a:t>Wenjian ZHANG</a:t>
            </a:r>
            <a:endParaRPr kumimoji="0" lang="hr-HR" sz="2800" b="1" i="0" u="none" strike="noStrike" kern="1200" cap="none" spc="0" normalizeH="0" baseline="0" dirty="0" smtClean="0">
              <a:ln>
                <a:noFill/>
              </a:ln>
              <a:solidFill>
                <a:srgbClr val="002060"/>
              </a:solidFill>
              <a:effectLst>
                <a:outerShdw blurRad="38100" dist="38100" dir="2700000" algn="tl">
                  <a:srgbClr val="000000">
                    <a:alpha val="43137"/>
                  </a:srgbClr>
                </a:outerShdw>
              </a:effectLst>
              <a:uLnTx/>
              <a:uFillTx/>
              <a:latin typeface="+mj-lt"/>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hr-HR" sz="2400" b="0"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rPr>
              <a:t>Assistant Secretary General WMO</a:t>
            </a:r>
            <a:endParaRPr kumimoji="0" lang="en-GB" sz="2400" b="0"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ndParaRPr>
          </a:p>
        </p:txBody>
      </p:sp>
      <p:sp>
        <p:nvSpPr>
          <p:cNvPr id="7" name="Subtitle 2"/>
          <p:cNvSpPr>
            <a:spLocks noGrp="1"/>
          </p:cNvSpPr>
          <p:nvPr>
            <p:ph type="subTitle" idx="1"/>
          </p:nvPr>
        </p:nvSpPr>
        <p:spPr>
          <a:xfrm>
            <a:off x="4347710" y="5289400"/>
            <a:ext cx="4463992" cy="903205"/>
          </a:xfrm>
        </p:spPr>
        <p:txBody>
          <a:bodyPr>
            <a:noAutofit/>
          </a:bodyPr>
          <a:lstStyle/>
          <a:p>
            <a:r>
              <a:rPr lang="sr-Latn-CS" sz="2800" b="1" dirty="0" smtClean="0">
                <a:solidFill>
                  <a:srgbClr val="002060"/>
                </a:solidFill>
                <a:effectLst>
                  <a:outerShdw blurRad="38100" dist="38100" dir="2700000" algn="tl">
                    <a:srgbClr val="000000">
                      <a:alpha val="43137"/>
                    </a:srgbClr>
                  </a:outerShdw>
                </a:effectLst>
                <a:latin typeface="+mj-lt"/>
              </a:rPr>
              <a:t>Milan </a:t>
            </a:r>
            <a:r>
              <a:rPr lang="sr-Latn-CS" sz="2800" b="1" dirty="0" smtClean="0">
                <a:solidFill>
                  <a:srgbClr val="002060"/>
                </a:solidFill>
                <a:effectLst>
                  <a:outerShdw blurRad="38100" dist="38100" dir="2700000" algn="tl">
                    <a:srgbClr val="000000">
                      <a:alpha val="43137"/>
                    </a:srgbClr>
                  </a:outerShdw>
                </a:effectLst>
                <a:latin typeface="+mj-lt"/>
              </a:rPr>
              <a:t>DACIĆ</a:t>
            </a:r>
            <a:endParaRPr lang="sr-Latn-CS" sz="2800" b="1" dirty="0" smtClean="0">
              <a:solidFill>
                <a:srgbClr val="002060"/>
              </a:solidFill>
              <a:effectLst>
                <a:outerShdw blurRad="38100" dist="38100" dir="2700000" algn="tl">
                  <a:srgbClr val="000000">
                    <a:alpha val="43137"/>
                  </a:srgbClr>
                </a:outerShdw>
              </a:effectLst>
              <a:latin typeface="+mj-lt"/>
            </a:endParaRPr>
          </a:p>
          <a:p>
            <a:r>
              <a:rPr lang="en-GB" sz="2400" i="1" dirty="0" smtClean="0">
                <a:solidFill>
                  <a:srgbClr val="002060"/>
                </a:solidFill>
                <a:effectLst>
                  <a:outerShdw blurRad="38100" dist="38100" dir="2700000" algn="tl">
                    <a:srgbClr val="000000">
                      <a:alpha val="43137"/>
                    </a:srgbClr>
                  </a:outerShdw>
                </a:effectLst>
                <a:latin typeface="+mj-lt"/>
              </a:rPr>
              <a:t>WMO Representative for Europe</a:t>
            </a:r>
          </a:p>
        </p:txBody>
      </p:sp>
      <p:sp>
        <p:nvSpPr>
          <p:cNvPr id="8" name="Subtitle 2"/>
          <p:cNvSpPr txBox="1">
            <a:spLocks/>
          </p:cNvSpPr>
          <p:nvPr/>
        </p:nvSpPr>
        <p:spPr>
          <a:xfrm>
            <a:off x="3299501" y="4027817"/>
            <a:ext cx="5657922" cy="903205"/>
          </a:xfrm>
          <a:prstGeom prst="rect">
            <a:avLst/>
          </a:prstGeom>
        </p:spPr>
        <p:txBody>
          <a:bodyPr vert="horz" lIns="91440" tIns="45720" rIns="91440" bIns="45720" rtlCol="0">
            <a:noAutofit/>
          </a:bodyPr>
          <a:lstStyle/>
          <a:p>
            <a:pPr lvl="0" algn="ctr">
              <a:spcBef>
                <a:spcPct val="20000"/>
              </a:spcBef>
              <a:defRPr/>
            </a:pPr>
            <a:r>
              <a:rPr kumimoji="0" lang="hr-HR" sz="2800" b="1" i="0" u="none" strike="noStrike" kern="1200" cap="none" spc="0" normalizeH="0" baseline="0" dirty="0" smtClean="0">
                <a:ln>
                  <a:noFill/>
                </a:ln>
                <a:solidFill>
                  <a:srgbClr val="002060"/>
                </a:solidFill>
                <a:effectLst>
                  <a:outerShdw blurRad="38100" dist="38100" dir="2700000" algn="tl">
                    <a:srgbClr val="000000">
                      <a:alpha val="43137"/>
                    </a:srgbClr>
                  </a:outerShdw>
                </a:effectLst>
                <a:uLnTx/>
                <a:uFillTx/>
                <a:latin typeface="+mj-lt"/>
              </a:rPr>
              <a:t>Ercan </a:t>
            </a:r>
            <a:r>
              <a:rPr lang="en-US" sz="2800" b="1" dirty="0" smtClean="0">
                <a:solidFill>
                  <a:srgbClr val="002060"/>
                </a:solidFill>
                <a:effectLst>
                  <a:outerShdw blurRad="38100" dist="38100" dir="2700000" algn="tl">
                    <a:srgbClr val="000000">
                      <a:alpha val="43137"/>
                    </a:srgbClr>
                  </a:outerShdw>
                </a:effectLst>
                <a:latin typeface="+mj-lt"/>
              </a:rPr>
              <a:t>BÜYÜKBAŞ</a:t>
            </a:r>
            <a:endParaRPr lang="en-US" sz="2800" b="1" dirty="0">
              <a:solidFill>
                <a:srgbClr val="002060"/>
              </a:solidFill>
              <a:effectLst>
                <a:outerShdw blurRad="38100" dist="38100" dir="2700000" algn="tl">
                  <a:srgbClr val="000000">
                    <a:alpha val="43137"/>
                  </a:srgbClr>
                </a:outerShdw>
              </a:effectLst>
              <a:latin typeface="+mj-lt"/>
            </a:endParaRPr>
          </a:p>
          <a:p>
            <a:pPr lvl="0" algn="ctr">
              <a:spcBef>
                <a:spcPct val="20000"/>
              </a:spcBef>
              <a:defRPr/>
            </a:pPr>
            <a:r>
              <a:rPr lang="hr-HR" sz="2400" i="1" dirty="0">
                <a:solidFill>
                  <a:srgbClr val="002060"/>
                </a:solidFill>
                <a:effectLst>
                  <a:outerShdw blurRad="38100" dist="38100" dir="2700000" algn="tl">
                    <a:srgbClr val="000000">
                      <a:alpha val="43137"/>
                    </a:srgbClr>
                  </a:outerShdw>
                </a:effectLst>
              </a:rPr>
              <a:t>TT-WIGOS Leader, Assistant Director TSMS</a:t>
            </a:r>
          </a:p>
        </p:txBody>
      </p:sp>
    </p:spTree>
    <p:extLst>
      <p:ext uri="{BB962C8B-B14F-4D97-AF65-F5344CB8AC3E}">
        <p14:creationId xmlns:p14="http://schemas.microsoft.com/office/powerpoint/2010/main" val="2389260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5B9EB242-E728-D446-91B6-A605E4ED227E}" type="slidenum">
              <a:rPr lang="en-GB" sz="1400"/>
              <a:pPr/>
              <a:t>10</a:t>
            </a:fld>
            <a:endParaRPr lang="en-GB" sz="1400"/>
          </a:p>
        </p:txBody>
      </p:sp>
      <p:graphicFrame>
        <p:nvGraphicFramePr>
          <p:cNvPr id="8" name="Group 119"/>
          <p:cNvGraphicFramePr>
            <a:graphicFrameLocks noGrp="1"/>
          </p:cNvGraphicFramePr>
          <p:nvPr>
            <p:extLst>
              <p:ext uri="{D42A27DB-BD31-4B8C-83A1-F6EECF244321}">
                <p14:modId xmlns:p14="http://schemas.microsoft.com/office/powerpoint/2010/main" val="263486100"/>
              </p:ext>
            </p:extLst>
          </p:nvPr>
        </p:nvGraphicFramePr>
        <p:xfrm>
          <a:off x="388069" y="1023288"/>
          <a:ext cx="8496300" cy="4993463"/>
        </p:xfrm>
        <a:graphic>
          <a:graphicData uri="http://schemas.openxmlformats.org/drawingml/2006/table">
            <a:tbl>
              <a:tblPr/>
              <a:tblGrid>
                <a:gridCol w="2808287"/>
                <a:gridCol w="3384550"/>
                <a:gridCol w="2303463"/>
              </a:tblGrid>
              <a:tr h="3985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 New Roman" charset="0"/>
                          <a:ea typeface="MS PGothic" charset="0"/>
                          <a:cs typeface="Arial" charset="0"/>
                        </a:rPr>
                        <a:t>Name</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a:ln>
                            <a:noFill/>
                          </a:ln>
                          <a:solidFill>
                            <a:srgbClr val="000000"/>
                          </a:solidFill>
                          <a:effectLst/>
                          <a:latin typeface="Times New Roman" charset="0"/>
                          <a:ea typeface="MS PGothic" charset="0"/>
                          <a:cs typeface="Arial" charset="0"/>
                        </a:rPr>
                        <a:t>Expertise</a:t>
                      </a:r>
                      <a:endParaRPr kumimoji="0" lang="en-US" sz="2000" b="1" i="0" u="none" strike="noStrike" cap="none" normalizeH="0" baseline="0">
                        <a:ln>
                          <a:noFill/>
                        </a:ln>
                        <a:solidFill>
                          <a:schemeClr val="tx1"/>
                        </a:solidFill>
                        <a:effectLst/>
                        <a:latin typeface="Times New Roman" charset="0"/>
                        <a:ea typeface="MS PGothic" charset="0"/>
                        <a:cs typeface="Arial"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 New Roman" charset="0"/>
                          <a:ea typeface="MS PGothic" charset="0"/>
                          <a:cs typeface="Arial" charset="0"/>
                        </a:rPr>
                        <a:t>Country</a:t>
                      </a:r>
                      <a:endParaRPr kumimoji="0" lang="en-US" sz="2000" b="1" i="0" u="none" strike="noStrike" cap="none" normalizeH="0" baseline="0">
                        <a:ln>
                          <a:noFill/>
                        </a:ln>
                        <a:solidFill>
                          <a:schemeClr val="tx1"/>
                        </a:solidFill>
                        <a:effectLst/>
                        <a:latin typeface="Times New Roman" charset="0"/>
                        <a:ea typeface="MS PGothic" charset="0"/>
                        <a:cs typeface="Arial"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Ercan Büyükbaş</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Observing </a:t>
                      </a: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N</a:t>
                      </a:r>
                      <a:r>
                        <a:rPr kumimoji="0" lang="en-US" sz="1600" b="0" i="0" u="none" strike="noStrike" cap="none" normalizeH="0" baseline="0" dirty="0" err="1">
                          <a:ln>
                            <a:noFill/>
                          </a:ln>
                          <a:solidFill>
                            <a:schemeClr val="tx1"/>
                          </a:solidFill>
                          <a:effectLst/>
                          <a:latin typeface="Times New Roman" charset="0"/>
                          <a:ea typeface="MS PGothic" charset="0"/>
                          <a:cs typeface="Times New Roman" charset="0"/>
                        </a:rPr>
                        <a:t>etworks</a:t>
                      </a: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 WIGOS</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Turkey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charset="0"/>
                          <a:ea typeface="MS PGothic" charset="0"/>
                          <a:cs typeface="Times New Roman" charset="0"/>
                        </a:rPr>
                        <a:t>Dr</a:t>
                      </a:r>
                      <a:r>
                        <a:rPr kumimoji="0" lang="tr-TR" sz="1600" b="1" i="0" u="none" strike="noStrike" cap="none" normalizeH="0" baseline="0" dirty="0" smtClean="0">
                          <a:ln>
                            <a:noFill/>
                          </a:ln>
                          <a:solidFill>
                            <a:schemeClr val="tx1"/>
                          </a:solidFill>
                          <a:effectLst/>
                          <a:latin typeface="Times New Roman" charset="0"/>
                          <a:ea typeface="MS PGothic" charset="0"/>
                          <a:cs typeface="Times New Roman" charset="0"/>
                        </a:rPr>
                        <a:t>. </a:t>
                      </a:r>
                      <a:r>
                        <a:rPr kumimoji="0" lang="en-US" sz="1600" b="1" i="0" u="none" strike="noStrike" cap="none" normalizeH="0" baseline="0" dirty="0" smtClean="0">
                          <a:ln>
                            <a:noFill/>
                          </a:ln>
                          <a:solidFill>
                            <a:schemeClr val="tx1"/>
                          </a:solidFill>
                          <a:effectLst/>
                          <a:latin typeface="Times New Roman" charset="0"/>
                          <a:ea typeface="MS PGothic" charset="0"/>
                          <a:cs typeface="Times New Roman" charset="0"/>
                        </a:rPr>
                        <a:t>Olaf </a:t>
                      </a:r>
                      <a:r>
                        <a:rPr kumimoji="0" lang="en-US" sz="1600" b="1" i="0" u="none" strike="noStrike" cap="none" normalizeH="0" baseline="0" dirty="0">
                          <a:ln>
                            <a:noFill/>
                          </a:ln>
                          <a:solidFill>
                            <a:schemeClr val="tx1"/>
                          </a:solidFill>
                          <a:effectLst/>
                          <a:latin typeface="Times New Roman" charset="0"/>
                          <a:ea typeface="MS PGothic" charset="0"/>
                          <a:cs typeface="Times New Roman" charset="0"/>
                        </a:rPr>
                        <a:t>Schulze</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Observing </a:t>
                      </a: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N</a:t>
                      </a:r>
                      <a:r>
                        <a:rPr kumimoji="0" lang="en-US" sz="1600" b="0" i="0" u="none" strike="noStrike" cap="none" normalizeH="0" baseline="0" dirty="0" err="1">
                          <a:ln>
                            <a:noFill/>
                          </a:ln>
                          <a:solidFill>
                            <a:schemeClr val="tx1"/>
                          </a:solidFill>
                          <a:effectLst/>
                          <a:latin typeface="Times New Roman" charset="0"/>
                          <a:ea typeface="MS PGothic" charset="0"/>
                          <a:cs typeface="Times New Roman" charset="0"/>
                        </a:rPr>
                        <a:t>etworks</a:t>
                      </a: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 WIGOS</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Germany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Simon Gilbert</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Observing </a:t>
                      </a: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N</a:t>
                      </a:r>
                      <a:r>
                        <a:rPr kumimoji="0" lang="en-US" sz="1600" b="0" i="0" u="none" strike="noStrike" cap="none" normalizeH="0" baseline="0" dirty="0" err="1">
                          <a:ln>
                            <a:noFill/>
                          </a:ln>
                          <a:solidFill>
                            <a:schemeClr val="tx1"/>
                          </a:solidFill>
                          <a:effectLst/>
                          <a:latin typeface="Times New Roman" charset="0"/>
                          <a:ea typeface="MS PGothic" charset="0"/>
                          <a:cs typeface="Times New Roman" charset="0"/>
                        </a:rPr>
                        <a:t>etworks</a:t>
                      </a: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 WIGOS</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UK</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1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MS PGothic" charset="0"/>
                          <a:cs typeface="Times New Roman" charset="0"/>
                        </a:rPr>
                        <a:t>Stefan Klink</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Europe-wide management of non-satellite observations systems </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Germany/</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EUMETNET</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MS PGothic" charset="0"/>
                          <a:cs typeface="Times New Roman" charset="0"/>
                        </a:rPr>
                        <a:t>Linih Tatiana</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MS PGothic" charset="0"/>
                          <a:cs typeface="Times New Roman" charset="0"/>
                        </a:rPr>
                        <a:t>Climate observing </a:t>
                      </a:r>
                      <a:r>
                        <a:rPr kumimoji="0" lang="en-US" sz="1600" b="0" i="0" u="none" strike="noStrike" cap="none" normalizeH="0" baseline="0" dirty="0" smtClean="0">
                          <a:ln>
                            <a:noFill/>
                          </a:ln>
                          <a:solidFill>
                            <a:schemeClr val="tx1"/>
                          </a:solidFill>
                          <a:effectLst/>
                          <a:latin typeface="Times New Roman" charset="0"/>
                          <a:ea typeface="MS PGothic" charset="0"/>
                          <a:cs typeface="Times New Roman" charset="0"/>
                        </a:rPr>
                        <a:t>networks</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Moldova</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Dr. Alexander Gusev</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a:ln>
                            <a:noFill/>
                          </a:ln>
                          <a:solidFill>
                            <a:schemeClr val="tx1"/>
                          </a:solidFill>
                          <a:effectLst/>
                          <a:latin typeface="Times New Roman" charset="0"/>
                          <a:ea typeface="MS PGothic" charset="0"/>
                          <a:cs typeface="Times New Roman" charset="0"/>
                        </a:rPr>
                        <a:t>Observing</a:t>
                      </a:r>
                      <a:r>
                        <a:rPr kumimoji="0" lang="tr-TR" sz="1600" b="0" i="0" u="none" strike="noStrike" cap="none" normalizeH="0" baseline="0" dirty="0">
                          <a:ln>
                            <a:noFill/>
                          </a:ln>
                          <a:solidFill>
                            <a:schemeClr val="tx1"/>
                          </a:solidFill>
                          <a:effectLst/>
                          <a:latin typeface="Times New Roman" charset="0"/>
                          <a:ea typeface="MS PGothic" charset="0"/>
                          <a:cs typeface="Times New Roman" charset="0"/>
                        </a:rPr>
                        <a:t> Networks</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Russian Federation</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Özden Tüten</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Turkey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18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MS PGothic" charset="0"/>
                          <a:cs typeface="Times New Roman" charset="0"/>
                        </a:rPr>
                        <a:t>Dr. Fernando </a:t>
                      </a:r>
                      <a:r>
                        <a:rPr kumimoji="0" lang="en-US" sz="1600" b="1" i="0" u="none" strike="noStrike" cap="none" normalizeH="0" baseline="0" dirty="0" err="1">
                          <a:ln>
                            <a:noFill/>
                          </a:ln>
                          <a:solidFill>
                            <a:schemeClr val="tx1"/>
                          </a:solidFill>
                          <a:effectLst/>
                          <a:latin typeface="Times New Roman" charset="0"/>
                          <a:ea typeface="MS PGothic" charset="0"/>
                          <a:cs typeface="Times New Roman" charset="0"/>
                        </a:rPr>
                        <a:t>Belda</a:t>
                      </a:r>
                      <a:r>
                        <a:rPr kumimoji="0" lang="en-US" sz="1600" b="1" i="0" u="none" strike="noStrike" cap="none" normalizeH="0" baseline="0" dirty="0">
                          <a:ln>
                            <a:noFill/>
                          </a:ln>
                          <a:solidFill>
                            <a:schemeClr val="tx1"/>
                          </a:solidFill>
                          <a:effectLst/>
                          <a:latin typeface="Times New Roman" charset="0"/>
                          <a:ea typeface="MS PGothic" charset="0"/>
                          <a:cs typeface="Times New Roman" charset="0"/>
                        </a:rPr>
                        <a:t> </a:t>
                      </a:r>
                      <a:r>
                        <a:rPr kumimoji="0" lang="en-US" sz="1600" b="1" i="0" u="none" strike="noStrike" cap="none" normalizeH="0" baseline="0" dirty="0" err="1">
                          <a:ln>
                            <a:noFill/>
                          </a:ln>
                          <a:solidFill>
                            <a:schemeClr val="tx1"/>
                          </a:solidFill>
                          <a:effectLst/>
                          <a:latin typeface="Times New Roman" charset="0"/>
                          <a:ea typeface="MS PGothic" charset="0"/>
                          <a:cs typeface="Times New Roman" charset="0"/>
                        </a:rPr>
                        <a:t>Esplugues</a:t>
                      </a:r>
                      <a:endParaRPr kumimoji="0" lang="en-US" sz="1600" b="1"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Spain</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6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MS PGothic" charset="0"/>
                          <a:cs typeface="Times New Roman" charset="0"/>
                        </a:rPr>
                        <a:t>Kemal </a:t>
                      </a:r>
                      <a:r>
                        <a:rPr kumimoji="0" lang="en-US" sz="1600" b="1" i="0" u="none" strike="noStrike" cap="none" normalizeH="0" baseline="0" dirty="0" err="1" smtClean="0">
                          <a:ln>
                            <a:noFill/>
                          </a:ln>
                          <a:solidFill>
                            <a:schemeClr val="tx1"/>
                          </a:solidFill>
                          <a:effectLst/>
                          <a:latin typeface="Times New Roman" charset="0"/>
                          <a:ea typeface="MS PGothic" charset="0"/>
                          <a:cs typeface="Times New Roman" charset="0"/>
                        </a:rPr>
                        <a:t>Šehbajraktarević</a:t>
                      </a:r>
                      <a:endParaRPr kumimoji="0" lang="en-US" sz="1600" b="1"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MS PGothic" charset="0"/>
                          <a:cs typeface="Times New Roman" charset="0"/>
                        </a:rPr>
                        <a:t>Bosnia and Herzegovina</a:t>
                      </a: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6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MS PGothic" charset="0"/>
                          <a:cs typeface="Times New Roman" charset="0"/>
                        </a:rPr>
                        <a:t>Ines </a:t>
                      </a:r>
                      <a:r>
                        <a:rPr kumimoji="0" lang="en-US" sz="1600" b="1" i="0" u="none" strike="noStrike" cap="none" normalizeH="0" baseline="0" dirty="0" err="1" smtClean="0">
                          <a:ln>
                            <a:noFill/>
                          </a:ln>
                          <a:solidFill>
                            <a:schemeClr val="tx1"/>
                          </a:solidFill>
                          <a:effectLst/>
                          <a:latin typeface="Times New Roman" charset="0"/>
                          <a:ea typeface="MS PGothic" charset="0"/>
                          <a:cs typeface="Times New Roman" charset="0"/>
                        </a:rPr>
                        <a:t>Srzić</a:t>
                      </a:r>
                      <a:r>
                        <a:rPr kumimoji="0" lang="en-US" sz="1600" b="1" i="0" u="none" strike="noStrike" cap="none" normalizeH="0" baseline="0" dirty="0" smtClean="0">
                          <a:ln>
                            <a:noFill/>
                          </a:ln>
                          <a:solidFill>
                            <a:schemeClr val="tx1"/>
                          </a:solidFill>
                          <a:effectLst/>
                          <a:latin typeface="Times New Roman" charset="0"/>
                          <a:ea typeface="MS PGothic" charset="0"/>
                          <a:cs typeface="Times New Roman" charset="0"/>
                        </a:rPr>
                        <a:t> </a:t>
                      </a:r>
                      <a:endParaRPr kumimoji="0" lang="en-US" sz="1600" b="1"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solidFill>
                          <a:effectLst/>
                          <a:latin typeface="Times New Roman" charset="0"/>
                          <a:ea typeface="MS PGothic" charset="0"/>
                          <a:cs typeface="Times New Roman" charset="0"/>
                        </a:rPr>
                        <a:t>Croatia</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1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Wiam Kordab</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solidFill>
                          <a:effectLst/>
                          <a:latin typeface="Times New Roman" charset="0"/>
                          <a:ea typeface="MS PGothic" charset="0"/>
                          <a:cs typeface="Times New Roman" charset="0"/>
                        </a:rPr>
                        <a:t>Lebanon</a:t>
                      </a:r>
                      <a:endParaRPr kumimoji="0" lang="tr-TR" sz="1600" b="0" i="0" u="none" strike="noStrike" cap="none" normalizeH="0" baseline="0" dirty="0" smtClean="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1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charset="0"/>
                          <a:ea typeface="MS PGothic" charset="0"/>
                          <a:cs typeface="Times New Roman" charset="0"/>
                        </a:rPr>
                        <a:t>Predrag</a:t>
                      </a:r>
                      <a:r>
                        <a:rPr kumimoji="0" lang="en-US" sz="1600" b="1" i="0" u="none" strike="noStrike" cap="none" normalizeH="0" baseline="0" dirty="0" smtClean="0">
                          <a:ln>
                            <a:noFill/>
                          </a:ln>
                          <a:solidFill>
                            <a:schemeClr val="tx1"/>
                          </a:solidFill>
                          <a:effectLst/>
                          <a:latin typeface="Times New Roman" charset="0"/>
                          <a:ea typeface="MS PGothic" charset="0"/>
                          <a:cs typeface="Times New Roman" charset="0"/>
                        </a:rPr>
                        <a:t> </a:t>
                      </a:r>
                      <a:r>
                        <a:rPr kumimoji="0" lang="en-US" sz="1600" b="1" i="0" u="none" strike="noStrike" cap="none" normalizeH="0" baseline="0" dirty="0" err="1" smtClean="0">
                          <a:ln>
                            <a:noFill/>
                          </a:ln>
                          <a:solidFill>
                            <a:schemeClr val="tx1"/>
                          </a:solidFill>
                          <a:effectLst/>
                          <a:latin typeface="Times New Roman" charset="0"/>
                          <a:ea typeface="MS PGothic" charset="0"/>
                          <a:cs typeface="Times New Roman" charset="0"/>
                        </a:rPr>
                        <a:t>Petković</a:t>
                      </a:r>
                      <a:endParaRPr kumimoji="0" lang="en-US" sz="1600" b="1"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charset="0"/>
                          <a:ea typeface="MS PGothic" charset="0"/>
                          <a:cs typeface="Times New Roman" charset="0"/>
                        </a:rPr>
                        <a:t>Observing Networks</a:t>
                      </a:r>
                      <a:endParaRPr kumimoji="0" lang="en-US" sz="1600" b="0" i="0" u="none" strike="noStrike" cap="none" normalizeH="0" baseline="0" dirty="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solidFill>
                          <a:effectLst/>
                          <a:latin typeface="Times New Roman" charset="0"/>
                          <a:ea typeface="MS PGothic" charset="0"/>
                          <a:cs typeface="Times New Roman" charset="0"/>
                        </a:rPr>
                        <a:t>Serbia</a:t>
                      </a:r>
                      <a:endParaRPr kumimoji="0" lang="tr-TR" sz="1600" b="0" i="0" u="none" strike="noStrike" cap="none" normalizeH="0" baseline="0" dirty="0" smtClean="0">
                        <a:ln>
                          <a:noFill/>
                        </a:ln>
                        <a:solidFill>
                          <a:schemeClr val="tx1"/>
                        </a:solidFill>
                        <a:effectLst/>
                        <a:latin typeface="Times New Roman" charset="0"/>
                        <a:ea typeface="MS PGothic" charset="0"/>
                        <a:cs typeface="Times New Roman" charset="0"/>
                      </a:endParaRPr>
                    </a:p>
                  </a:txBody>
                  <a:tcPr marL="91433" marR="91433"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0" name="Group 9"/>
          <p:cNvGrpSpPr/>
          <p:nvPr/>
        </p:nvGrpSpPr>
        <p:grpSpPr>
          <a:xfrm>
            <a:off x="0" y="0"/>
            <a:ext cx="9144000" cy="792163"/>
            <a:chOff x="0" y="0"/>
            <a:chExt cx="9144000" cy="792163"/>
          </a:xfrm>
        </p:grpSpPr>
        <p:sp>
          <p:nvSpPr>
            <p:cNvPr id="11"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2. Structure of TT-WIGOS</a:t>
              </a:r>
            </a:p>
          </p:txBody>
        </p:sp>
        <p:sp>
          <p:nvSpPr>
            <p:cNvPr id="1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6626039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B095EBE5-0491-DB47-8882-90EF931C5737}" type="slidenum">
              <a:rPr lang="en-GB" sz="1400"/>
              <a:pPr/>
              <a:t>11</a:t>
            </a:fld>
            <a:endParaRPr lang="en-GB" sz="1400"/>
          </a:p>
        </p:txBody>
      </p:sp>
      <p:graphicFrame>
        <p:nvGraphicFramePr>
          <p:cNvPr id="8" name="Group 119"/>
          <p:cNvGraphicFramePr>
            <a:graphicFrameLocks noGrp="1"/>
          </p:cNvGraphicFramePr>
          <p:nvPr/>
        </p:nvGraphicFramePr>
        <p:xfrm>
          <a:off x="611188" y="1787525"/>
          <a:ext cx="7416800" cy="1763713"/>
        </p:xfrm>
        <a:graphic>
          <a:graphicData uri="http://schemas.openxmlformats.org/drawingml/2006/table">
            <a:tbl>
              <a:tblPr/>
              <a:tblGrid>
                <a:gridCol w="2087562"/>
                <a:gridCol w="3905250"/>
                <a:gridCol w="1423988"/>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charset="0"/>
                          <a:ea typeface="MS PGothic" charset="0"/>
                          <a:cs typeface="Times New Roman" charset="0"/>
                        </a:rPr>
                        <a:t>Name</a:t>
                      </a: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charset="0"/>
                          <a:ea typeface="MS PGothic" charset="0"/>
                          <a:cs typeface="Times New Roman" charset="0"/>
                        </a:rPr>
                        <a:t>Expertise</a:t>
                      </a:r>
                      <a:endParaRPr kumimoji="0" lang="en-US" sz="20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charset="0"/>
                          <a:ea typeface="MS PGothic" charset="0"/>
                          <a:cs typeface="Times New Roman" charset="0"/>
                        </a:rPr>
                        <a:t>Country</a:t>
                      </a:r>
                      <a:endParaRPr kumimoji="0" lang="en-US" sz="20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1D16F"/>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İstvan Sebok</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Networks/Remote Sensing</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Hungary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Alper Çubuk</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Networks/Remote Sensing</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Turkey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charset="0"/>
                          <a:ea typeface="MS PGothic" charset="0"/>
                          <a:cs typeface="Times New Roman" charset="0"/>
                        </a:rPr>
                        <a:t>Cihan Gözübüyük</a:t>
                      </a:r>
                      <a:endParaRPr kumimoji="0" lang="en-US" sz="1600" b="1"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Networks/Remote Sensing</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Turkey</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MS PGothic" charset="0"/>
                          <a:cs typeface="Times New Roman" charset="0"/>
                        </a:rPr>
                        <a:t>Julijana Nadj</a:t>
                      </a:r>
                      <a:endParaRPr kumimoji="0" lang="en-US" sz="1600" b="1" i="0" u="none" strike="noStrike" cap="none" normalizeH="0" baseline="0">
                        <a:ln>
                          <a:noFill/>
                        </a:ln>
                        <a:solidFill>
                          <a:schemeClr val="tx1"/>
                        </a:solidFill>
                        <a:effectLst/>
                        <a:latin typeface="Times New Roman" charset="0"/>
                        <a:ea typeface="Calibri"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Observing Networks/Remote Sensing</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charset="0"/>
                          <a:ea typeface="MS PGothic" charset="0"/>
                          <a:cs typeface="Times New Roman" charset="0"/>
                        </a:rPr>
                        <a:t>Serbia</a:t>
                      </a:r>
                      <a:endParaRPr kumimoji="0" lang="en-US" sz="1600" b="0" i="0" u="none" strike="noStrike" cap="none" normalizeH="0" baseline="0">
                        <a:ln>
                          <a:noFill/>
                        </a:ln>
                        <a:solidFill>
                          <a:schemeClr val="tx1"/>
                        </a:solidFill>
                        <a:effectLst/>
                        <a:latin typeface="Times New Roman" charset="0"/>
                        <a:ea typeface="MS PGothic" charset="0"/>
                        <a:cs typeface="Times New Roman" charset="0"/>
                      </a:endParaRPr>
                    </a:p>
                  </a:txBody>
                  <a:tcPr marT="45661" marB="4566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5" name="Group 4"/>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2. Structure of TT</a:t>
              </a:r>
              <a:r>
                <a:rPr lang="en-US" altLang="fi-FI" sz="3200" b="1" kern="0" dirty="0" smtClean="0">
                  <a:solidFill>
                    <a:schemeClr val="bg1"/>
                  </a:solidFill>
                  <a:latin typeface="Calibri" pitchFamily="34" charset="0"/>
                  <a:ea typeface="+mj-ea"/>
                  <a:cs typeface="+mj-cs"/>
                </a:rPr>
                <a:t>-RDE</a:t>
              </a:r>
              <a:endParaRPr lang="en-US" altLang="fi-FI" sz="3200" b="1" kern="0" dirty="0">
                <a:solidFill>
                  <a:schemeClr val="bg1"/>
                </a:solidFill>
                <a:latin typeface="Calibri" pitchFamily="34" charset="0"/>
                <a:ea typeface="+mj-ea"/>
                <a:cs typeface="+mj-cs"/>
              </a:endParaRPr>
            </a:p>
          </p:txBody>
        </p:sp>
        <p:sp>
          <p:nvSpPr>
            <p:cNvPr id="9"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27799317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de-DE" sz="1400">
              <a:latin typeface="Arial" charset="0"/>
            </a:endParaRPr>
          </a:p>
        </p:txBody>
      </p:sp>
      <p:sp>
        <p:nvSpPr>
          <p:cNvPr id="2" name="İçerik Yer Tutucusu 1"/>
          <p:cNvSpPr>
            <a:spLocks noGrp="1"/>
          </p:cNvSpPr>
          <p:nvPr>
            <p:ph idx="1"/>
          </p:nvPr>
        </p:nvSpPr>
        <p:spPr>
          <a:xfrm>
            <a:off x="250825" y="1484313"/>
            <a:ext cx="8713788" cy="4114800"/>
          </a:xfrm>
        </p:spPr>
        <p:txBody>
          <a:bodyPr>
            <a:normAutofit/>
          </a:bodyPr>
          <a:lstStyle/>
          <a:p>
            <a:pPr marL="0" indent="0" eaLnBrk="1" hangingPunct="1">
              <a:spcBef>
                <a:spcPct val="0"/>
              </a:spcBef>
              <a:buFontTx/>
              <a:buNone/>
              <a:defRPr/>
            </a:pPr>
            <a:r>
              <a:rPr lang="en-US" sz="2800" b="1" kern="1200" dirty="0" smtClean="0">
                <a:latin typeface="+mj-lt"/>
                <a:cs typeface="Times New Roman" pitchFamily="18" charset="0"/>
              </a:rPr>
              <a:t>The activities tried to follow the directions defined by:</a:t>
            </a:r>
          </a:p>
          <a:p>
            <a:pPr marL="0" indent="0" eaLnBrk="1" hangingPunct="1">
              <a:spcBef>
                <a:spcPct val="0"/>
              </a:spcBef>
              <a:buFontTx/>
              <a:buNone/>
              <a:defRPr/>
            </a:pPr>
            <a:endParaRPr lang="en-US" sz="2800" b="1" kern="1200" dirty="0" smtClean="0">
              <a:latin typeface="+mj-lt"/>
              <a:cs typeface="Times New Roman" pitchFamily="18" charset="0"/>
            </a:endParaRPr>
          </a:p>
          <a:p>
            <a:pPr marL="514350" indent="-514350" eaLnBrk="1" hangingPunct="1">
              <a:spcBef>
                <a:spcPct val="0"/>
              </a:spcBef>
              <a:spcAft>
                <a:spcPts val="1200"/>
              </a:spcAft>
              <a:buFont typeface="+mj-lt"/>
              <a:buAutoNum type="alphaLcParenR"/>
              <a:defRPr/>
            </a:pPr>
            <a:r>
              <a:rPr lang="en-US" sz="2800" b="1" kern="1200" dirty="0" smtClean="0">
                <a:latin typeface="+mj-lt"/>
                <a:cs typeface="Times New Roman" pitchFamily="18" charset="0"/>
              </a:rPr>
              <a:t> </a:t>
            </a:r>
            <a:r>
              <a:rPr lang="en-US" sz="2800" b="1" kern="1200" dirty="0" smtClean="0">
                <a:solidFill>
                  <a:srgbClr val="FF0000"/>
                </a:solidFill>
                <a:latin typeface="+mj-lt"/>
                <a:cs typeface="Times New Roman" pitchFamily="18" charset="0"/>
              </a:rPr>
              <a:t>TOR</a:t>
            </a:r>
            <a:r>
              <a:rPr lang="en-US" sz="2800" b="1" kern="1200" dirty="0" smtClean="0">
                <a:latin typeface="+mj-lt"/>
                <a:cs typeface="Times New Roman" pitchFamily="18" charset="0"/>
              </a:rPr>
              <a:t>s prepared in accordance with R-WIP-VI,</a:t>
            </a:r>
          </a:p>
          <a:p>
            <a:pPr marL="514350" indent="-514350" eaLnBrk="1" hangingPunct="1">
              <a:spcBef>
                <a:spcPct val="0"/>
              </a:spcBef>
              <a:spcAft>
                <a:spcPts val="1200"/>
              </a:spcAft>
              <a:buFont typeface="+mj-lt"/>
              <a:buAutoNum type="alphaLcParenR"/>
              <a:defRPr/>
            </a:pPr>
            <a:r>
              <a:rPr lang="en-US" sz="2800" b="1" kern="1200" dirty="0" smtClean="0">
                <a:latin typeface="+mj-lt"/>
                <a:cs typeface="Times New Roman" pitchFamily="18" charset="0"/>
              </a:rPr>
              <a:t> </a:t>
            </a:r>
            <a:r>
              <a:rPr lang="en-US" sz="2800" b="1" kern="1200" dirty="0" smtClean="0">
                <a:solidFill>
                  <a:srgbClr val="FF0000"/>
                </a:solidFill>
                <a:latin typeface="+mj-lt"/>
                <a:cs typeface="Times New Roman" pitchFamily="18" charset="0"/>
              </a:rPr>
              <a:t>Key activity</a:t>
            </a:r>
            <a:r>
              <a:rPr lang="en-US" sz="2800" b="1" kern="1200" dirty="0" smtClean="0">
                <a:latin typeface="+mj-lt"/>
                <a:cs typeface="Times New Roman" pitchFamily="18" charset="0"/>
              </a:rPr>
              <a:t> areas and proposed activities stated in </a:t>
            </a:r>
            <a:br>
              <a:rPr lang="en-US" sz="2800" b="1" kern="1200" dirty="0" smtClean="0">
                <a:latin typeface="+mj-lt"/>
                <a:cs typeface="Times New Roman" pitchFamily="18" charset="0"/>
              </a:rPr>
            </a:br>
            <a:r>
              <a:rPr lang="en-US" sz="2800" b="1" kern="1200" dirty="0" smtClean="0">
                <a:latin typeface="+mj-lt"/>
                <a:cs typeface="Times New Roman" pitchFamily="18" charset="0"/>
              </a:rPr>
              <a:t>R-WIP-VI,</a:t>
            </a:r>
            <a:endParaRPr lang="en-US" sz="2800" b="1" dirty="0">
              <a:latin typeface="+mj-lt"/>
              <a:cs typeface="Times New Roman" pitchFamily="18" charset="0"/>
            </a:endParaRPr>
          </a:p>
          <a:p>
            <a:pPr marL="514350" indent="-514350" eaLnBrk="1" hangingPunct="1">
              <a:spcBef>
                <a:spcPct val="0"/>
              </a:spcBef>
              <a:spcAft>
                <a:spcPts val="1200"/>
              </a:spcAft>
              <a:buFont typeface="+mj-lt"/>
              <a:buAutoNum type="alphaLcParenR"/>
              <a:defRPr/>
            </a:pPr>
            <a:r>
              <a:rPr lang="en-US" sz="2800" b="1" kern="1200" dirty="0" smtClean="0">
                <a:latin typeface="+mj-lt"/>
                <a:cs typeface="Times New Roman" pitchFamily="18" charset="0"/>
              </a:rPr>
              <a:t> Request </a:t>
            </a:r>
            <a:r>
              <a:rPr lang="en-US" sz="2800" b="1" dirty="0" smtClean="0">
                <a:latin typeface="+mj-lt"/>
                <a:cs typeface="Times New Roman" pitchFamily="18" charset="0"/>
              </a:rPr>
              <a:t>for </a:t>
            </a:r>
            <a:r>
              <a:rPr lang="en-US" sz="2800" b="1" kern="1200" dirty="0" smtClean="0">
                <a:solidFill>
                  <a:srgbClr val="FF0000"/>
                </a:solidFill>
                <a:latin typeface="+mj-lt"/>
                <a:cs typeface="Times New Roman" pitchFamily="18" charset="0"/>
              </a:rPr>
              <a:t>doable</a:t>
            </a:r>
            <a:r>
              <a:rPr lang="en-US" sz="2800" b="1" kern="1200" dirty="0" smtClean="0">
                <a:latin typeface="+mj-lt"/>
                <a:cs typeface="Times New Roman" pitchFamily="18" charset="0"/>
              </a:rPr>
              <a:t> activities and achievable targets</a:t>
            </a: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28882510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47650" y="1147763"/>
            <a:ext cx="8640763" cy="5329237"/>
          </a:xfrm>
        </p:spPr>
        <p:txBody>
          <a:bodyPr/>
          <a:lstStyle/>
          <a:p>
            <a:pPr eaLnBrk="1" hangingPunct="1">
              <a:lnSpc>
                <a:spcPct val="80000"/>
              </a:lnSpc>
              <a:buFont typeface="Wingdings" charset="0"/>
              <a:buChar char="Ø"/>
            </a:pPr>
            <a:endParaRPr lang="en-US" sz="2000" dirty="0" smtClean="0">
              <a:latin typeface="Times New Roman" charset="0"/>
              <a:ea typeface="MS PGothic" charset="0"/>
              <a:cs typeface="Times New Roman" charset="0"/>
            </a:endParaRPr>
          </a:p>
          <a:p>
            <a:pPr eaLnBrk="1" hangingPunct="1">
              <a:lnSpc>
                <a:spcPct val="90000"/>
              </a:lnSpc>
              <a:spcAft>
                <a:spcPts val="600"/>
              </a:spcAft>
              <a:buFont typeface="Wingdings" charset="0"/>
              <a:buChar char="Ø"/>
            </a:pPr>
            <a:r>
              <a:rPr lang="en-US" sz="2800" b="1" dirty="0" smtClean="0">
                <a:latin typeface="+mj-lt"/>
                <a:ea typeface="MS PGothic" charset="0"/>
              </a:rPr>
              <a:t>Three face-to-face meetings were held</a:t>
            </a:r>
          </a:p>
          <a:p>
            <a:pPr eaLnBrk="1" hangingPunct="1">
              <a:lnSpc>
                <a:spcPct val="90000"/>
              </a:lnSpc>
              <a:buFontTx/>
              <a:buNone/>
            </a:pPr>
            <a:r>
              <a:rPr lang="en-US" sz="2400" b="1" dirty="0" smtClean="0">
                <a:latin typeface="+mj-lt"/>
                <a:ea typeface="MS PGothic" charset="0"/>
              </a:rPr>
              <a:t>	</a:t>
            </a:r>
            <a:r>
              <a:rPr lang="en-US" sz="2400" b="1" i="1" dirty="0" smtClean="0">
                <a:latin typeface="+mj-lt"/>
                <a:ea typeface="MS PGothic" charset="0"/>
              </a:rPr>
              <a:t>1) 10-11 June 2015, Ankara, Turkey</a:t>
            </a:r>
          </a:p>
          <a:p>
            <a:pPr eaLnBrk="1" hangingPunct="1">
              <a:lnSpc>
                <a:spcPct val="90000"/>
              </a:lnSpc>
              <a:buFontTx/>
              <a:buNone/>
            </a:pPr>
            <a:r>
              <a:rPr lang="en-US" sz="2400" b="1" i="1" dirty="0" smtClean="0">
                <a:latin typeface="+mj-lt"/>
                <a:ea typeface="MS PGothic" charset="0"/>
              </a:rPr>
              <a:t>	2) 16-17 September 2015, İstanbul, Turkey</a:t>
            </a:r>
            <a:endParaRPr lang="en-US" b="1" i="1" dirty="0" smtClean="0">
              <a:latin typeface="+mj-lt"/>
              <a:ea typeface="MS PGothic" charset="0"/>
            </a:endParaRPr>
          </a:p>
          <a:p>
            <a:pPr eaLnBrk="1" hangingPunct="1">
              <a:lnSpc>
                <a:spcPct val="90000"/>
              </a:lnSpc>
              <a:buFontTx/>
              <a:buNone/>
            </a:pPr>
            <a:r>
              <a:rPr lang="en-US" sz="2400" b="1" i="1" dirty="0" smtClean="0">
                <a:latin typeface="+mj-lt"/>
                <a:ea typeface="MS PGothic" charset="0"/>
              </a:rPr>
              <a:t>	3)  6-7 June 2016, Belgrade, Serbia</a:t>
            </a:r>
          </a:p>
          <a:p>
            <a:pPr eaLnBrk="1" hangingPunct="1">
              <a:lnSpc>
                <a:spcPct val="90000"/>
              </a:lnSpc>
              <a:buFontTx/>
              <a:buNone/>
            </a:pPr>
            <a:endParaRPr lang="en-US" sz="2400" b="1" dirty="0" smtClean="0">
              <a:latin typeface="+mj-lt"/>
              <a:ea typeface="MS PGothic" charset="0"/>
            </a:endParaRPr>
          </a:p>
          <a:p>
            <a:pPr eaLnBrk="1" hangingPunct="1">
              <a:lnSpc>
                <a:spcPct val="90000"/>
              </a:lnSpc>
              <a:spcAft>
                <a:spcPts val="600"/>
              </a:spcAft>
              <a:buFont typeface="Wingdings" charset="0"/>
              <a:buChar char="Ø"/>
            </a:pPr>
            <a:r>
              <a:rPr lang="en-US" sz="2800" b="1" dirty="0" smtClean="0">
                <a:latin typeface="+mj-lt"/>
                <a:ea typeface="MS PGothic" charset="0"/>
              </a:rPr>
              <a:t>WIGOS workshop for RA-VI was organized</a:t>
            </a:r>
            <a:r>
              <a:rPr lang="en-US" sz="2800" b="1" dirty="0" smtClean="0">
                <a:solidFill>
                  <a:srgbClr val="FF0000"/>
                </a:solidFill>
                <a:latin typeface="+mj-lt"/>
                <a:ea typeface="MS PGothic" charset="0"/>
              </a:rPr>
              <a:t>	</a:t>
            </a:r>
          </a:p>
          <a:p>
            <a:pPr eaLnBrk="1" hangingPunct="1">
              <a:lnSpc>
                <a:spcPct val="90000"/>
              </a:lnSpc>
              <a:buFontTx/>
              <a:buNone/>
            </a:pPr>
            <a:r>
              <a:rPr lang="en-US" sz="2400" b="1" dirty="0" smtClean="0">
                <a:solidFill>
                  <a:srgbClr val="FF0000"/>
                </a:solidFill>
                <a:latin typeface="+mj-lt"/>
                <a:ea typeface="MS PGothic" charset="0"/>
              </a:rPr>
              <a:t>	</a:t>
            </a:r>
            <a:r>
              <a:rPr lang="en-US" sz="2400" b="1" i="1" dirty="0" smtClean="0">
                <a:solidFill>
                  <a:srgbClr val="000000"/>
                </a:solidFill>
                <a:latin typeface="+mj-lt"/>
                <a:ea typeface="MS PGothic" charset="0"/>
              </a:rPr>
              <a:t>24-27 November 2015, Belgrade, Serbia</a:t>
            </a:r>
          </a:p>
          <a:p>
            <a:pPr eaLnBrk="1" hangingPunct="1">
              <a:lnSpc>
                <a:spcPct val="90000"/>
              </a:lnSpc>
              <a:buFontTx/>
              <a:buNone/>
            </a:pPr>
            <a:endParaRPr lang="en-US" sz="2000" dirty="0" smtClean="0">
              <a:solidFill>
                <a:srgbClr val="7030A0"/>
              </a:solidFill>
              <a:latin typeface="Times" charset="0"/>
              <a:ea typeface="MS PGothic" charset="0"/>
            </a:endParaRPr>
          </a:p>
          <a:p>
            <a:pPr eaLnBrk="1" hangingPunct="1">
              <a:lnSpc>
                <a:spcPct val="90000"/>
              </a:lnSpc>
              <a:buFont typeface="Wingdings" charset="0"/>
              <a:buChar char="Ø"/>
            </a:pPr>
            <a:endParaRPr lang="en-US" sz="2000" dirty="0" smtClean="0">
              <a:latin typeface="Times" charset="0"/>
              <a:ea typeface="MS PGothic" charset="0"/>
            </a:endParaRPr>
          </a:p>
          <a:p>
            <a:pPr eaLnBrk="1" hangingPunct="1">
              <a:lnSpc>
                <a:spcPct val="90000"/>
              </a:lnSpc>
              <a:buFont typeface="Wingdings" charset="0"/>
              <a:buChar char="Ø"/>
            </a:pPr>
            <a:endParaRPr lang="en-US" sz="2000" dirty="0">
              <a:latin typeface="Times" charset="0"/>
              <a:ea typeface="MS PGothic" charset="0"/>
            </a:endParaRPr>
          </a:p>
        </p:txBody>
      </p:sp>
      <p:sp>
        <p:nvSpPr>
          <p:cNvPr id="11267"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275F6ACC-D391-FB43-9E38-8FBE4FD85170}" type="slidenum">
              <a:rPr lang="en-GB" sz="1400"/>
              <a:pPr/>
              <a:t>13</a:t>
            </a:fld>
            <a:endParaRPr lang="en-GB" sz="1400"/>
          </a:p>
        </p:txBody>
      </p:sp>
      <p:grpSp>
        <p:nvGrpSpPr>
          <p:cNvPr id="5" name="Group 4"/>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9180736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05891" y="1376363"/>
            <a:ext cx="8280910" cy="5329237"/>
          </a:xfrm>
        </p:spPr>
        <p:txBody>
          <a:bodyPr>
            <a:normAutofit/>
          </a:bodyPr>
          <a:lstStyle/>
          <a:p>
            <a:pPr marL="0" indent="0" eaLnBrk="1" hangingPunct="1">
              <a:lnSpc>
                <a:spcPct val="80000"/>
              </a:lnSpc>
              <a:buFontTx/>
              <a:buNone/>
              <a:defRPr/>
            </a:pPr>
            <a:r>
              <a:rPr lang="en-US" altLang="tr-TR" sz="2800" b="1" dirty="0" smtClean="0">
                <a:solidFill>
                  <a:srgbClr val="000000"/>
                </a:solidFill>
                <a:latin typeface="+mj-lt"/>
                <a:cs typeface="Times New Roman" panose="02020603050405020304" pitchFamily="18" charset="0"/>
              </a:rPr>
              <a:t>Main discussion topics in the meetings and workshop are as follows: </a:t>
            </a:r>
          </a:p>
          <a:p>
            <a:pPr marL="0" indent="0" eaLnBrk="1" hangingPunct="1">
              <a:lnSpc>
                <a:spcPct val="80000"/>
              </a:lnSpc>
              <a:buFontTx/>
              <a:buNone/>
              <a:defRPr/>
            </a:pPr>
            <a:endParaRPr lang="en-US" altLang="tr-TR" sz="2000" dirty="0" smtClean="0">
              <a:solidFill>
                <a:srgbClr val="000000"/>
              </a:solidFill>
              <a:latin typeface="+mj-lt"/>
              <a:cs typeface="Times New Roman" panose="02020603050405020304" pitchFamily="18" charset="0"/>
            </a:endParaRPr>
          </a:p>
          <a:p>
            <a:pPr marL="342900" lvl="1" indent="-342900">
              <a:spcAft>
                <a:spcPts val="600"/>
              </a:spcAft>
              <a:buSzPct val="150000"/>
              <a:buFont typeface="Arial" panose="020B0604020202020204" pitchFamily="34" charset="0"/>
              <a:buChar char="•"/>
              <a:defRPr/>
            </a:pPr>
            <a:r>
              <a:rPr lang="en-US" sz="2400" b="1" dirty="0" smtClean="0">
                <a:solidFill>
                  <a:srgbClr val="000000"/>
                </a:solidFill>
                <a:latin typeface="+mj-lt"/>
              </a:rPr>
              <a:t> WIGOS concept and  R-WIP-VI,</a:t>
            </a:r>
          </a:p>
          <a:p>
            <a:pPr marL="342900" lvl="1" indent="-342900">
              <a:spcAft>
                <a:spcPts val="600"/>
              </a:spcAft>
              <a:buSzPct val="150000"/>
              <a:buFont typeface="Arial" panose="020B0604020202020204" pitchFamily="34" charset="0"/>
              <a:buChar char="•"/>
              <a:defRPr/>
            </a:pPr>
            <a:r>
              <a:rPr lang="en-US" sz="2400" b="1" dirty="0" smtClean="0">
                <a:solidFill>
                  <a:srgbClr val="000000"/>
                </a:solidFill>
                <a:latin typeface="+mj-lt"/>
              </a:rPr>
              <a:t>Challenges and proper solutions for WIGOS implementation in RA-VI</a:t>
            </a:r>
          </a:p>
          <a:p>
            <a:pPr marL="342900" lvl="1" indent="-342900">
              <a:spcAft>
                <a:spcPts val="600"/>
              </a:spcAft>
              <a:buSzPct val="150000"/>
              <a:buFont typeface="Arial" panose="020B0604020202020204" pitchFamily="34" charset="0"/>
              <a:buChar char="•"/>
              <a:defRPr/>
            </a:pPr>
            <a:r>
              <a:rPr lang="en-US" sz="2400" b="1" dirty="0" smtClean="0">
                <a:solidFill>
                  <a:srgbClr val="000000"/>
                </a:solidFill>
                <a:latin typeface="+mj-lt"/>
              </a:rPr>
              <a:t>The urgent need for the increasing the awareness of WIGOS among Members, particularly at higher management level</a:t>
            </a:r>
          </a:p>
          <a:p>
            <a:pPr marL="342900" lvl="1" indent="-342900">
              <a:spcAft>
                <a:spcPts val="600"/>
              </a:spcAft>
              <a:buSzPct val="150000"/>
              <a:buFont typeface="Arial" panose="020B0604020202020204" pitchFamily="34" charset="0"/>
              <a:buChar char="•"/>
              <a:defRPr/>
            </a:pPr>
            <a:r>
              <a:rPr lang="en-US" sz="2400" b="1" dirty="0" smtClean="0">
                <a:solidFill>
                  <a:srgbClr val="000000"/>
                </a:solidFill>
                <a:latin typeface="+mj-lt"/>
              </a:rPr>
              <a:t>Main tasks, composition structure, weakness, challenges, advantages and needs of the task teams</a:t>
            </a:r>
          </a:p>
          <a:p>
            <a:pPr marL="914400" lvl="2" indent="0" eaLnBrk="1" hangingPunct="1">
              <a:lnSpc>
                <a:spcPct val="90000"/>
              </a:lnSpc>
              <a:buFontTx/>
              <a:buNone/>
              <a:defRPr/>
            </a:pPr>
            <a:r>
              <a:rPr lang="en-US" altLang="tr-TR" sz="1200" dirty="0" smtClean="0">
                <a:solidFill>
                  <a:srgbClr val="000000"/>
                </a:solidFill>
                <a:latin typeface="+mj-lt"/>
              </a:rPr>
              <a:t> </a:t>
            </a:r>
          </a:p>
          <a:p>
            <a:pPr marL="0" indent="0" eaLnBrk="1" hangingPunct="1">
              <a:lnSpc>
                <a:spcPct val="90000"/>
              </a:lnSpc>
              <a:buFontTx/>
              <a:buNone/>
              <a:defRPr/>
            </a:pPr>
            <a:r>
              <a:rPr lang="en-US" altLang="tr-TR" sz="2000" dirty="0" smtClean="0">
                <a:solidFill>
                  <a:srgbClr val="000000"/>
                </a:solidFill>
                <a:latin typeface="+mj-lt"/>
                <a:cs typeface="ＭＳ Ｐゴシック" charset="0"/>
              </a:rPr>
              <a:t>	</a:t>
            </a:r>
          </a:p>
          <a:p>
            <a:pPr marL="533400" indent="-533400" eaLnBrk="1" hangingPunct="1">
              <a:lnSpc>
                <a:spcPct val="90000"/>
              </a:lnSpc>
              <a:buFont typeface="Wingdings" pitchFamily="2" charset="2"/>
              <a:buChar char="Ø"/>
              <a:defRPr/>
            </a:pPr>
            <a:endParaRPr lang="en-US" altLang="tr-TR" sz="2000" dirty="0" smtClean="0">
              <a:solidFill>
                <a:srgbClr val="000000"/>
              </a:solidFill>
              <a:latin typeface="+mj-lt"/>
              <a:cs typeface="ＭＳ Ｐゴシック" charset="0"/>
            </a:endParaRPr>
          </a:p>
          <a:p>
            <a:pPr marL="533400" indent="-533400" eaLnBrk="1" hangingPunct="1">
              <a:lnSpc>
                <a:spcPct val="90000"/>
              </a:lnSpc>
              <a:buFont typeface="Wingdings" pitchFamily="2" charset="2"/>
              <a:buChar char="Ø"/>
              <a:defRPr/>
            </a:pPr>
            <a:endParaRPr lang="en-US" altLang="tr-TR" sz="2000" dirty="0">
              <a:solidFill>
                <a:srgbClr val="000000"/>
              </a:solidFill>
              <a:latin typeface="+mj-lt"/>
              <a:cs typeface="ＭＳ Ｐゴシック" charset="0"/>
            </a:endParaRPr>
          </a:p>
        </p:txBody>
      </p:sp>
      <p:sp>
        <p:nvSpPr>
          <p:cNvPr id="12291"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11E2BD7C-AF28-E447-A706-496425F302CF}" type="slidenum">
              <a:rPr lang="en-GB" sz="1400"/>
              <a:pPr/>
              <a:t>14</a:t>
            </a:fld>
            <a:endParaRPr lang="en-GB" sz="1400"/>
          </a:p>
        </p:txBody>
      </p:sp>
      <p:grpSp>
        <p:nvGrpSpPr>
          <p:cNvPr id="7" name="Group 6"/>
          <p:cNvGrpSpPr/>
          <p:nvPr/>
        </p:nvGrpSpPr>
        <p:grpSpPr>
          <a:xfrm>
            <a:off x="0" y="0"/>
            <a:ext cx="9144000" cy="792163"/>
            <a:chOff x="0" y="0"/>
            <a:chExt cx="9144000" cy="792163"/>
          </a:xfrm>
        </p:grpSpPr>
        <p:sp>
          <p:nvSpPr>
            <p:cNvPr id="8"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9"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32287784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76103" y="1292225"/>
            <a:ext cx="8110698" cy="4848877"/>
          </a:xfrm>
        </p:spPr>
        <p:txBody>
          <a:bodyPr>
            <a:normAutofit/>
          </a:bodyPr>
          <a:lstStyle/>
          <a:p>
            <a:pPr marL="342900" lvl="1" indent="-342900">
              <a:lnSpc>
                <a:spcPct val="150000"/>
              </a:lnSpc>
              <a:buSzPct val="150000"/>
              <a:buFont typeface="Arial" panose="020B0604020202020204" pitchFamily="34" charset="0"/>
              <a:buChar char="•"/>
              <a:defRPr/>
            </a:pPr>
            <a:r>
              <a:rPr lang="en-US" sz="2400" b="1" dirty="0" smtClean="0">
                <a:latin typeface="+mj-lt"/>
              </a:rPr>
              <a:t>Strengthening the task teams </a:t>
            </a:r>
            <a:r>
              <a:rPr lang="en-US" sz="2400" b="1" dirty="0" smtClean="0">
                <a:solidFill>
                  <a:srgbClr val="FF0000"/>
                </a:solidFill>
                <a:latin typeface="+mj-lt"/>
              </a:rPr>
              <a:t>to cover whole region </a:t>
            </a:r>
            <a:r>
              <a:rPr lang="en-US" sz="2400" b="1" dirty="0" smtClean="0">
                <a:latin typeface="+mj-lt"/>
              </a:rPr>
              <a:t>with required expertise</a:t>
            </a:r>
          </a:p>
          <a:p>
            <a:pPr marL="342900" lvl="1" indent="-342900">
              <a:lnSpc>
                <a:spcPct val="150000"/>
              </a:lnSpc>
              <a:buClr>
                <a:schemeClr val="tx1"/>
              </a:buClr>
              <a:buSzPct val="150000"/>
              <a:buFont typeface="Arial" panose="020B0604020202020204" pitchFamily="34" charset="0"/>
              <a:buChar char="•"/>
              <a:defRPr/>
            </a:pPr>
            <a:r>
              <a:rPr lang="en-US" sz="2400" b="1" dirty="0" smtClean="0">
                <a:latin typeface="+mj-lt"/>
              </a:rPr>
              <a:t>Stressing the </a:t>
            </a:r>
            <a:r>
              <a:rPr lang="en-US" sz="2400" b="1" dirty="0" smtClean="0">
                <a:solidFill>
                  <a:srgbClr val="0000FF"/>
                </a:solidFill>
                <a:latin typeface="+mj-lt"/>
              </a:rPr>
              <a:t>Role and importance </a:t>
            </a:r>
            <a:r>
              <a:rPr lang="en-US" sz="2400" b="1" dirty="0" smtClean="0">
                <a:latin typeface="+mj-lt"/>
              </a:rPr>
              <a:t>of WIGOS focal points</a:t>
            </a:r>
          </a:p>
          <a:p>
            <a:pPr marL="342900" lvl="1" indent="-342900">
              <a:lnSpc>
                <a:spcPct val="150000"/>
              </a:lnSpc>
              <a:buSzPct val="150000"/>
              <a:buFont typeface="Arial" panose="020B0604020202020204" pitchFamily="34" charset="0"/>
              <a:buChar char="•"/>
              <a:defRPr/>
            </a:pPr>
            <a:r>
              <a:rPr lang="en-US" altLang="tr-TR" sz="2400" b="1" dirty="0" smtClean="0">
                <a:latin typeface="+mj-lt"/>
              </a:rPr>
              <a:t>Establishing </a:t>
            </a:r>
            <a:r>
              <a:rPr lang="en-US" altLang="tr-TR" sz="2400" b="1" dirty="0" smtClean="0">
                <a:solidFill>
                  <a:srgbClr val="FF0000"/>
                </a:solidFill>
                <a:latin typeface="+mj-lt"/>
              </a:rPr>
              <a:t>efficient communication mechanism </a:t>
            </a:r>
            <a:r>
              <a:rPr lang="en-US" altLang="tr-TR" sz="2400" b="1" dirty="0" smtClean="0">
                <a:latin typeface="+mj-lt"/>
              </a:rPr>
              <a:t>among WIGOS focal points, task teams and other bodies</a:t>
            </a:r>
          </a:p>
          <a:p>
            <a:pPr marL="342900" lvl="1" indent="-342900">
              <a:lnSpc>
                <a:spcPct val="150000"/>
              </a:lnSpc>
              <a:buSzPct val="150000"/>
              <a:buFont typeface="Arial" panose="020B0604020202020204" pitchFamily="34" charset="0"/>
              <a:buChar char="•"/>
              <a:defRPr/>
            </a:pPr>
            <a:r>
              <a:rPr lang="en-US" sz="2400" b="1" dirty="0" smtClean="0">
                <a:latin typeface="+mj-lt"/>
              </a:rPr>
              <a:t>Preparation of a proposal for </a:t>
            </a:r>
            <a:r>
              <a:rPr lang="en-US" sz="2400" b="1" dirty="0" smtClean="0">
                <a:solidFill>
                  <a:srgbClr val="0000FF"/>
                </a:solidFill>
                <a:latin typeface="+mj-lt"/>
              </a:rPr>
              <a:t>radar data exchange</a:t>
            </a:r>
          </a:p>
          <a:p>
            <a:pPr marL="342900" lvl="1" indent="-342900">
              <a:lnSpc>
                <a:spcPct val="150000"/>
              </a:lnSpc>
              <a:buSzPct val="150000"/>
              <a:buFont typeface="Arial" panose="020B0604020202020204" pitchFamily="34" charset="0"/>
              <a:buChar char="•"/>
              <a:defRPr/>
            </a:pPr>
            <a:r>
              <a:rPr lang="en-US" altLang="tr-TR" sz="2400" b="1" dirty="0" smtClean="0">
                <a:latin typeface="+mj-lt"/>
              </a:rPr>
              <a:t> Preparation of a </a:t>
            </a:r>
            <a:r>
              <a:rPr lang="en-US" altLang="tr-TR" sz="2400" b="1" dirty="0" smtClean="0">
                <a:solidFill>
                  <a:srgbClr val="FF0000"/>
                </a:solidFill>
                <a:latin typeface="+mj-lt"/>
              </a:rPr>
              <a:t>concept for RWCs</a:t>
            </a:r>
          </a:p>
          <a:p>
            <a:pPr marL="342900" lvl="1" indent="-342900">
              <a:lnSpc>
                <a:spcPct val="150000"/>
              </a:lnSpc>
              <a:buClr>
                <a:schemeClr val="tx1"/>
              </a:buClr>
              <a:buSzPct val="150000"/>
              <a:buFont typeface="Arial" panose="020B0604020202020204" pitchFamily="34" charset="0"/>
              <a:buChar char="•"/>
              <a:defRPr/>
            </a:pPr>
            <a:r>
              <a:rPr lang="en-US" altLang="tr-TR" sz="2400" b="1" dirty="0" smtClean="0">
                <a:solidFill>
                  <a:srgbClr val="0000FF"/>
                </a:solidFill>
                <a:latin typeface="+mj-lt"/>
              </a:rPr>
              <a:t>Assisting Members </a:t>
            </a:r>
            <a:r>
              <a:rPr lang="en-US" altLang="tr-TR" sz="2400" b="1" dirty="0" smtClean="0">
                <a:latin typeface="+mj-lt"/>
              </a:rPr>
              <a:t>in their national WIGOS implementation</a:t>
            </a:r>
          </a:p>
          <a:p>
            <a:pPr marL="342900" lvl="1" indent="-342900">
              <a:buClr>
                <a:srgbClr val="C00000"/>
              </a:buClr>
              <a:buSzPct val="150000"/>
              <a:buFont typeface="Arial" panose="020B0604020202020204" pitchFamily="34" charset="0"/>
              <a:buChar char="•"/>
              <a:defRPr/>
            </a:pPr>
            <a:endParaRPr lang="en-US" altLang="tr-TR" sz="2400" b="1" dirty="0" smtClean="0">
              <a:solidFill>
                <a:srgbClr val="FF0000"/>
              </a:solidFill>
              <a:latin typeface="+mj-lt"/>
            </a:endParaRPr>
          </a:p>
          <a:p>
            <a:pPr marL="914400" lvl="2" indent="0" eaLnBrk="1" hangingPunct="1">
              <a:lnSpc>
                <a:spcPct val="90000"/>
              </a:lnSpc>
              <a:buFontTx/>
              <a:buNone/>
              <a:defRPr/>
            </a:pPr>
            <a:endParaRPr lang="en-US" altLang="tr-TR" sz="2000" dirty="0" smtClean="0">
              <a:latin typeface="+mj-lt"/>
              <a:cs typeface="ＭＳ Ｐゴシック" charset="0"/>
            </a:endParaRPr>
          </a:p>
          <a:p>
            <a:pPr marL="533400" indent="-533400" eaLnBrk="1" hangingPunct="1">
              <a:lnSpc>
                <a:spcPct val="90000"/>
              </a:lnSpc>
              <a:buFont typeface="Wingdings" pitchFamily="2" charset="2"/>
              <a:buChar char="Ø"/>
              <a:defRPr/>
            </a:pPr>
            <a:endParaRPr lang="en-US" altLang="tr-TR" sz="2000" dirty="0" smtClean="0">
              <a:latin typeface="+mj-lt"/>
              <a:cs typeface="ＭＳ Ｐゴシック" charset="0"/>
            </a:endParaRPr>
          </a:p>
          <a:p>
            <a:pPr marL="533400" indent="-533400" eaLnBrk="1" hangingPunct="1">
              <a:lnSpc>
                <a:spcPct val="90000"/>
              </a:lnSpc>
              <a:buFont typeface="Wingdings" pitchFamily="2" charset="2"/>
              <a:buChar char="Ø"/>
              <a:defRPr/>
            </a:pPr>
            <a:endParaRPr lang="en-US" altLang="tr-TR" sz="2000" dirty="0">
              <a:latin typeface="+mj-lt"/>
              <a:cs typeface="ＭＳ Ｐゴシック" charset="0"/>
            </a:endParaRPr>
          </a:p>
        </p:txBody>
      </p:sp>
      <p:sp>
        <p:nvSpPr>
          <p:cNvPr id="13315"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A8FB0793-139B-ED41-9343-EBDDDA4B37ED}" type="slidenum">
              <a:rPr lang="en-GB" sz="1400"/>
              <a:pPr/>
              <a:t>15</a:t>
            </a:fld>
            <a:endParaRPr lang="en-GB" sz="1400"/>
          </a:p>
        </p:txBody>
      </p:sp>
      <p:grpSp>
        <p:nvGrpSpPr>
          <p:cNvPr id="5" name="Group 4"/>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38581792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de-DE" sz="1400">
              <a:latin typeface="Arial" charset="0"/>
            </a:endParaRPr>
          </a:p>
        </p:txBody>
      </p:sp>
      <p:sp>
        <p:nvSpPr>
          <p:cNvPr id="2" name="İçerik Yer Tutucusu 1"/>
          <p:cNvSpPr>
            <a:spLocks noGrp="1"/>
          </p:cNvSpPr>
          <p:nvPr>
            <p:ph idx="1"/>
          </p:nvPr>
        </p:nvSpPr>
        <p:spPr>
          <a:xfrm>
            <a:off x="418983" y="1484313"/>
            <a:ext cx="8545629" cy="4114800"/>
          </a:xfrm>
        </p:spPr>
        <p:txBody>
          <a:bodyPr>
            <a:normAutofit/>
          </a:bodyPr>
          <a:lstStyle/>
          <a:p>
            <a:pPr marL="0" indent="0" eaLnBrk="1" hangingPunct="1">
              <a:spcBef>
                <a:spcPct val="0"/>
              </a:spcBef>
              <a:buFontTx/>
              <a:buNone/>
              <a:defRPr/>
            </a:pPr>
            <a:r>
              <a:rPr lang="tr-TR" sz="2800" b="1" kern="1200" dirty="0" smtClean="0">
                <a:latin typeface="+mj-lt"/>
                <a:cs typeface="Times New Roman" pitchFamily="18" charset="0"/>
              </a:rPr>
              <a:t>1)  </a:t>
            </a:r>
            <a:r>
              <a:rPr lang="en-US" sz="2800" b="1" kern="1200" dirty="0" smtClean="0">
                <a:solidFill>
                  <a:srgbClr val="FF0000"/>
                </a:solidFill>
                <a:latin typeface="+mj-lt"/>
                <a:cs typeface="Times New Roman" pitchFamily="18" charset="0"/>
              </a:rPr>
              <a:t>30 out of 50 </a:t>
            </a:r>
            <a:r>
              <a:rPr lang="en-US" sz="2800" b="1" kern="1200" dirty="0" smtClean="0">
                <a:latin typeface="+mj-lt"/>
                <a:cs typeface="Times New Roman" pitchFamily="18" charset="0"/>
              </a:rPr>
              <a:t>Members </a:t>
            </a:r>
            <a:r>
              <a:rPr lang="en-US" sz="2800" b="1" kern="1200" dirty="0" smtClean="0">
                <a:latin typeface="+mj-lt"/>
                <a:cs typeface="Times New Roman" pitchFamily="18" charset="0"/>
              </a:rPr>
              <a:t>designated </a:t>
            </a:r>
            <a:r>
              <a:rPr lang="en-US" sz="2800" b="1" kern="1200" dirty="0" smtClean="0">
                <a:solidFill>
                  <a:srgbClr val="FF0000"/>
                </a:solidFill>
                <a:latin typeface="+mj-lt"/>
                <a:cs typeface="Times New Roman" pitchFamily="18" charset="0"/>
              </a:rPr>
              <a:t>WIGOS </a:t>
            </a:r>
            <a:r>
              <a:rPr lang="en-US" sz="2800" b="1" kern="1200" dirty="0" smtClean="0">
                <a:solidFill>
                  <a:srgbClr val="FF0000"/>
                </a:solidFill>
                <a:latin typeface="+mj-lt"/>
                <a:cs typeface="Times New Roman" pitchFamily="18" charset="0"/>
              </a:rPr>
              <a:t>focal </a:t>
            </a:r>
            <a:r>
              <a:rPr lang="en-US" sz="2800" b="1" kern="1200" dirty="0" smtClean="0">
                <a:solidFill>
                  <a:srgbClr val="FF0000"/>
                </a:solidFill>
                <a:latin typeface="+mj-lt"/>
                <a:cs typeface="Times New Roman" pitchFamily="18" charset="0"/>
              </a:rPr>
              <a:t>points</a:t>
            </a:r>
            <a:r>
              <a:rPr lang="en-US" sz="2800" b="1" kern="1200" dirty="0" smtClean="0">
                <a:latin typeface="+mj-lt"/>
                <a:cs typeface="Times New Roman" pitchFamily="18" charset="0"/>
              </a:rPr>
              <a:t> </a:t>
            </a:r>
            <a:endParaRPr lang="en-US" sz="2800" b="1" kern="1200" dirty="0" smtClean="0">
              <a:latin typeface="+mj-lt"/>
              <a:cs typeface="Times New Roman" pitchFamily="18" charset="0"/>
            </a:endParaRPr>
          </a:p>
          <a:p>
            <a:pPr marL="0" indent="0" eaLnBrk="1" hangingPunct="1">
              <a:spcBef>
                <a:spcPct val="0"/>
              </a:spcBef>
              <a:buFontTx/>
              <a:buNone/>
              <a:defRPr/>
            </a:pPr>
            <a:endParaRPr lang="en-US" kern="1200" dirty="0" smtClean="0">
              <a:latin typeface="+mj-lt"/>
              <a:cs typeface="Times New Roman" pitchFamily="18" charset="0"/>
            </a:endParaRPr>
          </a:p>
          <a:p>
            <a:pPr marL="0" indent="0" eaLnBrk="1" hangingPunct="1">
              <a:spcBef>
                <a:spcPct val="0"/>
              </a:spcBef>
              <a:buFontTx/>
              <a:buNone/>
              <a:defRPr/>
            </a:pPr>
            <a:r>
              <a:rPr lang="en-US" sz="2800" b="1" kern="1200" dirty="0" smtClean="0">
                <a:latin typeface="+mj-lt"/>
                <a:cs typeface="Times New Roman" pitchFamily="18" charset="0"/>
              </a:rPr>
              <a:t>2) </a:t>
            </a:r>
            <a:r>
              <a:rPr lang="en-US" sz="2800" b="1" dirty="0" smtClean="0">
                <a:solidFill>
                  <a:srgbClr val="0000FF"/>
                </a:solidFill>
                <a:latin typeface="+mj-lt"/>
                <a:cs typeface="Times New Roman" pitchFamily="18" charset="0"/>
              </a:rPr>
              <a:t>Self-assessment check lists </a:t>
            </a:r>
            <a:r>
              <a:rPr lang="en-US" sz="2800" b="1" dirty="0" smtClean="0">
                <a:latin typeface="+mj-lt"/>
                <a:cs typeface="Times New Roman" pitchFamily="18" charset="0"/>
              </a:rPr>
              <a:t>provided by 21 out of 50 Members under evaluation </a:t>
            </a:r>
            <a:r>
              <a:rPr lang="en-US" sz="2800" b="1" dirty="0" smtClean="0">
                <a:solidFill>
                  <a:srgbClr val="FF0000"/>
                </a:solidFill>
                <a:latin typeface="+mj-lt"/>
                <a:cs typeface="Times New Roman" pitchFamily="18" charset="0"/>
              </a:rPr>
              <a:t>(</a:t>
            </a:r>
            <a:r>
              <a:rPr lang="en-US" sz="2800" kern="1200" dirty="0" smtClean="0">
                <a:solidFill>
                  <a:srgbClr val="FF0000"/>
                </a:solidFill>
                <a:latin typeface="+mj-lt"/>
                <a:cs typeface="Times New Roman" pitchFamily="18" charset="0"/>
              </a:rPr>
              <a:t>ongoing</a:t>
            </a:r>
            <a:r>
              <a:rPr lang="en-US" sz="2800" kern="1200" dirty="0" smtClean="0">
                <a:solidFill>
                  <a:srgbClr val="FF0000"/>
                </a:solidFill>
                <a:latin typeface="+mj-lt"/>
                <a:cs typeface="Times New Roman" pitchFamily="18" charset="0"/>
              </a:rPr>
              <a:t>)</a:t>
            </a:r>
            <a:endParaRPr lang="en-US" sz="2800" b="1" kern="1200" dirty="0" smtClean="0">
              <a:latin typeface="+mj-lt"/>
              <a:cs typeface="Times New Roman" pitchFamily="18" charset="0"/>
            </a:endParaRPr>
          </a:p>
          <a:p>
            <a:pPr marL="0" indent="0" eaLnBrk="1" hangingPunct="1">
              <a:spcBef>
                <a:spcPct val="0"/>
              </a:spcBef>
              <a:buFontTx/>
              <a:buNone/>
              <a:defRPr/>
            </a:pPr>
            <a:endParaRPr lang="en-US" sz="2800" b="1" kern="1200" dirty="0" smtClean="0">
              <a:latin typeface="+mj-lt"/>
              <a:cs typeface="Times New Roman" pitchFamily="18" charset="0"/>
            </a:endParaRPr>
          </a:p>
          <a:p>
            <a:pPr marL="0" indent="0" eaLnBrk="1" hangingPunct="1">
              <a:spcBef>
                <a:spcPct val="0"/>
              </a:spcBef>
              <a:buFontTx/>
              <a:buNone/>
              <a:defRPr/>
            </a:pPr>
            <a:r>
              <a:rPr lang="en-US" sz="2800" b="1" kern="1200" dirty="0" smtClean="0">
                <a:latin typeface="+mj-lt"/>
                <a:cs typeface="Times New Roman" pitchFamily="18" charset="0"/>
              </a:rPr>
              <a:t>RA-VI President </a:t>
            </a:r>
            <a:r>
              <a:rPr lang="en-US" sz="2800" b="1" kern="1200" dirty="0" smtClean="0">
                <a:latin typeface="+mj-lt"/>
                <a:cs typeface="Times New Roman" pitchFamily="18" charset="0"/>
              </a:rPr>
              <a:t>requested </a:t>
            </a:r>
            <a:r>
              <a:rPr lang="en-US" sz="2800" b="1" kern="1200" dirty="0" smtClean="0">
                <a:latin typeface="+mj-lt"/>
                <a:cs typeface="Times New Roman" pitchFamily="18" charset="0"/>
              </a:rPr>
              <a:t>the </a:t>
            </a:r>
            <a:r>
              <a:rPr lang="en-US" sz="2800" b="1" kern="1200" dirty="0" smtClean="0">
                <a:latin typeface="+mj-lt"/>
                <a:cs typeface="Times New Roman" pitchFamily="18" charset="0"/>
              </a:rPr>
              <a:t>RA VI Members to designate focal </a:t>
            </a:r>
            <a:r>
              <a:rPr lang="en-US" sz="2800" b="1" kern="1200" dirty="0" smtClean="0">
                <a:latin typeface="+mj-lt"/>
                <a:cs typeface="Times New Roman" pitchFamily="18" charset="0"/>
              </a:rPr>
              <a:t>points, and prepare and submit the </a:t>
            </a:r>
            <a:r>
              <a:rPr lang="en-US" sz="2800" b="1" kern="1200" dirty="0" smtClean="0">
                <a:latin typeface="+mj-lt"/>
                <a:cs typeface="Times New Roman" pitchFamily="18" charset="0"/>
              </a:rPr>
              <a:t/>
            </a:r>
            <a:br>
              <a:rPr lang="en-US" sz="2800" b="1" kern="1200" dirty="0" smtClean="0">
                <a:latin typeface="+mj-lt"/>
                <a:cs typeface="Times New Roman" pitchFamily="18" charset="0"/>
              </a:rPr>
            </a:br>
            <a:r>
              <a:rPr lang="en-US" sz="2800" b="1" kern="1200" dirty="0" smtClean="0">
                <a:latin typeface="+mj-lt"/>
                <a:cs typeface="Times New Roman" pitchFamily="18" charset="0"/>
              </a:rPr>
              <a:t>self</a:t>
            </a:r>
            <a:r>
              <a:rPr lang="en-US" sz="2800" b="1" kern="1200" dirty="0" smtClean="0">
                <a:latin typeface="+mj-lt"/>
                <a:cs typeface="Times New Roman" pitchFamily="18" charset="0"/>
              </a:rPr>
              <a:t>-</a:t>
            </a:r>
            <a:r>
              <a:rPr lang="en-US" sz="2800" b="1" kern="1200" dirty="0" smtClean="0">
                <a:latin typeface="+mj-lt"/>
                <a:cs typeface="Times New Roman" pitchFamily="18" charset="0"/>
              </a:rPr>
              <a:t>assessment </a:t>
            </a:r>
            <a:r>
              <a:rPr lang="en-US" sz="2800" b="1" kern="1200" dirty="0" smtClean="0">
                <a:latin typeface="+mj-lt"/>
                <a:cs typeface="Times New Roman" pitchFamily="18" charset="0"/>
              </a:rPr>
              <a:t>check </a:t>
            </a:r>
            <a:r>
              <a:rPr lang="en-US" sz="2800" b="1" kern="1200" dirty="0" smtClean="0">
                <a:latin typeface="+mj-lt"/>
                <a:cs typeface="Times New Roman" pitchFamily="18" charset="0"/>
              </a:rPr>
              <a:t>list</a:t>
            </a:r>
            <a:endParaRPr lang="en-US" sz="2800" kern="1200" dirty="0" smtClean="0">
              <a:solidFill>
                <a:srgbClr val="FF0000"/>
              </a:solidFill>
              <a:latin typeface="+mj-lt"/>
              <a:cs typeface="Times New Roman" pitchFamily="18"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29638377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en-US" sz="1400">
              <a:latin typeface="Arial" charset="0"/>
            </a:endParaRPr>
          </a:p>
        </p:txBody>
      </p:sp>
      <p:sp>
        <p:nvSpPr>
          <p:cNvPr id="2" name="İçerik Yer Tutucusu 1"/>
          <p:cNvSpPr>
            <a:spLocks noGrp="1"/>
          </p:cNvSpPr>
          <p:nvPr>
            <p:ph idx="1"/>
          </p:nvPr>
        </p:nvSpPr>
        <p:spPr>
          <a:xfrm>
            <a:off x="432077" y="1484313"/>
            <a:ext cx="8532536" cy="4114800"/>
          </a:xfrm>
        </p:spPr>
        <p:txBody>
          <a:bodyPr>
            <a:normAutofit fontScale="92500" lnSpcReduction="10000"/>
          </a:bodyPr>
          <a:lstStyle/>
          <a:p>
            <a:pPr marL="0" indent="0">
              <a:buFontTx/>
              <a:buNone/>
              <a:defRPr/>
            </a:pPr>
            <a:r>
              <a:rPr lang="en-US" sz="3000" b="1" kern="1200" dirty="0" smtClean="0">
                <a:latin typeface="+mj-lt"/>
                <a:cs typeface="Times New Roman" pitchFamily="18" charset="0"/>
              </a:rPr>
              <a:t>3) </a:t>
            </a:r>
            <a:r>
              <a:rPr lang="en-US" sz="3000" b="1" kern="1200" dirty="0" smtClean="0">
                <a:solidFill>
                  <a:srgbClr val="000000"/>
                </a:solidFill>
                <a:latin typeface="+mj-lt"/>
                <a:cs typeface="Times New Roman" pitchFamily="18" charset="0"/>
              </a:rPr>
              <a:t>A web based </a:t>
            </a:r>
            <a:r>
              <a:rPr lang="en-US" sz="3000" b="1" kern="1200" dirty="0" smtClean="0">
                <a:solidFill>
                  <a:srgbClr val="0000FF"/>
                </a:solidFill>
                <a:latin typeface="+mj-lt"/>
                <a:cs typeface="Times New Roman" pitchFamily="18" charset="0"/>
              </a:rPr>
              <a:t>discussion forum </a:t>
            </a:r>
            <a:r>
              <a:rPr lang="en-US" sz="3000" b="1" kern="1200" dirty="0" smtClean="0">
                <a:latin typeface="+mj-lt"/>
                <a:cs typeface="Times New Roman" pitchFamily="18" charset="0"/>
              </a:rPr>
              <a:t>is created </a:t>
            </a:r>
            <a:r>
              <a:rPr lang="en-US" sz="3000" b="1" dirty="0" smtClean="0">
                <a:latin typeface="+mj-lt"/>
                <a:cs typeface="Times New Roman" pitchFamily="18" charset="0"/>
              </a:rPr>
              <a:t>during </a:t>
            </a:r>
            <a:r>
              <a:rPr lang="en-US" sz="3000" b="1" kern="1200" dirty="0" smtClean="0">
                <a:latin typeface="+mj-lt"/>
                <a:cs typeface="Times New Roman" pitchFamily="18" charset="0"/>
              </a:rPr>
              <a:t>Belgrade workshop in 2015 and is now available for:</a:t>
            </a:r>
          </a:p>
          <a:p>
            <a:pPr marL="0" indent="0">
              <a:buFontTx/>
              <a:buNone/>
              <a:defRPr/>
            </a:pPr>
            <a:endParaRPr lang="en-US" sz="2800" b="1" kern="1200" dirty="0" smtClean="0">
              <a:latin typeface="+mj-lt"/>
              <a:cs typeface="Times New Roman" pitchFamily="18" charset="0"/>
            </a:endParaRPr>
          </a:p>
          <a:p>
            <a:pPr marL="0" indent="0">
              <a:buFontTx/>
              <a:buNone/>
              <a:defRPr/>
            </a:pPr>
            <a:r>
              <a:rPr lang="en-US" sz="2800" b="1" i="1" kern="1200" dirty="0" smtClean="0">
                <a:latin typeface="+mj-lt"/>
                <a:cs typeface="Times New Roman" pitchFamily="18" charset="0"/>
              </a:rPr>
              <a:t>-communication among focal points,</a:t>
            </a:r>
          </a:p>
          <a:p>
            <a:pPr marL="0" indent="0">
              <a:buFontTx/>
              <a:buNone/>
              <a:defRPr/>
            </a:pPr>
            <a:r>
              <a:rPr lang="en-US" sz="2800" b="1" i="1" kern="1200" dirty="0" smtClean="0">
                <a:latin typeface="+mj-lt"/>
                <a:cs typeface="Times New Roman" pitchFamily="18" charset="0"/>
              </a:rPr>
              <a:t>-</a:t>
            </a:r>
            <a:r>
              <a:rPr lang="en-US" sz="2800" b="1" i="1" kern="1200" dirty="0" smtClean="0">
                <a:solidFill>
                  <a:srgbClr val="0000FF"/>
                </a:solidFill>
                <a:latin typeface="+mj-lt"/>
                <a:cs typeface="Times New Roman" pitchFamily="18" charset="0"/>
              </a:rPr>
              <a:t>sharing the information and documents</a:t>
            </a:r>
            <a:r>
              <a:rPr lang="en-US" sz="2800" b="1" i="1" kern="1200" dirty="0" smtClean="0">
                <a:latin typeface="+mj-lt"/>
                <a:cs typeface="Times New Roman" pitchFamily="18" charset="0"/>
              </a:rPr>
              <a:t>, </a:t>
            </a:r>
          </a:p>
          <a:p>
            <a:pPr marL="0" indent="0">
              <a:buFontTx/>
              <a:buNone/>
              <a:defRPr/>
            </a:pPr>
            <a:r>
              <a:rPr lang="en-US" sz="2800" b="1" i="1" kern="1200" dirty="0" smtClean="0">
                <a:latin typeface="+mj-lt"/>
                <a:cs typeface="Times New Roman" pitchFamily="18" charset="0"/>
              </a:rPr>
              <a:t>-providing assistance to Members, </a:t>
            </a:r>
          </a:p>
          <a:p>
            <a:pPr marL="0" indent="0">
              <a:buFontTx/>
              <a:buNone/>
              <a:defRPr/>
            </a:pPr>
            <a:r>
              <a:rPr lang="en-US" sz="2800" b="1" i="1" kern="1200" dirty="0" smtClean="0">
                <a:latin typeface="+mj-lt"/>
                <a:cs typeface="Times New Roman" pitchFamily="18" charset="0"/>
              </a:rPr>
              <a:t>-</a:t>
            </a:r>
            <a:r>
              <a:rPr lang="en-US" sz="2800" b="1" i="1" kern="1200" dirty="0" smtClean="0">
                <a:solidFill>
                  <a:srgbClr val="0000FF"/>
                </a:solidFill>
                <a:latin typeface="+mj-lt"/>
                <a:cs typeface="Times New Roman" pitchFamily="18" charset="0"/>
              </a:rPr>
              <a:t>monitoring the activities.</a:t>
            </a:r>
            <a:r>
              <a:rPr lang="en-US" sz="2800" i="1" kern="1200" dirty="0" smtClean="0">
                <a:solidFill>
                  <a:srgbClr val="0000FF"/>
                </a:solidFill>
                <a:latin typeface="+mj-lt"/>
                <a:cs typeface="Times New Roman" pitchFamily="18" charset="0"/>
              </a:rPr>
              <a:t> </a:t>
            </a:r>
          </a:p>
          <a:p>
            <a:pPr marL="0" indent="0">
              <a:buFontTx/>
              <a:buNone/>
              <a:defRPr/>
            </a:pPr>
            <a:r>
              <a:rPr lang="en-US" sz="2800" i="1" dirty="0">
                <a:solidFill>
                  <a:srgbClr val="FF0000"/>
                </a:solidFill>
                <a:latin typeface="+mj-lt"/>
                <a:cs typeface="Times New Roman" pitchFamily="18" charset="0"/>
              </a:rPr>
              <a:t>(</a:t>
            </a:r>
            <a:r>
              <a:rPr lang="en-US" sz="2800" i="1" kern="1200" dirty="0" smtClean="0">
                <a:solidFill>
                  <a:srgbClr val="FF0000"/>
                </a:solidFill>
                <a:latin typeface="+mj-lt"/>
                <a:cs typeface="Times New Roman" pitchFamily="18" charset="0"/>
              </a:rPr>
              <a:t>continuing activity in the next RA inter-sessional period</a:t>
            </a:r>
            <a:r>
              <a:rPr lang="en-US" i="1" kern="1200" dirty="0" smtClean="0">
                <a:solidFill>
                  <a:srgbClr val="FF0000"/>
                </a:solidFill>
                <a:latin typeface="+mj-lt"/>
                <a:cs typeface="Times New Roman" pitchFamily="18" charset="0"/>
              </a:rPr>
              <a:t>)</a:t>
            </a:r>
            <a:endParaRPr lang="en-US" i="1" dirty="0" smtClean="0">
              <a:solidFill>
                <a:srgbClr val="FF0000"/>
              </a:solidFill>
              <a:latin typeface="+mj-lt"/>
              <a:cs typeface="Times New Roman" pitchFamily="18" charset="0"/>
            </a:endParaRPr>
          </a:p>
          <a:p>
            <a:pPr marL="0" indent="0">
              <a:buFontTx/>
              <a:buNone/>
              <a:defRPr/>
            </a:pPr>
            <a:r>
              <a:rPr lang="en-US" b="1" kern="1200" dirty="0" smtClean="0">
                <a:latin typeface="+mj-lt"/>
                <a:cs typeface="Times New Roman" pitchFamily="18" charset="0"/>
              </a:rPr>
              <a:t> </a:t>
            </a:r>
            <a:endParaRPr lang="en-US" b="1" dirty="0">
              <a:latin typeface="+mj-lt"/>
              <a:cs typeface="ＭＳ Ｐゴシック"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0268550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de-DE" sz="1400">
              <a:latin typeface="Arial" charset="0"/>
            </a:endParaRPr>
          </a:p>
        </p:txBody>
      </p:sp>
      <p:sp>
        <p:nvSpPr>
          <p:cNvPr id="2" name="İçerik Yer Tutucusu 1"/>
          <p:cNvSpPr>
            <a:spLocks noGrp="1"/>
          </p:cNvSpPr>
          <p:nvPr>
            <p:ph idx="1"/>
          </p:nvPr>
        </p:nvSpPr>
        <p:spPr>
          <a:xfrm>
            <a:off x="418986" y="1504105"/>
            <a:ext cx="8239270" cy="4114800"/>
          </a:xfrm>
        </p:spPr>
        <p:txBody>
          <a:bodyPr>
            <a:normAutofit fontScale="70000" lnSpcReduction="20000"/>
          </a:bodyPr>
          <a:lstStyle/>
          <a:p>
            <a:pPr marL="0" indent="0" algn="just">
              <a:lnSpc>
                <a:spcPct val="115000"/>
              </a:lnSpc>
              <a:spcAft>
                <a:spcPts val="0"/>
              </a:spcAft>
              <a:buFontTx/>
              <a:buNone/>
              <a:defRPr/>
            </a:pPr>
            <a:r>
              <a:rPr lang="en-US" sz="4000" b="1" kern="1200" dirty="0" smtClean="0">
                <a:latin typeface="+mj-lt"/>
                <a:cs typeface="Times New Roman" pitchFamily="18" charset="0"/>
              </a:rPr>
              <a:t>4) </a:t>
            </a:r>
            <a:r>
              <a:rPr lang="en-US" sz="4000" b="1" dirty="0" smtClean="0">
                <a:latin typeface="+mj-lt"/>
                <a:cs typeface="ＭＳ Ｐゴシック" charset="0"/>
              </a:rPr>
              <a:t>Assisting  Members </a:t>
            </a:r>
            <a:r>
              <a:rPr lang="en-US" sz="4000" b="1" dirty="0" smtClean="0">
                <a:solidFill>
                  <a:srgbClr val="FF0000"/>
                </a:solidFill>
                <a:latin typeface="+mj-lt"/>
                <a:cs typeface="ＭＳ Ｐゴシック" charset="0"/>
              </a:rPr>
              <a:t>to utilize the capabilities of Regional Instrument Centers (RICs)</a:t>
            </a:r>
          </a:p>
          <a:p>
            <a:pPr marL="0" indent="0" algn="just">
              <a:lnSpc>
                <a:spcPct val="115000"/>
              </a:lnSpc>
              <a:spcAft>
                <a:spcPts val="0"/>
              </a:spcAft>
              <a:buFontTx/>
              <a:buNone/>
              <a:defRPr/>
            </a:pPr>
            <a:endParaRPr lang="en-US" b="1" dirty="0" smtClean="0">
              <a:latin typeface="+mj-lt"/>
              <a:cs typeface="ＭＳ Ｐゴシック" charset="0"/>
            </a:endParaRPr>
          </a:p>
          <a:p>
            <a:pPr marL="0" indent="0" algn="just">
              <a:lnSpc>
                <a:spcPct val="115000"/>
              </a:lnSpc>
              <a:spcAft>
                <a:spcPts val="600"/>
              </a:spcAft>
              <a:buFontTx/>
              <a:buNone/>
              <a:defRPr/>
            </a:pPr>
            <a:r>
              <a:rPr lang="en-US" b="1" kern="1200" dirty="0" smtClean="0">
                <a:latin typeface="+mj-lt"/>
                <a:cs typeface="Times New Roman" pitchFamily="18" charset="0"/>
              </a:rPr>
              <a:t>-</a:t>
            </a:r>
            <a:r>
              <a:rPr lang="en-US" b="1" i="1" kern="1200" dirty="0" smtClean="0">
                <a:latin typeface="+mj-lt"/>
                <a:cs typeface="Times New Roman" pitchFamily="18" charset="0"/>
              </a:rPr>
              <a:t>A survey for the assessment of </a:t>
            </a:r>
            <a:r>
              <a:rPr lang="en-US" b="1" i="1" dirty="0" smtClean="0">
                <a:solidFill>
                  <a:srgbClr val="0000FF"/>
                </a:solidFill>
                <a:latin typeface="+mj-lt"/>
                <a:ea typeface="Calibri"/>
                <a:cs typeface="Times New Roman"/>
              </a:rPr>
              <a:t>the needs and capacities of Members for the calibration</a:t>
            </a:r>
            <a:r>
              <a:rPr lang="en-US" b="1" i="1" dirty="0" smtClean="0">
                <a:latin typeface="+mj-lt"/>
                <a:ea typeface="Calibri"/>
                <a:cs typeface="Times New Roman"/>
              </a:rPr>
              <a:t> was performed by RA VI Task Team TT-RIC.</a:t>
            </a:r>
          </a:p>
          <a:p>
            <a:pPr marL="0" indent="0">
              <a:lnSpc>
                <a:spcPct val="115000"/>
              </a:lnSpc>
              <a:spcAft>
                <a:spcPts val="0"/>
              </a:spcAft>
              <a:buFontTx/>
              <a:buNone/>
              <a:defRPr/>
            </a:pPr>
            <a:r>
              <a:rPr lang="en-US" b="1" dirty="0" smtClean="0">
                <a:latin typeface="+mj-lt"/>
                <a:ea typeface="Calibri"/>
                <a:cs typeface="Times New Roman"/>
              </a:rPr>
              <a:t> </a:t>
            </a:r>
            <a:r>
              <a:rPr lang="en-US" b="1" i="1" dirty="0" smtClean="0">
                <a:latin typeface="+mj-lt"/>
                <a:ea typeface="Calibri"/>
                <a:cs typeface="Times New Roman"/>
              </a:rPr>
              <a:t>-The results </a:t>
            </a:r>
            <a:r>
              <a:rPr lang="en-US" b="1" i="1" kern="1200" dirty="0" smtClean="0">
                <a:latin typeface="+mj-lt"/>
                <a:cs typeface="Times New Roman" pitchFamily="18" charset="0"/>
              </a:rPr>
              <a:t>will be evaluated</a:t>
            </a:r>
            <a:r>
              <a:rPr lang="en-US" b="1" i="1" dirty="0" smtClean="0">
                <a:latin typeface="+mj-lt"/>
                <a:ea typeface="Calibri"/>
                <a:cs typeface="Times New Roman"/>
              </a:rPr>
              <a:t>  and shared </a:t>
            </a:r>
            <a:r>
              <a:rPr lang="en-US" b="1" i="1" dirty="0" smtClean="0">
                <a:solidFill>
                  <a:srgbClr val="0000FF"/>
                </a:solidFill>
                <a:latin typeface="+mj-lt"/>
                <a:ea typeface="Calibri"/>
                <a:cs typeface="Times New Roman"/>
              </a:rPr>
              <a:t>with Members for their benefits via focal points</a:t>
            </a:r>
            <a:r>
              <a:rPr lang="en-US" b="1" i="1" dirty="0" smtClean="0">
                <a:latin typeface="+mj-lt"/>
                <a:ea typeface="Calibri"/>
                <a:cs typeface="Times New Roman"/>
              </a:rPr>
              <a:t> </a:t>
            </a:r>
            <a:r>
              <a:rPr lang="en-US" sz="2800" i="1" dirty="0" smtClean="0">
                <a:solidFill>
                  <a:srgbClr val="FF0000"/>
                </a:solidFill>
                <a:latin typeface="+mj-lt"/>
                <a:cs typeface="Times New Roman" pitchFamily="18" charset="0"/>
              </a:rPr>
              <a:t>(</a:t>
            </a:r>
            <a:r>
              <a:rPr lang="en-US" i="1" kern="1200" dirty="0" smtClean="0">
                <a:solidFill>
                  <a:srgbClr val="FF0000"/>
                </a:solidFill>
                <a:latin typeface="+mj-lt"/>
                <a:cs typeface="Times New Roman" pitchFamily="18" charset="0"/>
              </a:rPr>
              <a:t>on-going)</a:t>
            </a:r>
          </a:p>
          <a:p>
            <a:pPr marL="0" indent="0">
              <a:lnSpc>
                <a:spcPct val="115000"/>
              </a:lnSpc>
              <a:spcAft>
                <a:spcPts val="0"/>
              </a:spcAft>
              <a:buFontTx/>
              <a:buNone/>
              <a:defRPr/>
            </a:pPr>
            <a:endParaRPr lang="en-US" b="1" dirty="0" smtClean="0">
              <a:latin typeface="+mj-lt"/>
              <a:ea typeface="Calibri"/>
              <a:cs typeface="Times New Roman"/>
            </a:endParaRPr>
          </a:p>
          <a:p>
            <a:pPr marL="0" indent="0" eaLnBrk="1" hangingPunct="1">
              <a:spcBef>
                <a:spcPct val="0"/>
              </a:spcBef>
              <a:buFontTx/>
              <a:buNone/>
              <a:defRPr/>
            </a:pPr>
            <a:endParaRPr lang="en-US" b="1" dirty="0" smtClean="0">
              <a:latin typeface="+mj-lt"/>
              <a:cs typeface="Times New Roman" pitchFamily="18" charset="0"/>
            </a:endParaRPr>
          </a:p>
          <a:p>
            <a:pPr marL="0" indent="0">
              <a:buFontTx/>
              <a:buNone/>
              <a:defRPr/>
            </a:pPr>
            <a:r>
              <a:rPr lang="en-US" b="1" kern="1200" dirty="0" smtClean="0">
                <a:latin typeface="+mj-lt"/>
                <a:cs typeface="Times New Roman" pitchFamily="18" charset="0"/>
              </a:rPr>
              <a:t> </a:t>
            </a:r>
            <a:endParaRPr lang="en-US" b="1" dirty="0">
              <a:latin typeface="+mj-lt"/>
              <a:cs typeface="ＭＳ Ｐゴシック"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851679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en-US" sz="1400">
              <a:latin typeface="Arial" charset="0"/>
            </a:endParaRPr>
          </a:p>
        </p:txBody>
      </p:sp>
      <p:sp>
        <p:nvSpPr>
          <p:cNvPr id="2" name="İçerik Yer Tutucusu 1"/>
          <p:cNvSpPr>
            <a:spLocks noGrp="1"/>
          </p:cNvSpPr>
          <p:nvPr>
            <p:ph idx="1"/>
          </p:nvPr>
        </p:nvSpPr>
        <p:spPr>
          <a:xfrm>
            <a:off x="536823" y="1341438"/>
            <a:ext cx="8427790" cy="4114800"/>
          </a:xfrm>
        </p:spPr>
        <p:txBody>
          <a:bodyPr>
            <a:noAutofit/>
          </a:bodyPr>
          <a:lstStyle/>
          <a:p>
            <a:pPr marL="0" indent="0" algn="just">
              <a:spcBef>
                <a:spcPct val="0"/>
              </a:spcBef>
              <a:spcAft>
                <a:spcPts val="1200"/>
              </a:spcAft>
              <a:buNone/>
              <a:defRPr/>
            </a:pPr>
            <a:r>
              <a:rPr lang="en-US" sz="2800" b="1" kern="1200" dirty="0" smtClean="0">
                <a:latin typeface="+mj-lt"/>
                <a:cs typeface="Times New Roman" pitchFamily="18" charset="0"/>
              </a:rPr>
              <a:t>5) </a:t>
            </a:r>
            <a:r>
              <a:rPr lang="en-US" sz="2800" b="1" kern="1200" dirty="0" smtClean="0">
                <a:solidFill>
                  <a:srgbClr val="0000FF"/>
                </a:solidFill>
                <a:latin typeface="+mj-lt"/>
                <a:cs typeface="Times New Roman" pitchFamily="18" charset="0"/>
              </a:rPr>
              <a:t>R-WIP-VI</a:t>
            </a:r>
            <a:r>
              <a:rPr lang="en-US" sz="2800" b="1" kern="1200" dirty="0" smtClean="0">
                <a:latin typeface="+mj-lt"/>
                <a:cs typeface="Times New Roman" pitchFamily="18" charset="0"/>
              </a:rPr>
              <a:t> partly updated during WIGOS workshop in Belgrade</a:t>
            </a:r>
            <a:r>
              <a:rPr lang="en-US" sz="2800" dirty="0" smtClean="0">
                <a:latin typeface="+mj-lt"/>
                <a:cs typeface="Times New Roman" pitchFamily="18" charset="0"/>
              </a:rPr>
              <a:t> </a:t>
            </a:r>
            <a:r>
              <a:rPr lang="en-US" sz="2800" dirty="0" smtClean="0">
                <a:solidFill>
                  <a:srgbClr val="FF0000"/>
                </a:solidFill>
                <a:latin typeface="+mj-lt"/>
                <a:cs typeface="Times New Roman" pitchFamily="18" charset="0"/>
              </a:rPr>
              <a:t>(to be completed by </a:t>
            </a:r>
            <a:r>
              <a:rPr lang="en-US" sz="2800" dirty="0" smtClean="0">
                <a:solidFill>
                  <a:srgbClr val="FF0000"/>
                </a:solidFill>
                <a:cs typeface="Times New Roman" pitchFamily="18" charset="0"/>
              </a:rPr>
              <a:t>December </a:t>
            </a:r>
            <a:r>
              <a:rPr lang="en-US" sz="2800" dirty="0" smtClean="0">
                <a:solidFill>
                  <a:srgbClr val="FF0000"/>
                </a:solidFill>
                <a:latin typeface="+mj-lt"/>
                <a:cs typeface="Times New Roman" pitchFamily="18" charset="0"/>
              </a:rPr>
              <a:t>2016)</a:t>
            </a:r>
            <a:r>
              <a:rPr lang="en-US" sz="2800" dirty="0" smtClean="0">
                <a:solidFill>
                  <a:srgbClr val="FF0000"/>
                </a:solidFill>
                <a:latin typeface="+mj-lt"/>
                <a:cs typeface="ＭＳ Ｐゴシック" charset="0"/>
              </a:rPr>
              <a:t> </a:t>
            </a:r>
          </a:p>
          <a:p>
            <a:pPr marL="0" indent="0" algn="just">
              <a:spcBef>
                <a:spcPct val="0"/>
              </a:spcBef>
              <a:spcAft>
                <a:spcPts val="1200"/>
              </a:spcAft>
              <a:buNone/>
              <a:defRPr/>
            </a:pPr>
            <a:r>
              <a:rPr lang="en-US" sz="2800" b="1" dirty="0" smtClean="0">
                <a:latin typeface="+mj-lt"/>
                <a:cs typeface="ＭＳ Ｐゴシック" charset="0"/>
              </a:rPr>
              <a:t>6) A process to monitor and report on the </a:t>
            </a:r>
            <a:r>
              <a:rPr lang="en-US" sz="2800" b="1" dirty="0" smtClean="0">
                <a:solidFill>
                  <a:srgbClr val="0000FF"/>
                </a:solidFill>
                <a:latin typeface="+mj-lt"/>
                <a:cs typeface="ＭＳ Ｐゴシック" charset="0"/>
              </a:rPr>
              <a:t>level of regional compliance with WIGOS standards </a:t>
            </a:r>
            <a:r>
              <a:rPr lang="en-US" sz="2800" b="1" dirty="0" smtClean="0">
                <a:latin typeface="+mj-lt"/>
                <a:cs typeface="ＭＳ Ｐゴシック" charset="0"/>
              </a:rPr>
              <a:t>is under development </a:t>
            </a:r>
            <a:r>
              <a:rPr lang="en-US" sz="2800" dirty="0" smtClean="0">
                <a:solidFill>
                  <a:srgbClr val="FF0000"/>
                </a:solidFill>
                <a:latin typeface="+mj-lt"/>
                <a:cs typeface="Times New Roman" pitchFamily="18" charset="0"/>
              </a:rPr>
              <a:t>(to be completed by </a:t>
            </a:r>
            <a:r>
              <a:rPr lang="en-US" sz="2800" dirty="0" smtClean="0">
                <a:solidFill>
                  <a:srgbClr val="FF0000"/>
                </a:solidFill>
                <a:cs typeface="Times New Roman" pitchFamily="18" charset="0"/>
              </a:rPr>
              <a:t>March </a:t>
            </a:r>
            <a:r>
              <a:rPr lang="en-US" sz="2800" dirty="0" smtClean="0">
                <a:solidFill>
                  <a:srgbClr val="FF0000"/>
                </a:solidFill>
                <a:latin typeface="+mj-lt"/>
                <a:cs typeface="Times New Roman" pitchFamily="18" charset="0"/>
              </a:rPr>
              <a:t>2017)</a:t>
            </a:r>
            <a:endParaRPr lang="en-US" sz="2800" b="1" kern="1200" dirty="0" smtClean="0">
              <a:solidFill>
                <a:srgbClr val="0000FF"/>
              </a:solidFill>
              <a:latin typeface="+mj-lt"/>
              <a:cs typeface="Times New Roman" pitchFamily="18" charset="0"/>
            </a:endParaRPr>
          </a:p>
          <a:p>
            <a:pPr marL="0" indent="0" algn="just">
              <a:spcAft>
                <a:spcPts val="1200"/>
              </a:spcAft>
              <a:buFontTx/>
              <a:buNone/>
              <a:defRPr/>
            </a:pPr>
            <a:r>
              <a:rPr lang="en-US" sz="2800" b="1" dirty="0" smtClean="0">
                <a:latin typeface="+mj-lt"/>
                <a:cs typeface="ＭＳ Ｐゴシック" charset="0"/>
              </a:rPr>
              <a:t>7) Generating awareness among the Members to provide </a:t>
            </a:r>
            <a:r>
              <a:rPr lang="en-US" sz="2800" b="1" dirty="0" smtClean="0">
                <a:solidFill>
                  <a:srgbClr val="0000FF"/>
                </a:solidFill>
                <a:latin typeface="+mj-lt"/>
                <a:cs typeface="ＭＳ Ｐゴシック" charset="0"/>
              </a:rPr>
              <a:t>up-to-date data and metadata to the WIR* </a:t>
            </a:r>
            <a:r>
              <a:rPr lang="en-US" sz="2800" b="1" dirty="0" smtClean="0">
                <a:latin typeface="+mj-lt"/>
                <a:cs typeface="ＭＳ Ｐゴシック" charset="0"/>
              </a:rPr>
              <a:t>and ensure its on-going maintenance </a:t>
            </a:r>
            <a:r>
              <a:rPr lang="en-US" sz="2800" dirty="0" smtClean="0">
                <a:solidFill>
                  <a:srgbClr val="FF0000"/>
                </a:solidFill>
                <a:latin typeface="+mj-lt"/>
                <a:cs typeface="Times New Roman" pitchFamily="18" charset="0"/>
              </a:rPr>
              <a:t>(</a:t>
            </a:r>
            <a:r>
              <a:rPr lang="en-US" sz="2800" kern="1200" dirty="0" smtClean="0">
                <a:solidFill>
                  <a:srgbClr val="FF0000"/>
                </a:solidFill>
                <a:latin typeface="+mj-lt"/>
                <a:cs typeface="Times New Roman" pitchFamily="18" charset="0"/>
              </a:rPr>
              <a:t>ongoing)</a:t>
            </a:r>
          </a:p>
          <a:p>
            <a:pPr marL="0" indent="0" algn="just">
              <a:buFontTx/>
              <a:buNone/>
              <a:defRPr/>
            </a:pPr>
            <a:endParaRPr lang="en-US" sz="1200" b="1" dirty="0" smtClean="0">
              <a:latin typeface="+mj-lt"/>
              <a:cs typeface="ＭＳ Ｐゴシック" charset="0"/>
            </a:endParaRPr>
          </a:p>
          <a:p>
            <a:pPr marL="0" indent="0" algn="just">
              <a:buFontTx/>
              <a:buNone/>
              <a:defRPr/>
            </a:pPr>
            <a:r>
              <a:rPr lang="en-US" sz="1600" b="1" dirty="0">
                <a:solidFill>
                  <a:srgbClr val="000000"/>
                </a:solidFill>
                <a:cs typeface="ＭＳ Ｐゴシック" charset="0"/>
              </a:rPr>
              <a:t>*</a:t>
            </a:r>
            <a:r>
              <a:rPr lang="en-US" sz="1200" b="1" dirty="0" smtClean="0">
                <a:latin typeface="+mj-lt"/>
                <a:cs typeface="ＭＳ Ｐゴシック" charset="0"/>
              </a:rPr>
              <a:t> The </a:t>
            </a:r>
            <a:r>
              <a:rPr lang="en-US" sz="1200" b="1" dirty="0">
                <a:latin typeface="+mj-lt"/>
                <a:cs typeface="ＭＳ Ｐゴシック" charset="0"/>
              </a:rPr>
              <a:t>WIGOS Operational Information Resource (WIR) is a network platform and tool designed to provide WIGOS stakeholders with all relevant information on the operational status and evolution of WIGOS and its component observing systems, the operational requirements of WIGOS, including standard and recommended practices and procedures used in the WIGOS framework, and their capabilities to meet observational user requirements of all WMO Application Areas.</a:t>
            </a:r>
            <a:endParaRPr lang="en-US" sz="1200" b="1" dirty="0" smtClean="0">
              <a:latin typeface="+mj-lt"/>
              <a:cs typeface="ＭＳ Ｐゴシック" charset="0"/>
            </a:endParaRPr>
          </a:p>
          <a:p>
            <a:pPr marL="0" indent="0" algn="just">
              <a:buFontTx/>
              <a:buNone/>
              <a:defRPr/>
            </a:pPr>
            <a:endParaRPr lang="en-US" sz="2800" kern="1200" dirty="0" smtClean="0">
              <a:latin typeface="+mj-lt"/>
              <a:cs typeface="Times New Roman" pitchFamily="18" charset="0"/>
            </a:endParaRPr>
          </a:p>
          <a:p>
            <a:pPr marL="0" indent="0" algn="just">
              <a:buFontTx/>
              <a:buNone/>
              <a:defRPr/>
            </a:pPr>
            <a:r>
              <a:rPr lang="en-US" sz="2800" b="1" kern="1200" dirty="0" smtClean="0">
                <a:latin typeface="+mj-lt"/>
                <a:cs typeface="Times New Roman" pitchFamily="18" charset="0"/>
              </a:rPr>
              <a:t> </a:t>
            </a:r>
            <a:endParaRPr lang="en-US" sz="2800" b="1" dirty="0">
              <a:latin typeface="+mj-lt"/>
              <a:cs typeface="ＭＳ Ｐゴシック"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3730899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F81BD"/>
                </a:solidFill>
              </a:rPr>
              <a:t>What is WIGOS?</a:t>
            </a:r>
          </a:p>
        </p:txBody>
      </p:sp>
      <p:sp>
        <p:nvSpPr>
          <p:cNvPr id="3" name="Content Placeholder 2"/>
          <p:cNvSpPr>
            <a:spLocks noGrp="1"/>
          </p:cNvSpPr>
          <p:nvPr>
            <p:ph idx="1"/>
          </p:nvPr>
        </p:nvSpPr>
        <p:spPr/>
        <p:txBody>
          <a:bodyPr>
            <a:normAutofit fontScale="92500"/>
          </a:bodyPr>
          <a:lstStyle/>
          <a:p>
            <a:pPr marL="428977" indent="-428977" defTabSz="914400">
              <a:spcBef>
                <a:spcPts val="800"/>
              </a:spcBef>
              <a:buSzPct val="100000"/>
              <a:defRPr sz="2400">
                <a:latin typeface="Arial"/>
                <a:ea typeface="Arial"/>
                <a:cs typeface="Arial"/>
                <a:sym typeface="Arial"/>
              </a:defRPr>
            </a:pPr>
            <a:r>
              <a:rPr lang="en-US" dirty="0"/>
              <a:t>WMO foundational activity addressing the observing needs of the weather, climate, water and environmental services of its Members</a:t>
            </a:r>
          </a:p>
          <a:p>
            <a:pPr marL="428977" indent="-428977" defTabSz="914400">
              <a:spcBef>
                <a:spcPts val="800"/>
              </a:spcBef>
              <a:buSzPct val="100000"/>
              <a:defRPr sz="2400">
                <a:latin typeface="Arial"/>
                <a:ea typeface="Arial"/>
                <a:cs typeface="Arial"/>
                <a:sym typeface="Arial"/>
              </a:defRPr>
            </a:pPr>
            <a:r>
              <a:rPr lang="en-US" dirty="0"/>
              <a:t>A framework for integrating all WMO observing systems and WMO contributions to co-sponsored observing systems under a common regulatory and management framework </a:t>
            </a:r>
          </a:p>
          <a:p>
            <a:pPr marL="428977" indent="-428977" defTabSz="914400">
              <a:spcBef>
                <a:spcPts val="800"/>
              </a:spcBef>
              <a:buSzPct val="100000"/>
              <a:defRPr sz="2400">
                <a:latin typeface="Arial"/>
                <a:ea typeface="Arial"/>
                <a:cs typeface="Arial"/>
                <a:sym typeface="Arial"/>
              </a:defRPr>
            </a:pPr>
            <a:r>
              <a:rPr lang="en-US" dirty="0"/>
              <a:t>Together with the WMO Information System (WIS), WIGOS is a WMO contribution to GEOSS.</a:t>
            </a:r>
          </a:p>
          <a:p>
            <a:pPr marL="428977" indent="-428977" defTabSz="914400">
              <a:spcBef>
                <a:spcPts val="800"/>
              </a:spcBef>
              <a:buSzPct val="100000"/>
              <a:defRPr sz="2400">
                <a:latin typeface="Arial"/>
                <a:ea typeface="Arial"/>
                <a:cs typeface="Arial"/>
                <a:sym typeface="Arial"/>
              </a:defRPr>
            </a:pPr>
            <a:r>
              <a:rPr lang="en-US" dirty="0"/>
              <a:t>WIGOS is </a:t>
            </a:r>
            <a:r>
              <a:rPr lang="en-US" b="1" u="sng" dirty="0"/>
              <a:t>not</a:t>
            </a:r>
            <a:r>
              <a:rPr lang="en-US" dirty="0"/>
              <a:t>:</a:t>
            </a:r>
          </a:p>
          <a:p>
            <a:pPr marL="603805" lvl="1" indent="-222805" defTabSz="914400">
              <a:spcBef>
                <a:spcPts val="800"/>
              </a:spcBef>
              <a:buSzPct val="100000"/>
              <a:buFont typeface="Arial"/>
              <a:buChar char="•"/>
              <a:defRPr sz="2000">
                <a:latin typeface="Arial"/>
                <a:ea typeface="Arial"/>
                <a:cs typeface="Arial"/>
                <a:sym typeface="Arial"/>
              </a:defRPr>
            </a:pPr>
            <a:r>
              <a:rPr lang="en-US" dirty="0"/>
              <a:t>Replacing or taking over existing observing systems, which will continue to be owned and operated by a diverse array of organizations and </a:t>
            </a:r>
            <a:r>
              <a:rPr lang="en-US" dirty="0" err="1"/>
              <a:t>programmes</a:t>
            </a:r>
            <a:r>
              <a:rPr lang="en-US" dirty="0"/>
              <a:t>, national as well as international.</a:t>
            </a:r>
          </a:p>
          <a:p>
            <a:endParaRPr lang="en-US" dirty="0"/>
          </a:p>
        </p:txBody>
      </p:sp>
    </p:spTree>
    <p:extLst>
      <p:ext uri="{BB962C8B-B14F-4D97-AF65-F5344CB8AC3E}">
        <p14:creationId xmlns:p14="http://schemas.microsoft.com/office/powerpoint/2010/main" val="41189568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de-DE" sz="1400">
              <a:latin typeface="Arial" charset="0"/>
            </a:endParaRPr>
          </a:p>
        </p:txBody>
      </p:sp>
      <p:sp>
        <p:nvSpPr>
          <p:cNvPr id="2" name="İçerik Yer Tutucusu 1"/>
          <p:cNvSpPr>
            <a:spLocks noGrp="1"/>
          </p:cNvSpPr>
          <p:nvPr>
            <p:ph idx="1"/>
          </p:nvPr>
        </p:nvSpPr>
        <p:spPr>
          <a:xfrm>
            <a:off x="541196" y="1268413"/>
            <a:ext cx="8186139" cy="4676278"/>
          </a:xfrm>
        </p:spPr>
        <p:txBody>
          <a:bodyPr>
            <a:noAutofit/>
          </a:bodyPr>
          <a:lstStyle/>
          <a:p>
            <a:pPr marL="0" indent="0" eaLnBrk="1" hangingPunct="1">
              <a:spcBef>
                <a:spcPct val="0"/>
              </a:spcBef>
              <a:buFontTx/>
              <a:buNone/>
              <a:defRPr/>
            </a:pPr>
            <a:endParaRPr lang="tr-TR" sz="2800" dirty="0" smtClean="0">
              <a:solidFill>
                <a:srgbClr val="FF0000"/>
              </a:solidFill>
              <a:latin typeface="+mj-lt"/>
              <a:cs typeface="Times New Roman" pitchFamily="18" charset="0"/>
            </a:endParaRPr>
          </a:p>
          <a:p>
            <a:pPr marL="0" indent="0" eaLnBrk="1" hangingPunct="1">
              <a:spcBef>
                <a:spcPct val="0"/>
              </a:spcBef>
              <a:spcAft>
                <a:spcPts val="1800"/>
              </a:spcAft>
              <a:buFontTx/>
              <a:buNone/>
              <a:defRPr/>
            </a:pPr>
            <a:r>
              <a:rPr lang="tr-TR" sz="2800" b="1" kern="1200" dirty="0" smtClean="0">
                <a:latin typeface="+mj-lt"/>
                <a:cs typeface="Times New Roman" pitchFamily="18" charset="0"/>
              </a:rPr>
              <a:t>8) </a:t>
            </a:r>
            <a:r>
              <a:rPr lang="en-US" sz="2800" b="1" kern="1200" dirty="0" smtClean="0">
                <a:latin typeface="+mj-lt"/>
                <a:cs typeface="Times New Roman" pitchFamily="18" charset="0"/>
              </a:rPr>
              <a:t>A concept for </a:t>
            </a:r>
            <a:r>
              <a:rPr lang="en-US" sz="2800" b="1" kern="1200" dirty="0" smtClean="0">
                <a:solidFill>
                  <a:srgbClr val="0000FF"/>
                </a:solidFill>
                <a:latin typeface="+mj-lt"/>
                <a:cs typeface="Times New Roman" pitchFamily="18" charset="0"/>
              </a:rPr>
              <a:t>virtual </a:t>
            </a:r>
            <a:r>
              <a:rPr lang="en-US" sz="2800" b="1" kern="1200" dirty="0" smtClean="0">
                <a:solidFill>
                  <a:srgbClr val="0000FF"/>
                </a:solidFill>
                <a:latin typeface="+mj-lt"/>
                <a:cs typeface="Times New Roman" pitchFamily="18" charset="0"/>
              </a:rPr>
              <a:t>RWC* </a:t>
            </a:r>
            <a:r>
              <a:rPr lang="en-US" sz="2800" b="1" kern="1200" dirty="0" smtClean="0">
                <a:solidFill>
                  <a:srgbClr val="0000FF"/>
                </a:solidFill>
                <a:latin typeface="+mj-lt"/>
                <a:cs typeface="Times New Roman" pitchFamily="18" charset="0"/>
              </a:rPr>
              <a:t>in RA-VI </a:t>
            </a:r>
            <a:r>
              <a:rPr lang="en-US" sz="2800" b="1" kern="1200" dirty="0" smtClean="0">
                <a:latin typeface="+mj-lt"/>
                <a:cs typeface="Times New Roman" pitchFamily="18" charset="0"/>
              </a:rPr>
              <a:t>has been prepared and submitted to RA-VI MG by the chair of WG-</a:t>
            </a:r>
            <a:r>
              <a:rPr lang="en-US" sz="2800" b="1" kern="1200" dirty="0" smtClean="0">
                <a:latin typeface="+mj-lt"/>
                <a:cs typeface="Times New Roman" pitchFamily="18" charset="0"/>
              </a:rPr>
              <a:t>TDI</a:t>
            </a:r>
            <a:r>
              <a:rPr lang="en-US" sz="2800" b="1" dirty="0" smtClean="0">
                <a:solidFill>
                  <a:srgbClr val="FF0000"/>
                </a:solidFill>
                <a:latin typeface="+mj-lt"/>
                <a:cs typeface="Times New Roman" pitchFamily="18" charset="0"/>
              </a:rPr>
              <a:t> </a:t>
            </a:r>
            <a:r>
              <a:rPr lang="en-US" sz="2800" dirty="0" smtClean="0">
                <a:solidFill>
                  <a:srgbClr val="FF0000"/>
                </a:solidFill>
                <a:latin typeface="+mj-lt"/>
                <a:cs typeface="Times New Roman" pitchFamily="18" charset="0"/>
              </a:rPr>
              <a:t>(</a:t>
            </a:r>
            <a:r>
              <a:rPr lang="en-US" sz="2800" kern="1200" dirty="0" smtClean="0">
                <a:solidFill>
                  <a:srgbClr val="FF0000"/>
                </a:solidFill>
                <a:latin typeface="+mj-lt"/>
                <a:cs typeface="Times New Roman" pitchFamily="18" charset="0"/>
              </a:rPr>
              <a:t>ongoing for next period</a:t>
            </a:r>
            <a:r>
              <a:rPr lang="en-US" sz="2800" kern="1200" dirty="0" smtClean="0">
                <a:solidFill>
                  <a:srgbClr val="FF0000"/>
                </a:solidFill>
                <a:latin typeface="+mj-lt"/>
                <a:cs typeface="Times New Roman" pitchFamily="18" charset="0"/>
              </a:rPr>
              <a:t>)</a:t>
            </a:r>
            <a:endParaRPr lang="en-US" sz="2800" b="1" kern="1200" dirty="0" smtClean="0">
              <a:latin typeface="+mj-lt"/>
              <a:cs typeface="Times New Roman" pitchFamily="18" charset="0"/>
            </a:endParaRPr>
          </a:p>
          <a:p>
            <a:pPr marL="0" indent="0" eaLnBrk="1" hangingPunct="1">
              <a:spcBef>
                <a:spcPct val="0"/>
              </a:spcBef>
              <a:spcAft>
                <a:spcPts val="1800"/>
              </a:spcAft>
              <a:buFontTx/>
              <a:buNone/>
              <a:defRPr/>
            </a:pPr>
            <a:r>
              <a:rPr lang="tr-TR" sz="2800" b="1" kern="1200" dirty="0" smtClean="0">
                <a:latin typeface="+mj-lt"/>
                <a:cs typeface="Times New Roman" pitchFamily="18" charset="0"/>
              </a:rPr>
              <a:t>9</a:t>
            </a:r>
            <a:r>
              <a:rPr lang="en-US" sz="2800" b="1" kern="1200" dirty="0" smtClean="0">
                <a:latin typeface="+mj-lt"/>
                <a:cs typeface="Times New Roman" pitchFamily="18" charset="0"/>
              </a:rPr>
              <a:t>) A </a:t>
            </a:r>
            <a:r>
              <a:rPr lang="en-US" sz="2800" b="1" kern="1200" dirty="0" smtClean="0">
                <a:solidFill>
                  <a:srgbClr val="0000FF"/>
                </a:solidFill>
                <a:latin typeface="+mj-lt"/>
                <a:cs typeface="Times New Roman" pitchFamily="18" charset="0"/>
              </a:rPr>
              <a:t>general concept </a:t>
            </a:r>
            <a:r>
              <a:rPr lang="en-US" sz="2800" b="1" kern="1200" dirty="0" smtClean="0">
                <a:latin typeface="+mj-lt"/>
                <a:cs typeface="Times New Roman" pitchFamily="18" charset="0"/>
              </a:rPr>
              <a:t>prepared for RWC will be discussed and </a:t>
            </a:r>
            <a:r>
              <a:rPr lang="en-US" sz="2800" b="1" kern="1200" dirty="0" smtClean="0">
                <a:latin typeface="+mj-lt"/>
                <a:cs typeface="Times New Roman" pitchFamily="18" charset="0"/>
              </a:rPr>
              <a:t>finalized</a:t>
            </a:r>
            <a:r>
              <a:rPr lang="en-US" sz="2800" b="1" dirty="0" smtClean="0">
                <a:solidFill>
                  <a:srgbClr val="FF0000"/>
                </a:solidFill>
                <a:latin typeface="+mj-lt"/>
                <a:cs typeface="Times New Roman" pitchFamily="18" charset="0"/>
              </a:rPr>
              <a:t> </a:t>
            </a:r>
            <a:r>
              <a:rPr lang="en-US" sz="2800" dirty="0" smtClean="0">
                <a:solidFill>
                  <a:srgbClr val="FF0000"/>
                </a:solidFill>
                <a:latin typeface="+mj-lt"/>
                <a:cs typeface="Times New Roman" pitchFamily="18" charset="0"/>
              </a:rPr>
              <a:t>(</a:t>
            </a:r>
            <a:r>
              <a:rPr lang="en-US" sz="2800" kern="1200" dirty="0" smtClean="0">
                <a:solidFill>
                  <a:srgbClr val="FF0000"/>
                </a:solidFill>
                <a:latin typeface="+mj-lt"/>
                <a:cs typeface="Times New Roman" pitchFamily="18" charset="0"/>
              </a:rPr>
              <a:t>ongoing for next </a:t>
            </a:r>
            <a:r>
              <a:rPr lang="en-US" sz="2800" kern="1200" dirty="0" smtClean="0">
                <a:solidFill>
                  <a:srgbClr val="FF0000"/>
                </a:solidFill>
                <a:latin typeface="+mj-lt"/>
                <a:cs typeface="Times New Roman" pitchFamily="18" charset="0"/>
              </a:rPr>
              <a:t>period)</a:t>
            </a:r>
            <a:endParaRPr lang="en-US" sz="2800" kern="1200" dirty="0" smtClean="0">
              <a:solidFill>
                <a:srgbClr val="FF0000"/>
              </a:solidFill>
              <a:latin typeface="+mj-lt"/>
              <a:cs typeface="Times New Roman" pitchFamily="18" charset="0"/>
            </a:endParaRPr>
          </a:p>
          <a:p>
            <a:pPr marL="0" indent="0" eaLnBrk="1" hangingPunct="1">
              <a:spcBef>
                <a:spcPct val="0"/>
              </a:spcBef>
              <a:buFontTx/>
              <a:buNone/>
              <a:defRPr/>
            </a:pPr>
            <a:r>
              <a:rPr lang="en-US" sz="2800" b="1" kern="1200" dirty="0" smtClean="0">
                <a:latin typeface="+mj-lt"/>
                <a:cs typeface="Times New Roman" pitchFamily="18" charset="0"/>
              </a:rPr>
              <a:t> </a:t>
            </a:r>
            <a:endParaRPr lang="en-US" sz="2800" b="1" kern="1200" dirty="0" smtClean="0">
              <a:latin typeface="+mj-lt"/>
              <a:cs typeface="Times New Roman" pitchFamily="18" charset="0"/>
            </a:endParaRPr>
          </a:p>
          <a:p>
            <a:pPr marL="0" indent="0" eaLnBrk="1" hangingPunct="1">
              <a:spcBef>
                <a:spcPct val="0"/>
              </a:spcBef>
              <a:buFontTx/>
              <a:buNone/>
              <a:defRPr/>
            </a:pPr>
            <a:endParaRPr lang="en-US" sz="2800" b="1" kern="1200" dirty="0" smtClean="0">
              <a:latin typeface="+mj-lt"/>
              <a:cs typeface="Times New Roman" pitchFamily="18" charset="0"/>
            </a:endParaRPr>
          </a:p>
          <a:p>
            <a:pPr marL="0" indent="0" eaLnBrk="1" hangingPunct="1">
              <a:spcBef>
                <a:spcPct val="0"/>
              </a:spcBef>
              <a:buFontTx/>
              <a:buNone/>
              <a:defRPr/>
            </a:pPr>
            <a:r>
              <a:rPr lang="en-US" sz="1800" b="1" kern="1200" dirty="0" smtClean="0">
                <a:solidFill>
                  <a:srgbClr val="000000"/>
                </a:solidFill>
                <a:latin typeface="+mj-lt"/>
                <a:cs typeface="Times New Roman" pitchFamily="18" charset="0"/>
              </a:rPr>
              <a:t>* RWC - Regional WIGOS Center</a:t>
            </a:r>
            <a:endParaRPr lang="en-US" sz="1800" b="1" kern="1200" dirty="0" smtClean="0">
              <a:solidFill>
                <a:srgbClr val="000000"/>
              </a:solidFill>
              <a:latin typeface="+mj-lt"/>
              <a:cs typeface="Times New Roman" pitchFamily="18" charset="0"/>
            </a:endParaRPr>
          </a:p>
          <a:p>
            <a:pPr marL="0" indent="0" eaLnBrk="1" hangingPunct="1">
              <a:spcBef>
                <a:spcPct val="0"/>
              </a:spcBef>
              <a:buFontTx/>
              <a:buNone/>
              <a:defRPr/>
            </a:pPr>
            <a:endParaRPr lang="tr-TR" altLang="tr-TR" sz="2800" b="1" dirty="0">
              <a:latin typeface="+mj-lt"/>
              <a:cs typeface="ＭＳ Ｐゴシック" charset="0"/>
            </a:endParaRPr>
          </a:p>
          <a:p>
            <a:pPr marL="0" indent="0" eaLnBrk="1" hangingPunct="1">
              <a:spcBef>
                <a:spcPct val="0"/>
              </a:spcBef>
              <a:buFontTx/>
              <a:buNone/>
              <a:defRPr/>
            </a:pPr>
            <a:endParaRPr lang="en-GB" sz="2800" dirty="0" smtClean="0">
              <a:solidFill>
                <a:srgbClr val="FF0000"/>
              </a:solidFill>
              <a:latin typeface="+mj-lt"/>
              <a:cs typeface="Times New Roman" pitchFamily="18" charset="0"/>
            </a:endParaRPr>
          </a:p>
          <a:p>
            <a:pPr marL="0" indent="0">
              <a:buFontTx/>
              <a:buNone/>
              <a:defRPr/>
            </a:pPr>
            <a:r>
              <a:rPr lang="en-US" sz="2800" b="1" kern="1200" dirty="0" smtClean="0">
                <a:latin typeface="+mj-lt"/>
                <a:cs typeface="Times New Roman" pitchFamily="18" charset="0"/>
              </a:rPr>
              <a:t> </a:t>
            </a:r>
            <a:endParaRPr lang="tr-TR" sz="2800" b="1" dirty="0">
              <a:latin typeface="+mj-lt"/>
              <a:cs typeface="ＭＳ Ｐゴシック"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32974647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umsplatzhalter 3"/>
          <p:cNvSpPr txBox="1">
            <a:spLocks noGrp="1"/>
          </p:cNvSpPr>
          <p:nvPr/>
        </p:nvSpPr>
        <p:spPr bwMode="auto">
          <a:xfrm>
            <a:off x="6705600" y="640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algn="r"/>
            <a:endParaRPr lang="de-DE" sz="1400">
              <a:latin typeface="Arial" charset="0"/>
            </a:endParaRPr>
          </a:p>
        </p:txBody>
      </p:sp>
      <p:sp>
        <p:nvSpPr>
          <p:cNvPr id="2" name="İçerik Yer Tutucusu 1"/>
          <p:cNvSpPr>
            <a:spLocks noGrp="1"/>
          </p:cNvSpPr>
          <p:nvPr>
            <p:ph idx="1"/>
          </p:nvPr>
        </p:nvSpPr>
        <p:spPr>
          <a:xfrm>
            <a:off x="484450" y="1484313"/>
            <a:ext cx="8297600" cy="4525848"/>
          </a:xfrm>
        </p:spPr>
        <p:txBody>
          <a:bodyPr>
            <a:noAutofit/>
          </a:bodyPr>
          <a:lstStyle/>
          <a:p>
            <a:pPr marL="0" indent="0" algn="just" eaLnBrk="1" hangingPunct="1">
              <a:spcBef>
                <a:spcPct val="0"/>
              </a:spcBef>
              <a:spcAft>
                <a:spcPts val="600"/>
              </a:spcAft>
              <a:buFontTx/>
              <a:buNone/>
            </a:pPr>
            <a:r>
              <a:rPr lang="en-US" sz="2800" b="1" dirty="0" smtClean="0">
                <a:latin typeface="+mj-lt"/>
                <a:ea typeface="MS PGothic" charset="0"/>
                <a:cs typeface="Times New Roman" charset="0"/>
              </a:rPr>
              <a:t>10) </a:t>
            </a:r>
            <a:r>
              <a:rPr lang="en-US" sz="2800" b="1" dirty="0" smtClean="0">
                <a:latin typeface="+mj-lt"/>
                <a:ea typeface="MS PGothic" charset="0"/>
              </a:rPr>
              <a:t>A draft </a:t>
            </a:r>
            <a:r>
              <a:rPr lang="en-US" sz="2800" b="1" dirty="0" smtClean="0">
                <a:solidFill>
                  <a:srgbClr val="0000FF"/>
                </a:solidFill>
                <a:latin typeface="+mj-lt"/>
                <a:ea typeface="MS PGothic" charset="0"/>
              </a:rPr>
              <a:t>proposal for radar data exchange </a:t>
            </a:r>
            <a:r>
              <a:rPr lang="en-US" sz="2800" b="1" dirty="0" smtClean="0">
                <a:latin typeface="+mj-lt"/>
                <a:ea typeface="MS PGothic" charset="0"/>
              </a:rPr>
              <a:t>(considering and utilizing from the existing sub-regional networks such as OPERA, </a:t>
            </a:r>
            <a:r>
              <a:rPr lang="en-US" sz="2800" b="1" dirty="0" err="1" smtClean="0">
                <a:latin typeface="+mj-lt"/>
                <a:ea typeface="MS PGothic" charset="0"/>
              </a:rPr>
              <a:t>NordRad</a:t>
            </a:r>
            <a:r>
              <a:rPr lang="en-US" sz="2800" b="1" dirty="0" smtClean="0">
                <a:latin typeface="+mj-lt"/>
                <a:ea typeface="MS PGothic" charset="0"/>
              </a:rPr>
              <a:t>, </a:t>
            </a:r>
            <a:r>
              <a:rPr lang="en-US" sz="2800" b="1" dirty="0" err="1" smtClean="0">
                <a:latin typeface="+mj-lt"/>
                <a:ea typeface="MS PGothic" charset="0"/>
              </a:rPr>
              <a:t>Baltrad</a:t>
            </a:r>
            <a:r>
              <a:rPr lang="en-US" sz="2800" b="1" dirty="0" smtClean="0">
                <a:latin typeface="+mj-lt"/>
                <a:ea typeface="MS PGothic" charset="0"/>
              </a:rPr>
              <a:t>) was prepared and submitted to RA VI MG by the Chair of WG-TDI</a:t>
            </a:r>
            <a:endParaRPr lang="en-US" sz="2800" b="1" dirty="0" smtClean="0">
              <a:solidFill>
                <a:srgbClr val="FF0000"/>
              </a:solidFill>
              <a:latin typeface="+mj-lt"/>
              <a:ea typeface="MS PGothic" charset="0"/>
              <a:cs typeface="Times New Roman" charset="0"/>
            </a:endParaRPr>
          </a:p>
          <a:p>
            <a:pPr marL="0" indent="0" algn="just" eaLnBrk="1" hangingPunct="1">
              <a:spcBef>
                <a:spcPct val="0"/>
              </a:spcBef>
              <a:buFontTx/>
              <a:buNone/>
            </a:pPr>
            <a:r>
              <a:rPr lang="en-US" sz="2400" b="1" i="1" dirty="0" smtClean="0">
                <a:latin typeface="+mj-lt"/>
                <a:ea typeface="MS PGothic" charset="0"/>
                <a:cs typeface="Times New Roman" charset="0"/>
              </a:rPr>
              <a:t>- This proposal will be reviewed and updated</a:t>
            </a:r>
            <a:r>
              <a:rPr lang="en-US" sz="2400" i="1" dirty="0" smtClean="0">
                <a:latin typeface="+mj-lt"/>
                <a:ea typeface="MS PGothic" charset="0"/>
                <a:cs typeface="Times New Roman" charset="0"/>
              </a:rPr>
              <a:t> </a:t>
            </a:r>
            <a:r>
              <a:rPr lang="en-US" sz="2400" i="1" dirty="0" smtClean="0">
                <a:solidFill>
                  <a:srgbClr val="FF0000"/>
                </a:solidFill>
                <a:latin typeface="+mj-lt"/>
                <a:ea typeface="MS PGothic" charset="0"/>
                <a:cs typeface="Times New Roman" charset="0"/>
              </a:rPr>
              <a:t>(ongoing for next period)</a:t>
            </a:r>
            <a:endParaRPr lang="en-US" sz="2800" b="1" dirty="0" smtClean="0">
              <a:latin typeface="+mj-lt"/>
              <a:ea typeface="MS PGothic" charset="0"/>
            </a:endParaRPr>
          </a:p>
          <a:p>
            <a:pPr marL="0" indent="0" eaLnBrk="1" hangingPunct="1">
              <a:spcBef>
                <a:spcPts val="1200"/>
              </a:spcBef>
              <a:buFontTx/>
              <a:buNone/>
            </a:pPr>
            <a:r>
              <a:rPr lang="en-US" sz="2800" b="1" dirty="0" smtClean="0">
                <a:latin typeface="+mj-lt"/>
                <a:ea typeface="MS PGothic" charset="0"/>
              </a:rPr>
              <a:t>11)	A proposal for </a:t>
            </a:r>
            <a:r>
              <a:rPr lang="en-US" sz="2800" b="1" dirty="0" smtClean="0">
                <a:solidFill>
                  <a:srgbClr val="0000FF"/>
                </a:solidFill>
                <a:latin typeface="+mj-lt"/>
                <a:ea typeface="MS PGothic" charset="0"/>
              </a:rPr>
              <a:t>RBON concept</a:t>
            </a:r>
            <a:r>
              <a:rPr lang="en-US" sz="2800" b="1" dirty="0" smtClean="0">
                <a:latin typeface="+mj-lt"/>
                <a:ea typeface="MS PGothic" charset="0"/>
              </a:rPr>
              <a:t> to be submitted to RA-VI MG is under preparation </a:t>
            </a:r>
            <a:r>
              <a:rPr lang="en-US" sz="2800" dirty="0" smtClean="0">
                <a:solidFill>
                  <a:srgbClr val="FF0000"/>
                </a:solidFill>
                <a:latin typeface="+mj-lt"/>
                <a:ea typeface="MS PGothic" charset="0"/>
                <a:cs typeface="Times New Roman" charset="0"/>
              </a:rPr>
              <a:t>(to be completed by 2017 March)</a:t>
            </a:r>
            <a:endParaRPr lang="en-US" sz="2800" b="1" dirty="0" smtClean="0">
              <a:solidFill>
                <a:srgbClr val="FF0000"/>
              </a:solidFill>
              <a:latin typeface="+mj-lt"/>
              <a:ea typeface="MS PGothic" charset="0"/>
            </a:endParaRPr>
          </a:p>
          <a:p>
            <a:pPr marL="0" indent="0" eaLnBrk="1" hangingPunct="1">
              <a:spcBef>
                <a:spcPct val="0"/>
              </a:spcBef>
              <a:buFontTx/>
              <a:buNone/>
            </a:pPr>
            <a:endParaRPr lang="en-US" sz="2800" b="1" dirty="0" smtClean="0">
              <a:latin typeface="+mj-lt"/>
              <a:ea typeface="MS PGothic" charset="0"/>
            </a:endParaRPr>
          </a:p>
          <a:p>
            <a:pPr marL="0" indent="0" eaLnBrk="1" hangingPunct="1">
              <a:spcBef>
                <a:spcPct val="0"/>
              </a:spcBef>
              <a:buFontTx/>
              <a:buNone/>
            </a:pPr>
            <a:endParaRPr lang="en-US" sz="2800" dirty="0" smtClean="0">
              <a:solidFill>
                <a:srgbClr val="FF0000"/>
              </a:solidFill>
              <a:latin typeface="+mj-lt"/>
              <a:ea typeface="MS PGothic" charset="0"/>
              <a:cs typeface="Times New Roman" charset="0"/>
            </a:endParaRPr>
          </a:p>
          <a:p>
            <a:pPr marL="0" indent="0">
              <a:buFontTx/>
              <a:buNone/>
            </a:pPr>
            <a:r>
              <a:rPr lang="en-US" sz="2800" b="1" dirty="0" smtClean="0">
                <a:latin typeface="+mj-lt"/>
                <a:ea typeface="MS PGothic" charset="0"/>
                <a:cs typeface="Times New Roman" charset="0"/>
              </a:rPr>
              <a:t> </a:t>
            </a:r>
            <a:endParaRPr lang="en-US" sz="2800" b="1" dirty="0">
              <a:latin typeface="+mj-lt"/>
              <a:ea typeface="MS PGothic" charset="0"/>
            </a:endParaRPr>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3. Activities</a:t>
              </a: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20896889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err="1" smtClean="0">
                <a:solidFill>
                  <a:srgbClr val="000090"/>
                </a:solidFill>
              </a:rPr>
              <a:t>Hvala</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6" y="274638"/>
            <a:ext cx="5309184" cy="1143000"/>
          </a:xfrm>
        </p:spPr>
        <p:txBody>
          <a:bodyPr>
            <a:normAutofit fontScale="90000"/>
          </a:bodyPr>
          <a:lstStyle/>
          <a:p>
            <a:r>
              <a:rPr lang="en-US" b="1" dirty="0">
                <a:solidFill>
                  <a:srgbClr val="4F81BD"/>
                </a:solidFill>
              </a:rPr>
              <a:t>WIGOS Component </a:t>
            </a:r>
            <a:r>
              <a:rPr lang="en-US" b="1" dirty="0" smtClean="0">
                <a:solidFill>
                  <a:srgbClr val="4F81BD"/>
                </a:solidFill>
              </a:rPr>
              <a:t>Systems</a:t>
            </a:r>
            <a:endParaRPr lang="en-US" b="1" dirty="0">
              <a:solidFill>
                <a:srgbClr val="4F81BD"/>
              </a:solidFill>
            </a:endParaRPr>
          </a:p>
        </p:txBody>
      </p:sp>
      <p:sp>
        <p:nvSpPr>
          <p:cNvPr id="3" name="Content Placeholder 2"/>
          <p:cNvSpPr>
            <a:spLocks noGrp="1"/>
          </p:cNvSpPr>
          <p:nvPr>
            <p:ph idx="1"/>
          </p:nvPr>
        </p:nvSpPr>
        <p:spPr>
          <a:xfrm>
            <a:off x="0" y="1600200"/>
            <a:ext cx="4268400" cy="4525963"/>
          </a:xfrm>
        </p:spPr>
        <p:txBody>
          <a:bodyPr>
            <a:normAutofit lnSpcReduction="10000"/>
          </a:bodyPr>
          <a:lstStyle/>
          <a:p>
            <a:pPr marL="481658" indent="-481658" defTabSz="914400">
              <a:spcBef>
                <a:spcPts val="1200"/>
              </a:spcBef>
              <a:buSzPct val="100000"/>
              <a:defRPr sz="2400">
                <a:latin typeface="Arial"/>
                <a:ea typeface="Arial"/>
                <a:cs typeface="Arial"/>
                <a:sym typeface="Arial"/>
              </a:defRPr>
            </a:pPr>
            <a:r>
              <a:rPr lang="en-US" dirty="0"/>
              <a:t>Global Observing System (WWW/</a:t>
            </a:r>
            <a:r>
              <a:rPr lang="en-US" b="1" dirty="0"/>
              <a:t>GOS</a:t>
            </a:r>
            <a:r>
              <a:rPr lang="en-US" dirty="0"/>
              <a:t>)</a:t>
            </a:r>
            <a:endParaRPr lang="en-US" sz="2400" dirty="0"/>
          </a:p>
          <a:p>
            <a:pPr marL="481658" indent="-481658" defTabSz="914400">
              <a:spcBef>
                <a:spcPts val="1200"/>
              </a:spcBef>
              <a:buSzPct val="100000"/>
              <a:defRPr sz="2400">
                <a:latin typeface="Arial"/>
                <a:ea typeface="Arial"/>
                <a:cs typeface="Arial"/>
                <a:sym typeface="Arial"/>
              </a:defRPr>
            </a:pPr>
            <a:r>
              <a:rPr lang="en-US" dirty="0"/>
              <a:t>Observing component of Global Atmospheric Watch (</a:t>
            </a:r>
            <a:r>
              <a:rPr lang="en-US" b="1" dirty="0"/>
              <a:t>GAW</a:t>
            </a:r>
            <a:r>
              <a:rPr lang="en-US" dirty="0"/>
              <a:t>)</a:t>
            </a:r>
            <a:endParaRPr lang="en-US" sz="2400" dirty="0"/>
          </a:p>
          <a:p>
            <a:pPr marL="481658" indent="-481658" defTabSz="914400">
              <a:spcBef>
                <a:spcPts val="1200"/>
              </a:spcBef>
              <a:buSzPct val="100000"/>
              <a:defRPr sz="2400">
                <a:latin typeface="Arial"/>
                <a:ea typeface="Arial"/>
                <a:cs typeface="Arial"/>
                <a:sym typeface="Arial"/>
              </a:defRPr>
            </a:pPr>
            <a:r>
              <a:rPr lang="en-US" dirty="0"/>
              <a:t>WMO Hydrological Observations (including </a:t>
            </a:r>
            <a:r>
              <a:rPr lang="en-US" b="1" dirty="0"/>
              <a:t>WHYCOS</a:t>
            </a:r>
            <a:r>
              <a:rPr lang="en-US" dirty="0"/>
              <a:t>) </a:t>
            </a:r>
            <a:endParaRPr lang="en-US" sz="2400" dirty="0"/>
          </a:p>
          <a:p>
            <a:pPr marL="481658" indent="-481658" defTabSz="914400">
              <a:spcBef>
                <a:spcPts val="1200"/>
              </a:spcBef>
              <a:buSzPct val="100000"/>
              <a:defRPr sz="2400">
                <a:latin typeface="Arial"/>
                <a:ea typeface="Arial"/>
                <a:cs typeface="Arial"/>
                <a:sym typeface="Arial"/>
              </a:defRPr>
            </a:pPr>
            <a:r>
              <a:rPr lang="en-US" dirty="0"/>
              <a:t>Observing component of Global </a:t>
            </a:r>
            <a:r>
              <a:rPr lang="en-US" dirty="0" err="1"/>
              <a:t>Cryosphere</a:t>
            </a:r>
            <a:r>
              <a:rPr lang="en-US" dirty="0"/>
              <a:t> Watch (</a:t>
            </a:r>
            <a:r>
              <a:rPr lang="en-US" b="1" dirty="0"/>
              <a:t>GCW</a:t>
            </a:r>
            <a:r>
              <a:rPr lang="en-US" dirty="0"/>
              <a:t>)</a:t>
            </a:r>
          </a:p>
          <a:p>
            <a:endParaRPr lang="en-US" dirty="0"/>
          </a:p>
        </p:txBody>
      </p:sp>
      <p:pic>
        <p:nvPicPr>
          <p:cNvPr id="4" name="image4.jpeg" descr="atmos_observatories"/>
          <p:cNvPicPr>
            <a:picLocks noChangeAspect="1"/>
          </p:cNvPicPr>
          <p:nvPr/>
        </p:nvPicPr>
        <p:blipFill>
          <a:blip r:embed="rId2">
            <a:extLst/>
          </a:blip>
          <a:stretch>
            <a:fillRect/>
          </a:stretch>
        </p:blipFill>
        <p:spPr>
          <a:xfrm>
            <a:off x="6159262" y="4841874"/>
            <a:ext cx="2984737" cy="2016126"/>
          </a:xfrm>
          <a:prstGeom prst="rect">
            <a:avLst/>
          </a:prstGeom>
          <a:ln w="12700">
            <a:miter lim="400000"/>
          </a:ln>
        </p:spPr>
      </p:pic>
      <p:pic>
        <p:nvPicPr>
          <p:cNvPr id="5" name="image5.jpeg" descr="WaterSensor1"/>
          <p:cNvPicPr>
            <a:picLocks noChangeAspect="1"/>
          </p:cNvPicPr>
          <p:nvPr/>
        </p:nvPicPr>
        <p:blipFill>
          <a:blip r:embed="rId3">
            <a:extLst/>
          </a:blip>
          <a:stretch>
            <a:fillRect/>
          </a:stretch>
        </p:blipFill>
        <p:spPr>
          <a:xfrm>
            <a:off x="4076430" y="3273508"/>
            <a:ext cx="3036100" cy="2016481"/>
          </a:xfrm>
          <a:prstGeom prst="rect">
            <a:avLst/>
          </a:prstGeom>
          <a:ln w="12700">
            <a:miter lim="400000"/>
          </a:ln>
        </p:spPr>
      </p:pic>
      <p:pic>
        <p:nvPicPr>
          <p:cNvPr id="6" name="image6.jpeg" descr="156"/>
          <p:cNvPicPr>
            <a:picLocks noChangeAspect="1"/>
          </p:cNvPicPr>
          <p:nvPr/>
        </p:nvPicPr>
        <p:blipFill>
          <a:blip r:embed="rId4">
            <a:extLst/>
          </a:blip>
          <a:stretch>
            <a:fillRect/>
          </a:stretch>
        </p:blipFill>
        <p:spPr>
          <a:xfrm>
            <a:off x="6060335" y="2497137"/>
            <a:ext cx="2810015" cy="1651000"/>
          </a:xfrm>
          <a:prstGeom prst="rect">
            <a:avLst/>
          </a:prstGeom>
          <a:ln w="12700">
            <a:miter lim="400000"/>
          </a:ln>
        </p:spPr>
      </p:pic>
      <p:pic>
        <p:nvPicPr>
          <p:cNvPr id="7" name="image7.jpeg" descr="GOS-fullsize"/>
          <p:cNvPicPr>
            <a:picLocks noChangeAspect="1"/>
          </p:cNvPicPr>
          <p:nvPr/>
        </p:nvPicPr>
        <p:blipFill>
          <a:blip r:embed="rId5">
            <a:extLst/>
          </a:blip>
          <a:stretch>
            <a:fillRect/>
          </a:stretch>
        </p:blipFill>
        <p:spPr>
          <a:xfrm>
            <a:off x="4900355" y="0"/>
            <a:ext cx="4243645" cy="2815217"/>
          </a:xfrm>
          <a:prstGeom prst="rect">
            <a:avLst/>
          </a:prstGeom>
          <a:ln w="12700">
            <a:miter lim="400000"/>
          </a:ln>
        </p:spPr>
      </p:pic>
    </p:spTree>
    <p:extLst>
      <p:ext uri="{BB962C8B-B14F-4D97-AF65-F5344CB8AC3E}">
        <p14:creationId xmlns:p14="http://schemas.microsoft.com/office/powerpoint/2010/main" val="29213529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F81BD"/>
                </a:solidFill>
              </a:rPr>
              <a:t>Why do we need WIGOS?</a:t>
            </a:r>
          </a:p>
        </p:txBody>
      </p:sp>
      <p:sp>
        <p:nvSpPr>
          <p:cNvPr id="3" name="Content Placeholder 2"/>
          <p:cNvSpPr>
            <a:spLocks noGrp="1"/>
          </p:cNvSpPr>
          <p:nvPr>
            <p:ph idx="1"/>
          </p:nvPr>
        </p:nvSpPr>
        <p:spPr/>
        <p:txBody>
          <a:bodyPr>
            <a:normAutofit fontScale="92500"/>
          </a:bodyPr>
          <a:lstStyle/>
          <a:p>
            <a:pPr marL="0" indent="0" defTabSz="905255">
              <a:spcBef>
                <a:spcPts val="600"/>
              </a:spcBef>
              <a:buClr>
                <a:srgbClr val="011993"/>
              </a:buClr>
              <a:buSzPct val="100000"/>
              <a:buNone/>
              <a:defRPr sz="2300" b="1">
                <a:solidFill>
                  <a:srgbClr val="011993"/>
                </a:solidFill>
                <a:latin typeface="Arial"/>
                <a:ea typeface="Arial"/>
                <a:cs typeface="Arial"/>
                <a:sym typeface="Arial"/>
              </a:defRPr>
            </a:pPr>
            <a:r>
              <a:rPr lang="en-US" dirty="0">
                <a:latin typeface="+mj-lt"/>
              </a:rPr>
              <a:t>I. NMHS mandate typically broader now than when the World Weather Watch and the GOS were created, including e.g.</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Climate monitoring, climate change, mitigation </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Air quality, atmospheric composition from urban to planetary scales</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Oceans</a:t>
            </a:r>
          </a:p>
          <a:p>
            <a:pPr marL="603805" lvl="1" indent="-222805" defTabSz="905255">
              <a:spcBef>
                <a:spcPts val="600"/>
              </a:spcBef>
              <a:buSzPct val="100000"/>
              <a:buFont typeface="Arial"/>
              <a:buChar char="•"/>
              <a:defRPr sz="2000">
                <a:latin typeface="Arial"/>
                <a:ea typeface="Arial"/>
                <a:cs typeface="Arial"/>
                <a:sym typeface="Arial"/>
              </a:defRPr>
            </a:pPr>
            <a:r>
              <a:rPr lang="en-US" dirty="0" err="1">
                <a:latin typeface="+mj-lt"/>
              </a:rPr>
              <a:t>Cryosphere</a:t>
            </a:r>
            <a:endParaRPr lang="en-US" dirty="0">
              <a:latin typeface="+mj-lt"/>
            </a:endParaRP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Water resources</a:t>
            </a:r>
          </a:p>
          <a:p>
            <a:pPr marL="0" indent="0" defTabSz="905255">
              <a:spcBef>
                <a:spcPts val="600"/>
              </a:spcBef>
              <a:buClr>
                <a:srgbClr val="011993"/>
              </a:buClr>
              <a:buSzPct val="100000"/>
              <a:buNone/>
              <a:defRPr sz="2300" b="1">
                <a:solidFill>
                  <a:srgbClr val="011993"/>
                </a:solidFill>
                <a:latin typeface="Arial"/>
                <a:ea typeface="Arial"/>
                <a:cs typeface="Arial"/>
                <a:sym typeface="Arial"/>
              </a:defRPr>
            </a:pPr>
            <a:r>
              <a:rPr lang="en-US" dirty="0">
                <a:latin typeface="+mj-lt"/>
              </a:rPr>
              <a:t>II. Technical and scientific advances:</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Observing technology</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Telecommunications</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Numerical modeling and data assimilation </a:t>
            </a:r>
          </a:p>
          <a:p>
            <a:pPr marL="603805" lvl="1" indent="-222805" defTabSz="905255">
              <a:spcBef>
                <a:spcPts val="600"/>
              </a:spcBef>
              <a:buSzPct val="100000"/>
              <a:buFont typeface="Arial"/>
              <a:buChar char="•"/>
              <a:defRPr sz="2000">
                <a:latin typeface="Arial"/>
                <a:ea typeface="Arial"/>
                <a:cs typeface="Arial"/>
                <a:sym typeface="Arial"/>
              </a:defRPr>
            </a:pPr>
            <a:r>
              <a:rPr lang="en-US" dirty="0">
                <a:latin typeface="+mj-lt"/>
              </a:rPr>
              <a:t>Increased user demand to access and use observations in decision making</a:t>
            </a:r>
          </a:p>
          <a:p>
            <a:endParaRPr lang="en-US" dirty="0">
              <a:latin typeface="+mj-lt"/>
            </a:endParaRPr>
          </a:p>
        </p:txBody>
      </p:sp>
    </p:spTree>
    <p:extLst>
      <p:ext uri="{BB962C8B-B14F-4D97-AF65-F5344CB8AC3E}">
        <p14:creationId xmlns:p14="http://schemas.microsoft.com/office/powerpoint/2010/main" val="343335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F81BD"/>
                </a:solidFill>
              </a:rPr>
              <a:t>Why do we need WIGOS?</a:t>
            </a:r>
          </a:p>
        </p:txBody>
      </p:sp>
      <p:sp>
        <p:nvSpPr>
          <p:cNvPr id="3" name="Content Placeholder 2"/>
          <p:cNvSpPr>
            <a:spLocks noGrp="1"/>
          </p:cNvSpPr>
          <p:nvPr>
            <p:ph idx="1"/>
          </p:nvPr>
        </p:nvSpPr>
        <p:spPr/>
        <p:txBody>
          <a:bodyPr>
            <a:normAutofit fontScale="92500" lnSpcReduction="10000"/>
          </a:bodyPr>
          <a:lstStyle/>
          <a:p>
            <a:pPr marL="423923" indent="-423923" defTabSz="905255">
              <a:spcBef>
                <a:spcPts val="600"/>
              </a:spcBef>
              <a:buClr>
                <a:srgbClr val="011993"/>
              </a:buClr>
              <a:buSzPct val="100000"/>
              <a:defRPr sz="2300" b="1">
                <a:solidFill>
                  <a:srgbClr val="011993"/>
                </a:solidFill>
                <a:latin typeface="Arial"/>
                <a:ea typeface="Arial"/>
                <a:cs typeface="Arial"/>
                <a:sym typeface="Arial"/>
              </a:defRPr>
            </a:pPr>
            <a:r>
              <a:rPr lang="en-US" dirty="0"/>
              <a:t>III. </a:t>
            </a:r>
            <a:r>
              <a:rPr lang="en-US" sz="2400" dirty="0"/>
              <a:t>Economic realities</a:t>
            </a:r>
          </a:p>
          <a:p>
            <a:pPr marL="742243" lvl="1" indent="-361244" defTabSz="905255">
              <a:spcBef>
                <a:spcPts val="600"/>
              </a:spcBef>
              <a:buSzPct val="100000"/>
              <a:buFont typeface="Arial"/>
              <a:buChar char="•"/>
              <a:defRPr sz="2400">
                <a:latin typeface="Arial"/>
                <a:ea typeface="Arial"/>
                <a:cs typeface="Arial"/>
                <a:sym typeface="Arial"/>
              </a:defRPr>
            </a:pPr>
            <a:r>
              <a:rPr lang="en-US" dirty="0"/>
              <a:t>Budgetary pressure on many NMHS, in spite of growing mandate and increasing demand for services</a:t>
            </a:r>
          </a:p>
          <a:p>
            <a:pPr marL="742243" lvl="1" indent="-361244" defTabSz="905255">
              <a:spcBef>
                <a:spcPts val="600"/>
              </a:spcBef>
              <a:buSzPct val="100000"/>
              <a:buFont typeface="Arial"/>
              <a:buChar char="•"/>
              <a:defRPr sz="2400">
                <a:latin typeface="Arial"/>
                <a:ea typeface="Arial"/>
                <a:cs typeface="Arial"/>
                <a:sym typeface="Arial"/>
              </a:defRPr>
            </a:pPr>
            <a:r>
              <a:rPr lang="en-US" dirty="0"/>
              <a:t>Efficiency by exploiting synergies</a:t>
            </a:r>
          </a:p>
          <a:p>
            <a:pPr marL="950147" lvl="2" indent="-188145" defTabSz="905255">
              <a:spcBef>
                <a:spcPts val="600"/>
              </a:spcBef>
              <a:buSzPct val="100000"/>
              <a:defRPr sz="2000">
                <a:latin typeface="Arial"/>
                <a:ea typeface="Arial"/>
                <a:cs typeface="Arial"/>
                <a:sym typeface="Arial"/>
              </a:defRPr>
            </a:pPr>
            <a:r>
              <a:rPr lang="en-US" dirty="0"/>
              <a:t>Integration of observing networks across disciplines (e.g. weather and climate)</a:t>
            </a:r>
          </a:p>
          <a:p>
            <a:pPr marL="950147" lvl="2" indent="-188145" defTabSz="905255">
              <a:spcBef>
                <a:spcPts val="600"/>
              </a:spcBef>
              <a:buSzPct val="100000"/>
              <a:defRPr sz="2000">
                <a:latin typeface="Arial"/>
                <a:ea typeface="Arial"/>
                <a:cs typeface="Arial"/>
                <a:sym typeface="Arial"/>
              </a:defRPr>
            </a:pPr>
            <a:r>
              <a:rPr lang="en-US" dirty="0"/>
              <a:t>Integration across organizational boundaries, e.g. between different national ministries/departments operating observing systems</a:t>
            </a:r>
          </a:p>
          <a:p>
            <a:pPr marL="950147" lvl="2" indent="-188145" defTabSz="905255">
              <a:spcBef>
                <a:spcPts val="600"/>
              </a:spcBef>
              <a:buSzPct val="100000"/>
              <a:defRPr sz="2000">
                <a:latin typeface="Arial"/>
                <a:ea typeface="Arial"/>
                <a:cs typeface="Arial"/>
                <a:sym typeface="Arial"/>
              </a:defRPr>
            </a:pPr>
            <a:r>
              <a:rPr lang="en-US" dirty="0"/>
              <a:t>Integration across technological boundaries, e.g. between surface- and space-based systems</a:t>
            </a:r>
          </a:p>
          <a:p>
            <a:pPr defTabSz="905255">
              <a:spcBef>
                <a:spcPts val="600"/>
              </a:spcBef>
              <a:defRPr sz="2400" b="1" i="1" u="sng">
                <a:latin typeface="Arial"/>
                <a:ea typeface="Arial"/>
                <a:cs typeface="Arial"/>
                <a:sym typeface="Arial"/>
              </a:defRPr>
            </a:pPr>
            <a:r>
              <a:rPr lang="en-US" dirty="0"/>
              <a:t>Basic principle: One observation, many applications, many users</a:t>
            </a:r>
            <a:endParaRPr lang="en-US" dirty="0"/>
          </a:p>
        </p:txBody>
      </p:sp>
    </p:spTree>
    <p:extLst>
      <p:ext uri="{BB962C8B-B14F-4D97-AF65-F5344CB8AC3E}">
        <p14:creationId xmlns:p14="http://schemas.microsoft.com/office/powerpoint/2010/main" val="15696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4F81BD"/>
                </a:solidFill>
              </a:rPr>
              <a:t>WMO Regional Association VI</a:t>
            </a:r>
            <a:endParaRPr lang="en-US" b="1" dirty="0">
              <a:solidFill>
                <a:srgbClr val="4F81BD"/>
              </a:solidFill>
            </a:endParaRPr>
          </a:p>
        </p:txBody>
      </p:sp>
      <p:pic>
        <p:nvPicPr>
          <p:cNvPr id="4" name="Content Placeholder 3" descr="index.jpg"/>
          <p:cNvPicPr>
            <a:picLocks noGrp="1" noChangeAspect="1"/>
          </p:cNvPicPr>
          <p:nvPr>
            <p:ph idx="1"/>
          </p:nvPr>
        </p:nvPicPr>
        <p:blipFill>
          <a:blip r:embed="rId2">
            <a:extLst>
              <a:ext uri="{28A0092B-C50C-407E-A947-70E740481C1C}">
                <a14:useLocalDpi xmlns:a14="http://schemas.microsoft.com/office/drawing/2010/main" val="0"/>
              </a:ext>
            </a:extLst>
          </a:blip>
          <a:srcRect l="1433" r="1433"/>
          <a:stretch>
            <a:fillRect/>
          </a:stretch>
        </p:blipFill>
        <p:spPr>
          <a:xfrm>
            <a:off x="457200" y="1395375"/>
            <a:ext cx="8229600" cy="4721859"/>
          </a:xfrm>
        </p:spPr>
      </p:pic>
    </p:spTree>
    <p:extLst>
      <p:ext uri="{BB962C8B-B14F-4D97-AF65-F5344CB8AC3E}">
        <p14:creationId xmlns:p14="http://schemas.microsoft.com/office/powerpoint/2010/main" val="412306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4725" y="988907"/>
            <a:ext cx="7885112" cy="0"/>
          </a:xfrm>
          <a:prstGeom prst="line">
            <a:avLst/>
          </a:prstGeom>
          <a:noFill/>
          <a:ln w="76200">
            <a:solidFill>
              <a:srgbClr val="FFCC00"/>
            </a:solidFill>
            <a:round/>
            <a:headEnd/>
            <a:tailEnd/>
          </a:ln>
          <a:effectLst/>
        </p:spPr>
        <p:txBody>
          <a:bodyPr wrap="none"/>
          <a:lstStyle/>
          <a:p>
            <a:endParaRPr lang="hr-HR"/>
          </a:p>
        </p:txBody>
      </p:sp>
      <p:sp>
        <p:nvSpPr>
          <p:cNvPr id="5" name="Rectangle 3"/>
          <p:cNvSpPr txBox="1">
            <a:spLocks noChangeArrowheads="1"/>
          </p:cNvSpPr>
          <p:nvPr/>
        </p:nvSpPr>
        <p:spPr bwMode="auto">
          <a:xfrm>
            <a:off x="0" y="188640"/>
            <a:ext cx="9144000" cy="7563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spcBef>
                <a:spcPts val="1440"/>
              </a:spcBef>
              <a:spcAft>
                <a:spcPts val="0"/>
              </a:spcAft>
            </a:pPr>
            <a:r>
              <a:rPr lang="en-GB" sz="3200" b="1" dirty="0" smtClean="0">
                <a:solidFill>
                  <a:schemeClr val="bg1"/>
                </a:solidFill>
                <a:effectLst>
                  <a:outerShdw blurRad="50800" dist="38100" algn="tr" rotWithShape="0">
                    <a:prstClr val="black">
                      <a:alpha val="40000"/>
                    </a:prstClr>
                  </a:outerShdw>
                </a:effectLst>
                <a:latin typeface="Calibri" pitchFamily="34" charset="0"/>
              </a:rPr>
              <a:t>RA VI Operational Plan</a:t>
            </a:r>
            <a:endParaRPr lang="hr-HR" sz="3200" dirty="0">
              <a:solidFill>
                <a:schemeClr val="bg1"/>
              </a:solidFill>
              <a:latin typeface="Calibri" pitchFamily="34" charset="0"/>
            </a:endParaRPr>
          </a:p>
        </p:txBody>
      </p:sp>
      <p:pic>
        <p:nvPicPr>
          <p:cNvPr id="6" name="Picture 7" descr="RA VI"/>
          <p:cNvPicPr>
            <a:picLocks noChangeAspect="1" noChangeArrowheads="1"/>
          </p:cNvPicPr>
          <p:nvPr/>
        </p:nvPicPr>
        <p:blipFill>
          <a:blip r:embed="rId2" cstate="print"/>
          <a:srcRect/>
          <a:stretch>
            <a:fillRect/>
          </a:stretch>
        </p:blipFill>
        <p:spPr bwMode="auto">
          <a:xfrm>
            <a:off x="7889837" y="192563"/>
            <a:ext cx="1259632" cy="79634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2048" y="1441673"/>
            <a:ext cx="8388424" cy="3528392"/>
          </a:xfrm>
          <a:prstGeom prst="rect">
            <a:avLst/>
          </a:prstGeom>
          <a:noFill/>
          <a:ln w="9525">
            <a:noFill/>
            <a:miter lim="800000"/>
            <a:headEnd/>
            <a:tailEnd/>
          </a:ln>
        </p:spPr>
      </p:pic>
      <p:sp>
        <p:nvSpPr>
          <p:cNvPr id="10" name="Oval 9"/>
          <p:cNvSpPr/>
          <p:nvPr/>
        </p:nvSpPr>
        <p:spPr>
          <a:xfrm>
            <a:off x="8280920" y="4610025"/>
            <a:ext cx="504056"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Oval 10"/>
          <p:cNvSpPr/>
          <p:nvPr/>
        </p:nvSpPr>
        <p:spPr>
          <a:xfrm>
            <a:off x="7776864" y="4610025"/>
            <a:ext cx="504056"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2" name="Straight Connector 11"/>
          <p:cNvCxnSpPr/>
          <p:nvPr/>
        </p:nvCxnSpPr>
        <p:spPr>
          <a:xfrm>
            <a:off x="1440160" y="4898057"/>
            <a:ext cx="12961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016" y="1648986"/>
            <a:ext cx="5256584" cy="584775"/>
          </a:xfrm>
          <a:prstGeom prst="rect">
            <a:avLst/>
          </a:prstGeom>
          <a:solidFill>
            <a:srgbClr val="FFFF99"/>
          </a:solidFill>
          <a:ln>
            <a:solidFill>
              <a:srgbClr val="C00000"/>
            </a:solidFill>
          </a:ln>
        </p:spPr>
        <p:txBody>
          <a:bodyPr wrap="square">
            <a:spAutoFit/>
          </a:bodyPr>
          <a:lstStyle/>
          <a:p>
            <a:r>
              <a:rPr lang="en-US" sz="1600" dirty="0" smtClean="0">
                <a:solidFill>
                  <a:srgbClr val="000066"/>
                </a:solidFill>
                <a:effectLst>
                  <a:outerShdw blurRad="38100" dist="38100" dir="2700000" algn="tl">
                    <a:srgbClr val="000000">
                      <a:alpha val="43137"/>
                    </a:srgbClr>
                  </a:outerShdw>
                </a:effectLst>
                <a:latin typeface="Calibri" pitchFamily="34" charset="0"/>
              </a:rPr>
              <a:t>“WMO RA VI WIGOS Workshop</a:t>
            </a:r>
            <a:r>
              <a:rPr lang="hr-HR" sz="1600" dirty="0" smtClean="0">
                <a:solidFill>
                  <a:srgbClr val="000066"/>
                </a:solidFill>
                <a:effectLst>
                  <a:outerShdw blurRad="38100" dist="38100" dir="2700000" algn="tl">
                    <a:srgbClr val="000000">
                      <a:alpha val="43137"/>
                    </a:srgbClr>
                  </a:outerShdw>
                </a:effectLst>
                <a:latin typeface="Calibri" pitchFamily="34" charset="0"/>
              </a:rPr>
              <a:t> </a:t>
            </a:r>
            <a:r>
              <a:rPr lang="en-US" sz="1600" dirty="0" smtClean="0">
                <a:solidFill>
                  <a:srgbClr val="000066"/>
                </a:solidFill>
                <a:effectLst>
                  <a:outerShdw blurRad="38100" dist="38100" dir="2700000" algn="tl">
                    <a:srgbClr val="000000">
                      <a:alpha val="43137"/>
                    </a:srgbClr>
                  </a:outerShdw>
                </a:effectLst>
                <a:latin typeface="Calibri" pitchFamily="34" charset="0"/>
              </a:rPr>
              <a:t>for RA VI (Europe)</a:t>
            </a:r>
            <a:r>
              <a:rPr lang="hr-HR" sz="1600" dirty="0" smtClean="0">
                <a:solidFill>
                  <a:srgbClr val="000066"/>
                </a:solidFill>
                <a:effectLst>
                  <a:outerShdw blurRad="38100" dist="38100" dir="2700000" algn="tl">
                    <a:srgbClr val="000000">
                      <a:alpha val="43137"/>
                    </a:srgbClr>
                  </a:outerShdw>
                </a:effectLst>
                <a:latin typeface="Calibri" pitchFamily="34" charset="0"/>
              </a:rPr>
              <a:t> </a:t>
            </a:r>
            <a:r>
              <a:rPr lang="en-US" sz="1600" dirty="0" smtClean="0">
                <a:solidFill>
                  <a:srgbClr val="000066"/>
                </a:solidFill>
                <a:effectLst>
                  <a:outerShdw blurRad="38100" dist="38100" dir="2700000" algn="tl">
                    <a:srgbClr val="000000">
                      <a:alpha val="43137"/>
                    </a:srgbClr>
                  </a:outerShdw>
                </a:effectLst>
                <a:latin typeface="Calibri" pitchFamily="34" charset="0"/>
              </a:rPr>
              <a:t>Members”</a:t>
            </a:r>
            <a:r>
              <a:rPr lang="hr-HR" sz="1600" dirty="0" smtClean="0">
                <a:solidFill>
                  <a:srgbClr val="000066"/>
                </a:solidFill>
                <a:effectLst>
                  <a:outerShdw blurRad="38100" dist="38100" dir="2700000" algn="tl">
                    <a:srgbClr val="000000">
                      <a:alpha val="43137"/>
                    </a:srgbClr>
                  </a:outerShdw>
                </a:effectLst>
                <a:latin typeface="Calibri" pitchFamily="34" charset="0"/>
              </a:rPr>
              <a:t>, </a:t>
            </a:r>
            <a:r>
              <a:rPr lang="en-US" sz="1600" dirty="0" smtClean="0">
                <a:solidFill>
                  <a:srgbClr val="000066"/>
                </a:solidFill>
                <a:latin typeface="Calibri" pitchFamily="34" charset="0"/>
              </a:rPr>
              <a:t>Belgrade, Serbia 24 - 27 November 2015</a:t>
            </a:r>
            <a:endParaRPr lang="hr-HR" sz="1600" dirty="0">
              <a:solidFill>
                <a:srgbClr val="000066"/>
              </a:solidFill>
              <a:latin typeface="Calibri" pitchFamily="34" charset="0"/>
            </a:endParaRPr>
          </a:p>
        </p:txBody>
      </p:sp>
      <p:pic>
        <p:nvPicPr>
          <p:cNvPr id="14" name="Picture 5" descr="H:\DHMZ\4. Međunarodni poslovi\2. Udruženja\ICCED\2016 Bukurešt\Prezentacija - izvješće - staro\WIGOS Belgrade.jpg"/>
          <p:cNvPicPr>
            <a:picLocks noChangeAspect="1" noChangeArrowheads="1"/>
          </p:cNvPicPr>
          <p:nvPr/>
        </p:nvPicPr>
        <p:blipFill>
          <a:blip r:embed="rId4" cstate="print"/>
          <a:srcRect/>
          <a:stretch>
            <a:fillRect/>
          </a:stretch>
        </p:blipFill>
        <p:spPr bwMode="auto">
          <a:xfrm>
            <a:off x="3450930" y="2449785"/>
            <a:ext cx="4325934" cy="2520280"/>
          </a:xfrm>
          <a:prstGeom prst="rect">
            <a:avLst/>
          </a:prstGeom>
          <a:noFill/>
        </p:spPr>
      </p:pic>
      <p:sp>
        <p:nvSpPr>
          <p:cNvPr id="15" name="Line Callout 2 14"/>
          <p:cNvSpPr/>
          <p:nvPr/>
        </p:nvSpPr>
        <p:spPr>
          <a:xfrm flipH="1">
            <a:off x="72008" y="2665809"/>
            <a:ext cx="3456384" cy="792088"/>
          </a:xfrm>
          <a:prstGeom prst="borderCallout2">
            <a:avLst>
              <a:gd name="adj1" fmla="val 100571"/>
              <a:gd name="adj2" fmla="val 52600"/>
              <a:gd name="adj3" fmla="val 181583"/>
              <a:gd name="adj4" fmla="val 47662"/>
              <a:gd name="adj5" fmla="val 258382"/>
              <a:gd name="adj6" fmla="val 40737"/>
            </a:avLst>
          </a:prstGeom>
          <a:solidFill>
            <a:srgbClr val="FFFF99">
              <a:alpha val="7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smtClean="0">
                <a:solidFill>
                  <a:srgbClr val="C00000"/>
                </a:solidFill>
                <a:latin typeface="Calibri" pitchFamily="34" charset="0"/>
              </a:rPr>
              <a:t>Support WIGOS Implementation Plan</a:t>
            </a:r>
            <a:endParaRPr lang="hr-HR" sz="1600" b="1" dirty="0">
              <a:solidFill>
                <a:srgbClr val="C00000"/>
              </a:solidFill>
              <a:latin typeface="Calibri" pitchFamily="34" charset="0"/>
            </a:endParaRPr>
          </a:p>
        </p:txBody>
      </p:sp>
    </p:spTree>
    <p:extLst>
      <p:ext uri="{BB962C8B-B14F-4D97-AF65-F5344CB8AC3E}">
        <p14:creationId xmlns:p14="http://schemas.microsoft.com/office/powerpoint/2010/main" val="3593796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500"/>
                                        <p:tgtEl>
                                          <p:spTgt spid="15"/>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500"/>
                                        <p:tgtEl>
                                          <p:spTgt spid="1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9"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07950" y="1376363"/>
            <a:ext cx="8780463" cy="5329237"/>
          </a:xfrm>
        </p:spPr>
        <p:txBody>
          <a:bodyPr/>
          <a:lstStyle/>
          <a:p>
            <a:pPr>
              <a:buClr>
                <a:srgbClr val="FF0000"/>
              </a:buClr>
              <a:buSzPct val="150000"/>
              <a:buFont typeface="Arial" pitchFamily="34" charset="0"/>
              <a:buChar char="•"/>
              <a:defRPr/>
            </a:pPr>
            <a:endParaRPr lang="tr-TR" sz="2400" b="1" dirty="0" smtClean="0">
              <a:solidFill>
                <a:srgbClr val="0000FF"/>
              </a:solidFill>
              <a:cs typeface="ＭＳ Ｐゴシック" charset="0"/>
            </a:endParaRPr>
          </a:p>
          <a:p>
            <a:pPr>
              <a:buClr>
                <a:srgbClr val="FF0000"/>
              </a:buClr>
              <a:buSzPct val="150000"/>
              <a:buFont typeface="Arial" pitchFamily="34" charset="0"/>
              <a:buChar char="•"/>
              <a:defRPr/>
            </a:pPr>
            <a:r>
              <a:rPr lang="en-GB" sz="2400" b="1" dirty="0" smtClean="0">
                <a:cs typeface="ＭＳ Ｐゴシック" charset="0"/>
              </a:rPr>
              <a:t>WIGOS Implementation Plan for </a:t>
            </a:r>
            <a:r>
              <a:rPr lang="en-GB" sz="2400" b="1" dirty="0" smtClean="0">
                <a:cs typeface="ＭＳ Ｐゴシック" charset="0"/>
              </a:rPr>
              <a:t>Regional Association VI (Europe) </a:t>
            </a:r>
            <a:r>
              <a:rPr lang="en-GB" sz="2400" b="1" dirty="0" smtClean="0">
                <a:solidFill>
                  <a:srgbClr val="FF0000"/>
                </a:solidFill>
                <a:cs typeface="ＭＳ Ｐゴシック" charset="0"/>
              </a:rPr>
              <a:t>(</a:t>
            </a:r>
            <a:r>
              <a:rPr lang="en-GB" sz="2400" b="1" dirty="0" smtClean="0">
                <a:solidFill>
                  <a:srgbClr val="FF0000"/>
                </a:solidFill>
                <a:cs typeface="ＭＳ Ｐゴシック" charset="0"/>
              </a:rPr>
              <a:t>R-WIP-VI</a:t>
            </a:r>
            <a:r>
              <a:rPr lang="en-GB" sz="2400" b="1" dirty="0" smtClean="0">
                <a:cs typeface="ＭＳ Ｐゴシック" charset="0"/>
              </a:rPr>
              <a:t>) </a:t>
            </a:r>
            <a:r>
              <a:rPr lang="en-GB" sz="2400" b="1" dirty="0" smtClean="0">
                <a:cs typeface="ＭＳ Ｐゴシック" charset="0"/>
              </a:rPr>
              <a:t>is reviewed </a:t>
            </a:r>
            <a:r>
              <a:rPr lang="en-GB" sz="2400" b="1" dirty="0" smtClean="0">
                <a:cs typeface="ＭＳ Ｐゴシック" charset="0"/>
              </a:rPr>
              <a:t>and updated based on the discussions during the workshop held in </a:t>
            </a:r>
            <a:r>
              <a:rPr lang="en-GB" sz="2400" b="1" dirty="0" smtClean="0">
                <a:cs typeface="ＭＳ Ｐゴシック" charset="0"/>
              </a:rPr>
              <a:t>Madrid</a:t>
            </a:r>
            <a:r>
              <a:rPr lang="en-GB" sz="2400" b="1" dirty="0">
                <a:cs typeface="ＭＳ Ｐゴシック" charset="0"/>
              </a:rPr>
              <a:t> </a:t>
            </a:r>
            <a:r>
              <a:rPr lang="en-GB" sz="2400" b="1" dirty="0" smtClean="0">
                <a:cs typeface="ＭＳ Ｐゴシック" charset="0"/>
              </a:rPr>
              <a:t>in 2013. It </a:t>
            </a:r>
            <a:r>
              <a:rPr lang="en-GB" sz="2400" b="1" dirty="0" smtClean="0">
                <a:cs typeface="ＭＳ Ｐゴシック" charset="0"/>
              </a:rPr>
              <a:t>was </a:t>
            </a:r>
            <a:r>
              <a:rPr lang="en-GB" sz="2400" b="1" dirty="0" smtClean="0">
                <a:cs typeface="ＭＳ Ｐゴシック" charset="0"/>
              </a:rPr>
              <a:t>then submitted </a:t>
            </a:r>
            <a:r>
              <a:rPr lang="en-GB" sz="2400" b="1" dirty="0" smtClean="0">
                <a:cs typeface="ＭＳ Ｐゴシック" charset="0"/>
              </a:rPr>
              <a:t>to the 16</a:t>
            </a:r>
            <a:r>
              <a:rPr lang="en-GB" sz="2400" b="1" baseline="30000" dirty="0" smtClean="0">
                <a:cs typeface="ＭＳ Ｐゴシック" charset="0"/>
              </a:rPr>
              <a:t>th</a:t>
            </a:r>
            <a:r>
              <a:rPr lang="en-GB" sz="2400" b="1" dirty="0" smtClean="0">
                <a:cs typeface="ＭＳ Ｐゴシック" charset="0"/>
              </a:rPr>
              <a:t> session of RA-VI and adopted in Helsinki, September </a:t>
            </a:r>
            <a:r>
              <a:rPr lang="en-GB" sz="2400" b="1" dirty="0" smtClean="0">
                <a:cs typeface="ＭＳ Ｐゴシック" charset="0"/>
              </a:rPr>
              <a:t>2013</a:t>
            </a:r>
            <a:endParaRPr lang="tr-TR" sz="2400" b="1" dirty="0" smtClean="0">
              <a:cs typeface="ＭＳ Ｐゴシック" charset="0"/>
            </a:endParaRPr>
          </a:p>
          <a:p>
            <a:pPr marL="0" indent="0">
              <a:buClr>
                <a:srgbClr val="FF0000"/>
              </a:buClr>
              <a:buSzPct val="150000"/>
              <a:buFontTx/>
              <a:buNone/>
              <a:defRPr/>
            </a:pPr>
            <a:endParaRPr lang="tr-TR" sz="2400" b="1" dirty="0" smtClean="0">
              <a:solidFill>
                <a:srgbClr val="0000FF"/>
              </a:solidFill>
              <a:cs typeface="ＭＳ Ｐゴシック" charset="0"/>
            </a:endParaRPr>
          </a:p>
          <a:p>
            <a:pPr>
              <a:buClr>
                <a:srgbClr val="FF0000"/>
              </a:buClr>
              <a:buSzPct val="150000"/>
              <a:buFont typeface="Arial" pitchFamily="34" charset="0"/>
              <a:buChar char="•"/>
              <a:defRPr/>
            </a:pPr>
            <a:r>
              <a:rPr lang="en-GB" sz="2400" b="1" dirty="0" smtClean="0">
                <a:solidFill>
                  <a:srgbClr val="FF0000"/>
                </a:solidFill>
                <a:cs typeface="ＭＳ Ｐゴシック" charset="0"/>
              </a:rPr>
              <a:t>WG</a:t>
            </a:r>
            <a:r>
              <a:rPr lang="en-GB" sz="2400" b="1" dirty="0" smtClean="0">
                <a:solidFill>
                  <a:srgbClr val="FF0000"/>
                </a:solidFill>
                <a:cs typeface="ＭＳ Ｐゴシック" charset="0"/>
              </a:rPr>
              <a:t>-TDI</a:t>
            </a:r>
            <a:r>
              <a:rPr lang="en-GB" sz="2400" b="1" dirty="0" smtClean="0">
                <a:cs typeface="ＭＳ Ｐゴシック" charset="0"/>
              </a:rPr>
              <a:t> </a:t>
            </a:r>
            <a:r>
              <a:rPr lang="en-GB" sz="2400" b="1" dirty="0" smtClean="0">
                <a:cs typeface="ＭＳ Ｐゴシック" charset="0"/>
              </a:rPr>
              <a:t>(Technology Development and Implementation) was </a:t>
            </a:r>
            <a:r>
              <a:rPr lang="en-GB" sz="2400" b="1" dirty="0" smtClean="0">
                <a:cs typeface="ＭＳ Ｐゴシック" charset="0"/>
              </a:rPr>
              <a:t>re-established </a:t>
            </a:r>
            <a:r>
              <a:rPr lang="en-GB" sz="2400" b="1" dirty="0" smtClean="0">
                <a:cs typeface="ＭＳ Ｐゴシック" charset="0"/>
              </a:rPr>
              <a:t>at </a:t>
            </a:r>
            <a:r>
              <a:rPr lang="en-GB" sz="2400" b="1" dirty="0" smtClean="0">
                <a:cs typeface="ＭＳ Ｐゴシック" charset="0"/>
              </a:rPr>
              <a:t>16</a:t>
            </a:r>
            <a:r>
              <a:rPr lang="en-GB" sz="2400" b="1" baseline="30000" dirty="0" smtClean="0">
                <a:cs typeface="ＭＳ Ｐゴシック" charset="0"/>
              </a:rPr>
              <a:t>th</a:t>
            </a:r>
            <a:r>
              <a:rPr lang="en-GB" sz="2400" b="1" dirty="0" smtClean="0">
                <a:cs typeface="ＭＳ Ｐゴシック" charset="0"/>
              </a:rPr>
              <a:t> session of RA-VI with </a:t>
            </a:r>
            <a:r>
              <a:rPr lang="en-GB" sz="2400" b="1" dirty="0" smtClean="0">
                <a:cs typeface="ＭＳ Ｐゴシック" charset="0"/>
              </a:rPr>
              <a:t>one of the key tasks to follow WIGOS </a:t>
            </a:r>
            <a:r>
              <a:rPr lang="en-GB" sz="2400" b="1" dirty="0" smtClean="0">
                <a:cs typeface="ＭＳ Ｐゴシック" charset="0"/>
              </a:rPr>
              <a:t>issues in RA-VI including review, update and implement </a:t>
            </a:r>
            <a:r>
              <a:rPr lang="en-GB" sz="2400" b="1" dirty="0" smtClean="0">
                <a:cs typeface="ＭＳ Ｐゴシック" charset="0"/>
              </a:rPr>
              <a:t>the </a:t>
            </a:r>
            <a:r>
              <a:rPr lang="en-GB" sz="2400" b="1" dirty="0" smtClean="0">
                <a:solidFill>
                  <a:srgbClr val="FF0000"/>
                </a:solidFill>
                <a:cs typeface="ＭＳ Ｐゴシック" charset="0"/>
              </a:rPr>
              <a:t>R-WIP-</a:t>
            </a:r>
            <a:r>
              <a:rPr lang="en-GB" sz="2400" b="1" dirty="0" smtClean="0">
                <a:solidFill>
                  <a:srgbClr val="FF0000"/>
                </a:solidFill>
                <a:cs typeface="ＭＳ Ｐゴシック" charset="0"/>
              </a:rPr>
              <a:t>VI </a:t>
            </a:r>
            <a:r>
              <a:rPr lang="en-GB" sz="2400" b="1" dirty="0" smtClean="0">
                <a:cs typeface="ＭＳ Ｐゴシック" charset="0"/>
              </a:rPr>
              <a:t>(Regional WIGOS Implementation Plan)</a:t>
            </a:r>
            <a:endParaRPr lang="tr-TR" sz="2400" b="1" dirty="0" smtClean="0">
              <a:solidFill>
                <a:srgbClr val="000000"/>
              </a:solidFill>
              <a:cs typeface="ＭＳ Ｐゴシック" charset="0"/>
            </a:endParaRPr>
          </a:p>
          <a:p>
            <a:pPr>
              <a:defRPr/>
            </a:pPr>
            <a:endParaRPr lang="tr-TR" sz="2000" dirty="0">
              <a:cs typeface="ＭＳ Ｐゴシック" charset="0"/>
            </a:endParaRPr>
          </a:p>
          <a:p>
            <a:pPr marL="0" indent="0" eaLnBrk="1" hangingPunct="1">
              <a:lnSpc>
                <a:spcPct val="90000"/>
              </a:lnSpc>
              <a:buFontTx/>
              <a:buNone/>
              <a:defRPr/>
            </a:pPr>
            <a:endParaRPr lang="tr-TR" altLang="tr-TR" sz="2000" dirty="0" smtClean="0">
              <a:cs typeface="ＭＳ Ｐゴシック" charset="0"/>
            </a:endParaRPr>
          </a:p>
          <a:p>
            <a:pPr marL="533400" indent="-533400" eaLnBrk="1" hangingPunct="1">
              <a:lnSpc>
                <a:spcPct val="90000"/>
              </a:lnSpc>
              <a:buFont typeface="Wingdings" pitchFamily="2" charset="2"/>
              <a:buChar char="Ø"/>
              <a:defRPr/>
            </a:pPr>
            <a:endParaRPr lang="tr-TR" altLang="tr-TR" sz="2000" dirty="0">
              <a:cs typeface="ＭＳ Ｐゴシック" charset="0"/>
            </a:endParaRPr>
          </a:p>
        </p:txBody>
      </p:sp>
      <p:sp>
        <p:nvSpPr>
          <p:cNvPr id="6148"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4CD10F90-1B9B-BF47-9C1C-25357778C3C2}" type="slidenum">
              <a:rPr lang="en-GB" sz="1400"/>
              <a:pPr/>
              <a:t>8</a:t>
            </a:fld>
            <a:endParaRPr lang="en-GB" sz="1400"/>
          </a:p>
        </p:txBody>
      </p:sp>
      <p:grpSp>
        <p:nvGrpSpPr>
          <p:cNvPr id="2" name="Group 1"/>
          <p:cNvGrpSpPr/>
          <p:nvPr/>
        </p:nvGrpSpPr>
        <p:grpSpPr>
          <a:xfrm>
            <a:off x="0" y="0"/>
            <a:ext cx="9144000" cy="792163"/>
            <a:chOff x="0" y="0"/>
            <a:chExt cx="9144000" cy="792163"/>
          </a:xfrm>
        </p:grpSpPr>
        <p:sp>
          <p:nvSpPr>
            <p:cNvPr id="5"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1. WIGOS </a:t>
              </a:r>
              <a:r>
                <a:rPr lang="en-US" altLang="fi-FI" sz="3200" b="1" kern="0" dirty="0" smtClean="0">
                  <a:solidFill>
                    <a:schemeClr val="bg1"/>
                  </a:solidFill>
                  <a:latin typeface="Calibri" pitchFamily="34" charset="0"/>
                  <a:ea typeface="+mj-ea"/>
                  <a:cs typeface="+mj-cs"/>
                </a:rPr>
                <a:t>Implementation in RA</a:t>
              </a:r>
              <a:r>
                <a:rPr lang="en-US" altLang="fi-FI" sz="3200" b="1" kern="0" dirty="0">
                  <a:solidFill>
                    <a:schemeClr val="bg1"/>
                  </a:solidFill>
                  <a:latin typeface="Calibri" pitchFamily="34" charset="0"/>
                  <a:ea typeface="+mj-ea"/>
                  <a:cs typeface="+mj-cs"/>
                </a:rPr>
                <a:t>-VI</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6"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31746628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91595" y="1376363"/>
            <a:ext cx="8195205" cy="4822805"/>
          </a:xfrm>
        </p:spPr>
        <p:txBody>
          <a:bodyPr/>
          <a:lstStyle/>
          <a:p>
            <a:pPr>
              <a:buClr>
                <a:srgbClr val="FF0000"/>
              </a:buClr>
              <a:buSzPct val="150000"/>
              <a:buFont typeface="Arial" pitchFamily="34" charset="0"/>
              <a:buChar char="•"/>
              <a:defRPr/>
            </a:pPr>
            <a:r>
              <a:rPr lang="en-GB" sz="2400" b="1" dirty="0" smtClean="0">
                <a:cs typeface="ＭＳ Ｐゴシック" charset="0"/>
              </a:rPr>
              <a:t>A task team </a:t>
            </a:r>
            <a:r>
              <a:rPr lang="en-GB" sz="2400" b="1" dirty="0" smtClean="0">
                <a:solidFill>
                  <a:srgbClr val="FF0000"/>
                </a:solidFill>
                <a:cs typeface="ＭＳ Ｐゴシック" charset="0"/>
              </a:rPr>
              <a:t>(TT-W</a:t>
            </a:r>
            <a:r>
              <a:rPr lang="tr-TR" sz="2400" b="1" dirty="0" smtClean="0">
                <a:solidFill>
                  <a:srgbClr val="FF0000"/>
                </a:solidFill>
                <a:cs typeface="ＭＳ Ｐゴシック" charset="0"/>
              </a:rPr>
              <a:t>IGOS</a:t>
            </a:r>
            <a:r>
              <a:rPr lang="en-GB" sz="2400" b="1" dirty="0" smtClean="0">
                <a:solidFill>
                  <a:srgbClr val="FF0000"/>
                </a:solidFill>
                <a:cs typeface="ＭＳ Ｐゴシック" charset="0"/>
              </a:rPr>
              <a:t>) </a:t>
            </a:r>
            <a:r>
              <a:rPr lang="en-GB" sz="2400" b="1" dirty="0" smtClean="0">
                <a:cs typeface="ＭＳ Ｐゴシック" charset="0"/>
              </a:rPr>
              <a:t>was established under the WG-TDI to perform the required tasks for the </a:t>
            </a:r>
            <a:r>
              <a:rPr lang="en-GB" sz="2400" b="1" dirty="0" smtClean="0">
                <a:solidFill>
                  <a:srgbClr val="000000"/>
                </a:solidFill>
                <a:cs typeface="ＭＳ Ｐゴシック" charset="0"/>
              </a:rPr>
              <a:t>WIGOS implementation in RA-</a:t>
            </a:r>
            <a:r>
              <a:rPr lang="en-GB" sz="2400" b="1" dirty="0" smtClean="0">
                <a:solidFill>
                  <a:srgbClr val="000000"/>
                </a:solidFill>
                <a:cs typeface="ＭＳ Ｐゴシック" charset="0"/>
              </a:rPr>
              <a:t>VI</a:t>
            </a:r>
            <a:endParaRPr lang="tr-TR" sz="2400" b="1" dirty="0" smtClean="0">
              <a:solidFill>
                <a:srgbClr val="000000"/>
              </a:solidFill>
              <a:cs typeface="ＭＳ Ｐゴシック" charset="0"/>
            </a:endParaRPr>
          </a:p>
          <a:p>
            <a:pPr>
              <a:buClr>
                <a:srgbClr val="FF0000"/>
              </a:buClr>
              <a:buSzPct val="150000"/>
              <a:buFont typeface="Arial" pitchFamily="34" charset="0"/>
              <a:buChar char="•"/>
              <a:defRPr/>
            </a:pPr>
            <a:endParaRPr lang="tr-TR" sz="2400" dirty="0" smtClean="0">
              <a:cs typeface="ＭＳ Ｐゴシック" charset="0"/>
            </a:endParaRPr>
          </a:p>
          <a:p>
            <a:pPr>
              <a:buClr>
                <a:srgbClr val="FF0000"/>
              </a:buClr>
              <a:buSzPct val="150000"/>
              <a:buFont typeface="Arial" pitchFamily="34" charset="0"/>
              <a:buChar char="•"/>
              <a:defRPr/>
            </a:pPr>
            <a:r>
              <a:rPr lang="en-GB" sz="2400" b="1" dirty="0" smtClean="0">
                <a:solidFill>
                  <a:srgbClr val="FF0000"/>
                </a:solidFill>
                <a:cs typeface="ＭＳ Ｐゴシック" charset="0"/>
              </a:rPr>
              <a:t>Terms of references </a:t>
            </a:r>
            <a:r>
              <a:rPr lang="en-GB" sz="2400" b="1" dirty="0" smtClean="0">
                <a:cs typeface="ＭＳ Ｐゴシック" charset="0"/>
              </a:rPr>
              <a:t>have been prepared and approved for that task </a:t>
            </a:r>
            <a:r>
              <a:rPr lang="en-GB" sz="2400" b="1" dirty="0" smtClean="0">
                <a:cs typeface="ＭＳ Ｐゴシック" charset="0"/>
              </a:rPr>
              <a:t>team</a:t>
            </a:r>
            <a:endParaRPr lang="tr-TR" sz="2400" b="1" dirty="0" smtClean="0">
              <a:cs typeface="ＭＳ Ｐゴシック" charset="0"/>
            </a:endParaRPr>
          </a:p>
          <a:p>
            <a:pPr>
              <a:buClr>
                <a:srgbClr val="FF0000"/>
              </a:buClr>
              <a:buSzPct val="150000"/>
              <a:buFont typeface="Arial" pitchFamily="34" charset="0"/>
              <a:buChar char="•"/>
              <a:defRPr/>
            </a:pPr>
            <a:endParaRPr lang="tr-TR" sz="2400" dirty="0" smtClean="0">
              <a:cs typeface="ＭＳ Ｐゴシック" charset="0"/>
            </a:endParaRPr>
          </a:p>
          <a:p>
            <a:pPr>
              <a:buClr>
                <a:srgbClr val="FF0000"/>
              </a:buClr>
              <a:buSzPct val="150000"/>
              <a:buFont typeface="Arial" pitchFamily="34" charset="0"/>
              <a:buChar char="•"/>
              <a:defRPr/>
            </a:pPr>
            <a:r>
              <a:rPr lang="en-GB" sz="2400" b="1" dirty="0" smtClean="0">
                <a:cs typeface="ＭＳ Ｐゴシック" charset="0"/>
              </a:rPr>
              <a:t>A sub-task team for </a:t>
            </a:r>
            <a:r>
              <a:rPr lang="en-GB" sz="2400" b="1" dirty="0" smtClean="0">
                <a:solidFill>
                  <a:srgbClr val="0000FF"/>
                </a:solidFill>
                <a:cs typeface="ＭＳ Ｐゴシック" charset="0"/>
              </a:rPr>
              <a:t>radar data exchange </a:t>
            </a:r>
            <a:r>
              <a:rPr lang="en-GB" sz="2400" b="1" dirty="0" smtClean="0">
                <a:solidFill>
                  <a:srgbClr val="FF0000"/>
                </a:solidFill>
                <a:cs typeface="ＭＳ Ｐゴシック" charset="0"/>
              </a:rPr>
              <a:t>(TT-RDE) </a:t>
            </a:r>
            <a:r>
              <a:rPr lang="en-GB" sz="2400" b="1" dirty="0" smtClean="0">
                <a:cs typeface="ＭＳ Ｐゴシック" charset="0"/>
              </a:rPr>
              <a:t>was established to prepare a report for data exchange conditions in RA-</a:t>
            </a:r>
            <a:r>
              <a:rPr lang="en-GB" sz="2400" b="1" dirty="0" smtClean="0">
                <a:cs typeface="ＭＳ Ｐゴシック" charset="0"/>
              </a:rPr>
              <a:t>VI</a:t>
            </a:r>
            <a:endParaRPr lang="tr-TR" sz="2400" b="1" dirty="0" smtClean="0">
              <a:cs typeface="ＭＳ Ｐゴシック" charset="0"/>
            </a:endParaRPr>
          </a:p>
          <a:p>
            <a:pPr>
              <a:defRPr/>
            </a:pPr>
            <a:endParaRPr lang="tr-TR" sz="2000" dirty="0">
              <a:cs typeface="ＭＳ Ｐゴシック" charset="0"/>
            </a:endParaRPr>
          </a:p>
          <a:p>
            <a:pPr marL="0" indent="0" eaLnBrk="1" hangingPunct="1">
              <a:lnSpc>
                <a:spcPct val="90000"/>
              </a:lnSpc>
              <a:buFontTx/>
              <a:buNone/>
              <a:defRPr/>
            </a:pPr>
            <a:endParaRPr lang="tr-TR" altLang="tr-TR" sz="2000" dirty="0" smtClean="0">
              <a:cs typeface="ＭＳ Ｐゴシック" charset="0"/>
            </a:endParaRPr>
          </a:p>
          <a:p>
            <a:pPr marL="533400" indent="-533400" eaLnBrk="1" hangingPunct="1">
              <a:lnSpc>
                <a:spcPct val="90000"/>
              </a:lnSpc>
              <a:buFont typeface="Wingdings" pitchFamily="2" charset="2"/>
              <a:buChar char="Ø"/>
              <a:defRPr/>
            </a:pPr>
            <a:endParaRPr lang="tr-TR" altLang="tr-TR" sz="2000" dirty="0">
              <a:cs typeface="ＭＳ Ｐゴシック" charset="0"/>
            </a:endParaRPr>
          </a:p>
        </p:txBody>
      </p:sp>
      <p:sp>
        <p:nvSpPr>
          <p:cNvPr id="7172" name="Foliennummernplatzhalt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fld id="{4E4A164A-4C3C-E149-A57A-49D999E41D46}" type="slidenum">
              <a:rPr lang="en-GB" sz="1400"/>
              <a:pPr/>
              <a:t>9</a:t>
            </a:fld>
            <a:endParaRPr lang="en-GB" sz="1400"/>
          </a:p>
        </p:txBody>
      </p:sp>
      <p:grpSp>
        <p:nvGrpSpPr>
          <p:cNvPr id="6" name="Group 5"/>
          <p:cNvGrpSpPr/>
          <p:nvPr/>
        </p:nvGrpSpPr>
        <p:grpSpPr>
          <a:xfrm>
            <a:off x="0" y="0"/>
            <a:ext cx="9144000" cy="792163"/>
            <a:chOff x="0" y="0"/>
            <a:chExt cx="9144000" cy="792163"/>
          </a:xfrm>
        </p:grpSpPr>
        <p:sp>
          <p:nvSpPr>
            <p:cNvPr id="7" name="Rectangle 3"/>
            <p:cNvSpPr txBox="1">
              <a:spLocks noChangeArrowheads="1"/>
            </p:cNvSpPr>
            <p:nvPr/>
          </p:nvSpPr>
          <p:spPr bwMode="auto">
            <a:xfrm>
              <a:off x="0" y="0"/>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defRPr/>
              </a:pPr>
              <a:r>
                <a:rPr lang="en-US" altLang="fi-FI" sz="3200" b="1" kern="0" dirty="0">
                  <a:solidFill>
                    <a:schemeClr val="bg1"/>
                  </a:solidFill>
                  <a:latin typeface="Calibri" pitchFamily="34" charset="0"/>
                  <a:ea typeface="+mj-ea"/>
                  <a:cs typeface="+mj-cs"/>
                </a:rPr>
                <a:t>1. WIGOS </a:t>
              </a:r>
              <a:r>
                <a:rPr lang="en-US" altLang="fi-FI" sz="3200" b="1" kern="0" dirty="0" smtClean="0">
                  <a:solidFill>
                    <a:schemeClr val="bg1"/>
                  </a:solidFill>
                  <a:latin typeface="Calibri" pitchFamily="34" charset="0"/>
                  <a:ea typeface="+mj-ea"/>
                  <a:cs typeface="+mj-cs"/>
                </a:rPr>
                <a:t>Implementation in RA</a:t>
              </a:r>
              <a:r>
                <a:rPr lang="en-US" altLang="fi-FI" sz="3200" b="1" kern="0" dirty="0">
                  <a:solidFill>
                    <a:schemeClr val="bg1"/>
                  </a:solidFill>
                  <a:latin typeface="Calibri" pitchFamily="34" charset="0"/>
                  <a:ea typeface="+mj-ea"/>
                  <a:cs typeface="+mj-cs"/>
                </a:rPr>
                <a:t>-VI</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8"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2319203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1756</TotalTime>
  <Words>1356</Words>
  <Application>Microsoft Macintosh PowerPoint</Application>
  <PresentationFormat>On-screen Show (4:3)</PresentationFormat>
  <Paragraphs>205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WMO_WHITE_Powerpoint_en_fr</vt:lpstr>
      <vt:lpstr>PowerPoint Presentation</vt:lpstr>
      <vt:lpstr>What is WIGOS?</vt:lpstr>
      <vt:lpstr>WIGOS Component Systems</vt:lpstr>
      <vt:lpstr>Why do we need WIGOS?</vt:lpstr>
      <vt:lpstr>Why do we need WIGOS?</vt:lpstr>
      <vt:lpstr>WMO Regional Association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Dacic</dc:creator>
  <cp:lastModifiedBy>Milan Dacic</cp:lastModifiedBy>
  <cp:revision>100</cp:revision>
  <dcterms:created xsi:type="dcterms:W3CDTF">2016-04-05T16:37:45Z</dcterms:created>
  <dcterms:modified xsi:type="dcterms:W3CDTF">2016-09-05T05:42:52Z</dcterms:modified>
</cp:coreProperties>
</file>