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docx" ContentType="application/vnd.openxmlformats-officedocument.wordprocessingml.document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7" r:id="rId1"/>
  </p:sldMasterIdLst>
  <p:notesMasterIdLst>
    <p:notesMasterId r:id="rId23"/>
  </p:notesMasterIdLst>
  <p:sldIdLst>
    <p:sldId id="256" r:id="rId2"/>
    <p:sldId id="257" r:id="rId3"/>
    <p:sldId id="259" r:id="rId4"/>
    <p:sldId id="264" r:id="rId5"/>
    <p:sldId id="258" r:id="rId6"/>
    <p:sldId id="265" r:id="rId7"/>
    <p:sldId id="261" r:id="rId8"/>
    <p:sldId id="260" r:id="rId9"/>
    <p:sldId id="277" r:id="rId10"/>
    <p:sldId id="262" r:id="rId11"/>
    <p:sldId id="266" r:id="rId12"/>
    <p:sldId id="269" r:id="rId13"/>
    <p:sldId id="271" r:id="rId14"/>
    <p:sldId id="270" r:id="rId15"/>
    <p:sldId id="268" r:id="rId16"/>
    <p:sldId id="272" r:id="rId17"/>
    <p:sldId id="273" r:id="rId18"/>
    <p:sldId id="274" r:id="rId19"/>
    <p:sldId id="276" r:id="rId20"/>
    <p:sldId id="275" r:id="rId21"/>
    <p:sldId id="279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90"/>
    <p:restoredTop sz="84812"/>
  </p:normalViewPr>
  <p:slideViewPr>
    <p:cSldViewPr snapToGrid="0" snapToObjects="1">
      <p:cViewPr varScale="1">
        <p:scale>
          <a:sx n="84" d="100"/>
          <a:sy n="84" d="100"/>
        </p:scale>
        <p:origin x="180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28304A-0DAC-5B47-A787-1775106BB509}" type="datetimeFigureOut">
              <a:rPr lang="en-US" smtClean="0"/>
              <a:t>9/6/16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77DD7F-55F0-F648-898F-32902C449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510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7DD7F-55F0-F648-898F-32902C44950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331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7DD7F-55F0-F648-898F-32902C44950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8388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7DD7F-55F0-F648-898F-32902C44950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902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7DD7F-55F0-F648-898F-32902C44950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927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7DD7F-55F0-F648-898F-32902C44950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91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7DD7F-55F0-F648-898F-32902C44950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083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B494A-F6E7-A541-B462-8D2D33177943}" type="datetime1">
              <a:rPr lang="en-US" smtClean="0"/>
              <a:t>9/6/16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WIGOS Workshop for RA-VI with focus on marine observations, Split, Croatia, 5-7 Sept.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9408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1C58B-B0D4-CE4F-BDF9-685C40F192C9}" type="datetime1">
              <a:rPr lang="en-US" smtClean="0"/>
              <a:t>9/6/16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WIGOS Workshop for RA-VI with focus on marine observations, Split, Croatia, 5-7 Sept.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059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64967-6694-094E-9EC6-2689F0F68C40}" type="datetime1">
              <a:rPr lang="en-US" smtClean="0"/>
              <a:t>9/6/16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WIGOS Workshop for RA-VI with focus on marine observations, Split, Croatia, 5-7 Sept.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90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7835D-53B5-4C46-98F9-8D6650E5FA92}" type="datetime1">
              <a:rPr lang="en-US" smtClean="0"/>
              <a:t>9/6/16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WIGOS Workshop for RA-VI with focus on marine observations, Split, Croatia, 5-7 Sept.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659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816A4-8CE5-5A47-A62B-6DE5C8BF1943}" type="datetime1">
              <a:rPr lang="en-US" smtClean="0"/>
              <a:t>9/6/16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WIGOS Workshop for RA-VI with focus on marine observations, Split, Croatia, 5-7 Sept.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0987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5"/>
            <a:ext cx="3703320" cy="40233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A97AB-37EE-6A44-9DD1-16FF59F13869}" type="datetime1">
              <a:rPr lang="en-US" smtClean="0"/>
              <a:t>9/6/16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WIGOS Workshop for RA-VI with focus on marine observations, Split, Croatia, 5-7 Sept. 2016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373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5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B9001-766A-3B4E-858B-A18D650D7102}" type="datetime1">
              <a:rPr lang="en-US" smtClean="0"/>
              <a:t>9/6/16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WIGOS Workshop for RA-VI with focus on marine observations, Split, Croatia, 5-7 Sept. 2016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062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7F96F-A86D-4D40-B22D-C763DFAF0CB0}" type="datetime1">
              <a:rPr lang="en-US" smtClean="0"/>
              <a:t>9/6/16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WIGOS Workshop for RA-VI with focus on marine observations, Split, Croatia, 5-7 Sept.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142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C731F-DC7C-744E-8DFE-08EE282E6CD8}" type="datetime1">
              <a:rPr lang="en-US" smtClean="0"/>
              <a:t>9/6/16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WIGOS Workshop for RA-VI with focus on marine observations, Split, Croatia, 5-7 Sept. 2016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07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0072EEC7-017F-7A4C-A0AB-5F36D699FD07}" type="datetime1">
              <a:rPr lang="en-US" smtClean="0"/>
              <a:t>9/6/16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WIGOS Workshop for RA-VI with focus on marine observations, Split, Croatia, 5-7 Sept. 2016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146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F7869-656E-934F-9835-131B0134D4C3}" type="datetime1">
              <a:rPr lang="en-US" smtClean="0"/>
              <a:t>9/6/16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WIGOS Workshop for RA-VI with focus on marine observations, Split, Croatia, 5-7 Sept. 2016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859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9144001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1C996B43-2A87-954E-A51C-2EBF882B78FA}" type="datetime1">
              <a:rPr lang="en-US" smtClean="0"/>
              <a:t>9/6/16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WIGOS Workshop for RA-VI with focus on marine observations, Split, Croatia, 5-7 Sept.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8835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sldNum="0"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jpeg"/><Relationship Id="rId5" Type="http://schemas.openxmlformats.org/officeDocument/2006/relationships/image" Target="../media/image50.png"/><Relationship Id="rId6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56.gif"/><Relationship Id="rId8" Type="http://schemas.openxmlformats.org/officeDocument/2006/relationships/image" Target="../media/image57.png"/><Relationship Id="rId9" Type="http://schemas.openxmlformats.org/officeDocument/2006/relationships/image" Target="../media/image58.jpeg"/><Relationship Id="rId10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8.png"/><Relationship Id="rId12" Type="http://schemas.openxmlformats.org/officeDocument/2006/relationships/image" Target="../media/image69.jpeg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60.jpeg"/><Relationship Id="rId4" Type="http://schemas.openxmlformats.org/officeDocument/2006/relationships/image" Target="../media/image61.jpeg"/><Relationship Id="rId5" Type="http://schemas.openxmlformats.org/officeDocument/2006/relationships/image" Target="../media/image62.png"/><Relationship Id="rId6" Type="http://schemas.openxmlformats.org/officeDocument/2006/relationships/image" Target="../media/image63.jpeg"/><Relationship Id="rId7" Type="http://schemas.openxmlformats.org/officeDocument/2006/relationships/image" Target="../media/image64.png"/><Relationship Id="rId8" Type="http://schemas.openxmlformats.org/officeDocument/2006/relationships/image" Target="../media/image65.jpeg"/><Relationship Id="rId9" Type="http://schemas.openxmlformats.org/officeDocument/2006/relationships/image" Target="../media/image66.jpeg"/><Relationship Id="rId10" Type="http://schemas.openxmlformats.org/officeDocument/2006/relationships/image" Target="../media/image6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7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4.png"/><Relationship Id="rId12" Type="http://schemas.openxmlformats.org/officeDocument/2006/relationships/image" Target="../media/image85.png"/><Relationship Id="rId13" Type="http://schemas.openxmlformats.org/officeDocument/2006/relationships/image" Target="../media/image86.png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6" Type="http://schemas.openxmlformats.org/officeDocument/2006/relationships/image" Target="../media/image79.png"/><Relationship Id="rId7" Type="http://schemas.openxmlformats.org/officeDocument/2006/relationships/image" Target="../media/image80.png"/><Relationship Id="rId8" Type="http://schemas.openxmlformats.org/officeDocument/2006/relationships/image" Target="../media/image81.png"/><Relationship Id="rId9" Type="http://schemas.openxmlformats.org/officeDocument/2006/relationships/image" Target="../media/image82.png"/><Relationship Id="rId10" Type="http://schemas.openxmlformats.org/officeDocument/2006/relationships/image" Target="../media/image8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5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tiff"/><Relationship Id="rId4" Type="http://schemas.openxmlformats.org/officeDocument/2006/relationships/image" Target="../media/image94.tiff"/><Relationship Id="rId5" Type="http://schemas.openxmlformats.org/officeDocument/2006/relationships/image" Target="../media/image95.png"/><Relationship Id="rId6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tiff"/><Relationship Id="rId4" Type="http://schemas.openxmlformats.org/officeDocument/2006/relationships/image" Target="../media/image95.png"/><Relationship Id="rId5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Relationship Id="rId3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jpeg"/><Relationship Id="rId20" Type="http://schemas.openxmlformats.org/officeDocument/2006/relationships/image" Target="../media/image18.png"/><Relationship Id="rId21" Type="http://schemas.openxmlformats.org/officeDocument/2006/relationships/image" Target="../media/image19.jpeg"/><Relationship Id="rId22" Type="http://schemas.openxmlformats.org/officeDocument/2006/relationships/image" Target="../media/image20.tiff"/><Relationship Id="rId10" Type="http://schemas.openxmlformats.org/officeDocument/2006/relationships/image" Target="../media/image8.jpeg"/><Relationship Id="rId11" Type="http://schemas.openxmlformats.org/officeDocument/2006/relationships/image" Target="../media/image9.jpe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jpeg"/><Relationship Id="rId15" Type="http://schemas.openxmlformats.org/officeDocument/2006/relationships/image" Target="../media/image13.png"/><Relationship Id="rId16" Type="http://schemas.openxmlformats.org/officeDocument/2006/relationships/image" Target="../media/image14.jpeg"/><Relationship Id="rId17" Type="http://schemas.openxmlformats.org/officeDocument/2006/relationships/image" Target="../media/image15.png"/><Relationship Id="rId18" Type="http://schemas.openxmlformats.org/officeDocument/2006/relationships/image" Target="../media/image16.jpeg"/><Relationship Id="rId19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4.jpeg"/><Relationship Id="rId7" Type="http://schemas.openxmlformats.org/officeDocument/2006/relationships/image" Target="../media/image5.jpeg"/><Relationship Id="rId8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4" Type="http://schemas.openxmlformats.org/officeDocument/2006/relationships/image" Target="../media/image101.png"/><Relationship Id="rId5" Type="http://schemas.openxmlformats.org/officeDocument/2006/relationships/image" Target="../media/image102.wmf"/><Relationship Id="rId6" Type="http://schemas.openxmlformats.org/officeDocument/2006/relationships/image" Target="../media/image103.jpeg"/><Relationship Id="rId7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ioc.unesco.org/goos/default.htm" TargetMode="External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jpeg"/><Relationship Id="rId7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6" Type="http://schemas.openxmlformats.org/officeDocument/2006/relationships/image" Target="../media/image27.jpeg"/><Relationship Id="rId7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5" Type="http://schemas.openxmlformats.org/officeDocument/2006/relationships/image" Target="../media/image36.png"/><Relationship Id="rId6" Type="http://schemas.openxmlformats.org/officeDocument/2006/relationships/image" Target="../media/image37.jpeg"/><Relationship Id="rId7" Type="http://schemas.openxmlformats.org/officeDocument/2006/relationships/image" Target="../media/image38.jpeg"/><Relationship Id="rId8" Type="http://schemas.openxmlformats.org/officeDocument/2006/relationships/image" Target="../media/image39.jpeg"/><Relationship Id="rId9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package" Target="../embeddings/Microsoft_Word_Document1.docx"/><Relationship Id="rId5" Type="http://schemas.openxmlformats.org/officeDocument/2006/relationships/image" Target="../media/image40.emf"/><Relationship Id="rId6" Type="http://schemas.openxmlformats.org/officeDocument/2006/relationships/image" Target="../media/image41.png"/><Relationship Id="rId7" Type="http://schemas.openxmlformats.org/officeDocument/2006/relationships/image" Target="../media/image42.jpeg"/><Relationship Id="rId8" Type="http://schemas.openxmlformats.org/officeDocument/2006/relationships/image" Target="../media/image1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5" Type="http://schemas.openxmlformats.org/officeDocument/2006/relationships/image" Target="../media/image46.jpeg"/><Relationship Id="rId6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el-GR" sz="2700" i="1" dirty="0"/>
              <a:t>HCMR activities with regard to marine meteorological and oceanographic observations, opportunities and challenges</a:t>
            </a:r>
            <a:r>
              <a:rPr lang="en-US" sz="2700" dirty="0"/>
              <a:t/>
            </a:r>
            <a:br>
              <a:rPr lang="en-US" sz="2700" dirty="0"/>
            </a:br>
            <a:r>
              <a:rPr lang="en-US" sz="2700" dirty="0"/>
              <a:t/>
            </a:r>
            <a:br>
              <a:rPr lang="en-US" sz="2700" dirty="0"/>
            </a:br>
            <a:r>
              <a:rPr lang="en-US" sz="3300" b="1" dirty="0">
                <a:solidFill>
                  <a:srgbClr val="C00000"/>
                </a:solidFill>
              </a:rPr>
              <a:t>The POSEIDON System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el-GR" sz="1500" dirty="0"/>
              <a:t>Antonis </a:t>
            </a:r>
            <a:r>
              <a:rPr lang="en-US" altLang="el-GR" sz="1500" dirty="0" err="1"/>
              <a:t>chalkiopoulos</a:t>
            </a:r>
            <a:r>
              <a:rPr lang="en-US" altLang="el-GR" sz="1500" dirty="0"/>
              <a:t>, </a:t>
            </a:r>
            <a:r>
              <a:rPr lang="en-US" altLang="el-GR" sz="1500" dirty="0" err="1"/>
              <a:t>leonidas</a:t>
            </a:r>
            <a:r>
              <a:rPr lang="en-US" altLang="el-GR" sz="1500" dirty="0"/>
              <a:t> </a:t>
            </a:r>
            <a:r>
              <a:rPr lang="en-US" altLang="el-GR" sz="1500" dirty="0" err="1"/>
              <a:t>perivoliotis</a:t>
            </a:r>
          </a:p>
          <a:p>
            <a:pPr algn="ctr"/>
            <a:r>
              <a:rPr lang="en-US" sz="1500" dirty="0"/>
              <a:t>Institute of oceanography, Hellenic center for marine research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22962" y="5702090"/>
            <a:ext cx="7543799" cy="298661"/>
          </a:xfrm>
        </p:spPr>
        <p:txBody>
          <a:bodyPr/>
          <a:lstStyle/>
          <a:p>
            <a:r>
              <a:rPr lang="en-US" sz="750"/>
              <a:t>WIGOS Workshop for RA-VI with focus on marine observations, Split, Croatia, 5-7 Sept. </a:t>
            </a:r>
            <a:r>
              <a:rPr lang="en-US" sz="750" dirty="0"/>
              <a:t>2016</a:t>
            </a:r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759" y="938252"/>
            <a:ext cx="1593000" cy="391613"/>
          </a:xfrm>
          <a:prstGeom prst="rect">
            <a:avLst/>
          </a:prstGeom>
        </p:spPr>
      </p:pic>
      <p:sp>
        <p:nvSpPr>
          <p:cNvPr id="9" name="Footer Placeholder 4"/>
          <p:cNvSpPr txBox="1">
            <a:spLocks/>
          </p:cNvSpPr>
          <p:nvPr/>
        </p:nvSpPr>
        <p:spPr>
          <a:xfrm>
            <a:off x="-434340" y="6459785"/>
            <a:ext cx="10058399" cy="3982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smtClean="0"/>
              <a:t>WIGOS Workshop for RA-VI with focus on marine observations, Split, Croatia, 5-7 Sept. 2016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10146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POSEIDON System beyond the buoys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2241551"/>
            <a:ext cx="3769822" cy="3017520"/>
          </a:xfrm>
        </p:spPr>
        <p:txBody>
          <a:bodyPr/>
          <a:lstStyle/>
          <a:p>
            <a:pPr algn="ctr"/>
            <a:r>
              <a:rPr lang="en-US" sz="1800" b="1" dirty="0"/>
              <a:t>Ferry Box System</a:t>
            </a:r>
          </a:p>
          <a:p>
            <a:pPr>
              <a:lnSpc>
                <a:spcPts val="1875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50" dirty="0"/>
              <a:t>Real time continuous recording of:</a:t>
            </a:r>
          </a:p>
          <a:p>
            <a:pPr marL="257573" indent="-95578">
              <a:lnSpc>
                <a:spcPts val="1875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350" dirty="0"/>
              <a:t>Temperature</a:t>
            </a:r>
          </a:p>
          <a:p>
            <a:pPr marL="257573" indent="-95578">
              <a:lnSpc>
                <a:spcPts val="1875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350" dirty="0"/>
              <a:t>Salinity</a:t>
            </a:r>
          </a:p>
          <a:p>
            <a:pPr marL="257573" indent="-95578">
              <a:lnSpc>
                <a:spcPts val="1875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350" dirty="0"/>
              <a:t>Chlorophyll-a</a:t>
            </a:r>
          </a:p>
          <a:p>
            <a:pPr marL="257573" indent="-95578">
              <a:lnSpc>
                <a:spcPts val="1875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350" dirty="0"/>
              <a:t>Turbidity</a:t>
            </a:r>
          </a:p>
          <a:p>
            <a:pPr marL="257573" indent="-95578">
              <a:lnSpc>
                <a:spcPts val="1875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350" dirty="0"/>
              <a:t>pH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22962" y="5702090"/>
            <a:ext cx="7543799" cy="298661"/>
          </a:xfrm>
        </p:spPr>
        <p:txBody>
          <a:bodyPr/>
          <a:lstStyle/>
          <a:p>
            <a:r>
              <a:rPr lang="en-US" sz="750" dirty="0"/>
              <a:t>WIGOS Workshop for RA-VI with focus on marine observations, Split, Croatia, 5-7 Sept. 2016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20048" y="2241551"/>
            <a:ext cx="2919845" cy="3226307"/>
          </a:xfrm>
          <a:prstGeom prst="rect">
            <a:avLst/>
          </a:prstGeom>
        </p:spPr>
        <p:txBody>
          <a:bodyPr vert="horz" lIns="0" tIns="34290" rIns="0" bIns="3429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/>
              <a:t>Radar</a:t>
            </a:r>
          </a:p>
          <a:p>
            <a:pPr>
              <a:lnSpc>
                <a:spcPts val="1875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50" dirty="0"/>
              <a:t>The Black Sea waters outflow through Dardanelles is an important driving mechanism for the Aegean sea hydrology and circulation.</a:t>
            </a:r>
          </a:p>
          <a:p>
            <a:pPr>
              <a:lnSpc>
                <a:spcPts val="1875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50" dirty="0"/>
              <a:t>The systematic monitoring of this outflow is a key issue for:</a:t>
            </a:r>
          </a:p>
          <a:p>
            <a:pPr marL="257573" indent="-95578">
              <a:lnSpc>
                <a:spcPts val="1875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350" dirty="0"/>
              <a:t>The validation of the hydrodynamic forecasts </a:t>
            </a:r>
          </a:p>
          <a:p>
            <a:pPr marL="257573" indent="-95578">
              <a:lnSpc>
                <a:spcPts val="1875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350" dirty="0"/>
              <a:t>The improvement on the numerical simulations in the Aegean </a:t>
            </a:r>
          </a:p>
          <a:p>
            <a:pPr marL="257573" indent="-95578">
              <a:lnSpc>
                <a:spcPts val="1875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350" dirty="0"/>
              <a:t>The Search and rescue activities in the area</a:t>
            </a:r>
          </a:p>
        </p:txBody>
      </p:sp>
      <p:pic>
        <p:nvPicPr>
          <p:cNvPr id="7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74" y="3286620"/>
            <a:ext cx="1044137" cy="715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687" y="3230705"/>
            <a:ext cx="912692" cy="840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2" y="4099379"/>
            <a:ext cx="967995" cy="1368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2185420" y="4956568"/>
            <a:ext cx="2055323" cy="3029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500" b="1" dirty="0"/>
              <a:t>In operation since 2012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003839" y="4210623"/>
            <a:ext cx="2418487" cy="5354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50" b="1" dirty="0"/>
              <a:t>Piraeus – Heraklion</a:t>
            </a:r>
          </a:p>
          <a:p>
            <a:pPr algn="ctr"/>
            <a:r>
              <a:rPr lang="en-US" sz="1350" b="1" dirty="0"/>
              <a:t>Olympic Champion High Speed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2981769" y="3458873"/>
            <a:ext cx="383806" cy="320279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15" name="Picture 14" descr="http://www.poseidon.hcmr.gr/NE_Aegean_surface_flow/plots/20093312100_gre.cur_asc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252" y="2984894"/>
            <a:ext cx="1331192" cy="1530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5706464" y="5217507"/>
            <a:ext cx="2517497" cy="290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500" b="1" dirty="0"/>
              <a:t>In operation </a:t>
            </a:r>
            <a:r>
              <a:rPr lang="en-US" sz="1500" b="1"/>
              <a:t>since June 2009</a:t>
            </a:r>
            <a:endParaRPr lang="en-US" sz="1500" b="1" dirty="0"/>
          </a:p>
        </p:txBody>
      </p:sp>
      <p:pic>
        <p:nvPicPr>
          <p:cNvPr id="17" name="Content Placeholder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759" y="307185"/>
            <a:ext cx="1593000" cy="391613"/>
          </a:xfrm>
          <a:prstGeom prst="rect">
            <a:avLst/>
          </a:prstGeom>
        </p:spPr>
      </p:pic>
      <p:sp>
        <p:nvSpPr>
          <p:cNvPr id="18" name="Footer Placeholder 4"/>
          <p:cNvSpPr txBox="1">
            <a:spLocks/>
          </p:cNvSpPr>
          <p:nvPr/>
        </p:nvSpPr>
        <p:spPr>
          <a:xfrm>
            <a:off x="-434340" y="6459785"/>
            <a:ext cx="10058399" cy="3982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smtClean="0"/>
              <a:t>WIGOS Workshop for RA-VI with focus on marine observations, Split, Croatia, 5-7 Sept. 2016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279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POSEIDON System beyond the buoys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2" y="2241551"/>
            <a:ext cx="3302231" cy="3017520"/>
          </a:xfrm>
        </p:spPr>
        <p:txBody>
          <a:bodyPr>
            <a:normAutofit/>
          </a:bodyPr>
          <a:lstStyle/>
          <a:p>
            <a:pPr algn="ctr"/>
            <a:r>
              <a:rPr lang="en-US" sz="1800" b="1" dirty="0"/>
              <a:t>Greek Argo Infrastructure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22962" y="5702090"/>
            <a:ext cx="7543799" cy="298661"/>
          </a:xfrm>
        </p:spPr>
        <p:txBody>
          <a:bodyPr/>
          <a:lstStyle/>
          <a:p>
            <a:r>
              <a:rPr lang="en-US" sz="750" dirty="0"/>
              <a:t>WIGOS Workshop for RA-VI with focus on marine observations, Split, Croatia, 5-7 Sept. 2016</a:t>
            </a:r>
          </a:p>
        </p:txBody>
      </p:sp>
      <p:pic>
        <p:nvPicPr>
          <p:cNvPr id="6" name="Picture 3" descr="D:\Dropbox\ARGO FLOATS\Deployment photos\_DSC9694-Edi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1" y="2603289"/>
            <a:ext cx="1323920" cy="1975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D:\Dropbox\ARGO FLOATS\temperature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481" y="2623985"/>
            <a:ext cx="1028036" cy="1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D:\Dropbox\ARGO FLOATS\salinity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553" y="2623985"/>
            <a:ext cx="989147" cy="1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D:\Dropbox\ARGO FLOATS\map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760" y="4026800"/>
            <a:ext cx="1335638" cy="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4488767" y="2241551"/>
            <a:ext cx="2444259" cy="3249949"/>
          </a:xfrm>
          <a:prstGeom prst="rect">
            <a:avLst/>
          </a:prstGeom>
        </p:spPr>
        <p:txBody>
          <a:bodyPr vert="horz" lIns="0" tIns="34290" rIns="0" bIns="3429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 err="1"/>
              <a:t>SeaExplorer</a:t>
            </a:r>
            <a:r>
              <a:rPr lang="en-US" sz="1800" b="1" dirty="0"/>
              <a:t> Gliders</a:t>
            </a:r>
          </a:p>
          <a:p>
            <a:pPr>
              <a:lnSpc>
                <a:spcPts val="1875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50" dirty="0"/>
              <a:t>Scientific Payload: CTD, DO</a:t>
            </a:r>
          </a:p>
          <a:p>
            <a:pPr>
              <a:lnSpc>
                <a:spcPts val="1875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50" dirty="0"/>
              <a:t>Typical operational cycle:</a:t>
            </a:r>
          </a:p>
          <a:p>
            <a:pPr marL="149576">
              <a:lnSpc>
                <a:spcPts val="1875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350" dirty="0"/>
              <a:t>Dive to 700 m</a:t>
            </a:r>
          </a:p>
          <a:p>
            <a:pPr marL="149576">
              <a:lnSpc>
                <a:spcPts val="1875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350" dirty="0"/>
              <a:t>One descending + One ascending profile every 4-5 hours </a:t>
            </a:r>
          </a:p>
          <a:p>
            <a:pPr marL="149576">
              <a:lnSpc>
                <a:spcPts val="1875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350" dirty="0"/>
              <a:t>6-10 profiles/day</a:t>
            </a:r>
          </a:p>
          <a:p>
            <a:pPr marL="149576">
              <a:lnSpc>
                <a:spcPts val="1875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350" dirty="0"/>
              <a:t>180-300 profiles/month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068691" y="4931181"/>
            <a:ext cx="2208401" cy="6018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500" b="1" dirty="0"/>
              <a:t>Greek contribution to </a:t>
            </a:r>
            <a:r>
              <a:rPr lang="en-US" sz="1500" b="1" dirty="0" err="1"/>
              <a:t>EuroArgo</a:t>
            </a:r>
            <a:r>
              <a:rPr lang="en-US" sz="1500" b="1" dirty="0"/>
              <a:t> started in 2010</a:t>
            </a:r>
          </a:p>
        </p:txBody>
      </p:sp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614" y="4800357"/>
            <a:ext cx="759619" cy="759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glider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054" y="4463371"/>
            <a:ext cx="2130314" cy="1096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519" y="2611480"/>
            <a:ext cx="1404000" cy="676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SEA EXPLORER glider launchi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519" y="3322863"/>
            <a:ext cx="1404000" cy="1540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640881" y="4828608"/>
            <a:ext cx="1705279" cy="1274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998" algn="ctr">
              <a:lnSpc>
                <a:spcPts val="1875"/>
              </a:lnSpc>
            </a:pPr>
            <a:r>
              <a:rPr lang="en-US" sz="1350" b="1" dirty="0">
                <a:solidFill>
                  <a:srgbClr val="C00000"/>
                </a:solidFill>
              </a:rPr>
              <a:t>High frequency recording of data</a:t>
            </a:r>
          </a:p>
          <a:p>
            <a:pPr marL="80998" algn="ctr">
              <a:lnSpc>
                <a:spcPts val="1875"/>
              </a:lnSpc>
            </a:pPr>
            <a:r>
              <a:rPr lang="en-US" sz="1350" b="1" dirty="0">
                <a:solidFill>
                  <a:srgbClr val="C00000"/>
                </a:solidFill>
              </a:rPr>
              <a:t>Measuring the Ocean variability</a:t>
            </a:r>
          </a:p>
          <a:p>
            <a:pPr algn="ctr"/>
            <a:endParaRPr lang="en-US" sz="1350" dirty="0"/>
          </a:p>
        </p:txBody>
      </p:sp>
      <p:sp>
        <p:nvSpPr>
          <p:cNvPr id="17" name="Rounded Rectangle 16"/>
          <p:cNvSpPr/>
          <p:nvPr/>
        </p:nvSpPr>
        <p:spPr>
          <a:xfrm>
            <a:off x="4488766" y="4956939"/>
            <a:ext cx="3706754" cy="6018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500" b="1" dirty="0"/>
              <a:t>Added to POSEIDON observation facilities on January 2016</a:t>
            </a:r>
          </a:p>
        </p:txBody>
      </p:sp>
      <p:pic>
        <p:nvPicPr>
          <p:cNvPr id="18" name="Content Placeholder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759" y="307185"/>
            <a:ext cx="1593000" cy="391613"/>
          </a:xfrm>
          <a:prstGeom prst="rect">
            <a:avLst/>
          </a:prstGeom>
        </p:spPr>
      </p:pic>
      <p:sp>
        <p:nvSpPr>
          <p:cNvPr id="19" name="Footer Placeholder 4"/>
          <p:cNvSpPr txBox="1">
            <a:spLocks/>
          </p:cNvSpPr>
          <p:nvPr/>
        </p:nvSpPr>
        <p:spPr>
          <a:xfrm>
            <a:off x="-434340" y="6459785"/>
            <a:ext cx="10058399" cy="3982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smtClean="0"/>
              <a:t>WIGOS Workshop for RA-VI with focus on marine observations, Split, Croatia, 5-7 Sept. 2016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621779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/>
              <a:t>Step forward: Towards an Integrated Observatory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22962" y="5702090"/>
            <a:ext cx="7543799" cy="298661"/>
          </a:xfrm>
        </p:spPr>
        <p:txBody>
          <a:bodyPr/>
          <a:lstStyle/>
          <a:p>
            <a:r>
              <a:rPr lang="en-US" sz="750" dirty="0"/>
              <a:t>WIGOS Workshop for RA-VI with focus on marine observations, Split, Croatia, 5-7 Sept. 2016</a:t>
            </a: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32" y="2219425"/>
            <a:ext cx="3956974" cy="3342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920" y="4423274"/>
            <a:ext cx="306127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562" y="2436119"/>
            <a:ext cx="305408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4594860" y="2219425"/>
            <a:ext cx="4123114" cy="5531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125" dirty="0"/>
              <a:t>Three </a:t>
            </a:r>
            <a:r>
              <a:rPr lang="en-US" sz="1125" b="1" dirty="0">
                <a:solidFill>
                  <a:srgbClr val="C00000"/>
                </a:solidFill>
              </a:rPr>
              <a:t>multi-parametric moorings </a:t>
            </a:r>
            <a:r>
              <a:rPr lang="en-US" sz="1125" dirty="0">
                <a:solidFill>
                  <a:schemeClr val="bg1"/>
                </a:solidFill>
              </a:rPr>
              <a:t>(Cretan Sea, Ionian Sea, North Aegean) – Biochemical parameters (nutrients, pH, CO2) at several depths</a:t>
            </a:r>
            <a:endParaRPr lang="en-US" sz="1125" b="1" dirty="0">
              <a:solidFill>
                <a:srgbClr val="C00000"/>
              </a:solidFill>
            </a:endParaRPr>
          </a:p>
        </p:txBody>
      </p:sp>
      <p:pic>
        <p:nvPicPr>
          <p:cNvPr id="35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810" y="3742287"/>
            <a:ext cx="215504" cy="540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002" y="3620508"/>
            <a:ext cx="215504" cy="540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294" y="4681691"/>
            <a:ext cx="215504" cy="540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4594859" y="2798090"/>
            <a:ext cx="4123113" cy="2097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125" b="1" dirty="0">
                <a:solidFill>
                  <a:srgbClr val="C00000"/>
                </a:solidFill>
              </a:rPr>
              <a:t>Coastal monitoring</a:t>
            </a:r>
            <a:r>
              <a:rPr lang="en-US" sz="1125" dirty="0">
                <a:solidFill>
                  <a:schemeClr val="bg1"/>
                </a:solidFill>
              </a:rPr>
              <a:t>: </a:t>
            </a:r>
            <a:r>
              <a:rPr lang="en-US" sz="1125" dirty="0"/>
              <a:t>Three stations (+ on demand)</a:t>
            </a:r>
            <a:endParaRPr lang="en-US" sz="1125" b="1" dirty="0">
              <a:solidFill>
                <a:srgbClr val="C00000"/>
              </a:solidFill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4594859" y="3031597"/>
            <a:ext cx="4123113" cy="2493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125" b="1" dirty="0">
                <a:solidFill>
                  <a:srgbClr val="C00000"/>
                </a:solidFill>
              </a:rPr>
              <a:t>Argo Component</a:t>
            </a:r>
            <a:r>
              <a:rPr lang="en-US" sz="1125" dirty="0">
                <a:solidFill>
                  <a:schemeClr val="bg1"/>
                </a:solidFill>
              </a:rPr>
              <a:t>:</a:t>
            </a:r>
            <a:r>
              <a:rPr lang="en-US" sz="1125" dirty="0"/>
              <a:t> </a:t>
            </a:r>
            <a:r>
              <a:rPr lang="en-US" sz="1125"/>
              <a:t>Greek Argo, </a:t>
            </a:r>
            <a:r>
              <a:rPr lang="en-US" sz="1125" dirty="0"/>
              <a:t>20 deployments up to 2017</a:t>
            </a:r>
            <a:endParaRPr lang="en-US" sz="1125" b="1" dirty="0">
              <a:solidFill>
                <a:srgbClr val="C00000"/>
              </a:solidFill>
            </a:endParaRPr>
          </a:p>
        </p:txBody>
      </p:sp>
      <p:pic>
        <p:nvPicPr>
          <p:cNvPr id="40" name="Picture 4" descr="Boa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2" t="8772" r="18475"/>
          <a:stretch>
            <a:fillRect/>
          </a:stretch>
        </p:blipFill>
        <p:spPr bwMode="auto">
          <a:xfrm>
            <a:off x="2581218" y="3558904"/>
            <a:ext cx="239716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" descr="Boa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2" t="8772" r="18475"/>
          <a:stretch>
            <a:fillRect/>
          </a:stretch>
        </p:blipFill>
        <p:spPr bwMode="auto">
          <a:xfrm>
            <a:off x="723183" y="3558904"/>
            <a:ext cx="239716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Rounded Rectangle 42"/>
          <p:cNvSpPr/>
          <p:nvPr/>
        </p:nvSpPr>
        <p:spPr>
          <a:xfrm>
            <a:off x="4594860" y="3308649"/>
            <a:ext cx="4123114" cy="548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125" dirty="0">
                <a:solidFill>
                  <a:schemeClr val="bg1"/>
                </a:solidFill>
              </a:rPr>
              <a:t>Introduce the </a:t>
            </a:r>
            <a:r>
              <a:rPr lang="en-US" sz="1125" b="1" dirty="0">
                <a:solidFill>
                  <a:srgbClr val="C00000"/>
                </a:solidFill>
              </a:rPr>
              <a:t>Glider component</a:t>
            </a:r>
            <a:r>
              <a:rPr lang="en-US" sz="1125" dirty="0">
                <a:solidFill>
                  <a:schemeClr val="bg1"/>
                </a:solidFill>
              </a:rPr>
              <a:t>: Two </a:t>
            </a:r>
            <a:r>
              <a:rPr lang="en-US" sz="1125" dirty="0" err="1">
                <a:solidFill>
                  <a:schemeClr val="bg1"/>
                </a:solidFill>
              </a:rPr>
              <a:t>SeaExplorer</a:t>
            </a:r>
            <a:r>
              <a:rPr lang="en-US" sz="1125" dirty="0">
                <a:solidFill>
                  <a:schemeClr val="bg1"/>
                </a:solidFill>
              </a:rPr>
              <a:t> gliders are ready to begin the missions at the sea – Implementation of one endurance line – One unit for research activities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258" y="4532236"/>
            <a:ext cx="720000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82" y="4921590"/>
            <a:ext cx="720000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Rounded Rectangle 45"/>
          <p:cNvSpPr/>
          <p:nvPr/>
        </p:nvSpPr>
        <p:spPr>
          <a:xfrm>
            <a:off x="4591567" y="3888290"/>
            <a:ext cx="4123113" cy="3560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125" b="1" dirty="0">
                <a:solidFill>
                  <a:srgbClr val="C00000"/>
                </a:solidFill>
              </a:rPr>
              <a:t>Ferry Box System</a:t>
            </a:r>
            <a:r>
              <a:rPr lang="en-US" sz="1125" dirty="0">
                <a:solidFill>
                  <a:schemeClr val="bg1"/>
                </a:solidFill>
              </a:rPr>
              <a:t>: Maintain the operation of the system in </a:t>
            </a:r>
            <a:r>
              <a:rPr lang="en-US" sz="1125">
                <a:solidFill>
                  <a:schemeClr val="bg1"/>
                </a:solidFill>
              </a:rPr>
              <a:t>the Piraeus-Heraklion </a:t>
            </a:r>
            <a:r>
              <a:rPr lang="en-US" sz="1125" dirty="0">
                <a:solidFill>
                  <a:schemeClr val="bg1"/>
                </a:solidFill>
              </a:rPr>
              <a:t>line</a:t>
            </a:r>
          </a:p>
        </p:txBody>
      </p:sp>
      <p:cxnSp>
        <p:nvCxnSpPr>
          <p:cNvPr id="47" name="Straight Connector 46"/>
          <p:cNvCxnSpPr/>
          <p:nvPr/>
        </p:nvCxnSpPr>
        <p:spPr>
          <a:xfrm>
            <a:off x="2237619" y="3886619"/>
            <a:ext cx="735628" cy="1191599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915" y="4298165"/>
            <a:ext cx="359569" cy="246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777" y="4623079"/>
            <a:ext cx="306001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Rounded Rectangle 48"/>
          <p:cNvSpPr/>
          <p:nvPr/>
        </p:nvSpPr>
        <p:spPr>
          <a:xfrm>
            <a:off x="4591567" y="4280790"/>
            <a:ext cx="4120861" cy="3560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125" dirty="0">
                <a:solidFill>
                  <a:schemeClr val="bg1"/>
                </a:solidFill>
              </a:rPr>
              <a:t>Integrate the </a:t>
            </a:r>
            <a:r>
              <a:rPr lang="en-US" sz="1125" b="1" dirty="0">
                <a:solidFill>
                  <a:srgbClr val="C00000"/>
                </a:solidFill>
              </a:rPr>
              <a:t>EMSO Hellas </a:t>
            </a:r>
            <a:r>
              <a:rPr lang="en-US" sz="1125" dirty="0">
                <a:solidFill>
                  <a:schemeClr val="bg1"/>
                </a:solidFill>
              </a:rPr>
              <a:t>infrastructure: </a:t>
            </a:r>
            <a:r>
              <a:rPr lang="en-US" sz="1125" b="1" dirty="0">
                <a:solidFill>
                  <a:srgbClr val="C00000"/>
                </a:solidFill>
              </a:rPr>
              <a:t>Cabled observatory</a:t>
            </a:r>
            <a:r>
              <a:rPr lang="en-US" sz="1125" dirty="0">
                <a:solidFill>
                  <a:schemeClr val="bg1"/>
                </a:solidFill>
              </a:rPr>
              <a:t>, Pylos, Ionian Sea (in operation during 2016)</a:t>
            </a:r>
          </a:p>
        </p:txBody>
      </p:sp>
      <p:pic>
        <p:nvPicPr>
          <p:cNvPr id="50" name="Picture 12" descr="ASSEM 06 ORION 4 node, equipped with a seismometer (1)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091" y="4436221"/>
            <a:ext cx="335675" cy="405000"/>
          </a:xfrm>
          <a:prstGeom prst="rect">
            <a:avLst/>
          </a:prstGeom>
          <a:noFill/>
          <a:ln w="9525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ounded Rectangle 50"/>
          <p:cNvSpPr/>
          <p:nvPr/>
        </p:nvSpPr>
        <p:spPr>
          <a:xfrm>
            <a:off x="4591566" y="4672100"/>
            <a:ext cx="4120861" cy="3604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125" b="1" dirty="0">
                <a:solidFill>
                  <a:srgbClr val="C00000"/>
                </a:solidFill>
              </a:rPr>
              <a:t>High resolution recording of surface currents</a:t>
            </a:r>
            <a:r>
              <a:rPr lang="en-US" sz="1125" dirty="0">
                <a:solidFill>
                  <a:schemeClr val="bg1"/>
                </a:solidFill>
              </a:rPr>
              <a:t>: Integrate the </a:t>
            </a:r>
            <a:r>
              <a:rPr lang="en-US" sz="1125" b="1" dirty="0">
                <a:solidFill>
                  <a:srgbClr val="C00000"/>
                </a:solidFill>
              </a:rPr>
              <a:t>surface drifter component</a:t>
            </a:r>
            <a:r>
              <a:rPr lang="en-US" sz="1125" dirty="0">
                <a:solidFill>
                  <a:schemeClr val="bg1"/>
                </a:solidFill>
              </a:rPr>
              <a:t> (University of Aegean – National Roadmap)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4597113" y="5067825"/>
            <a:ext cx="4120861" cy="4839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125" dirty="0">
                <a:solidFill>
                  <a:schemeClr val="bg1"/>
                </a:solidFill>
              </a:rPr>
              <a:t>Introducing a </a:t>
            </a:r>
            <a:r>
              <a:rPr lang="en-US" sz="1125" b="1" dirty="0">
                <a:solidFill>
                  <a:srgbClr val="C00000"/>
                </a:solidFill>
              </a:rPr>
              <a:t>sea level monitoring component</a:t>
            </a:r>
            <a:r>
              <a:rPr lang="en-US" sz="1125" dirty="0">
                <a:solidFill>
                  <a:schemeClr val="bg1"/>
                </a:solidFill>
              </a:rPr>
              <a:t>: Integrate the existing network of HHS (National Roadmap), addition of new stations</a:t>
            </a:r>
          </a:p>
        </p:txBody>
      </p:sp>
      <p:pic>
        <p:nvPicPr>
          <p:cNvPr id="53" name="Picture 8" descr="drifterschematic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55"/>
          <a:stretch>
            <a:fillRect/>
          </a:stretch>
        </p:blipFill>
        <p:spPr bwMode="auto">
          <a:xfrm>
            <a:off x="3269290" y="3960338"/>
            <a:ext cx="377261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2" descr="http://www.southwestcoastalgroup.org.uk/images/cc_mon_wave_tidalwestbay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70" y="3431276"/>
            <a:ext cx="360329" cy="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2" descr="http://www.southwestcoastalgroup.org.uk/images/cc_mon_wave_tidalwestbay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743" y="4783378"/>
            <a:ext cx="360329" cy="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2" descr="http://www.southwestcoastalgroup.org.uk/images/cc_mon_wave_tidalwestbay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76" y="3931329"/>
            <a:ext cx="360329" cy="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ounded Rectangle 25"/>
          <p:cNvSpPr/>
          <p:nvPr/>
        </p:nvSpPr>
        <p:spPr>
          <a:xfrm>
            <a:off x="949273" y="3568571"/>
            <a:ext cx="3364577" cy="537408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50" b="1" dirty="0"/>
              <a:t>Monitoring the </a:t>
            </a:r>
            <a:r>
              <a:rPr lang="en-US" sz="1350" b="1"/>
              <a:t>ocean on </a:t>
            </a:r>
            <a:r>
              <a:rPr lang="en-US" sz="1350" b="1" dirty="0"/>
              <a:t>multiple scales</a:t>
            </a:r>
          </a:p>
        </p:txBody>
      </p:sp>
      <p:pic>
        <p:nvPicPr>
          <p:cNvPr id="57" name="Content Placeholder 4"/>
          <p:cNvPicPr>
            <a:picLocks noGrp="1" noChangeAspect="1"/>
          </p:cNvPicPr>
          <p:nvPr>
            <p:ph idx="1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759" y="307185"/>
            <a:ext cx="1593000" cy="391613"/>
          </a:xfrm>
        </p:spPr>
      </p:pic>
      <p:sp>
        <p:nvSpPr>
          <p:cNvPr id="58" name="Footer Placeholder 4"/>
          <p:cNvSpPr txBox="1">
            <a:spLocks/>
          </p:cNvSpPr>
          <p:nvPr/>
        </p:nvSpPr>
        <p:spPr>
          <a:xfrm>
            <a:off x="-434340" y="6459785"/>
            <a:ext cx="10058399" cy="3982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smtClean="0"/>
              <a:t>WIGOS Workshop for RA-VI with focus on marine observations, Split, Croatia, 5-7 Sept. 2016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37598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8" grpId="1" animBg="1"/>
      <p:bldP spid="39" grpId="0" animBg="1"/>
      <p:bldP spid="43" grpId="0" animBg="1"/>
      <p:bldP spid="46" grpId="0" animBg="1"/>
      <p:bldP spid="49" grpId="0" animBg="1"/>
      <p:bldP spid="51" grpId="0" animBg="1"/>
      <p:bldP spid="52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 smtClean="0"/>
              <a:t>POSEIDON System in the major Operational Oceanography Initiatives</a:t>
            </a:r>
            <a:endParaRPr lang="en-US" sz="3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22962" y="5702090"/>
            <a:ext cx="7543799" cy="298661"/>
          </a:xfrm>
        </p:spPr>
        <p:txBody>
          <a:bodyPr/>
          <a:lstStyle/>
          <a:p>
            <a:r>
              <a:rPr lang="en-US" sz="750" dirty="0"/>
              <a:t>WIGOS Workshop for RA-VI with focus on marine observations, Split, Croatia, 5-7 Sept. 2016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78" y="2095990"/>
            <a:ext cx="2563334" cy="1539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79" y="3685528"/>
            <a:ext cx="4014214" cy="1674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660" y="3685528"/>
            <a:ext cx="2835954" cy="1674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034" y="2079922"/>
            <a:ext cx="2698909" cy="1539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844" y="2079922"/>
            <a:ext cx="1613048" cy="1539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Rounded Rectangle 10"/>
          <p:cNvSpPr/>
          <p:nvPr/>
        </p:nvSpPr>
        <p:spPr>
          <a:xfrm>
            <a:off x="1892067" y="3280168"/>
            <a:ext cx="1756064" cy="3429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50" b="1" dirty="0" err="1"/>
              <a:t>EuroGOOS</a:t>
            </a:r>
            <a:endParaRPr lang="en-US" sz="1350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4245625" y="2858513"/>
            <a:ext cx="2122732" cy="757931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50" b="1" dirty="0"/>
              <a:t>Copernicus Marine Environmental Monitoring Service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344529" y="5001958"/>
            <a:ext cx="1756064" cy="3429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50" b="1" dirty="0" err="1"/>
              <a:t>EMODnet</a:t>
            </a:r>
            <a:endParaRPr lang="en-US" sz="1350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6267551" y="5013169"/>
            <a:ext cx="1756064" cy="3429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50" b="1" dirty="0"/>
              <a:t>E-SURFMAR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752930" y="3270853"/>
            <a:ext cx="1270685" cy="3429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50" b="1"/>
              <a:t>Global Argo</a:t>
            </a:r>
            <a:endParaRPr lang="en-US" sz="1350" b="1" dirty="0"/>
          </a:p>
        </p:txBody>
      </p:sp>
      <p:pic>
        <p:nvPicPr>
          <p:cNvPr id="17" name="Content Placeholder 4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759" y="307185"/>
            <a:ext cx="1593000" cy="391613"/>
          </a:xfrm>
        </p:spPr>
      </p:pic>
      <p:sp>
        <p:nvSpPr>
          <p:cNvPr id="18" name="Footer Placeholder 4"/>
          <p:cNvSpPr txBox="1">
            <a:spLocks/>
          </p:cNvSpPr>
          <p:nvPr/>
        </p:nvSpPr>
        <p:spPr>
          <a:xfrm>
            <a:off x="-434340" y="6459785"/>
            <a:ext cx="10058399" cy="3982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smtClean="0"/>
              <a:t>WIGOS Workshop for RA-VI with focus on marine observations, Split, Croatia, 5-7 Sept. 2016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78856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POSEIDON System Website</a:t>
            </a:r>
            <a:endParaRPr lang="en-US" sz="4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22962" y="5702090"/>
            <a:ext cx="7543799" cy="298661"/>
          </a:xfrm>
        </p:spPr>
        <p:txBody>
          <a:bodyPr/>
          <a:lstStyle/>
          <a:p>
            <a:r>
              <a:rPr lang="en-US" sz="750" dirty="0"/>
              <a:t>WIGOS Workshop for RA-VI with focus on marine observations, Split, Croatia, 5-7 Sept. 2016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317673" y="1125374"/>
            <a:ext cx="2282965" cy="52191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100" b="1" dirty="0" err="1"/>
              <a:t>poseidon.hcmr.gr</a:t>
            </a:r>
            <a:endParaRPr lang="en-US" sz="2100" b="1" dirty="0"/>
          </a:p>
        </p:txBody>
      </p:sp>
      <p:pic>
        <p:nvPicPr>
          <p:cNvPr id="9" name="Picture 3" descr="C:\Users\leonidas\Desktop\Kalamata 2012\char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34" y="3900407"/>
            <a:ext cx="2722991" cy="1625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http://www.poseidon.hcmr.gr/images/meteo/2012/01/01/gr/grwindb1201060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852" y="3782160"/>
            <a:ext cx="1416487" cy="1753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 descr="http://www.poseidon.hcmr.gr/images/ocean/2012/01/01/med/medtemp1201021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186" y="4431772"/>
            <a:ext cx="1297379" cy="1056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 descr="http://www.poseidon.hcmr.gr/images/ecology/2012/01/01/med/medchlTrI12010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912" y="3349529"/>
            <a:ext cx="1556347" cy="102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4" descr="C:\Users\leonidas\Desktop\Kalamata 2012\chart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34" y="2232614"/>
            <a:ext cx="2585755" cy="1616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225" y="4040333"/>
            <a:ext cx="1203923" cy="1485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9" descr="http://www.poseidon.hcmr.gr/images/satellite/chlo/satchl110819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422" y="2228765"/>
            <a:ext cx="1816470" cy="1067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 descr="http://www.poseidon.hcmr.gr/images/waves/2012/01/01/aeg/aegwht1201061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852" y="2232613"/>
            <a:ext cx="1415282" cy="1753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436" y="2265995"/>
            <a:ext cx="870847" cy="1450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246" y="3135321"/>
            <a:ext cx="543497" cy="54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818" y="3265706"/>
            <a:ext cx="898820" cy="86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71" y="2752085"/>
            <a:ext cx="7449431" cy="200151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1" name="Rounded Rectangle 20"/>
          <p:cNvSpPr/>
          <p:nvPr/>
        </p:nvSpPr>
        <p:spPr>
          <a:xfrm>
            <a:off x="3241963" y="4270632"/>
            <a:ext cx="3075710" cy="388426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dirty="0"/>
              <a:t>~ 1.5M Sessions/month</a:t>
            </a:r>
          </a:p>
        </p:txBody>
      </p:sp>
      <p:pic>
        <p:nvPicPr>
          <p:cNvPr id="22" name="Content Placeholder 4"/>
          <p:cNvPicPr>
            <a:picLocks noGrp="1" noChangeAspect="1"/>
          </p:cNvPicPr>
          <p:nvPr>
            <p:ph idx="1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759" y="307185"/>
            <a:ext cx="1593000" cy="391613"/>
          </a:xfrm>
        </p:spPr>
      </p:pic>
      <p:sp>
        <p:nvSpPr>
          <p:cNvPr id="23" name="Footer Placeholder 4"/>
          <p:cNvSpPr txBox="1">
            <a:spLocks/>
          </p:cNvSpPr>
          <p:nvPr/>
        </p:nvSpPr>
        <p:spPr>
          <a:xfrm>
            <a:off x="-434340" y="6459785"/>
            <a:ext cx="10058399" cy="3982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smtClean="0"/>
              <a:t>WIGOS Workshop for RA-VI with focus on marine observations, Split, Croatia, 5-7 Sept. 2016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4812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MONGOOS Data Portal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1" y="2241552"/>
            <a:ext cx="7543797" cy="229264"/>
          </a:xfrm>
        </p:spPr>
        <p:txBody>
          <a:bodyPr>
            <a:normAutofit lnSpcReduction="10000"/>
          </a:bodyPr>
          <a:lstStyle/>
          <a:p>
            <a:r>
              <a:rPr lang="en-US" sz="1050" b="1" dirty="0"/>
              <a:t>The Mediterranean Oceanography Network for the Global Ocean Observing System (MONGOOS) Data Portal Operated by I.O. HCMR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22962" y="5702090"/>
            <a:ext cx="7543799" cy="298661"/>
          </a:xfrm>
        </p:spPr>
        <p:txBody>
          <a:bodyPr/>
          <a:lstStyle/>
          <a:p>
            <a:r>
              <a:rPr lang="en-US" sz="750" dirty="0"/>
              <a:t>WIGOS Workshop for RA-VI with focus on marine observations, Split, Croatia, 5-7 Sept. 2016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84" y="2557232"/>
            <a:ext cx="5442201" cy="2918722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599747" y="3445109"/>
            <a:ext cx="1642319" cy="4052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500" b="1" dirty="0"/>
              <a:t>250</a:t>
            </a:r>
            <a:r>
              <a:rPr lang="en-US" sz="1200" dirty="0"/>
              <a:t> active platforms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383614" y="4012008"/>
            <a:ext cx="2074586" cy="4052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500" b="1" dirty="0"/>
              <a:t>2000+</a:t>
            </a:r>
            <a:r>
              <a:rPr lang="en-US" sz="1200" dirty="0"/>
              <a:t> platforms since 1990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384653" y="5059238"/>
            <a:ext cx="2073546" cy="4052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b="1" dirty="0"/>
              <a:t>Download data from </a:t>
            </a:r>
            <a:r>
              <a:rPr lang="en-US" sz="1200" b="1" dirty="0" err="1"/>
              <a:t>marine.copernicus.eu</a:t>
            </a:r>
            <a:endParaRPr lang="en-US" sz="1200" b="1" dirty="0"/>
          </a:p>
        </p:txBody>
      </p:sp>
      <p:sp>
        <p:nvSpPr>
          <p:cNvPr id="12" name="Rectangle 11"/>
          <p:cNvSpPr/>
          <p:nvPr/>
        </p:nvSpPr>
        <p:spPr>
          <a:xfrm>
            <a:off x="5508426" y="2470814"/>
            <a:ext cx="854405" cy="308312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3" name="Rectangle 12"/>
          <p:cNvSpPr/>
          <p:nvPr/>
        </p:nvSpPr>
        <p:spPr>
          <a:xfrm>
            <a:off x="822961" y="2470815"/>
            <a:ext cx="5560652" cy="31914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5" name="Rounded Rectangle 14"/>
          <p:cNvSpPr/>
          <p:nvPr/>
        </p:nvSpPr>
        <p:spPr>
          <a:xfrm>
            <a:off x="1565355" y="3637426"/>
            <a:ext cx="3265098" cy="478502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50" b="1" dirty="0"/>
              <a:t>Navigation &amp; </a:t>
            </a:r>
            <a:r>
              <a:rPr lang="en-US" sz="1350" b="1"/>
              <a:t>Metadata Filtering / Search</a:t>
            </a:r>
            <a:endParaRPr lang="en-US" sz="1350" b="1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85" y="2545386"/>
            <a:ext cx="5454000" cy="2933243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722434" y="2769177"/>
            <a:ext cx="2478659" cy="368368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b="1" dirty="0"/>
              <a:t>Platforms status monitoring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508426" y="1147440"/>
            <a:ext cx="3020719" cy="49329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100" b="1" dirty="0" err="1"/>
              <a:t>oceanobs.mongoos.eu</a:t>
            </a:r>
            <a:endParaRPr lang="en-US" sz="2100" b="1" dirty="0"/>
          </a:p>
        </p:txBody>
      </p:sp>
      <p:pic>
        <p:nvPicPr>
          <p:cNvPr id="19" name="Picture 18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85" y="2537633"/>
            <a:ext cx="5454000" cy="2932200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2039820" y="3120345"/>
            <a:ext cx="3125530" cy="280639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50" b="1" dirty="0"/>
              <a:t>Data &amp; Metadata presentation</a:t>
            </a:r>
          </a:p>
        </p:txBody>
      </p:sp>
      <p:pic>
        <p:nvPicPr>
          <p:cNvPr id="21" name="Content Placeholder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759" y="307185"/>
            <a:ext cx="1593000" cy="391613"/>
          </a:xfrm>
          <a:prstGeom prst="rect">
            <a:avLst/>
          </a:prstGeom>
        </p:spPr>
      </p:pic>
      <p:sp>
        <p:nvSpPr>
          <p:cNvPr id="22" name="Footer Placeholder 4"/>
          <p:cNvSpPr txBox="1">
            <a:spLocks/>
          </p:cNvSpPr>
          <p:nvPr/>
        </p:nvSpPr>
        <p:spPr>
          <a:xfrm>
            <a:off x="-434340" y="6459785"/>
            <a:ext cx="10058399" cy="3982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smtClean="0"/>
              <a:t>WIGOS Workshop for RA-VI with focus on marine observations, Split, Croatia, 5-7 Sept. 2016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735403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Fixed Stations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22962" y="5702090"/>
            <a:ext cx="7543799" cy="298661"/>
          </a:xfrm>
        </p:spPr>
        <p:txBody>
          <a:bodyPr/>
          <a:lstStyle/>
          <a:p>
            <a:r>
              <a:rPr lang="en-US" sz="750" dirty="0"/>
              <a:t>WIGOS Workshop for RA-VI with focus on marine observations, Split, Croatia, 5-7 Sept. 2016</a:t>
            </a:r>
          </a:p>
        </p:txBody>
      </p:sp>
      <p:pic>
        <p:nvPicPr>
          <p:cNvPr id="1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289" y="2475119"/>
            <a:ext cx="3120472" cy="189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1" y="2477698"/>
            <a:ext cx="4315957" cy="189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29868" y="4398472"/>
            <a:ext cx="2015837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50"/>
              </a:lnSpc>
            </a:pPr>
            <a:r>
              <a:rPr lang="en-US" sz="1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Waves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n-US" sz="1500" dirty="0">
                <a:solidFill>
                  <a:srgbClr val="C00000"/>
                </a:solidFill>
              </a:rPr>
              <a:t>51</a:t>
            </a:r>
          </a:p>
          <a:p>
            <a:pPr>
              <a:lnSpc>
                <a:spcPts val="1950"/>
              </a:lnSpc>
            </a:pPr>
            <a:r>
              <a:rPr lang="en-US" sz="1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Sea level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n-US" sz="1500" dirty="0">
                <a:solidFill>
                  <a:srgbClr val="C00000"/>
                </a:solidFill>
              </a:rPr>
              <a:t>100</a:t>
            </a:r>
          </a:p>
          <a:p>
            <a:pPr>
              <a:lnSpc>
                <a:spcPts val="1950"/>
              </a:lnSpc>
            </a:pPr>
            <a:r>
              <a:rPr lang="en-US" sz="1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Wind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n-US" sz="1500" dirty="0">
                <a:solidFill>
                  <a:srgbClr val="C00000"/>
                </a:solidFill>
              </a:rPr>
              <a:t>78</a:t>
            </a:r>
          </a:p>
          <a:p>
            <a:pPr>
              <a:lnSpc>
                <a:spcPts val="1950"/>
              </a:lnSpc>
            </a:pPr>
            <a:r>
              <a:rPr lang="en-US" sz="1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Air Pressure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n-US" sz="1500" dirty="0">
                <a:solidFill>
                  <a:srgbClr val="C00000"/>
                </a:solidFill>
              </a:rPr>
              <a:t>81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64183" y="488892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sp>
        <p:nvSpPr>
          <p:cNvPr id="19" name="TextBox 18"/>
          <p:cNvSpPr txBox="1"/>
          <p:nvPr/>
        </p:nvSpPr>
        <p:spPr>
          <a:xfrm>
            <a:off x="2900307" y="4396258"/>
            <a:ext cx="2481349" cy="1326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50"/>
              </a:lnSpc>
            </a:pPr>
            <a:r>
              <a:rPr lang="en-US" sz="1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Air Temperature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n-US" sz="1500" dirty="0">
                <a:solidFill>
                  <a:srgbClr val="C00000"/>
                </a:solidFill>
              </a:rPr>
              <a:t>80</a:t>
            </a:r>
          </a:p>
          <a:p>
            <a:pPr>
              <a:lnSpc>
                <a:spcPts val="1950"/>
              </a:lnSpc>
            </a:pPr>
            <a:r>
              <a:rPr lang="en-US" sz="1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Water Temperature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n-US" sz="1500" dirty="0">
                <a:solidFill>
                  <a:srgbClr val="C00000"/>
                </a:solidFill>
              </a:rPr>
              <a:t>113</a:t>
            </a:r>
          </a:p>
          <a:p>
            <a:pPr>
              <a:lnSpc>
                <a:spcPts val="1950"/>
              </a:lnSpc>
            </a:pPr>
            <a:r>
              <a:rPr lang="en-US" sz="1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Currents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n-US" sz="1500" dirty="0">
                <a:solidFill>
                  <a:srgbClr val="C00000"/>
                </a:solidFill>
              </a:rPr>
              <a:t>37</a:t>
            </a:r>
          </a:p>
          <a:p>
            <a:pPr>
              <a:lnSpc>
                <a:spcPts val="1950"/>
              </a:lnSpc>
            </a:pPr>
            <a:r>
              <a:rPr lang="en-US" sz="1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Salinity</a:t>
            </a: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n-US" sz="1500" dirty="0">
                <a:solidFill>
                  <a:srgbClr val="C00000"/>
                </a:solidFill>
              </a:rPr>
              <a:t>50</a:t>
            </a:r>
          </a:p>
          <a:p>
            <a:endParaRPr lang="en-US" sz="1350" dirty="0"/>
          </a:p>
        </p:txBody>
      </p:sp>
      <p:sp>
        <p:nvSpPr>
          <p:cNvPr id="21" name="Rectangle 20"/>
          <p:cNvSpPr/>
          <p:nvPr/>
        </p:nvSpPr>
        <p:spPr>
          <a:xfrm>
            <a:off x="822961" y="2128871"/>
            <a:ext cx="75305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MONGOOS inventory, updated on http://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www.mongoos.eu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233016" y="4396258"/>
            <a:ext cx="31204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Eight (8) Offshore Deep Ocean Multi Parametric Observatories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254052" y="4888923"/>
            <a:ext cx="117708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>
              <a:buFont typeface="+mj-lt"/>
              <a:buAutoNum type="arabicPeriod"/>
            </a:pPr>
            <a:r>
              <a:rPr lang="en-US" sz="1350" dirty="0"/>
              <a:t>LION</a:t>
            </a:r>
          </a:p>
          <a:p>
            <a:pPr marL="257168" indent="-257168">
              <a:buFont typeface="+mj-lt"/>
              <a:buAutoNum type="arabicPeriod"/>
            </a:pPr>
            <a:r>
              <a:rPr lang="en-US" sz="1350" dirty="0"/>
              <a:t>ANTARES</a:t>
            </a:r>
          </a:p>
          <a:p>
            <a:pPr marL="257168" indent="-257168">
              <a:buFont typeface="+mj-lt"/>
              <a:buAutoNum type="arabicPeriod"/>
            </a:pPr>
            <a:r>
              <a:rPr lang="en-US" sz="1350" dirty="0"/>
              <a:t>DYFAMED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297769" y="4885254"/>
            <a:ext cx="141659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>
              <a:buFont typeface="+mj-lt"/>
              <a:buAutoNum type="arabicPeriod" startAt="4"/>
            </a:pPr>
            <a:r>
              <a:rPr lang="en-US" sz="1350" dirty="0"/>
              <a:t>W1-M3A</a:t>
            </a:r>
          </a:p>
          <a:p>
            <a:pPr marL="257168" indent="-257168">
              <a:buFont typeface="+mj-lt"/>
              <a:buAutoNum type="arabicPeriod" startAt="4"/>
            </a:pPr>
            <a:r>
              <a:rPr lang="en-US" sz="1350" dirty="0"/>
              <a:t>NEMO-SN1</a:t>
            </a:r>
          </a:p>
          <a:p>
            <a:pPr marL="257168" indent="-257168">
              <a:buFont typeface="+mj-lt"/>
              <a:buAutoNum type="arabicPeriod" startAt="4"/>
            </a:pPr>
            <a:r>
              <a:rPr lang="en-US" sz="1350" dirty="0"/>
              <a:t>E2-M3A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459002" y="4876044"/>
            <a:ext cx="104244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>
              <a:buFont typeface="+mj-lt"/>
              <a:buAutoNum type="arabicPeriod" startAt="7"/>
            </a:pPr>
            <a:r>
              <a:rPr lang="en-US" sz="1350" dirty="0"/>
              <a:t>PYLOS</a:t>
            </a:r>
          </a:p>
          <a:p>
            <a:pPr marL="257168" indent="-257168">
              <a:buFont typeface="+mj-lt"/>
              <a:buAutoNum type="arabicPeriod" startAt="7"/>
            </a:pPr>
            <a:r>
              <a:rPr lang="en-US" sz="1350" dirty="0"/>
              <a:t>E1-M3A</a:t>
            </a:r>
          </a:p>
          <a:p>
            <a:endParaRPr lang="en-US" sz="1350" dirty="0"/>
          </a:p>
        </p:txBody>
      </p:sp>
      <p:pic>
        <p:nvPicPr>
          <p:cNvPr id="26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759" y="307185"/>
            <a:ext cx="1593000" cy="391613"/>
          </a:xfrm>
        </p:spPr>
      </p:pic>
      <p:sp>
        <p:nvSpPr>
          <p:cNvPr id="27" name="Footer Placeholder 4"/>
          <p:cNvSpPr txBox="1">
            <a:spLocks/>
          </p:cNvSpPr>
          <p:nvPr/>
        </p:nvSpPr>
        <p:spPr>
          <a:xfrm>
            <a:off x="-434340" y="6459785"/>
            <a:ext cx="10058399" cy="3982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smtClean="0"/>
              <a:t>WIGOS Workshop for RA-VI with focus on marine observations, Split, Croatia, 5-7 Sept. 2016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66103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 err="1"/>
              <a:t>MedArgo</a:t>
            </a:r>
            <a:r>
              <a:rPr lang="en-US" sz="3800" dirty="0"/>
              <a:t>: Mediterranean Argo regional center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22962" y="5702090"/>
            <a:ext cx="7543799" cy="298661"/>
          </a:xfrm>
        </p:spPr>
        <p:txBody>
          <a:bodyPr/>
          <a:lstStyle/>
          <a:p>
            <a:r>
              <a:rPr lang="en-US" sz="750" dirty="0"/>
              <a:t>WIGOS Workshop for RA-VI with focus on marine observations, Split, Croatia, 5-7 Sept. 2016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64183" y="488892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pic>
        <p:nvPicPr>
          <p:cNvPr id="15" name="Picture 4" descr="HEAD_01_onda3_c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961" y="5027424"/>
            <a:ext cx="3842558" cy="536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ounded Rectangle 5"/>
          <p:cNvSpPr/>
          <p:nvPr/>
        </p:nvSpPr>
        <p:spPr>
          <a:xfrm>
            <a:off x="4748646" y="5131336"/>
            <a:ext cx="3618115" cy="4018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500" b="1" dirty="0" err="1"/>
              <a:t>nettuno.ogs.trieste.it</a:t>
            </a:r>
            <a:r>
              <a:rPr lang="en-US" sz="1500" b="1" dirty="0"/>
              <a:t>/sire/</a:t>
            </a:r>
            <a:r>
              <a:rPr lang="en-US" sz="1500" b="1" dirty="0" err="1"/>
              <a:t>medargo</a:t>
            </a:r>
            <a:r>
              <a:rPr lang="en-US" sz="1500" b="1" dirty="0"/>
              <a:t>/active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243" y="2287256"/>
            <a:ext cx="5658426" cy="265474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863910" y="2478232"/>
            <a:ext cx="3139093" cy="2182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50" b="1" dirty="0"/>
              <a:t>70 floats active as of 04.09.2016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3393848" y="4501786"/>
            <a:ext cx="3139093" cy="2182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50" b="1" dirty="0"/>
              <a:t>Deployment per country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4243" y="2292485"/>
            <a:ext cx="5657051" cy="2654100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3025314" y="2486197"/>
            <a:ext cx="3139093" cy="2182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50" b="1" dirty="0"/>
              <a:t>70 floats active as of 04.09.2016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3025314" y="4504167"/>
            <a:ext cx="3139093" cy="2182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50" b="1" dirty="0"/>
              <a:t>Classification </a:t>
            </a:r>
            <a:r>
              <a:rPr lang="en-US" sz="1350" b="1"/>
              <a:t>per sensor type</a:t>
            </a:r>
            <a:endParaRPr lang="en-US" sz="1350" b="1" dirty="0"/>
          </a:p>
        </p:txBody>
      </p:sp>
      <p:pic>
        <p:nvPicPr>
          <p:cNvPr id="29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61294" y="3346739"/>
            <a:ext cx="700088" cy="535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Content Placeholder 4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759" y="307185"/>
            <a:ext cx="1593000" cy="391613"/>
          </a:xfrm>
        </p:spPr>
      </p:pic>
      <p:sp>
        <p:nvSpPr>
          <p:cNvPr id="31" name="Footer Placeholder 4"/>
          <p:cNvSpPr txBox="1">
            <a:spLocks/>
          </p:cNvSpPr>
          <p:nvPr/>
        </p:nvSpPr>
        <p:spPr>
          <a:xfrm>
            <a:off x="-434340" y="6459785"/>
            <a:ext cx="10058399" cy="3982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smtClean="0"/>
              <a:t>WIGOS Workshop for RA-VI with focus on marine observations, Split, Croatia, 5-7 Sept. 2016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068367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 err="1"/>
              <a:t>MedSVP</a:t>
            </a:r>
            <a:r>
              <a:rPr lang="en-US" sz="3800" dirty="0"/>
              <a:t>: Mediterranean Surface Velocity </a:t>
            </a:r>
            <a:r>
              <a:rPr lang="en-US" sz="3800" dirty="0" err="1"/>
              <a:t>Programme</a:t>
            </a:r>
            <a:endParaRPr lang="en-US" sz="3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22962" y="5702090"/>
            <a:ext cx="7543799" cy="298661"/>
          </a:xfrm>
        </p:spPr>
        <p:txBody>
          <a:bodyPr/>
          <a:lstStyle/>
          <a:p>
            <a:r>
              <a:rPr lang="en-US" sz="750" dirty="0"/>
              <a:t>WIGOS Workshop for RA-VI with focus on marine observations, Split, Croatia, 5-7 Sept. 2016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64183" y="488892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sp>
        <p:nvSpPr>
          <p:cNvPr id="15" name="Rounded Rectangle 14"/>
          <p:cNvSpPr/>
          <p:nvPr/>
        </p:nvSpPr>
        <p:spPr>
          <a:xfrm>
            <a:off x="4748646" y="5131336"/>
            <a:ext cx="3618115" cy="4018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500" b="1" dirty="0"/>
              <a:t>http://</a:t>
            </a:r>
            <a:r>
              <a:rPr lang="en-US" sz="1500" b="1" dirty="0" err="1"/>
              <a:t>nettuno.ogs.trieste.it</a:t>
            </a:r>
            <a:r>
              <a:rPr lang="en-US" sz="1500" b="1" dirty="0"/>
              <a:t>/sire/</a:t>
            </a:r>
            <a:r>
              <a:rPr lang="en-US" sz="1500" b="1" dirty="0" err="1"/>
              <a:t>medsvp</a:t>
            </a:r>
            <a:r>
              <a:rPr lang="en-US" sz="1500" b="1" dirty="0"/>
              <a:t>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" y="5027423"/>
            <a:ext cx="3860212" cy="537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931" y="2318753"/>
            <a:ext cx="5657051" cy="2654100"/>
          </a:xfrm>
          <a:prstGeom prst="rect">
            <a:avLst/>
          </a:prstGeom>
        </p:spPr>
      </p:pic>
      <p:pic>
        <p:nvPicPr>
          <p:cNvPr id="20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61294" y="3346739"/>
            <a:ext cx="700088" cy="535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ounded Rectangle 26"/>
          <p:cNvSpPr/>
          <p:nvPr/>
        </p:nvSpPr>
        <p:spPr>
          <a:xfrm>
            <a:off x="3025314" y="2524903"/>
            <a:ext cx="3139093" cy="2182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50" b="1" dirty="0"/>
              <a:t>21 drifters active as of 04.09.2016</a:t>
            </a:r>
          </a:p>
        </p:txBody>
      </p:sp>
      <p:pic>
        <p:nvPicPr>
          <p:cNvPr id="28" name="Content Placeholder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759" y="307185"/>
            <a:ext cx="1593000" cy="391613"/>
          </a:xfrm>
        </p:spPr>
      </p:pic>
      <p:sp>
        <p:nvSpPr>
          <p:cNvPr id="29" name="Footer Placeholder 4"/>
          <p:cNvSpPr txBox="1">
            <a:spLocks/>
          </p:cNvSpPr>
          <p:nvPr/>
        </p:nvSpPr>
        <p:spPr>
          <a:xfrm>
            <a:off x="-434340" y="6459785"/>
            <a:ext cx="10058399" cy="3982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smtClean="0"/>
              <a:t>WIGOS Workshop for RA-VI with focus on marine observations, Split, Croatia, 5-7 Sept. 2016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26920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/>
              <a:t>Ships of Opportunity in the Mediterranean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22962" y="5702090"/>
            <a:ext cx="7543799" cy="298661"/>
          </a:xfrm>
        </p:spPr>
        <p:txBody>
          <a:bodyPr/>
          <a:lstStyle/>
          <a:p>
            <a:r>
              <a:rPr lang="en-US" sz="750" dirty="0"/>
              <a:t>WIGOS Workshop for RA-VI with focus on marine observations, Split, Croatia, 5-7 Sept. 2016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64183" y="488892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sp>
        <p:nvSpPr>
          <p:cNvPr id="11" name="Rectangle 10"/>
          <p:cNvSpPr/>
          <p:nvPr/>
        </p:nvSpPr>
        <p:spPr>
          <a:xfrm>
            <a:off x="822961" y="2128872"/>
            <a:ext cx="75305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XBT activity during 2015</a:t>
            </a:r>
            <a:endParaRPr lang="en-US" dirty="0"/>
          </a:p>
        </p:txBody>
      </p:sp>
      <p:pic>
        <p:nvPicPr>
          <p:cNvPr id="13" name="Picture 2" descr="Med_struc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415" y="2443947"/>
            <a:ext cx="6170494" cy="3141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>
            <a:off x="3761510" y="2875137"/>
            <a:ext cx="509155" cy="1139393"/>
          </a:xfrm>
          <a:prstGeom prst="straightConnector1">
            <a:avLst/>
          </a:prstGeom>
          <a:ln w="508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Left Arrow Callout 18"/>
          <p:cNvSpPr/>
          <p:nvPr/>
        </p:nvSpPr>
        <p:spPr>
          <a:xfrm>
            <a:off x="3782292" y="2758160"/>
            <a:ext cx="976745" cy="2700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50" b="1" dirty="0"/>
              <a:t>Genoa</a:t>
            </a:r>
          </a:p>
        </p:txBody>
      </p:sp>
      <p:sp>
        <p:nvSpPr>
          <p:cNvPr id="23" name="Left Arrow Callout 22"/>
          <p:cNvSpPr/>
          <p:nvPr/>
        </p:nvSpPr>
        <p:spPr>
          <a:xfrm>
            <a:off x="4260283" y="3821952"/>
            <a:ext cx="1143002" cy="2700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50" b="1"/>
              <a:t>Palermo</a:t>
            </a:r>
            <a:endParaRPr lang="en-US" sz="1350" b="1" dirty="0"/>
          </a:p>
        </p:txBody>
      </p:sp>
      <p:sp>
        <p:nvSpPr>
          <p:cNvPr id="22" name="Right Arrow Callout 21"/>
          <p:cNvSpPr/>
          <p:nvPr/>
        </p:nvSpPr>
        <p:spPr>
          <a:xfrm>
            <a:off x="3107713" y="3378327"/>
            <a:ext cx="929156" cy="270000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50" b="1" dirty="0"/>
              <a:t>MX04</a:t>
            </a:r>
          </a:p>
        </p:txBody>
      </p:sp>
      <p:sp>
        <p:nvSpPr>
          <p:cNvPr id="25" name="Line 22"/>
          <p:cNvSpPr>
            <a:spLocks noChangeShapeType="1"/>
          </p:cNvSpPr>
          <p:nvPr/>
        </p:nvSpPr>
        <p:spPr bwMode="auto">
          <a:xfrm flipH="1">
            <a:off x="3876079" y="3368627"/>
            <a:ext cx="0" cy="864096"/>
          </a:xfrm>
          <a:prstGeom prst="line">
            <a:avLst/>
          </a:prstGeom>
          <a:noFill/>
          <a:ln w="38100">
            <a:solidFill>
              <a:srgbClr val="C00000"/>
            </a:solidFill>
            <a:prstDash val="sysDash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 sz="1350"/>
          </a:p>
        </p:txBody>
      </p:sp>
      <p:sp>
        <p:nvSpPr>
          <p:cNvPr id="26" name="Line 22"/>
          <p:cNvSpPr>
            <a:spLocks noChangeShapeType="1"/>
          </p:cNvSpPr>
          <p:nvPr/>
        </p:nvSpPr>
        <p:spPr bwMode="auto">
          <a:xfrm>
            <a:off x="3782290" y="2858107"/>
            <a:ext cx="98174" cy="571838"/>
          </a:xfrm>
          <a:prstGeom prst="line">
            <a:avLst/>
          </a:prstGeom>
          <a:noFill/>
          <a:ln w="38100">
            <a:solidFill>
              <a:srgbClr val="C00000"/>
            </a:solidFill>
            <a:prstDash val="sysDash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 sz="1350"/>
          </a:p>
        </p:txBody>
      </p:sp>
      <p:sp>
        <p:nvSpPr>
          <p:cNvPr id="24" name="Up Arrow Callout 23"/>
          <p:cNvSpPr/>
          <p:nvPr/>
        </p:nvSpPr>
        <p:spPr>
          <a:xfrm>
            <a:off x="3526892" y="4243368"/>
            <a:ext cx="698373" cy="405000"/>
          </a:xfrm>
          <a:prstGeom prst="upArrowCallou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50" b="1" dirty="0"/>
              <a:t>Tunis</a:t>
            </a:r>
          </a:p>
        </p:txBody>
      </p:sp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9301356"/>
              </p:ext>
            </p:extLst>
          </p:nvPr>
        </p:nvGraphicFramePr>
        <p:xfrm>
          <a:off x="881551" y="2475120"/>
          <a:ext cx="7426619" cy="31203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7176"/>
                <a:gridCol w="1059873"/>
                <a:gridCol w="415637"/>
                <a:gridCol w="883227"/>
                <a:gridCol w="613064"/>
                <a:gridCol w="779318"/>
                <a:gridCol w="768928"/>
                <a:gridCol w="1599396"/>
              </a:tblGrid>
              <a:tr h="240030">
                <a:tc gridSpan="8">
                  <a:txBody>
                    <a:bodyPr/>
                    <a:lstStyle/>
                    <a:p>
                      <a:r>
                        <a:rPr lang="en-US" sz="1100" dirty="0" smtClean="0"/>
                        <a:t>MX04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24003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 smtClean="0"/>
                        <a:t>dd.mm.yyyy</a:t>
                      </a:r>
                      <a:endParaRPr lang="en-US" sz="11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Ship name</a:t>
                      </a:r>
                      <a:endParaRPr lang="en-US" sz="11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T4</a:t>
                      </a:r>
                      <a:endParaRPr lang="en-US" sz="11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Deep Blue</a:t>
                      </a:r>
                      <a:endParaRPr lang="en-US" sz="11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T5/20</a:t>
                      </a:r>
                      <a:endParaRPr lang="en-US" sz="11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XCTD-1</a:t>
                      </a:r>
                      <a:endParaRPr lang="en-US" sz="11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Total</a:t>
                      </a:r>
                      <a:endParaRPr lang="en-US" sz="11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Grand Total</a:t>
                      </a:r>
                      <a:endParaRPr lang="en-US" sz="1100" b="1" dirty="0"/>
                    </a:p>
                  </a:txBody>
                  <a:tcPr marL="68580" marR="68580" marT="34290" marB="34290"/>
                </a:tc>
              </a:tr>
              <a:tr h="24003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05.02.2015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La </a:t>
                      </a:r>
                      <a:r>
                        <a:rPr lang="en-US" sz="1100" dirty="0" err="1" smtClean="0"/>
                        <a:t>Superba</a:t>
                      </a:r>
                      <a:endParaRPr lang="en-US" sz="1100" dirty="0" smtClean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13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19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19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</a:tr>
              <a:tr h="24003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10.03.2015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La </a:t>
                      </a:r>
                      <a:r>
                        <a:rPr lang="en-US" sz="1100" dirty="0" err="1" smtClean="0"/>
                        <a:t>Superba</a:t>
                      </a:r>
                      <a:endParaRPr lang="en-US" sz="1100" dirty="0" smtClean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5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16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30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49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</a:tr>
              <a:tr h="24003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05.05.2015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La </a:t>
                      </a:r>
                      <a:r>
                        <a:rPr lang="en-US" sz="1100" dirty="0" err="1" smtClean="0"/>
                        <a:t>Superba</a:t>
                      </a:r>
                      <a:endParaRPr lang="en-US" sz="1100" dirty="0" smtClean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8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16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31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80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</a:tr>
              <a:tr h="24003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22.06.2015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La Suprema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10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14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33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113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</a:tr>
              <a:tr h="24003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29.06.2015*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La </a:t>
                      </a:r>
                      <a:r>
                        <a:rPr lang="en-US" sz="1100" dirty="0" err="1" smtClean="0"/>
                        <a:t>Superba</a:t>
                      </a:r>
                      <a:endParaRPr lang="en-US" sz="1100" dirty="0" smtClean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11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13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5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30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143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</a:tr>
              <a:tr h="24003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28.07.2015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La Suprema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9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19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37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180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</a:tr>
              <a:tr h="24003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16.09.2015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La Suprema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8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17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34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214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</a:tr>
              <a:tr h="24003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rgbClr val="C00000"/>
                          </a:solidFill>
                        </a:rPr>
                        <a:t>To be updated</a:t>
                      </a:r>
                      <a:endParaRPr lang="en-US" sz="1100" b="1" dirty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68580" marR="68580" marT="34290" marB="34290"/>
                </a:tc>
              </a:tr>
              <a:tr h="24003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C00000"/>
                          </a:solidFill>
                        </a:rPr>
                        <a:t>29.10.2015</a:t>
                      </a:r>
                      <a:endParaRPr lang="en-US" sz="1100" dirty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68580" marR="68580" marT="34290" marB="34290"/>
                </a:tc>
              </a:tr>
              <a:tr h="24003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C00000"/>
                          </a:solidFill>
                        </a:rPr>
                        <a:t>15.12.2015</a:t>
                      </a:r>
                      <a:endParaRPr lang="en-US" sz="1100" dirty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68580" marR="68580" marT="34290" marB="34290"/>
                </a:tc>
              </a:tr>
              <a:tr h="240030">
                <a:tc gridSpan="8">
                  <a:txBody>
                    <a:bodyPr/>
                    <a:lstStyle/>
                    <a:p>
                      <a:r>
                        <a:rPr lang="en-US" sz="1100" dirty="0" smtClean="0"/>
                        <a:t>* Genoa - Tunis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9" name="Rounded Rectangle 28"/>
          <p:cNvSpPr/>
          <p:nvPr/>
        </p:nvSpPr>
        <p:spPr>
          <a:xfrm>
            <a:off x="2806183" y="4830021"/>
            <a:ext cx="3564083" cy="413309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50" b="1" dirty="0"/>
              <a:t>Total number of XBT casts at 23.10.2015: </a:t>
            </a:r>
            <a:r>
              <a:rPr lang="en-US" sz="1350" b="1" dirty="0">
                <a:solidFill>
                  <a:srgbClr val="C00000"/>
                </a:solidFill>
              </a:rPr>
              <a:t>214</a:t>
            </a:r>
          </a:p>
        </p:txBody>
      </p:sp>
      <p:pic>
        <p:nvPicPr>
          <p:cNvPr id="30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759" y="307185"/>
            <a:ext cx="1593000" cy="391613"/>
          </a:xfrm>
        </p:spPr>
      </p:pic>
      <p:sp>
        <p:nvSpPr>
          <p:cNvPr id="31" name="Footer Placeholder 4"/>
          <p:cNvSpPr txBox="1">
            <a:spLocks/>
          </p:cNvSpPr>
          <p:nvPr/>
        </p:nvSpPr>
        <p:spPr>
          <a:xfrm>
            <a:off x="-434340" y="6459785"/>
            <a:ext cx="10058399" cy="3982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smtClean="0"/>
              <a:t>WIGOS Workshop for RA-VI with focus on marine observations, Split, Croatia, 5-7 Sept. 2016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77146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POSEIDON System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759" y="307185"/>
            <a:ext cx="1593000" cy="39161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22962" y="5702090"/>
            <a:ext cx="7543799" cy="298661"/>
          </a:xfrm>
        </p:spPr>
        <p:txBody>
          <a:bodyPr/>
          <a:lstStyle/>
          <a:p>
            <a:r>
              <a:rPr lang="en-US" sz="750" dirty="0"/>
              <a:t>WIGOS Workshop for RA-VI with focus on marine observations, Split, Croatia, 5-7 Sept. 2016</a:t>
            </a:r>
          </a:p>
        </p:txBody>
      </p:sp>
      <p:pic>
        <p:nvPicPr>
          <p:cNvPr id="16" name="Picture 12" descr="ASSEM 06 ORION 4 node, equipped with a seismometer (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557" y="3531543"/>
            <a:ext cx="362058" cy="501505"/>
          </a:xfrm>
          <a:prstGeom prst="rect">
            <a:avLst/>
          </a:prstGeom>
          <a:noFill/>
          <a:ln w="9525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822958" y="2308029"/>
            <a:ext cx="2160000" cy="3204348"/>
            <a:chOff x="1097277" y="1934372"/>
            <a:chExt cx="3060000" cy="4272464"/>
          </a:xfrm>
        </p:grpSpPr>
        <p:sp>
          <p:nvSpPr>
            <p:cNvPr id="6" name="Rounded Rectangle 5"/>
            <p:cNvSpPr/>
            <p:nvPr/>
          </p:nvSpPr>
          <p:spPr>
            <a:xfrm>
              <a:off x="1097277" y="1934372"/>
              <a:ext cx="3060000" cy="427246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500" b="1" dirty="0"/>
                <a:t>Observations</a:t>
              </a:r>
            </a:p>
          </p:txBody>
        </p:sp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4646" y="3588611"/>
              <a:ext cx="1319925" cy="850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" descr="Fig2a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7941" y="2825084"/>
              <a:ext cx="970749" cy="1593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3947" y="2809775"/>
              <a:ext cx="807606" cy="689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32" descr="http://www.poseidon.hcmr.gr/upload_files/Image/Picture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3198" y="4556102"/>
              <a:ext cx="941582" cy="1165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9" descr="SEA EXPLORER glider divi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278" y="4561512"/>
              <a:ext cx="948434" cy="11604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8" descr="D:\Dropbox\ARGO FLOATS\images\_DSC9694-Edit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0426" y="4561512"/>
              <a:ext cx="776616" cy="11604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" name="Group 30"/>
          <p:cNvGrpSpPr/>
          <p:nvPr/>
        </p:nvGrpSpPr>
        <p:grpSpPr>
          <a:xfrm>
            <a:off x="3176822" y="2308029"/>
            <a:ext cx="2160000" cy="3204348"/>
            <a:chOff x="4596478" y="1934372"/>
            <a:chExt cx="3060000" cy="4272464"/>
          </a:xfrm>
        </p:grpSpPr>
        <p:sp>
          <p:nvSpPr>
            <p:cNvPr id="8" name="Rounded Rectangle 7"/>
            <p:cNvSpPr/>
            <p:nvPr/>
          </p:nvSpPr>
          <p:spPr>
            <a:xfrm>
              <a:off x="4596478" y="1934372"/>
              <a:ext cx="3060000" cy="427246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500" b="1" dirty="0"/>
                <a:t>Processing &amp; Modeling</a:t>
              </a:r>
            </a:p>
          </p:txBody>
        </p:sp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9379" y="5296313"/>
              <a:ext cx="915327" cy="686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4" descr="http://www.poseidon.hcmr.gr/images/meteo/2009/03/15/gr/grwindb09031918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3594" y="3942959"/>
              <a:ext cx="982845" cy="121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5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9145" y="2809775"/>
              <a:ext cx="2329077" cy="1057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2" descr="Image1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4424" y="5288633"/>
              <a:ext cx="1376227" cy="694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" descr="coarse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5036" y="3943326"/>
              <a:ext cx="1219200" cy="121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2" name="Group 31"/>
          <p:cNvGrpSpPr/>
          <p:nvPr/>
        </p:nvGrpSpPr>
        <p:grpSpPr>
          <a:xfrm>
            <a:off x="5530687" y="2308029"/>
            <a:ext cx="2160000" cy="3204348"/>
            <a:chOff x="8095679" y="1934372"/>
            <a:chExt cx="3060000" cy="4272464"/>
          </a:xfrm>
        </p:grpSpPr>
        <p:sp>
          <p:nvSpPr>
            <p:cNvPr id="7" name="Rounded Rectangle 6"/>
            <p:cNvSpPr/>
            <p:nvPr/>
          </p:nvSpPr>
          <p:spPr>
            <a:xfrm>
              <a:off x="8095679" y="1934372"/>
              <a:ext cx="3060000" cy="427246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500" b="1" dirty="0"/>
                <a:t>Information &amp; Decision Support Systems</a:t>
              </a:r>
            </a:p>
          </p:txBody>
        </p:sp>
        <p:pic>
          <p:nvPicPr>
            <p:cNvPr id="23" name="Picture 28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8518" y="5260551"/>
              <a:ext cx="765326" cy="735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8" descr="Picture1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10218" y="4238534"/>
              <a:ext cx="554092" cy="756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63" descr="Bandeau_part1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704"/>
            <a:stretch>
              <a:fillRect/>
            </a:stretch>
          </p:blipFill>
          <p:spPr bwMode="auto">
            <a:xfrm>
              <a:off x="8436468" y="4237322"/>
              <a:ext cx="1720851" cy="792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5" descr="xronis4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25679" y="3139457"/>
              <a:ext cx="1247337" cy="874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9" descr="oil1 79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4464" y="3147804"/>
              <a:ext cx="999380" cy="895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5" descr="prestige (crédit douanes françaises)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28485" y="5215209"/>
              <a:ext cx="869842" cy="780655"/>
            </a:xfrm>
            <a:prstGeom prst="rect">
              <a:avLst/>
            </a:prstGeom>
            <a:noFill/>
            <a:ln w="28575">
              <a:solidFill>
                <a:srgbClr val="4C6F1A"/>
              </a:solidFill>
              <a:miter lim="800000"/>
              <a:headEnd/>
              <a:tailEnd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082681" y="3485208"/>
            <a:ext cx="728284" cy="728284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2786676" y="3705890"/>
            <a:ext cx="575017" cy="365657"/>
          </a:xfrm>
          <a:prstGeom prst="rightArrow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0" name="Right Arrow 9"/>
          <p:cNvSpPr>
            <a:spLocks/>
          </p:cNvSpPr>
          <p:nvPr/>
        </p:nvSpPr>
        <p:spPr>
          <a:xfrm>
            <a:off x="5135803" y="3713852"/>
            <a:ext cx="575100" cy="365657"/>
          </a:xfrm>
          <a:prstGeom prst="rightArrow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33" name="Right Arrow 32"/>
          <p:cNvSpPr>
            <a:spLocks/>
          </p:cNvSpPr>
          <p:nvPr/>
        </p:nvSpPr>
        <p:spPr>
          <a:xfrm>
            <a:off x="7507580" y="3727376"/>
            <a:ext cx="575100" cy="365657"/>
          </a:xfrm>
          <a:prstGeom prst="rightArrow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34" name="Rounded Rectangle 33"/>
          <p:cNvSpPr/>
          <p:nvPr/>
        </p:nvSpPr>
        <p:spPr>
          <a:xfrm>
            <a:off x="665020" y="2308028"/>
            <a:ext cx="8052955" cy="339406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450"/>
              </a:spcAft>
              <a:buClr>
                <a:schemeClr val="accent1"/>
              </a:buClr>
            </a:pPr>
            <a:r>
              <a:rPr lang="en-US" b="1" i="1" dirty="0">
                <a:solidFill>
                  <a:schemeClr val="accent2"/>
                </a:solidFill>
              </a:rPr>
              <a:t>An operational monitoring, forecasting and information system for marine environmental conditions in the Eastern Mediterranean</a:t>
            </a:r>
          </a:p>
          <a:p>
            <a:pPr marL="214308" indent="-214308">
              <a:lnSpc>
                <a:spcPts val="2700"/>
              </a:lnSpc>
              <a:buClr>
                <a:schemeClr val="accent1"/>
              </a:buClr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Targeted to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end-user needs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(incl. public): maritime transport, fisheries, tourism, environment protection, research</a:t>
            </a:r>
          </a:p>
          <a:p>
            <a:pPr marL="214308" indent="-214308">
              <a:lnSpc>
                <a:spcPts val="2700"/>
              </a:lnSpc>
              <a:buClr>
                <a:schemeClr val="accent1"/>
              </a:buClr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Developed through infrastructure funding (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EEA &amp; national funds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): 14.1 M€ in 1997-2000, 9.8 M€ in 2005-2010, 1.2 M€ in 2010-2012</a:t>
            </a:r>
          </a:p>
          <a:p>
            <a:pPr marL="214308" indent="-214308">
              <a:lnSpc>
                <a:spcPts val="2700"/>
              </a:lnSpc>
              <a:buClr>
                <a:schemeClr val="accent1"/>
              </a:buClr>
              <a:buFont typeface="Arial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Operated by I.O. of HCMR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since 2000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– Supported by Greek NMS &amp; Navy</a:t>
            </a:r>
          </a:p>
          <a:p>
            <a:pPr marL="214308" indent="-214308">
              <a:lnSpc>
                <a:spcPts val="2700"/>
              </a:lnSpc>
              <a:buClr>
                <a:schemeClr val="accent1"/>
              </a:buClr>
              <a:buFont typeface="Arial" charset="0"/>
              <a:buChar char="•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Continuously upgraded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through collaborative research projects</a:t>
            </a:r>
          </a:p>
          <a:p>
            <a:pPr marL="214308" indent="-214308">
              <a:lnSpc>
                <a:spcPts val="2700"/>
              </a:lnSpc>
              <a:buClr>
                <a:schemeClr val="accent1"/>
              </a:buClr>
              <a:buFont typeface="Arial" charset="0"/>
              <a:buChar char="•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Integrated with / contributing to major European projects and initiatives</a:t>
            </a:r>
          </a:p>
        </p:txBody>
      </p:sp>
      <p:sp>
        <p:nvSpPr>
          <p:cNvPr id="35" name="Footer Placeholder 4"/>
          <p:cNvSpPr txBox="1">
            <a:spLocks/>
          </p:cNvSpPr>
          <p:nvPr/>
        </p:nvSpPr>
        <p:spPr>
          <a:xfrm>
            <a:off x="-434340" y="6459785"/>
            <a:ext cx="10058399" cy="3982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smtClean="0"/>
              <a:t>WIGOS Workshop for RA-VI with focus on marine observations, Split, Croatia, 5-7 Sept. 2016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66575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33" grpId="0" animBg="1"/>
      <p:bldP spid="3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Mediterranean Gliders fleet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22962" y="5702090"/>
            <a:ext cx="7543799" cy="298661"/>
          </a:xfrm>
        </p:spPr>
        <p:txBody>
          <a:bodyPr/>
          <a:lstStyle/>
          <a:p>
            <a:r>
              <a:rPr lang="en-US" sz="750" dirty="0"/>
              <a:t>WIGOS Workshop for RA-VI with focus on marine observations, Split, Croatia, 5-7 Sept. 2016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64183" y="488892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pic>
        <p:nvPicPr>
          <p:cNvPr id="1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157" y="2223347"/>
            <a:ext cx="7407647" cy="3332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n 4" descr="20100420_1111-Glider_Deployment_JASON-042010-8 (2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2" t="30435"/>
          <a:stretch>
            <a:fillRect/>
          </a:stretch>
        </p:blipFill>
        <p:spPr bwMode="auto">
          <a:xfrm>
            <a:off x="2385618" y="3681589"/>
            <a:ext cx="519750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24" r="22342"/>
          <a:stretch>
            <a:fillRect/>
          </a:stretch>
        </p:blipFill>
        <p:spPr bwMode="auto">
          <a:xfrm>
            <a:off x="2637080" y="3013906"/>
            <a:ext cx="646403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1" t="17796" r="12624" b="29613"/>
          <a:stretch>
            <a:fillRect/>
          </a:stretch>
        </p:blipFill>
        <p:spPr bwMode="auto">
          <a:xfrm>
            <a:off x="4095008" y="2517955"/>
            <a:ext cx="485999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683" y="4430750"/>
            <a:ext cx="311155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4032025" y="2926097"/>
            <a:ext cx="3251241" cy="21707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950"/>
              </a:lnSpc>
              <a:spcAft>
                <a:spcPts val="450"/>
              </a:spcAft>
            </a:pPr>
            <a:r>
              <a:rPr lang="en-US" sz="1500" b="1" dirty="0">
                <a:solidFill>
                  <a:schemeClr val="bg1"/>
                </a:solidFill>
              </a:rPr>
              <a:t>Total number : 27</a:t>
            </a:r>
          </a:p>
          <a:p>
            <a:pPr marL="214308" indent="-214308">
              <a:lnSpc>
                <a:spcPts val="1950"/>
              </a:lnSpc>
              <a:buFont typeface="Arial" charset="0"/>
              <a:buChar char="•"/>
            </a:pPr>
            <a:r>
              <a:rPr lang="en-US" sz="1350" dirty="0"/>
              <a:t>Slocum deep 12</a:t>
            </a:r>
          </a:p>
          <a:p>
            <a:pPr marL="214308" indent="-214308">
              <a:lnSpc>
                <a:spcPts val="1950"/>
              </a:lnSpc>
              <a:buFont typeface="Arial" charset="0"/>
              <a:buChar char="•"/>
            </a:pPr>
            <a:r>
              <a:rPr lang="en-US" sz="1350" dirty="0"/>
              <a:t>Slocum shallow  7</a:t>
            </a:r>
          </a:p>
          <a:p>
            <a:pPr marL="214308" indent="-214308">
              <a:lnSpc>
                <a:spcPts val="1950"/>
              </a:lnSpc>
              <a:buFont typeface="Arial" charset="0"/>
              <a:buChar char="•"/>
            </a:pPr>
            <a:r>
              <a:rPr lang="en-US" sz="1350" dirty="0" err="1"/>
              <a:t>Seaglider</a:t>
            </a:r>
            <a:r>
              <a:rPr lang="en-US" sz="1350" dirty="0"/>
              <a:t> 6</a:t>
            </a:r>
          </a:p>
          <a:p>
            <a:pPr marL="214308" indent="-214308">
              <a:lnSpc>
                <a:spcPts val="1950"/>
              </a:lnSpc>
              <a:buFont typeface="Arial" charset="0"/>
              <a:buChar char="•"/>
            </a:pPr>
            <a:r>
              <a:rPr lang="en-US" sz="1350" dirty="0"/>
              <a:t>Spray 2</a:t>
            </a:r>
            <a:endParaRPr lang="en-US" sz="1350" b="1" dirty="0"/>
          </a:p>
          <a:p>
            <a:pPr algn="ctr">
              <a:lnSpc>
                <a:spcPts val="1950"/>
              </a:lnSpc>
              <a:spcBef>
                <a:spcPts val="450"/>
              </a:spcBef>
            </a:pPr>
            <a:r>
              <a:rPr lang="en-US" sz="1350" b="1" dirty="0"/>
              <a:t>Routine monitoring missions established in West and East Med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163783" y="4132724"/>
            <a:ext cx="2736826" cy="134217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950"/>
              </a:lnSpc>
              <a:spcAft>
                <a:spcPts val="450"/>
              </a:spcAft>
            </a:pPr>
            <a:r>
              <a:rPr lang="en-US" sz="1350" b="1" dirty="0"/>
              <a:t>Five new gliders added in the Mediterranean fleet in 2016</a:t>
            </a:r>
          </a:p>
          <a:p>
            <a:pPr marL="214308" indent="-214308">
              <a:lnSpc>
                <a:spcPts val="1950"/>
              </a:lnSpc>
              <a:buFont typeface="Arial" charset="0"/>
              <a:buChar char="•"/>
            </a:pPr>
            <a:r>
              <a:rPr lang="en-US" sz="1350" dirty="0"/>
              <a:t>Greece : 2 </a:t>
            </a:r>
            <a:r>
              <a:rPr lang="en-US" sz="1350" dirty="0" err="1"/>
              <a:t>SeaExplorers</a:t>
            </a:r>
            <a:endParaRPr lang="en-US" sz="1350" dirty="0"/>
          </a:p>
          <a:p>
            <a:pPr marL="214308" indent="-214308">
              <a:lnSpc>
                <a:spcPts val="1950"/>
              </a:lnSpc>
              <a:buFont typeface="Arial" charset="0"/>
              <a:buChar char="•"/>
            </a:pPr>
            <a:r>
              <a:rPr lang="en-US" sz="1350" dirty="0"/>
              <a:t>Israel: 3 </a:t>
            </a:r>
            <a:r>
              <a:rPr lang="en-US" sz="1350" dirty="0" err="1"/>
              <a:t>SeaExplorers</a:t>
            </a:r>
            <a:endParaRPr lang="en-US" sz="1350" dirty="0"/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161665"/>
              </p:ext>
            </p:extLst>
          </p:nvPr>
        </p:nvGraphicFramePr>
        <p:xfrm>
          <a:off x="907159" y="2227510"/>
          <a:ext cx="7459602" cy="33457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1761"/>
                <a:gridCol w="1559104"/>
                <a:gridCol w="1600961"/>
                <a:gridCol w="1538176"/>
                <a:gridCol w="1299600"/>
              </a:tblGrid>
              <a:tr h="36774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Institute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CSIC/SOCIB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CNRS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OGS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OC-UCY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</a:tr>
              <a:tr h="36774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Country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Spain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France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Italy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Cyprus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</a:tr>
              <a:tr h="50292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Number</a:t>
                      </a:r>
                      <a:r>
                        <a:rPr lang="en-US" sz="1400" baseline="0" dirty="0" smtClean="0"/>
                        <a:t> of Gliders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15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</a:tr>
              <a:tr h="117010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Type of Gliders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Slocum shallow (1)</a:t>
                      </a:r>
                    </a:p>
                    <a:p>
                      <a:r>
                        <a:rPr lang="en-US" sz="1400" dirty="0" smtClean="0"/>
                        <a:t>Slocum</a:t>
                      </a:r>
                      <a:r>
                        <a:rPr lang="en-US" sz="1400" baseline="0" dirty="0" smtClean="0"/>
                        <a:t> deep (4)</a:t>
                      </a:r>
                    </a:p>
                    <a:p>
                      <a:r>
                        <a:rPr lang="en-US" sz="1400" baseline="0" dirty="0" err="1" smtClean="0"/>
                        <a:t>Seaglider</a:t>
                      </a:r>
                      <a:r>
                        <a:rPr lang="en-US" sz="1400" baseline="0" dirty="0" smtClean="0"/>
                        <a:t> (2)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Slocum shallow (4)</a:t>
                      </a:r>
                    </a:p>
                    <a:p>
                      <a:r>
                        <a:rPr lang="en-US" sz="1400" dirty="0" smtClean="0"/>
                        <a:t>Slocum deep (8)</a:t>
                      </a:r>
                    </a:p>
                    <a:p>
                      <a:r>
                        <a:rPr lang="en-US" sz="1400" dirty="0" smtClean="0"/>
                        <a:t>Spray</a:t>
                      </a:r>
                      <a:r>
                        <a:rPr lang="en-US" sz="1400" baseline="0" dirty="0" smtClean="0"/>
                        <a:t> (2)</a:t>
                      </a:r>
                    </a:p>
                    <a:p>
                      <a:r>
                        <a:rPr lang="en-US" sz="1400" baseline="0" dirty="0" err="1" smtClean="0"/>
                        <a:t>Seaglider</a:t>
                      </a:r>
                      <a:r>
                        <a:rPr lang="en-US" sz="1400" baseline="0" dirty="0" smtClean="0"/>
                        <a:t> (1)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Slocum</a:t>
                      </a:r>
                      <a:r>
                        <a:rPr lang="en-US" sz="1400" baseline="0" dirty="0" smtClean="0"/>
                        <a:t> shallow (2)</a:t>
                      </a:r>
                      <a:endParaRPr lang="en-US" sz="1400" dirty="0" smtClean="0"/>
                    </a:p>
                    <a:p>
                      <a:r>
                        <a:rPr lang="en-US" sz="1400" dirty="0" err="1" smtClean="0"/>
                        <a:t>Seaglider</a:t>
                      </a:r>
                      <a:r>
                        <a:rPr lang="en-US" sz="1400" dirty="0" smtClean="0"/>
                        <a:t> (1)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Seaglider</a:t>
                      </a:r>
                      <a:r>
                        <a:rPr lang="en-US" sz="1400" dirty="0" smtClean="0"/>
                        <a:t> (2)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</a:tr>
              <a:tr h="93726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Payload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CTD, DO, </a:t>
                      </a:r>
                      <a:r>
                        <a:rPr lang="en-US" sz="1400" dirty="0" err="1" smtClean="0"/>
                        <a:t>Fluo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CHLa</a:t>
                      </a:r>
                      <a:r>
                        <a:rPr lang="en-US" sz="1400" dirty="0" smtClean="0"/>
                        <a:t>, Turbidity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CTD, DO, </a:t>
                      </a:r>
                      <a:r>
                        <a:rPr lang="en-US" sz="1400" dirty="0" err="1" smtClean="0"/>
                        <a:t>Fluo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CHLa</a:t>
                      </a:r>
                      <a:r>
                        <a:rPr lang="en-US" sz="1400" baseline="0" dirty="0" smtClean="0"/>
                        <a:t>, CDOM, </a:t>
                      </a:r>
                      <a:r>
                        <a:rPr lang="en-US" sz="1400" baseline="0" dirty="0" err="1" smtClean="0"/>
                        <a:t>Phycoerythrine</a:t>
                      </a:r>
                      <a:r>
                        <a:rPr lang="en-US" sz="1400" baseline="0" dirty="0" smtClean="0"/>
                        <a:t>, SUNA, Backscatter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CTD, DO, </a:t>
                      </a:r>
                      <a:r>
                        <a:rPr lang="en-US" sz="1400" dirty="0" err="1" smtClean="0"/>
                        <a:t>Fluo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CHLa</a:t>
                      </a:r>
                      <a:r>
                        <a:rPr lang="en-US" sz="1400" dirty="0" smtClean="0"/>
                        <a:t>, Backscatter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CTD, DO, </a:t>
                      </a:r>
                      <a:r>
                        <a:rPr lang="en-US" sz="1400" dirty="0" err="1" smtClean="0"/>
                        <a:t>Fluo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CHLa</a:t>
                      </a:r>
                      <a:r>
                        <a:rPr lang="en-US" sz="1400" dirty="0" smtClean="0"/>
                        <a:t>, Backscatter</a:t>
                      </a:r>
                    </a:p>
                    <a:p>
                      <a:endParaRPr lang="en-US" sz="1400" dirty="0"/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pic>
        <p:nvPicPr>
          <p:cNvPr id="21" name="Content Placeholder 4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759" y="307185"/>
            <a:ext cx="1593000" cy="391613"/>
          </a:xfrm>
        </p:spPr>
      </p:pic>
      <p:sp>
        <p:nvSpPr>
          <p:cNvPr id="22" name="Footer Placeholder 4"/>
          <p:cNvSpPr txBox="1">
            <a:spLocks/>
          </p:cNvSpPr>
          <p:nvPr/>
        </p:nvSpPr>
        <p:spPr>
          <a:xfrm>
            <a:off x="-434340" y="6459785"/>
            <a:ext cx="10058399" cy="3982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smtClean="0"/>
              <a:t>WIGOS Workshop for RA-VI with focus on marine observations, Split, Croatia, 5-7 Sept. 2016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695613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61556" y="2971944"/>
            <a:ext cx="7543800" cy="1088068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Thank you!!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22962" y="5702090"/>
            <a:ext cx="7543799" cy="298661"/>
          </a:xfrm>
        </p:spPr>
        <p:txBody>
          <a:bodyPr/>
          <a:lstStyle/>
          <a:p>
            <a:r>
              <a:rPr lang="en-US" sz="750" dirty="0"/>
              <a:t>WIGOS Workshop for RA-VI with focus on marine observations, Split, Croatia, 5-7 Sept. 2016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64183" y="488892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pic>
        <p:nvPicPr>
          <p:cNvPr id="1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759" y="307185"/>
            <a:ext cx="1593000" cy="391613"/>
          </a:xfrm>
        </p:spPr>
      </p:pic>
    </p:spTree>
    <p:extLst>
      <p:ext uri="{BB962C8B-B14F-4D97-AF65-F5344CB8AC3E}">
        <p14:creationId xmlns:p14="http://schemas.microsoft.com/office/powerpoint/2010/main" val="79431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Vision - Motivation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1800" b="1" i="1" dirty="0" smtClean="0"/>
          </a:p>
          <a:p>
            <a:pPr algn="ctr"/>
            <a:r>
              <a:rPr lang="en-US" sz="1800" b="1" i="1" dirty="0" smtClean="0"/>
              <a:t>“</a:t>
            </a:r>
            <a:r>
              <a:rPr lang="en-US" sz="1800" b="1" i="1" dirty="0"/>
              <a:t>An integrated system able to support science, safety, environment and maritime economy in Greece”</a:t>
            </a:r>
          </a:p>
          <a:p>
            <a:pPr>
              <a:buFont typeface="Arial" charset="0"/>
              <a:buChar char="•"/>
            </a:pPr>
            <a:r>
              <a:rPr lang="en-US" sz="1800" b="1" dirty="0"/>
              <a:t>Research</a:t>
            </a:r>
            <a:r>
              <a:rPr lang="en-US" sz="1800" dirty="0"/>
              <a:t> oriented applications (climatic variability, ecosystem functioning)</a:t>
            </a:r>
          </a:p>
          <a:p>
            <a:pPr>
              <a:buFont typeface="Arial" charset="0"/>
              <a:buChar char="•"/>
            </a:pPr>
            <a:r>
              <a:rPr lang="en-US" sz="1800" dirty="0"/>
              <a:t>Support of </a:t>
            </a:r>
            <a:r>
              <a:rPr lang="en-US" sz="1800" b="1" dirty="0"/>
              <a:t>maritime transport </a:t>
            </a:r>
            <a:r>
              <a:rPr lang="en-US" sz="1800" dirty="0"/>
              <a:t>(forecasts, SAR)  </a:t>
            </a:r>
          </a:p>
          <a:p>
            <a:pPr>
              <a:buFont typeface="Arial" charset="0"/>
              <a:buChar char="•"/>
            </a:pPr>
            <a:r>
              <a:rPr lang="en-US" sz="1800" dirty="0"/>
              <a:t>Environment </a:t>
            </a:r>
            <a:r>
              <a:rPr lang="en-US" sz="1800" b="1" dirty="0"/>
              <a:t>protection</a:t>
            </a:r>
            <a:r>
              <a:rPr lang="en-US" sz="1800" dirty="0"/>
              <a:t> (ecosystem health, oil pollution)</a:t>
            </a:r>
          </a:p>
          <a:p>
            <a:pPr>
              <a:buFont typeface="Arial" charset="0"/>
              <a:buChar char="•"/>
            </a:pPr>
            <a:r>
              <a:rPr lang="en-US" sz="1800" dirty="0"/>
              <a:t>Support of </a:t>
            </a:r>
            <a:r>
              <a:rPr lang="en-US" sz="1800" b="1" dirty="0"/>
              <a:t>tourism</a:t>
            </a:r>
            <a:r>
              <a:rPr lang="en-US" sz="1800" dirty="0"/>
              <a:t> industry (water quality, yachting, etc.) </a:t>
            </a:r>
          </a:p>
          <a:p>
            <a:pPr>
              <a:buFont typeface="Arial" charset="0"/>
              <a:buChar char="•"/>
            </a:pPr>
            <a:r>
              <a:rPr lang="en-US" sz="1800" b="1" dirty="0"/>
              <a:t>Fisheries</a:t>
            </a:r>
            <a:r>
              <a:rPr lang="en-US" sz="1800" dirty="0"/>
              <a:t> and aquaculture management</a:t>
            </a:r>
          </a:p>
          <a:p>
            <a:pPr>
              <a:buFont typeface="Arial" charset="0"/>
              <a:buChar char="•"/>
            </a:pPr>
            <a:r>
              <a:rPr lang="en-US" sz="1800" b="1" dirty="0"/>
              <a:t>Coastal zone </a:t>
            </a:r>
            <a:r>
              <a:rPr lang="en-US" sz="1800" dirty="0"/>
              <a:t>management (erosion, etc.) &amp; Water framework directive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22962" y="5702090"/>
            <a:ext cx="7543799" cy="298661"/>
          </a:xfrm>
        </p:spPr>
        <p:txBody>
          <a:bodyPr/>
          <a:lstStyle/>
          <a:p>
            <a:r>
              <a:rPr lang="en-US" sz="750" dirty="0"/>
              <a:t>WIGOS Workshop for RA-VI with focus on marine observations, Split, Croatia, 5-7 Sept. 2016</a:t>
            </a:r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759" y="307185"/>
            <a:ext cx="1593000" cy="391613"/>
          </a:xfrm>
          <a:prstGeom prst="rect">
            <a:avLst/>
          </a:prstGeom>
        </p:spPr>
      </p:pic>
      <p:sp>
        <p:nvSpPr>
          <p:cNvPr id="7" name="Footer Placeholder 4"/>
          <p:cNvSpPr txBox="1">
            <a:spLocks/>
          </p:cNvSpPr>
          <p:nvPr/>
        </p:nvSpPr>
        <p:spPr>
          <a:xfrm>
            <a:off x="-434340" y="6459785"/>
            <a:ext cx="10058399" cy="3982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smtClean="0"/>
              <a:t>WIGOS Workshop for RA-VI with focus on marine observations, Split, Croatia, 5-7 Sept. 2016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193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Development 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endParaRPr lang="en-US" sz="1650" dirty="0" smtClean="0"/>
          </a:p>
          <a:p>
            <a:pPr>
              <a:buFont typeface="Arial" charset="0"/>
              <a:buChar char="•"/>
            </a:pPr>
            <a:r>
              <a:rPr lang="en-US" sz="1650" dirty="0" smtClean="0"/>
              <a:t>Embed </a:t>
            </a:r>
            <a:r>
              <a:rPr lang="en-US" sz="1650" dirty="0"/>
              <a:t>into appropriate policy frameworks: IOC/GOOS, </a:t>
            </a:r>
            <a:r>
              <a:rPr lang="en-US" sz="1650" dirty="0" err="1"/>
              <a:t>EuroGOOS</a:t>
            </a:r>
            <a:r>
              <a:rPr lang="en-US" sz="1650" dirty="0"/>
              <a:t>, </a:t>
            </a:r>
            <a:r>
              <a:rPr lang="en-US" sz="1650" dirty="0" err="1"/>
              <a:t>MonGOOS</a:t>
            </a:r>
            <a:r>
              <a:rPr lang="en-US" sz="1650" dirty="0"/>
              <a:t>, GEO</a:t>
            </a:r>
          </a:p>
          <a:p>
            <a:pPr>
              <a:buFont typeface="Arial" charset="0"/>
              <a:buChar char="•"/>
            </a:pPr>
            <a:r>
              <a:rPr lang="en-US" sz="1650" dirty="0"/>
              <a:t>Balance between the operational and research character of the infrastructure</a:t>
            </a:r>
          </a:p>
          <a:p>
            <a:pPr>
              <a:buFont typeface="Arial" charset="0"/>
              <a:buChar char="•"/>
            </a:pPr>
            <a:r>
              <a:rPr lang="en-US" sz="1650" dirty="0"/>
              <a:t>Integrate national investments with European initiatives: GMES, </a:t>
            </a:r>
            <a:r>
              <a:rPr lang="en-US" sz="1650" dirty="0" err="1"/>
              <a:t>EMODnet</a:t>
            </a:r>
            <a:r>
              <a:rPr lang="en-US" sz="1650" dirty="0"/>
              <a:t>, ESFRI</a:t>
            </a:r>
          </a:p>
          <a:p>
            <a:pPr>
              <a:buFont typeface="Arial" charset="0"/>
              <a:buChar char="•"/>
            </a:pPr>
            <a:r>
              <a:rPr lang="en-US" sz="1650" dirty="0"/>
              <a:t>Complementarity between national and EU projects: MFSTEP, MERSEA, ECOOP, MARCOAST, MYOCEAN I &amp;II , JERICO, </a:t>
            </a:r>
            <a:r>
              <a:rPr lang="en-US" sz="1650" dirty="0" err="1"/>
              <a:t>EuroARGO</a:t>
            </a:r>
            <a:r>
              <a:rPr lang="en-US" sz="1650" dirty="0"/>
              <a:t>, FixO3 (</a:t>
            </a:r>
            <a:r>
              <a:rPr lang="en-US" sz="1650" b="1" dirty="0">
                <a:solidFill>
                  <a:srgbClr val="C00000"/>
                </a:solidFill>
              </a:rPr>
              <a:t>25 EU projects since 2000</a:t>
            </a:r>
            <a:r>
              <a:rPr lang="en-US" sz="1650" dirty="0"/>
              <a:t>)</a:t>
            </a:r>
          </a:p>
          <a:p>
            <a:pPr>
              <a:buFont typeface="Arial" charset="0"/>
              <a:buChar char="•"/>
            </a:pPr>
            <a:r>
              <a:rPr lang="en-US" sz="1650" dirty="0"/>
              <a:t>Integrate coastal - shelf - deep systems &amp; scales: necessary due to specificities of Greek Seas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22962" y="5702090"/>
            <a:ext cx="7543799" cy="298661"/>
          </a:xfrm>
        </p:spPr>
        <p:txBody>
          <a:bodyPr/>
          <a:lstStyle/>
          <a:p>
            <a:r>
              <a:rPr lang="en-US" sz="750" dirty="0"/>
              <a:t>WIGOS Workshop for RA-VI with focus on marine observations, Split, Croatia, 5-7 Sept. 2016</a:t>
            </a:r>
          </a:p>
        </p:txBody>
      </p:sp>
      <p:grpSp>
        <p:nvGrpSpPr>
          <p:cNvPr id="6" name="Group 9"/>
          <p:cNvGrpSpPr>
            <a:grpSpLocks noChangeAspect="1"/>
          </p:cNvGrpSpPr>
          <p:nvPr/>
        </p:nvGrpSpPr>
        <p:grpSpPr bwMode="auto">
          <a:xfrm>
            <a:off x="2891235" y="4754937"/>
            <a:ext cx="1208816" cy="810000"/>
            <a:chOff x="0" y="5311775"/>
            <a:chExt cx="2303463" cy="1390650"/>
          </a:xfrm>
        </p:grpSpPr>
        <p:pic>
          <p:nvPicPr>
            <p:cNvPr id="7" name="Picture 4" descr="GOOS: The Global Ocean Observing System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188" y="5311775"/>
              <a:ext cx="1273175" cy="688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5" descr="logo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072188"/>
              <a:ext cx="2303463" cy="630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570" y="4751238"/>
            <a:ext cx="1143972" cy="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Content Placeholder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759" y="307185"/>
            <a:ext cx="1593000" cy="391613"/>
          </a:xfrm>
          <a:prstGeom prst="rect">
            <a:avLst/>
          </a:prstGeom>
        </p:spPr>
      </p:pic>
      <p:sp>
        <p:nvSpPr>
          <p:cNvPr id="11" name="Footer Placeholder 4"/>
          <p:cNvSpPr txBox="1">
            <a:spLocks/>
          </p:cNvSpPr>
          <p:nvPr/>
        </p:nvSpPr>
        <p:spPr>
          <a:xfrm>
            <a:off x="-434340" y="6459785"/>
            <a:ext cx="10058399" cy="3982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smtClean="0"/>
              <a:t>WIGOS Workshop for RA-VI with focus on marine observations, Split, Croatia, 5-7 Sept. 2016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108456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/>
              <a:t>History: 2000-2006 Main system development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22962" y="5702090"/>
            <a:ext cx="7543799" cy="298661"/>
          </a:xfrm>
        </p:spPr>
        <p:txBody>
          <a:bodyPr/>
          <a:lstStyle/>
          <a:p>
            <a:r>
              <a:rPr lang="en-US" sz="750" dirty="0"/>
              <a:t>WIGOS Workshop for RA-VI with focus on marine observations, Split, Croatia, 5-7 Sept. 2016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597462" y="2465995"/>
            <a:ext cx="1833630" cy="1458000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1" dirty="0"/>
              <a:t>Atmospheric: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350" dirty="0"/>
              <a:t>Air Temperature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350" dirty="0"/>
              <a:t>Atmospheric pressure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350" dirty="0"/>
              <a:t>Wind Speed/Direction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597463" y="3796667"/>
            <a:ext cx="1304554" cy="1643963"/>
          </a:xfrm>
          <a:prstGeom prst="rect">
            <a:avLst/>
          </a:prstGeom>
        </p:spPr>
        <p:txBody>
          <a:bodyPr vert="horz" lIns="0" tIns="34290" rIns="0" bIns="3429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1" dirty="0"/>
              <a:t>Water quality: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350" dirty="0"/>
              <a:t>Chlorophyll-A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350" dirty="0"/>
              <a:t>Oxygen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350" dirty="0"/>
              <a:t>Turbidity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350" dirty="0"/>
              <a:t>Radioactivity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7464122" y="2468653"/>
            <a:ext cx="1260263" cy="1593175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1" dirty="0"/>
              <a:t>Oceanographic: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350" dirty="0"/>
              <a:t>Temperature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350" dirty="0"/>
              <a:t>Salinity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350" dirty="0"/>
              <a:t>Currents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350" dirty="0"/>
              <a:t>Waves</a:t>
            </a:r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09" y="2795068"/>
            <a:ext cx="1999542" cy="1539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 descr="Bouy-Sens copy1"/>
          <p:cNvPicPr>
            <a:picLocks noChangeArrowheads="1"/>
          </p:cNvPicPr>
          <p:nvPr/>
        </p:nvPicPr>
        <p:blipFill>
          <a:blip r:embed="rId4" cstate="print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524" y="2262546"/>
            <a:ext cx="1971000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C:\share\Buo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709" y="2222046"/>
            <a:ext cx="1995599" cy="33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Fig2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131" y="2222046"/>
            <a:ext cx="2020568" cy="33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822960" y="2212793"/>
            <a:ext cx="2377440" cy="5178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500" b="1" dirty="0"/>
              <a:t>11 buoys – 6 locations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22960" y="4398999"/>
            <a:ext cx="2377440" cy="47776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200" b="1" dirty="0"/>
              <a:t>Measurements at the </a:t>
            </a:r>
            <a:r>
              <a:rPr lang="en-US" sz="1200" b="1"/>
              <a:t>sea surface</a:t>
            </a:r>
            <a:endParaRPr lang="en-US" sz="1200" b="1" dirty="0"/>
          </a:p>
        </p:txBody>
      </p:sp>
      <p:sp>
        <p:nvSpPr>
          <p:cNvPr id="19" name="Rounded Rectangle 18"/>
          <p:cNvSpPr/>
          <p:nvPr/>
        </p:nvSpPr>
        <p:spPr>
          <a:xfrm>
            <a:off x="822960" y="4956286"/>
            <a:ext cx="2377440" cy="54626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200" b="1" dirty="0"/>
              <a:t>Temperature and Salinity down to 50m in </a:t>
            </a:r>
            <a:r>
              <a:rPr lang="en-US" sz="1200" b="1"/>
              <a:t>selected locations</a:t>
            </a:r>
            <a:endParaRPr lang="en-US" sz="1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6221017" y="2225709"/>
            <a:ext cx="16740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/>
              <a:t>Moorings Sensors</a:t>
            </a:r>
          </a:p>
        </p:txBody>
      </p:sp>
      <p:pic>
        <p:nvPicPr>
          <p:cNvPr id="21" name="Content Placeholder 4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759" y="307185"/>
            <a:ext cx="1593000" cy="391613"/>
          </a:xfrm>
        </p:spPr>
      </p:pic>
      <p:sp>
        <p:nvSpPr>
          <p:cNvPr id="22" name="Footer Placeholder 4"/>
          <p:cNvSpPr txBox="1">
            <a:spLocks/>
          </p:cNvSpPr>
          <p:nvPr/>
        </p:nvSpPr>
        <p:spPr>
          <a:xfrm>
            <a:off x="-434340" y="6459785"/>
            <a:ext cx="10058399" cy="3982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smtClean="0"/>
              <a:t>WIGOS Workshop for RA-VI with focus on marine observations, Split, Croatia, 5-7 Sept. 2016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38194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/>
              <a:t>History: 2007-2012 Major system upgrade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22962" y="5702090"/>
            <a:ext cx="7543799" cy="298661"/>
          </a:xfrm>
        </p:spPr>
        <p:txBody>
          <a:bodyPr/>
          <a:lstStyle/>
          <a:p>
            <a:r>
              <a:rPr lang="en-US" sz="750" dirty="0"/>
              <a:t>WIGOS Workshop for RA-VI with focus on marine observations, Split, Croatia, 5-7 Sept. 2016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22960" y="2212793"/>
            <a:ext cx="2377440" cy="5178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500" b="1" dirty="0"/>
              <a:t>16 buoys – 10 locations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822961" y="2783146"/>
            <a:ext cx="4133504" cy="2772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75"/>
              </a:lnSpc>
            </a:pPr>
            <a:r>
              <a:rPr lang="en-US" sz="1350" dirty="0"/>
              <a:t>Five (5) new moorings (</a:t>
            </a:r>
            <a:r>
              <a:rPr lang="en-US" sz="1350" dirty="0" err="1"/>
              <a:t>WaveScan</a:t>
            </a:r>
            <a:r>
              <a:rPr lang="en-US" sz="1350" dirty="0"/>
              <a:t>) to support </a:t>
            </a:r>
            <a:r>
              <a:rPr lang="en-US" sz="1350" b="1" dirty="0"/>
              <a:t>deep sea monitoring</a:t>
            </a:r>
            <a:r>
              <a:rPr lang="en-US" sz="1350" dirty="0"/>
              <a:t> including ecosystem variables</a:t>
            </a:r>
          </a:p>
          <a:p>
            <a:pPr>
              <a:lnSpc>
                <a:spcPts val="1875"/>
              </a:lnSpc>
            </a:pPr>
            <a:r>
              <a:rPr lang="en-US" sz="1350" dirty="0"/>
              <a:t>Two (2) </a:t>
            </a:r>
            <a:r>
              <a:rPr lang="en-US" sz="1350" b="1" dirty="0"/>
              <a:t>reference stations</a:t>
            </a:r>
            <a:r>
              <a:rPr lang="en-US" sz="1350" dirty="0"/>
              <a:t>:  </a:t>
            </a:r>
          </a:p>
          <a:p>
            <a:pPr marL="214308" indent="-214308">
              <a:lnSpc>
                <a:spcPts val="1875"/>
              </a:lnSpc>
              <a:buClr>
                <a:schemeClr val="accent1"/>
              </a:buClr>
              <a:buFont typeface="Arial" charset="0"/>
              <a:buChar char="•"/>
            </a:pPr>
            <a:r>
              <a:rPr lang="en-US" sz="1350" dirty="0"/>
              <a:t>Cretan Sea    </a:t>
            </a:r>
          </a:p>
          <a:p>
            <a:pPr marL="214308" indent="-214308">
              <a:lnSpc>
                <a:spcPts val="1875"/>
              </a:lnSpc>
              <a:buClr>
                <a:schemeClr val="accent1"/>
              </a:buClr>
              <a:buFont typeface="Arial" charset="0"/>
              <a:buChar char="•"/>
            </a:pPr>
            <a:r>
              <a:rPr lang="en-US" sz="1350" dirty="0"/>
              <a:t>Pylos-Ionian Sea</a:t>
            </a:r>
          </a:p>
          <a:p>
            <a:pPr>
              <a:lnSpc>
                <a:spcPts val="1875"/>
              </a:lnSpc>
            </a:pPr>
            <a:r>
              <a:rPr lang="en-US" sz="1350" dirty="0"/>
              <a:t>Eight (8) </a:t>
            </a:r>
            <a:r>
              <a:rPr lang="en-US" sz="1350" b="1" dirty="0"/>
              <a:t>met-ocean buoys</a:t>
            </a:r>
            <a:r>
              <a:rPr lang="en-US" sz="1350" dirty="0"/>
              <a:t>:</a:t>
            </a:r>
          </a:p>
          <a:p>
            <a:pPr marL="214308" indent="-214308">
              <a:lnSpc>
                <a:spcPts val="1875"/>
              </a:lnSpc>
              <a:buClr>
                <a:schemeClr val="accent1"/>
              </a:buClr>
              <a:buFont typeface="Arial" charset="0"/>
              <a:buChar char="•"/>
            </a:pPr>
            <a:r>
              <a:rPr lang="en-US" sz="1350" b="1" dirty="0"/>
              <a:t>Atmospheric data  </a:t>
            </a:r>
            <a:r>
              <a:rPr lang="en-US" sz="1350" dirty="0"/>
              <a:t>(wind speed &amp; direction, atmospheric pressure, air temperature)</a:t>
            </a:r>
          </a:p>
          <a:p>
            <a:pPr marL="214308" indent="-214308">
              <a:lnSpc>
                <a:spcPts val="1875"/>
              </a:lnSpc>
              <a:buClr>
                <a:schemeClr val="accent1"/>
              </a:buClr>
              <a:buFont typeface="Arial" charset="0"/>
              <a:buChar char="•"/>
            </a:pPr>
            <a:r>
              <a:rPr lang="en-US" sz="1350" b="1" dirty="0"/>
              <a:t>Marine data </a:t>
            </a:r>
            <a:r>
              <a:rPr lang="en-US" sz="1350" dirty="0"/>
              <a:t>(waves, surface currents, temperature &amp; salinity down to 100m in selected locations)</a:t>
            </a:r>
          </a:p>
          <a:p>
            <a:pPr>
              <a:lnSpc>
                <a:spcPts val="1875"/>
              </a:lnSpc>
            </a:pPr>
            <a:r>
              <a:rPr lang="en-US" sz="1350" dirty="0"/>
              <a:t>One (1) </a:t>
            </a:r>
            <a:r>
              <a:rPr lang="en-US" sz="1350" b="1" dirty="0"/>
              <a:t>seafloor observatory</a:t>
            </a:r>
            <a:r>
              <a:rPr lang="en-US" sz="1350" dirty="0"/>
              <a:t> 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443210" y="5007827"/>
            <a:ext cx="3923551" cy="5178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500" b="1" dirty="0"/>
              <a:t>Monitoring network extended to Ionian Sea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279031" y="2511721"/>
            <a:ext cx="4087728" cy="2149398"/>
            <a:chOff x="5422744" y="1807391"/>
            <a:chExt cx="5732935" cy="2988720"/>
          </a:xfrm>
        </p:grpSpPr>
        <p:pic>
          <p:nvPicPr>
            <p:cNvPr id="22" name="Picture 12" descr="http://www.poseidon.hcmr.gr/upload_files/Image/Picture7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40885" y="1807391"/>
              <a:ext cx="2414794" cy="2988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2744" y="3238298"/>
              <a:ext cx="2033444" cy="1524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8864" y="1807391"/>
              <a:ext cx="1253474" cy="1069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8267" y="2929382"/>
              <a:ext cx="1157536" cy="1726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9074" y="1807391"/>
              <a:ext cx="1047115" cy="1393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7" name="Content Placeholder 4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759" y="307185"/>
            <a:ext cx="1593000" cy="391613"/>
          </a:xfrm>
        </p:spPr>
      </p:pic>
      <p:sp>
        <p:nvSpPr>
          <p:cNvPr id="28" name="Footer Placeholder 4"/>
          <p:cNvSpPr txBox="1">
            <a:spLocks/>
          </p:cNvSpPr>
          <p:nvPr/>
        </p:nvSpPr>
        <p:spPr>
          <a:xfrm>
            <a:off x="-434340" y="6459785"/>
            <a:ext cx="10058399" cy="3982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smtClean="0"/>
              <a:t>WIGOS Workshop for RA-VI with focus on marine observations, Split, Croatia, 5-7 Sept. 2016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9327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 station Pylos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22962" y="5702090"/>
            <a:ext cx="7543799" cy="298661"/>
          </a:xfrm>
        </p:spPr>
        <p:txBody>
          <a:bodyPr/>
          <a:lstStyle/>
          <a:p>
            <a:r>
              <a:rPr lang="en-US" sz="750" dirty="0"/>
              <a:t>WIGOS Workshop for RA-VI with focus on marine observations, Split, Croatia, 5-7 Sept. 2016</a:t>
            </a:r>
          </a:p>
        </p:txBody>
      </p:sp>
      <p:pic>
        <p:nvPicPr>
          <p:cNvPr id="9" name="Object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0" t="23570" b="-2130"/>
          <a:stretch>
            <a:fillRect/>
          </a:stretch>
        </p:blipFill>
        <p:spPr bwMode="auto">
          <a:xfrm>
            <a:off x="5573697" y="4805318"/>
            <a:ext cx="2793064" cy="686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759" y="3538837"/>
            <a:ext cx="1404000" cy="123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759" y="2353963"/>
            <a:ext cx="1404000" cy="1157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697" y="2353963"/>
            <a:ext cx="1362179" cy="2424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822960" y="2266976"/>
            <a:ext cx="3998422" cy="3208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l-GR" sz="1350" dirty="0"/>
          </a:p>
          <a:p>
            <a:r>
              <a:rPr lang="en-US" sz="1350" b="1" dirty="0"/>
              <a:t>0-1000m Temperature &amp; Salinity sensors monitoring variability of deep water characteristics </a:t>
            </a:r>
            <a:endParaRPr lang="el-GR" sz="1350" b="1" dirty="0"/>
          </a:p>
          <a:p>
            <a:endParaRPr lang="el-GR" sz="1350" dirty="0"/>
          </a:p>
          <a:p>
            <a:r>
              <a:rPr lang="en-US" sz="1350" b="1" dirty="0"/>
              <a:t>A seabed platform includes a tsunami detection system</a:t>
            </a:r>
            <a:endParaRPr lang="el-GR" sz="1350" dirty="0"/>
          </a:p>
          <a:p>
            <a:pPr marL="214308" indent="-214308">
              <a:buClr>
                <a:schemeClr val="accent1"/>
              </a:buClr>
              <a:buFont typeface="Arial" charset="0"/>
              <a:buChar char="•"/>
            </a:pPr>
            <a:r>
              <a:rPr lang="en-US" sz="1350" dirty="0"/>
              <a:t>Based on the DART system  </a:t>
            </a:r>
            <a:endParaRPr lang="el-GR" sz="1350" dirty="0"/>
          </a:p>
          <a:p>
            <a:pPr marL="214308" indent="-214308">
              <a:buClr>
                <a:schemeClr val="accent1"/>
              </a:buClr>
              <a:buFont typeface="Arial" charset="0"/>
              <a:buChar char="•"/>
            </a:pPr>
            <a:r>
              <a:rPr lang="en-US" sz="1350" dirty="0"/>
              <a:t>Developed by PMEL (Pacific Environmental Laboratory)</a:t>
            </a:r>
            <a:endParaRPr lang="el-GR" sz="1350" dirty="0"/>
          </a:p>
          <a:p>
            <a:pPr marL="214308" indent="-214308">
              <a:buClr>
                <a:schemeClr val="accent1"/>
              </a:buClr>
              <a:buFont typeface="Arial" charset="0"/>
              <a:buChar char="•"/>
            </a:pPr>
            <a:r>
              <a:rPr lang="en-US" sz="1350" dirty="0"/>
              <a:t>High resolution pressure measurements (15 sec)	</a:t>
            </a:r>
            <a:endParaRPr lang="el-GR" sz="1350" dirty="0"/>
          </a:p>
          <a:p>
            <a:pPr marL="214308" indent="-214308">
              <a:buClr>
                <a:schemeClr val="accent1"/>
              </a:buClr>
              <a:buFont typeface="Arial" charset="0"/>
              <a:buChar char="•"/>
            </a:pPr>
            <a:r>
              <a:rPr lang="en-US" sz="1350" dirty="0"/>
              <a:t>Onboard analysis for Tsunami detection	</a:t>
            </a:r>
            <a:endParaRPr lang="el-GR" sz="1350" dirty="0"/>
          </a:p>
          <a:p>
            <a:pPr marL="214308" indent="-214308">
              <a:buClr>
                <a:schemeClr val="accent1"/>
              </a:buClr>
              <a:buFont typeface="Arial" charset="0"/>
              <a:buChar char="•"/>
            </a:pPr>
            <a:r>
              <a:rPr lang="en-US" sz="1350" dirty="0"/>
              <a:t>Also hosting T, S &amp; Dissolve Oxygen sensors</a:t>
            </a:r>
            <a:endParaRPr lang="el-GR" sz="1350" dirty="0"/>
          </a:p>
          <a:p>
            <a:pPr>
              <a:buClr>
                <a:schemeClr val="accent1"/>
              </a:buClr>
            </a:pPr>
            <a:endParaRPr lang="en-US" sz="1350" b="1" dirty="0"/>
          </a:p>
          <a:p>
            <a:pPr>
              <a:buClr>
                <a:schemeClr val="accent1"/>
              </a:buClr>
            </a:pPr>
            <a:r>
              <a:rPr lang="en-US" sz="1350" b="1" dirty="0"/>
              <a:t>Mooring cable also hosts an experimental  PAL (passive aquatic listener) sensor </a:t>
            </a:r>
          </a:p>
        </p:txBody>
      </p:sp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982" y="4635124"/>
            <a:ext cx="1070826" cy="856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ight Arrow 13"/>
          <p:cNvSpPr>
            <a:spLocks noChangeArrowheads="1"/>
          </p:cNvSpPr>
          <p:nvPr/>
        </p:nvSpPr>
        <p:spPr bwMode="auto">
          <a:xfrm rot="19048668">
            <a:off x="4424800" y="5077590"/>
            <a:ext cx="228889" cy="14173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l-GR" altLang="el-GR" sz="900" i="1">
              <a:solidFill>
                <a:srgbClr val="EEECE1"/>
              </a:solidFill>
              <a:latin typeface="Tahoma" pitchFamily="34" charset="0"/>
            </a:endParaRPr>
          </a:p>
        </p:txBody>
      </p:sp>
      <p:pic>
        <p:nvPicPr>
          <p:cNvPr id="16" name="Picture 15" descr="Pylos-platfor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697" y="2294222"/>
            <a:ext cx="2793064" cy="3197373"/>
          </a:xfrm>
          <a:prstGeom prst="rect">
            <a:avLst/>
          </a:prstGeom>
          <a:noFill/>
          <a:ln w="9525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1283055" y="2208700"/>
            <a:ext cx="2806384" cy="2905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50" b="1" dirty="0"/>
              <a:t>In operation since November 2008 </a:t>
            </a:r>
            <a:endParaRPr lang="el-GR" sz="1350" b="1" dirty="0"/>
          </a:p>
        </p:txBody>
      </p:sp>
      <p:sp>
        <p:nvSpPr>
          <p:cNvPr id="19" name="Rectangle 18"/>
          <p:cNvSpPr/>
          <p:nvPr/>
        </p:nvSpPr>
        <p:spPr>
          <a:xfrm>
            <a:off x="822961" y="2208698"/>
            <a:ext cx="5165883" cy="3294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135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135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1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new Sea-bed observatory developed through POSEIDON –III</a:t>
            </a:r>
          </a:p>
          <a:p>
            <a:pPr marL="323992" indent="-214308">
              <a:buClr>
                <a:schemeClr val="accent1"/>
              </a:buClr>
              <a:buFont typeface="Arial" charset="0"/>
              <a:buChar char="•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Sensors: Pressure (incl. tsunami mode), T, S, DO, Turbidity, CO2, CH4, pH</a:t>
            </a:r>
          </a:p>
          <a:p>
            <a:pPr marL="323992" indent="-214308">
              <a:buClr>
                <a:schemeClr val="accent1"/>
              </a:buClr>
              <a:buFont typeface="Arial" charset="0"/>
              <a:buChar char="•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Multi-node autonomous platform (acoustic link between nodes)</a:t>
            </a:r>
          </a:p>
          <a:p>
            <a:pPr marL="323992" indent="-214308">
              <a:buClr>
                <a:schemeClr val="accent1"/>
              </a:buClr>
              <a:buFont typeface="Arial" charset="0"/>
              <a:buChar char="•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Upgrade of existing platform to form a node of the network</a:t>
            </a:r>
          </a:p>
          <a:p>
            <a:pPr marL="323992" indent="-214308">
              <a:buClr>
                <a:schemeClr val="accent1"/>
              </a:buClr>
              <a:buFont typeface="Arial" charset="0"/>
              <a:buChar char="•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Compatibility of hardware (CPU) with rest of the systems</a:t>
            </a:r>
          </a:p>
          <a:p>
            <a:pPr marL="323992" indent="-214308">
              <a:buClr>
                <a:schemeClr val="accent1"/>
              </a:buClr>
              <a:buFont typeface="Arial" charset="0"/>
              <a:buChar char="•"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Modular – expandable system</a:t>
            </a:r>
          </a:p>
        </p:txBody>
      </p:sp>
      <p:pic>
        <p:nvPicPr>
          <p:cNvPr id="20" name="Picture 2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860" y="2181698"/>
            <a:ext cx="2366900" cy="33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ounded Rectangle 20"/>
          <p:cNvSpPr/>
          <p:nvPr/>
        </p:nvSpPr>
        <p:spPr>
          <a:xfrm>
            <a:off x="1524771" y="2365065"/>
            <a:ext cx="3756706" cy="3446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50" b="1" dirty="0">
                <a:solidFill>
                  <a:schemeClr val="bg1"/>
                </a:solidFill>
              </a:rPr>
              <a:t>Deployed in the sea on October 2013</a:t>
            </a:r>
          </a:p>
        </p:txBody>
      </p:sp>
      <p:pic>
        <p:nvPicPr>
          <p:cNvPr id="22" name="Content Placeholder 4"/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759" y="307185"/>
            <a:ext cx="1593000" cy="391613"/>
          </a:xfrm>
        </p:spPr>
      </p:pic>
      <p:sp>
        <p:nvSpPr>
          <p:cNvPr id="23" name="Footer Placeholder 4"/>
          <p:cNvSpPr txBox="1">
            <a:spLocks/>
          </p:cNvSpPr>
          <p:nvPr/>
        </p:nvSpPr>
        <p:spPr>
          <a:xfrm>
            <a:off x="-434340" y="6459785"/>
            <a:ext cx="10058399" cy="3982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smtClean="0"/>
              <a:t>WIGOS Workshop for RA-VI with focus on marine observations, Split, Croatia, 5-7 Sept. 2016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040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 smtClean="0"/>
              <a:t>Reference station E1-M3A (Cretan Sea)</a:t>
            </a:r>
            <a:endParaRPr lang="en-US" sz="3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22962" y="5702090"/>
            <a:ext cx="7543799" cy="298661"/>
          </a:xfrm>
        </p:spPr>
        <p:txBody>
          <a:bodyPr/>
          <a:lstStyle/>
          <a:p>
            <a:r>
              <a:rPr lang="en-US" sz="750" dirty="0"/>
              <a:t>WIGOS Workshop for RA-VI with focus on marine observations, Split, Croatia, 5-7 Sept. 2016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842603"/>
              </p:ext>
            </p:extLst>
          </p:nvPr>
        </p:nvGraphicFramePr>
        <p:xfrm>
          <a:off x="2784073" y="2266794"/>
          <a:ext cx="3982748" cy="33125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0" name="Document" r:id="rId4" imgW="5310187" imgH="4558570" progId="Word.Document.12">
                  <p:embed/>
                </p:oleObj>
              </mc:Choice>
              <mc:Fallback>
                <p:oleObj name="Document" r:id="rId4" imgW="5310187" imgH="4558570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4073" y="2266794"/>
                        <a:ext cx="3982748" cy="33125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1" y="2266795"/>
            <a:ext cx="2036289" cy="319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5191084" y="2789959"/>
            <a:ext cx="3287899" cy="12608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14308" indent="-214308">
              <a:buFont typeface="Arial" charset="0"/>
              <a:buChar char="•"/>
            </a:pPr>
            <a:r>
              <a:rPr lang="en-US" sz="1500" dirty="0"/>
              <a:t>Operating since 2000</a:t>
            </a:r>
          </a:p>
          <a:p>
            <a:pPr marL="214308" indent="-214308">
              <a:buFont typeface="Arial" charset="0"/>
              <a:buChar char="•"/>
            </a:pPr>
            <a:r>
              <a:rPr lang="en-US" sz="1500" dirty="0"/>
              <a:t>Emphasis on bio-chemical processes and thermohaline circulation</a:t>
            </a:r>
          </a:p>
          <a:p>
            <a:pPr marL="214308" indent="-214308">
              <a:buFont typeface="Arial" charset="0"/>
              <a:buChar char="•"/>
            </a:pPr>
            <a:r>
              <a:rPr lang="en-US" sz="1500" dirty="0"/>
              <a:t>Recent developments: CO2 sensor and advanced optics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841636" y="4141110"/>
            <a:ext cx="1525124" cy="1240469"/>
            <a:chOff x="3629313" y="2450667"/>
            <a:chExt cx="2320925" cy="1857375"/>
          </a:xfrm>
        </p:grpSpPr>
        <p:pic>
          <p:nvPicPr>
            <p:cNvPr id="8" name="Picture 1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9313" y="2450667"/>
              <a:ext cx="2320925" cy="1857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ight Arrow 9"/>
            <p:cNvSpPr>
              <a:spLocks noChangeArrowheads="1"/>
            </p:cNvSpPr>
            <p:nvPr/>
          </p:nvSpPr>
          <p:spPr bwMode="auto">
            <a:xfrm rot="19048668">
              <a:off x="4504024" y="3757582"/>
              <a:ext cx="571500" cy="214312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el-GR" altLang="el-GR" sz="900" i="1">
                <a:solidFill>
                  <a:srgbClr val="EEECE1"/>
                </a:solidFill>
                <a:latin typeface="Tahoma" pitchFamily="34" charset="0"/>
              </a:endParaRPr>
            </a:p>
          </p:txBody>
        </p:sp>
      </p:grpSp>
      <p:pic>
        <p:nvPicPr>
          <p:cNvPr id="12" name="Content Placeholder 4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759" y="307185"/>
            <a:ext cx="1593000" cy="391613"/>
          </a:xfrm>
        </p:spPr>
      </p:pic>
      <p:sp>
        <p:nvSpPr>
          <p:cNvPr id="13" name="Footer Placeholder 4"/>
          <p:cNvSpPr txBox="1">
            <a:spLocks/>
          </p:cNvSpPr>
          <p:nvPr/>
        </p:nvSpPr>
        <p:spPr>
          <a:xfrm>
            <a:off x="-434340" y="6459785"/>
            <a:ext cx="10058399" cy="3982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smtClean="0"/>
              <a:t>WIGOS Workshop for RA-VI with focus on marine observations, Split, Croatia, 5-7 Sept. 2016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5024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POSEIDON System beyond the buoys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22962" y="5702090"/>
            <a:ext cx="7543799" cy="298661"/>
          </a:xfrm>
        </p:spPr>
        <p:txBody>
          <a:bodyPr/>
          <a:lstStyle/>
          <a:p>
            <a:r>
              <a:rPr lang="en-US" sz="750" dirty="0"/>
              <a:t>WIGOS Workshop for RA-VI with focus on marine observations, Split, Croatia, 5-7 Sept. 2016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822962" y="2241551"/>
            <a:ext cx="7543799" cy="3226307"/>
          </a:xfrm>
          <a:prstGeom prst="rect">
            <a:avLst/>
          </a:prstGeom>
        </p:spPr>
        <p:txBody>
          <a:bodyPr vert="horz" lIns="0" tIns="34290" rIns="0" bIns="3429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/>
              <a:t>Ecosystem monitoring at E1-M3A site (Cretan Sea)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50" b="1" dirty="0"/>
              <a:t>Parameters:</a:t>
            </a:r>
          </a:p>
          <a:p>
            <a:pPr marL="257573" indent="-95578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/>
              <a:t>Temperature &amp; Salinity</a:t>
            </a:r>
          </a:p>
          <a:p>
            <a:pPr marL="257573" indent="-95578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/>
              <a:t>Nutrients</a:t>
            </a:r>
          </a:p>
          <a:p>
            <a:pPr marL="257573" indent="-95578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/>
              <a:t>CT-AT,</a:t>
            </a:r>
          </a:p>
          <a:p>
            <a:pPr marL="257573" indent="-95578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/>
              <a:t>CO2</a:t>
            </a:r>
          </a:p>
          <a:p>
            <a:pPr marL="257573" indent="-95578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/>
              <a:t>Chlorophyll-a</a:t>
            </a:r>
          </a:p>
          <a:p>
            <a:pPr marL="257573" indent="-95578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/>
              <a:t>Pigments (HPLC)</a:t>
            </a:r>
          </a:p>
          <a:p>
            <a:pPr marL="257573" indent="-95578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/>
              <a:t>Planktonic community:</a:t>
            </a:r>
          </a:p>
          <a:p>
            <a:pPr marL="477024" lvl="1" indent="-95578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/>
              <a:t>Phytoplankton</a:t>
            </a:r>
          </a:p>
          <a:p>
            <a:pPr marL="477024" lvl="1" indent="-95578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 err="1"/>
              <a:t>Coccolithophores</a:t>
            </a:r>
            <a:endParaRPr lang="en-US" sz="1200" dirty="0"/>
          </a:p>
          <a:p>
            <a:pPr marL="477024" lvl="1" indent="-95578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/>
              <a:t>Bacteria</a:t>
            </a:r>
          </a:p>
          <a:p>
            <a:pPr marL="477024" lvl="1" indent="-95578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 err="1"/>
              <a:t>Microzooplankton</a:t>
            </a:r>
            <a:endParaRPr lang="en-US" sz="1200" dirty="0"/>
          </a:p>
          <a:p>
            <a:pPr marL="477024" lvl="1" indent="-95578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200" dirty="0" err="1"/>
              <a:t>Mesozooplankton</a:t>
            </a:r>
            <a:endParaRPr lang="en-US" sz="1200" dirty="0"/>
          </a:p>
        </p:txBody>
      </p:sp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176" y="3741333"/>
            <a:ext cx="1981154" cy="1186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2" descr="ct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287" y="2746078"/>
            <a:ext cx="592931" cy="96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45"/>
          <p:cNvGrpSpPr>
            <a:grpSpLocks/>
          </p:cNvGrpSpPr>
          <p:nvPr/>
        </p:nvGrpSpPr>
        <p:grpSpPr bwMode="auto">
          <a:xfrm>
            <a:off x="3322255" y="3138116"/>
            <a:ext cx="228600" cy="1789509"/>
            <a:chOff x="1547664" y="3068960"/>
            <a:chExt cx="303937" cy="2387374"/>
          </a:xfrm>
        </p:grpSpPr>
        <p:pic>
          <p:nvPicPr>
            <p:cNvPr id="16" name="Picture 34" descr="niskin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7664" y="4149080"/>
              <a:ext cx="303937" cy="1307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7" name="Straight Connector 16"/>
            <p:cNvCxnSpPr/>
            <p:nvPr/>
          </p:nvCxnSpPr>
          <p:spPr>
            <a:xfrm rot="5400000">
              <a:off x="1115920" y="3644757"/>
              <a:ext cx="1151594" cy="0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36" descr="untitled00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112" y="2739090"/>
            <a:ext cx="1263939" cy="2188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ounded Rectangle 18"/>
          <p:cNvSpPr/>
          <p:nvPr/>
        </p:nvSpPr>
        <p:spPr>
          <a:xfrm>
            <a:off x="2532544" y="5044740"/>
            <a:ext cx="2593801" cy="3780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500" b="1"/>
              <a:t>Site is visited in monthly basis</a:t>
            </a:r>
            <a:endParaRPr lang="en-US" sz="1500" b="1" dirty="0"/>
          </a:p>
        </p:txBody>
      </p:sp>
      <p:sp>
        <p:nvSpPr>
          <p:cNvPr id="20" name="Rounded Rectangle 19"/>
          <p:cNvSpPr/>
          <p:nvPr/>
        </p:nvSpPr>
        <p:spPr>
          <a:xfrm>
            <a:off x="5200902" y="5044742"/>
            <a:ext cx="2750854" cy="3709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500" b="1"/>
              <a:t>Data available since March 2010 </a:t>
            </a:r>
            <a:endParaRPr lang="en-US" sz="1500" b="1" dirty="0"/>
          </a:p>
        </p:txBody>
      </p:sp>
      <p:pic>
        <p:nvPicPr>
          <p:cNvPr id="21" name="Content Placeholder 4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759" y="307185"/>
            <a:ext cx="1593000" cy="391613"/>
          </a:xfrm>
        </p:spPr>
      </p:pic>
      <p:sp>
        <p:nvSpPr>
          <p:cNvPr id="22" name="Footer Placeholder 4"/>
          <p:cNvSpPr txBox="1">
            <a:spLocks/>
          </p:cNvSpPr>
          <p:nvPr/>
        </p:nvSpPr>
        <p:spPr>
          <a:xfrm>
            <a:off x="-434340" y="6459785"/>
            <a:ext cx="10058399" cy="3982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smtClean="0"/>
              <a:t>WIGOS Workshop for RA-VI with focus on marine observations, Split, Croatia, 5-7 Sept. 2016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48716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5298</TotalTime>
  <Words>2115</Words>
  <Application>Microsoft Macintosh PowerPoint</Application>
  <PresentationFormat>On-screen Show (4:3)</PresentationFormat>
  <Paragraphs>354</Paragraphs>
  <Slides>21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Calibri</vt:lpstr>
      <vt:lpstr>Calibri Light</vt:lpstr>
      <vt:lpstr>Tahoma</vt:lpstr>
      <vt:lpstr>Arial</vt:lpstr>
      <vt:lpstr>Retrospect</vt:lpstr>
      <vt:lpstr>Document</vt:lpstr>
      <vt:lpstr>HCMR activities with regard to marine meteorological and oceanographic observations, opportunities and challenges  The POSEIDON System</vt:lpstr>
      <vt:lpstr>POSEIDON System</vt:lpstr>
      <vt:lpstr>Vision - Motivation</vt:lpstr>
      <vt:lpstr>Development Strategy</vt:lpstr>
      <vt:lpstr>History: 2000-2006 Main system development</vt:lpstr>
      <vt:lpstr>History: 2007-2012 Major system upgrade</vt:lpstr>
      <vt:lpstr>Reference station Pylos</vt:lpstr>
      <vt:lpstr>Reference station E1-M3A (Cretan Sea)</vt:lpstr>
      <vt:lpstr>POSEIDON System beyond the buoys</vt:lpstr>
      <vt:lpstr>POSEIDON System beyond the buoys</vt:lpstr>
      <vt:lpstr>POSEIDON System beyond the buoys</vt:lpstr>
      <vt:lpstr>Step forward: Towards an Integrated Observatory</vt:lpstr>
      <vt:lpstr>POSEIDON System in the major Operational Oceanography Initiatives</vt:lpstr>
      <vt:lpstr>POSEIDON System Website</vt:lpstr>
      <vt:lpstr>MONGOOS Data Portal</vt:lpstr>
      <vt:lpstr>Fixed Stations</vt:lpstr>
      <vt:lpstr>MedArgo: Mediterranean Argo regional center</vt:lpstr>
      <vt:lpstr>MedSVP: Mediterranean Surface Velocity Programme</vt:lpstr>
      <vt:lpstr>Ships of Opportunity in the Mediterranean</vt:lpstr>
      <vt:lpstr>Mediterranean Gliders fleet</vt:lpstr>
      <vt:lpstr>Thank you!!</vt:lpstr>
    </vt:vector>
  </TitlesOfParts>
  <Company/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POSEIDON System</dc:title>
  <dc:creator>Antonis Chalkiopoulos</dc:creator>
  <cp:lastModifiedBy>Antonis Chalkiopoulos</cp:lastModifiedBy>
  <cp:revision>82</cp:revision>
  <dcterms:created xsi:type="dcterms:W3CDTF">2016-09-02T12:41:58Z</dcterms:created>
  <dcterms:modified xsi:type="dcterms:W3CDTF">2016-09-06T06:33:46Z</dcterms:modified>
</cp:coreProperties>
</file>