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9" r:id="rId144"/>
  </p:sldMasterIdLst>
  <p:notesMasterIdLst>
    <p:notesMasterId r:id="rId160"/>
  </p:notesMasterIdLst>
  <p:handoutMasterIdLst>
    <p:handoutMasterId r:id="rId161"/>
  </p:handoutMasterIdLst>
  <p:sldIdLst>
    <p:sldId id="372" r:id="rId145"/>
    <p:sldId id="635" r:id="rId146"/>
    <p:sldId id="645" r:id="rId147"/>
    <p:sldId id="634" r:id="rId148"/>
    <p:sldId id="646" r:id="rId149"/>
    <p:sldId id="641" r:id="rId150"/>
    <p:sldId id="642" r:id="rId151"/>
    <p:sldId id="647" r:id="rId152"/>
    <p:sldId id="648" r:id="rId153"/>
    <p:sldId id="649" r:id="rId154"/>
    <p:sldId id="636" r:id="rId155"/>
    <p:sldId id="637" r:id="rId156"/>
    <p:sldId id="639" r:id="rId157"/>
    <p:sldId id="640" r:id="rId158"/>
    <p:sldId id="643" r:id="rId159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896"/>
    <a:srgbClr val="000099"/>
    <a:srgbClr val="00FF00"/>
    <a:srgbClr val="F54F33"/>
    <a:srgbClr val="CCFF33"/>
    <a:srgbClr val="FFFF99"/>
    <a:srgbClr val="FF33CC"/>
    <a:srgbClr val="FABEF3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83448" autoAdjust="0"/>
  </p:normalViewPr>
  <p:slideViewPr>
    <p:cSldViewPr snapToGrid="0" showGuides="1">
      <p:cViewPr>
        <p:scale>
          <a:sx n="80" d="100"/>
          <a:sy n="80" d="100"/>
        </p:scale>
        <p:origin x="-1368" y="-24"/>
      </p:cViewPr>
      <p:guideLst>
        <p:guide orient="horz" pos="842"/>
        <p:guide orient="horz" pos="565"/>
        <p:guide pos="2880"/>
        <p:guide pos="142"/>
        <p:guide pos="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notesViewPr>
    <p:cSldViewPr snapToGrid="0" showGuides="1">
      <p:cViewPr varScale="1">
        <p:scale>
          <a:sx n="78" d="100"/>
          <a:sy n="78" d="100"/>
        </p:scale>
        <p:origin x="-4008" y="-102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slide" Target="slides/slide15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" Target="slides/slide5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notesMaster" Target="notesMasters/notes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" Target="slides/slide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slide" Target="slides/slide1.xml"/><Relationship Id="rId16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7.xml"/><Relationship Id="rId156" Type="http://schemas.openxmlformats.org/officeDocument/2006/relationships/slide" Target="slides/slide12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slide" Target="slides/slide2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13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3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9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slide" Target="slides/slide4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10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slideMaster" Target="slideMasters/slideMaster1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C42C-2E37-4FCA-8798-3E79646183AF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D82C1-DF10-4980-B740-A6B9D3875E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161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44DAD9-D04C-4553-BE6A-B1743E40A5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2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4DAD9-D04C-4553-BE6A-B1743E40A5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ableau 6"/>
          <p:cNvSpPr>
            <a:spLocks noGrp="1"/>
          </p:cNvSpPr>
          <p:nvPr>
            <p:ph type="tbl" sz="quarter" idx="10"/>
          </p:nvPr>
        </p:nvSpPr>
        <p:spPr>
          <a:xfrm>
            <a:off x="250124" y="2066945"/>
            <a:ext cx="8620744" cy="36213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sur l'icône pour ajouter un tableau</a:t>
            </a:r>
            <a:endParaRPr lang="en-US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555668" y="0"/>
            <a:ext cx="6234545" cy="11887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rgbClr val="00206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8"/>
          <p:cNvSpPr>
            <a:spLocks noGrp="1"/>
          </p:cNvSpPr>
          <p:nvPr userDrawn="1">
            <p:ph type="pic" sz="quarter" idx="10"/>
          </p:nvPr>
        </p:nvSpPr>
        <p:spPr>
          <a:xfrm>
            <a:off x="403761" y="1710048"/>
            <a:ext cx="8300827" cy="4726380"/>
          </a:xfrm>
          <a:prstGeom prst="rect">
            <a:avLst/>
          </a:prstGeom>
        </p:spPr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555668" y="0"/>
            <a:ext cx="6234545" cy="11887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rgbClr val="00206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9383" y="1175634"/>
            <a:ext cx="7944591" cy="914400"/>
          </a:xfrm>
          <a:prstGeom prst="rect">
            <a:avLst/>
          </a:prstGeom>
          <a:noFill/>
        </p:spPr>
        <p:txBody>
          <a:bodyPr/>
          <a:lstStyle>
            <a:lvl1pPr algn="ctr">
              <a:buNone/>
              <a:defRPr sz="180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8"/>
          <p:cNvSpPr>
            <a:spLocks noGrp="1"/>
          </p:cNvSpPr>
          <p:nvPr userDrawn="1">
            <p:ph type="pic" sz="quarter" idx="10"/>
          </p:nvPr>
        </p:nvSpPr>
        <p:spPr>
          <a:xfrm>
            <a:off x="403761" y="1710048"/>
            <a:ext cx="8300827" cy="4726380"/>
          </a:xfrm>
          <a:prstGeom prst="rect">
            <a:avLst/>
          </a:prstGeom>
        </p:spPr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555668" y="0"/>
            <a:ext cx="6234545" cy="11887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rgbClr val="00206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9383" y="1175634"/>
            <a:ext cx="7944591" cy="914400"/>
          </a:xfrm>
          <a:prstGeom prst="rect">
            <a:avLst/>
          </a:prstGeom>
          <a:noFill/>
        </p:spPr>
        <p:txBody>
          <a:bodyPr/>
          <a:lstStyle>
            <a:lvl1pPr algn="ctr">
              <a:buNone/>
              <a:defRPr sz="180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8"/>
          <p:cNvSpPr>
            <a:spLocks noGrp="1"/>
          </p:cNvSpPr>
          <p:nvPr userDrawn="1">
            <p:ph type="pic" sz="quarter" idx="10"/>
          </p:nvPr>
        </p:nvSpPr>
        <p:spPr>
          <a:xfrm>
            <a:off x="403761" y="1710048"/>
            <a:ext cx="8300827" cy="4726380"/>
          </a:xfrm>
          <a:prstGeom prst="rect">
            <a:avLst/>
          </a:prstGeom>
        </p:spPr>
      </p:sp>
      <p:sp>
        <p:nvSpPr>
          <p:cNvPr id="19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555668" y="0"/>
            <a:ext cx="6234545" cy="11887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rgbClr val="00206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9383" y="1175634"/>
            <a:ext cx="7944591" cy="914400"/>
          </a:xfrm>
          <a:prstGeom prst="rect">
            <a:avLst/>
          </a:prstGeom>
          <a:noFill/>
        </p:spPr>
        <p:txBody>
          <a:bodyPr/>
          <a:lstStyle>
            <a:lvl1pPr algn="ctr">
              <a:buNone/>
              <a:defRPr sz="180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4132613" y="1318137"/>
            <a:ext cx="3811979" cy="2363214"/>
          </a:xfrm>
          <a:prstGeom prst="rect">
            <a:avLst/>
          </a:prstGeom>
          <a:noFill/>
        </p:spPr>
        <p:txBody>
          <a:bodyPr/>
          <a:lstStyle>
            <a:lvl1pPr algn="ctr">
              <a:buNone/>
              <a:defRPr sz="180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comments</a:t>
            </a:r>
            <a:endParaRPr lang="en-US" dirty="0"/>
          </a:p>
        </p:txBody>
      </p:sp>
      <p:sp>
        <p:nvSpPr>
          <p:cNvPr id="15" name="Espace réservé pour une image  8"/>
          <p:cNvSpPr>
            <a:spLocks noGrp="1"/>
          </p:cNvSpPr>
          <p:nvPr userDrawn="1">
            <p:ph type="pic" sz="quarter" idx="10"/>
          </p:nvPr>
        </p:nvSpPr>
        <p:spPr>
          <a:xfrm>
            <a:off x="214290" y="1330469"/>
            <a:ext cx="3835196" cy="2339006"/>
          </a:xfrm>
          <a:prstGeom prst="rect">
            <a:avLst/>
          </a:prstGeom>
        </p:spPr>
      </p:sp>
      <p:sp>
        <p:nvSpPr>
          <p:cNvPr id="11" name="Espace réservé du tableau 10"/>
          <p:cNvSpPr>
            <a:spLocks noGrp="1"/>
          </p:cNvSpPr>
          <p:nvPr>
            <p:ph type="tbl" sz="quarter" idx="16"/>
          </p:nvPr>
        </p:nvSpPr>
        <p:spPr>
          <a:xfrm>
            <a:off x="213756" y="3847132"/>
            <a:ext cx="3859480" cy="2375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Espace réservé pour une image  8"/>
          <p:cNvSpPr>
            <a:spLocks noGrp="1"/>
          </p:cNvSpPr>
          <p:nvPr userDrawn="1">
            <p:ph type="pic" sz="quarter" idx="17"/>
          </p:nvPr>
        </p:nvSpPr>
        <p:spPr>
          <a:xfrm>
            <a:off x="4154923" y="3822308"/>
            <a:ext cx="3860922" cy="2376611"/>
          </a:xfrm>
          <a:prstGeom prst="rect">
            <a:avLst/>
          </a:prstGeom>
        </p:spPr>
      </p:sp>
      <p:sp>
        <p:nvSpPr>
          <p:cNvPr id="18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555668" y="0"/>
            <a:ext cx="6234545" cy="11887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rgbClr val="00206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/>
          <p:cNvSpPr/>
          <p:nvPr userDrawn="1"/>
        </p:nvSpPr>
        <p:spPr>
          <a:xfrm rot="10800000">
            <a:off x="0" y="4948409"/>
            <a:ext cx="9144000" cy="27046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66" y="1937184"/>
            <a:ext cx="87461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 smtClean="0"/>
              <a:t>Edit</a:t>
            </a:r>
            <a:r>
              <a:rPr lang="fr-FR" dirty="0" smtClean="0"/>
              <a:t> the PROGRAMME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796136" y="6592267"/>
            <a:ext cx="3347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3" name="Picture 14" descr="ioc_wm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4075" y="71249"/>
            <a:ext cx="1404299" cy="6412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99650"/>
            <a:ext cx="1456007" cy="375363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92267"/>
            <a:ext cx="3347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000" b="0" kern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WIGOS</a:t>
            </a:r>
            <a:r>
              <a:rPr lang="en-US" sz="1000" b="0" kern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 Workshop for Regional Association VI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567099" y="6587875"/>
            <a:ext cx="2588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Split,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Croatia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, 5-7 Septembre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80" r:id="rId2"/>
    <p:sldLayoutId id="2147483781" r:id="rId3"/>
    <p:sldLayoutId id="2147483786" r:id="rId4"/>
    <p:sldLayoutId id="2147483791" r:id="rId5"/>
    <p:sldLayoutId id="2147483813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witter.com/jcommops" TargetMode="External"/><Relationship Id="rId4" Type="http://schemas.openxmlformats.org/officeDocument/2006/relationships/hyperlink" Target="mailto:belbeoch@jcommops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commops.org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th-ocean-sl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45" y="1208185"/>
            <a:ext cx="1131255" cy="447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533876"/>
            <a:ext cx="8657112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Challenges &amp; opportunities 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for </a:t>
            </a:r>
            <a:r>
              <a:rPr lang="en-US" sz="4000" dirty="0" err="1" smtClean="0">
                <a:effectLst/>
              </a:rPr>
              <a:t>developping</a:t>
            </a:r>
            <a:r>
              <a:rPr lang="en-US" sz="4000" dirty="0" smtClean="0">
                <a:effectLst/>
              </a:rPr>
              <a:t> regional cooperation</a:t>
            </a:r>
            <a:endParaRPr lang="en-US" sz="4000" b="0" i="1" dirty="0"/>
          </a:p>
        </p:txBody>
      </p:sp>
      <p:sp>
        <p:nvSpPr>
          <p:cNvPr id="7" name="Rectangle 6"/>
          <p:cNvSpPr/>
          <p:nvPr/>
        </p:nvSpPr>
        <p:spPr>
          <a:xfrm>
            <a:off x="0" y="303056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  <a:t>Mathieu Belbéoch</a:t>
            </a:r>
            <a:b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Argo Technical Coordinator, JCOMMOPS Head</a:t>
            </a:r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  <a:hlinkClick r:id="rId4"/>
              </a:rPr>
              <a:t>belbeoch@jcommops.org</a:t>
            </a:r>
            <a:r>
              <a:rPr lang="en-US" sz="2800" i="1" dirty="0" smtClean="0">
                <a:solidFill>
                  <a:srgbClr val="002060"/>
                </a:solidFill>
              </a:rPr>
              <a:t/>
            </a:r>
            <a:br>
              <a:rPr lang="en-US" sz="2800" i="1" dirty="0" smtClean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87690" y="5549952"/>
            <a:ext cx="3560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 eaLnBrk="0" hangingPunct="0"/>
            <a:r>
              <a:rPr lang="fr-FR" dirty="0">
                <a:latin typeface="Calibri" pitchFamily="34" charset="0"/>
                <a:hlinkClick r:id="rId5"/>
              </a:rPr>
              <a:t>support@jcommops.org</a:t>
            </a:r>
          </a:p>
          <a:p>
            <a:pPr lvl="1" algn="ctr" eaLnBrk="0" hangingPunct="0"/>
            <a:r>
              <a:rPr lang="fr-FR" dirty="0">
                <a:latin typeface="Calibri" pitchFamily="34" charset="0"/>
                <a:hlinkClick r:id="rId5"/>
              </a:rPr>
              <a:t>https://twitter.com/jcommops</a:t>
            </a:r>
            <a:r>
              <a:rPr lang="fr-FR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://www.jcommops.org/ftp/SOT/Maps/2016-07-VOS_Country_T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741" cy="64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0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71250"/>
            <a:ext cx="6234545" cy="1188720"/>
          </a:xfrm>
        </p:spPr>
        <p:txBody>
          <a:bodyPr/>
          <a:lstStyle/>
          <a:p>
            <a:r>
              <a:rPr lang="en-US" dirty="0" smtClean="0"/>
              <a:t>Why participate in </a:t>
            </a:r>
          </a:p>
          <a:p>
            <a:r>
              <a:rPr lang="en-US" dirty="0" smtClean="0"/>
              <a:t>Ocean observation </a:t>
            </a:r>
            <a:r>
              <a:rPr lang="en-US" dirty="0" err="1" smtClean="0"/>
              <a:t>programmes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603167"/>
            <a:ext cx="7944591" cy="448887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Participate to </a:t>
            </a:r>
            <a:r>
              <a:rPr lang="en-US" dirty="0"/>
              <a:t>international initiatives </a:t>
            </a:r>
            <a:r>
              <a:rPr lang="en-US" dirty="0" smtClean="0"/>
              <a:t>(GOOS/WIGOS) that need multiple contributions to sustain the networks.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Improve operational oceanography services and societal applications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Fuel research initiatives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Develop blue </a:t>
            </a:r>
            <a:r>
              <a:rPr lang="en-US" dirty="0" smtClean="0"/>
              <a:t>economy (jobs)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Enhance Meteo.-</a:t>
            </a:r>
            <a:r>
              <a:rPr lang="en-US" dirty="0" err="1" smtClean="0"/>
              <a:t>oceano</a:t>
            </a:r>
            <a:r>
              <a:rPr lang="en-US" dirty="0" smtClean="0"/>
              <a:t>. cooperation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Build technical, scientific, engineering, operational expertise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Enhance international visibility (tool for diplomacy)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Develop outreach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Benefit from community expertise and support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35625"/>
            <a:ext cx="6234545" cy="1188720"/>
          </a:xfrm>
        </p:spPr>
        <p:txBody>
          <a:bodyPr/>
          <a:lstStyle/>
          <a:p>
            <a:r>
              <a:rPr lang="en-US" dirty="0" smtClean="0"/>
              <a:t>How to participate in </a:t>
            </a:r>
          </a:p>
          <a:p>
            <a:r>
              <a:rPr lang="en-US" dirty="0" smtClean="0"/>
              <a:t>Ocean observation </a:t>
            </a:r>
            <a:r>
              <a:rPr lang="en-US" dirty="0" err="1" smtClean="0"/>
              <a:t>programmes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603167"/>
            <a:ext cx="7944591" cy="448887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Talk to JCOMMOPS coordinators for information, assistance and support (all steps)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Share data and </a:t>
            </a:r>
            <a:r>
              <a:rPr lang="fr-FR" dirty="0" err="1" smtClean="0"/>
              <a:t>metadata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/>
              <a:t> </a:t>
            </a:r>
            <a:r>
              <a:rPr lang="fr-FR" dirty="0" smtClean="0"/>
              <a:t>operating </a:t>
            </a:r>
            <a:r>
              <a:rPr lang="fr-FR" dirty="0" err="1" smtClean="0"/>
              <a:t>platforms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3rd parties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oil</a:t>
            </a:r>
            <a:r>
              <a:rPr lang="fr-FR" dirty="0" smtClean="0"/>
              <a:t> &amp; </a:t>
            </a:r>
            <a:r>
              <a:rPr lang="fr-FR" dirty="0" err="1" smtClean="0"/>
              <a:t>gas</a:t>
            </a:r>
            <a:r>
              <a:rPr lang="fr-FR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Designate</a:t>
            </a:r>
            <a:r>
              <a:rPr lang="fr-FR" dirty="0" smtClean="0"/>
              <a:t> focal points to drive national/</a:t>
            </a:r>
            <a:r>
              <a:rPr lang="fr-FR" dirty="0" err="1" smtClean="0"/>
              <a:t>regional</a:t>
            </a:r>
            <a:r>
              <a:rPr lang="fr-FR" dirty="0" smtClean="0"/>
              <a:t> contribution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Fund</a:t>
            </a:r>
            <a:r>
              <a:rPr lang="fr-FR" dirty="0" smtClean="0"/>
              <a:t> and </a:t>
            </a:r>
            <a:r>
              <a:rPr lang="fr-FR" dirty="0" err="1" smtClean="0"/>
              <a:t>operate</a:t>
            </a:r>
            <a:r>
              <a:rPr lang="fr-FR" dirty="0" smtClean="0"/>
              <a:t> instruments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operational</a:t>
            </a:r>
            <a:r>
              <a:rPr lang="fr-FR" dirty="0" smtClean="0"/>
              <a:t> support (</a:t>
            </a:r>
            <a:r>
              <a:rPr lang="fr-FR" dirty="0" err="1" smtClean="0"/>
              <a:t>ship</a:t>
            </a:r>
            <a:r>
              <a:rPr lang="fr-FR" dirty="0" smtClean="0"/>
              <a:t> time: maintenance, </a:t>
            </a:r>
            <a:r>
              <a:rPr lang="fr-FR" dirty="0" err="1" smtClean="0"/>
              <a:t>retrieval</a:t>
            </a:r>
            <a:r>
              <a:rPr lang="fr-FR" dirty="0" smtClean="0"/>
              <a:t>, </a:t>
            </a:r>
            <a:r>
              <a:rPr lang="fr-FR" dirty="0" err="1" smtClean="0"/>
              <a:t>deployment</a:t>
            </a:r>
            <a:r>
              <a:rPr lang="fr-FR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Participate</a:t>
            </a:r>
            <a:r>
              <a:rPr lang="fr-FR" dirty="0" smtClean="0"/>
              <a:t> to </a:t>
            </a:r>
            <a:r>
              <a:rPr lang="fr-FR" dirty="0" err="1" smtClean="0"/>
              <a:t>regional</a:t>
            </a:r>
            <a:r>
              <a:rPr lang="fr-FR" dirty="0" smtClean="0"/>
              <a:t> and international meetings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/>
              <a:t>r</a:t>
            </a:r>
            <a:r>
              <a:rPr lang="fr-FR" dirty="0" err="1" smtClean="0"/>
              <a:t>egional</a:t>
            </a:r>
            <a:r>
              <a:rPr lang="fr-FR" dirty="0" smtClean="0"/>
              <a:t> infrastructures </a:t>
            </a:r>
            <a:r>
              <a:rPr lang="fr-FR" dirty="0" err="1" smtClean="0"/>
              <a:t>development</a:t>
            </a:r>
            <a:r>
              <a:rPr lang="fr-FR" dirty="0" smtClean="0"/>
              <a:t> (RMICS, WIGOS RC)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Provide political support to observing </a:t>
            </a:r>
            <a:r>
              <a:rPr lang="en-US" dirty="0" err="1" smtClean="0"/>
              <a:t>programmes</a:t>
            </a:r>
            <a:r>
              <a:rPr lang="en-US" dirty="0" smtClean="0"/>
              <a:t> (facilitate access to Exclusive Economic Zones)  - critical for coastal observations.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Take benefit from European Union calls (</a:t>
            </a:r>
            <a:r>
              <a:rPr lang="en-US" dirty="0" err="1" smtClean="0"/>
              <a:t>AtlantOS</a:t>
            </a:r>
            <a:r>
              <a:rPr lang="en-US" dirty="0" smtClean="0"/>
              <a:t>, </a:t>
            </a:r>
            <a:r>
              <a:rPr lang="en-US" dirty="0" err="1" smtClean="0"/>
              <a:t>MedOS</a:t>
            </a:r>
            <a:r>
              <a:rPr lang="en-US" dirty="0" smtClean="0"/>
              <a:t>) and existing infrastructures (e.g. </a:t>
            </a:r>
            <a:r>
              <a:rPr lang="en-US" dirty="0" err="1" smtClean="0"/>
              <a:t>E_Surfmar</a:t>
            </a:r>
            <a:r>
              <a:rPr lang="en-US" dirty="0" smtClean="0"/>
              <a:t>, EuroArgo)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35625"/>
            <a:ext cx="6234545" cy="1188720"/>
          </a:xfrm>
        </p:spPr>
        <p:txBody>
          <a:bodyPr/>
          <a:lstStyle/>
          <a:p>
            <a:r>
              <a:rPr lang="en-US" dirty="0" smtClean="0"/>
              <a:t>JCOMMOPS support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520042"/>
            <a:ext cx="7944591" cy="448887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Active role within networks to develop cooperation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Provide visibility to small contributors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i</a:t>
            </a:r>
            <a:r>
              <a:rPr lang="en-US" dirty="0" smtClean="0"/>
              <a:t>nformation on international rules and best practices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Technical assistance and user support worldwide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Guidance for Data processing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Guidance for Data access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Metadata Quality Control (for performance monitoring)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Registration/Certification of platforms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Notification/Warning systems (IOC Res. XX-6, XLI-4) – Argo/ </a:t>
            </a:r>
            <a:r>
              <a:rPr lang="en-US" sz="1800" dirty="0" err="1" smtClean="0">
                <a:latin typeface="Calibri" pitchFamily="34" charset="0"/>
              </a:rPr>
              <a:t>EEZ</a:t>
            </a:r>
            <a:endParaRPr lang="en-US" sz="1800" dirty="0" smtClean="0">
              <a:latin typeface="Calibri" pitchFamily="34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Support on requirements (dimensioning of regional contributions)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Monitoring tools (web based) adapted to regional perspective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Reporting (on-demand) on regional networks status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18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47500"/>
            <a:ext cx="6234545" cy="118872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520042"/>
            <a:ext cx="7944591" cy="448887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dirty="0" smtClean="0"/>
              <a:t>Share information and data with no restriction</a:t>
            </a:r>
          </a:p>
          <a:p>
            <a:pPr algn="just">
              <a:buFont typeface="+mj-lt"/>
              <a:buAutoNum type="arabicPeriod"/>
            </a:pPr>
            <a:r>
              <a:rPr lang="en-US" dirty="0" smtClean="0"/>
              <a:t>Not reinvent the wheel at start (e.g. data processing can be made by partners) – build capacity gradually.</a:t>
            </a:r>
          </a:p>
          <a:p>
            <a:pPr algn="just">
              <a:buFont typeface="+mj-lt"/>
              <a:buAutoNum type="arabicPeriod"/>
            </a:pPr>
            <a:r>
              <a:rPr lang="en-US" dirty="0" smtClean="0"/>
              <a:t>Keep JCOMMOPS in the loop of your activities (international visibility)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Register deployment plans, platforms and metadata through JCOMMOPS website tools </a:t>
            </a:r>
            <a:r>
              <a:rPr lang="en-US" b="1" dirty="0">
                <a:hlinkClick r:id="rId2"/>
              </a:rPr>
              <a:t>www.jcommops.org</a:t>
            </a:r>
            <a:r>
              <a:rPr lang="en-US" b="1" dirty="0"/>
              <a:t>  </a:t>
            </a:r>
            <a:r>
              <a:rPr lang="en-US" dirty="0"/>
              <a:t>(WIGOS Ids</a:t>
            </a:r>
            <a:r>
              <a:rPr lang="en-US" dirty="0" smtClean="0"/>
              <a:t>)</a:t>
            </a:r>
          </a:p>
          <a:p>
            <a:pPr algn="just">
              <a:buFont typeface="+mj-lt"/>
              <a:buAutoNum type="arabicPeriod"/>
            </a:pPr>
            <a:r>
              <a:rPr lang="en-US" dirty="0" smtClean="0"/>
              <a:t>Apply for donor </a:t>
            </a:r>
            <a:r>
              <a:rPr lang="en-US" dirty="0" err="1" smtClean="0"/>
              <a:t>programmes</a:t>
            </a:r>
            <a:r>
              <a:rPr lang="en-US" dirty="0" smtClean="0"/>
              <a:t> to receive instruments to start contributing. Challenges: only bilateral means, limited international capacity to fund such </a:t>
            </a:r>
            <a:r>
              <a:rPr lang="en-US" dirty="0" err="1" smtClean="0"/>
              <a:t>programmes</a:t>
            </a:r>
            <a:r>
              <a:rPr lang="en-US" dirty="0"/>
              <a:t>.</a:t>
            </a:r>
            <a:endParaRPr lang="en-US" dirty="0" smtClean="0"/>
          </a:p>
          <a:p>
            <a:pPr algn="just">
              <a:buFont typeface="+mj-lt"/>
              <a:buAutoNum type="arabicPeriod"/>
            </a:pPr>
            <a:r>
              <a:rPr lang="en-US" dirty="0" smtClean="0"/>
              <a:t>Communicate nationally/regionally on the importance to participate in such ocean observing </a:t>
            </a:r>
            <a:r>
              <a:rPr lang="en-US" dirty="0" err="1" smtClean="0"/>
              <a:t>programmes</a:t>
            </a:r>
            <a:r>
              <a:rPr lang="en-US" dirty="0" smtClean="0"/>
              <a:t>. (beached instruments, vandalism, </a:t>
            </a:r>
            <a:r>
              <a:rPr lang="en-US" smtClean="0"/>
              <a:t>data access, etc</a:t>
            </a:r>
            <a:r>
              <a:rPr lang="en-US" dirty="0" smtClean="0"/>
              <a:t>)</a:t>
            </a:r>
          </a:p>
          <a:p>
            <a:pPr algn="just">
              <a:buFont typeface="+mj-lt"/>
              <a:buAutoNum type="arabicPeriod"/>
            </a:pPr>
            <a:endParaRPr lang="en-US" dirty="0"/>
          </a:p>
          <a:p>
            <a:pPr algn="just">
              <a:buFont typeface="+mj-lt"/>
              <a:buAutoNum type="arabicPeriod"/>
            </a:pPr>
            <a:r>
              <a:rPr lang="en-US" dirty="0"/>
              <a:t>Get involved in regional and international </a:t>
            </a:r>
            <a:r>
              <a:rPr lang="en-US" dirty="0" err="1"/>
              <a:t>programmes</a:t>
            </a:r>
            <a:r>
              <a:rPr lang="en-US" dirty="0"/>
              <a:t> to take benefit from the cooperative </a:t>
            </a:r>
            <a:r>
              <a:rPr lang="en-US" dirty="0" smtClean="0"/>
              <a:t>effort</a:t>
            </a:r>
            <a:r>
              <a:rPr lang="en-US" dirty="0"/>
              <a:t> </a:t>
            </a:r>
            <a:r>
              <a:rPr lang="en-US" dirty="0" smtClean="0"/>
              <a:t>and enrich them with your perspectives.</a:t>
            </a:r>
            <a:endParaRPr lang="en-US" dirty="0"/>
          </a:p>
          <a:p>
            <a:pPr algn="just">
              <a:buFont typeface="+mj-lt"/>
              <a:buAutoNum type="arabicPeriod"/>
            </a:pPr>
            <a:endParaRPr lang="en-US" dirty="0" smtClean="0"/>
          </a:p>
          <a:p>
            <a:pPr marL="457200" lvl="1" indent="0" algn="just">
              <a:buNone/>
            </a:pPr>
            <a:endParaRPr lang="en-US" sz="18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35625"/>
            <a:ext cx="6234545" cy="1188720"/>
          </a:xfrm>
        </p:spPr>
        <p:txBody>
          <a:bodyPr/>
          <a:lstStyle/>
          <a:p>
            <a:r>
              <a:rPr lang="fr-FR" dirty="0" smtClean="0"/>
              <a:t>Questions and Suggestions</a:t>
            </a:r>
            <a:endParaRPr lang="en-US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520042"/>
            <a:ext cx="7944591" cy="448887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dirty="0" smtClean="0"/>
              <a:t>Can we identify funding (in the international organizations?) to develop capacity building (and purchase instruments).</a:t>
            </a:r>
          </a:p>
          <a:p>
            <a:pPr algn="just">
              <a:buFont typeface="+mj-lt"/>
              <a:buAutoNum type="arabicPeriod"/>
            </a:pPr>
            <a:endParaRPr lang="en-US" dirty="0" smtClean="0"/>
          </a:p>
          <a:p>
            <a:pPr algn="just">
              <a:buFont typeface="+mj-lt"/>
              <a:buAutoNum type="arabicPeriod"/>
            </a:pP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looking</a:t>
            </a:r>
            <a:r>
              <a:rPr lang="fr-FR" dirty="0" smtClean="0"/>
              <a:t> for civil society </a:t>
            </a:r>
            <a:r>
              <a:rPr lang="fr-FR" dirty="0" err="1" smtClean="0"/>
              <a:t>partnership</a:t>
            </a:r>
            <a:r>
              <a:rPr lang="fr-FR" dirty="0" smtClean="0"/>
              <a:t> (sponsoring).</a:t>
            </a:r>
          </a:p>
          <a:p>
            <a:pPr algn="just">
              <a:buFont typeface="+mj-lt"/>
              <a:buAutoNum type="arabicPeriod"/>
            </a:pPr>
            <a:endParaRPr lang="fr-FR" dirty="0" smtClean="0"/>
          </a:p>
          <a:p>
            <a:pPr algn="just">
              <a:buFont typeface="+mj-lt"/>
              <a:buAutoNum type="arabicPeriod"/>
            </a:pPr>
            <a:r>
              <a:rPr lang="fr-FR" dirty="0" err="1" smtClean="0"/>
              <a:t>Existing</a:t>
            </a:r>
            <a:r>
              <a:rPr lang="fr-FR" dirty="0" smtClean="0"/>
              <a:t> national </a:t>
            </a:r>
            <a:r>
              <a:rPr lang="fr-FR" dirty="0" err="1" smtClean="0"/>
              <a:t>contributors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reserve</a:t>
            </a:r>
            <a:r>
              <a:rPr lang="fr-FR" dirty="0" smtClean="0"/>
              <a:t> 3% of </a:t>
            </a:r>
            <a:r>
              <a:rPr lang="fr-FR" dirty="0" err="1" smtClean="0"/>
              <a:t>their</a:t>
            </a:r>
            <a:r>
              <a:rPr lang="fr-FR" dirty="0" smtClean="0"/>
              <a:t> instruments to </a:t>
            </a:r>
            <a:r>
              <a:rPr lang="fr-FR" dirty="0" err="1" smtClean="0"/>
              <a:t>foster</a:t>
            </a:r>
            <a:r>
              <a:rPr lang="fr-FR" dirty="0" smtClean="0"/>
              <a:t> new </a:t>
            </a:r>
            <a:r>
              <a:rPr lang="fr-FR" dirty="0" err="1" smtClean="0"/>
              <a:t>contributors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.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recommendation</a:t>
            </a:r>
            <a:r>
              <a:rPr lang="fr-FR" dirty="0" smtClean="0"/>
              <a:t>?</a:t>
            </a:r>
          </a:p>
          <a:p>
            <a:pPr algn="just">
              <a:buFont typeface="+mj-lt"/>
              <a:buAutoNum type="arabicPeriod"/>
            </a:pPr>
            <a:endParaRPr lang="fr-FR" dirty="0" smtClean="0"/>
          </a:p>
          <a:p>
            <a:pPr algn="just">
              <a:buFont typeface="+mj-lt"/>
              <a:buAutoNum type="arabicPeriod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do to help </a:t>
            </a:r>
            <a:r>
              <a:rPr lang="fr-FR" dirty="0" err="1" smtClean="0"/>
              <a:t>you</a:t>
            </a:r>
            <a:r>
              <a:rPr lang="fr-FR" dirty="0" smtClean="0"/>
              <a:t> to </a:t>
            </a:r>
            <a:r>
              <a:rPr lang="fr-FR" dirty="0" err="1" smtClean="0"/>
              <a:t>raise</a:t>
            </a:r>
            <a:r>
              <a:rPr lang="fr-FR" dirty="0" smtClean="0"/>
              <a:t> a national programme/</a:t>
            </a:r>
            <a:r>
              <a:rPr lang="fr-FR" dirty="0" err="1" smtClean="0"/>
              <a:t>funding</a:t>
            </a:r>
            <a:r>
              <a:rPr lang="fr-FR" dirty="0" smtClean="0"/>
              <a:t>?</a:t>
            </a:r>
          </a:p>
          <a:p>
            <a:pPr algn="just">
              <a:buFont typeface="+mj-lt"/>
              <a:buAutoNum type="arabicPeriod"/>
            </a:pPr>
            <a:endParaRPr lang="fr-FR" dirty="0" smtClean="0"/>
          </a:p>
          <a:p>
            <a:pPr algn="just">
              <a:buFont typeface="+mj-lt"/>
              <a:buAutoNum type="arabicPeriod"/>
            </a:pPr>
            <a:r>
              <a:rPr lang="fr-FR" dirty="0" err="1" smtClean="0"/>
              <a:t>Various</a:t>
            </a:r>
            <a:r>
              <a:rPr lang="fr-FR" dirty="0" smtClean="0"/>
              <a:t> experts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glad</a:t>
            </a:r>
            <a:r>
              <a:rPr lang="fr-FR" dirty="0" smtClean="0"/>
              <a:t> to </a:t>
            </a:r>
            <a:r>
              <a:rPr lang="fr-FR" dirty="0" err="1" smtClean="0"/>
              <a:t>promote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and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.</a:t>
            </a:r>
          </a:p>
          <a:p>
            <a:pPr algn="just"/>
            <a:endParaRPr lang="en-US" dirty="0"/>
          </a:p>
          <a:p>
            <a:pPr algn="just">
              <a:buFont typeface="+mj-lt"/>
              <a:buAutoNum type="arabicPeriod"/>
            </a:pPr>
            <a:endParaRPr lang="en-US" dirty="0" smtClean="0"/>
          </a:p>
          <a:p>
            <a:pPr marL="457200" lvl="1" indent="0" algn="just">
              <a:buNone/>
            </a:pPr>
            <a:endParaRPr lang="en-US" sz="18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JCOMMOPS ?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20625" y="985628"/>
            <a:ext cx="8431481" cy="5593301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IOC/</a:t>
            </a:r>
            <a:r>
              <a:rPr lang="en-US" dirty="0" err="1" smtClean="0"/>
              <a:t>WMO</a:t>
            </a:r>
            <a:r>
              <a:rPr lang="en-US" dirty="0" smtClean="0"/>
              <a:t> coordination, monitoring and support centre for the sustained elements of the </a:t>
            </a:r>
            <a:r>
              <a:rPr lang="en-US" dirty="0" err="1" smtClean="0"/>
              <a:t>GOOS</a:t>
            </a:r>
            <a:r>
              <a:rPr lang="en-US" dirty="0" smtClean="0"/>
              <a:t> </a:t>
            </a:r>
            <a:r>
              <a:rPr lang="fr-FR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fr-FR" dirty="0" err="1" smtClean="0"/>
              <a:t>Argo</a:t>
            </a:r>
            <a:r>
              <a:rPr lang="fr-FR" dirty="0" smtClean="0"/>
              <a:t>, </a:t>
            </a:r>
            <a:r>
              <a:rPr lang="fr-FR" dirty="0" err="1" smtClean="0"/>
              <a:t>DBCP</a:t>
            </a:r>
            <a:r>
              <a:rPr lang="fr-FR" dirty="0" smtClean="0"/>
              <a:t>, </a:t>
            </a:r>
            <a:r>
              <a:rPr lang="fr-FR" dirty="0" err="1" smtClean="0"/>
              <a:t>OceanSITES</a:t>
            </a:r>
            <a:r>
              <a:rPr lang="fr-FR" dirty="0" smtClean="0"/>
              <a:t>, SOT, </a:t>
            </a:r>
            <a:r>
              <a:rPr lang="fr-FR" dirty="0" err="1" smtClean="0"/>
              <a:t>GOSHIP</a:t>
            </a:r>
            <a:r>
              <a:rPr lang="fr-FR" dirty="0" smtClean="0"/>
              <a:t>, </a:t>
            </a:r>
            <a:r>
              <a:rPr lang="fr-FR" dirty="0" err="1" smtClean="0"/>
              <a:t>GLOSS</a:t>
            </a:r>
            <a:r>
              <a:rPr lang="fr-FR" dirty="0" smtClean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Assists oceanographers and marine meteorologists worldwide in optimizing and harmonizing in-situ elements of the observing system,</a:t>
            </a:r>
            <a:r>
              <a:rPr lang="en-AU" dirty="0" smtClean="0"/>
              <a:t> encouraging cooperation between communities and member states;</a:t>
            </a:r>
          </a:p>
          <a:p>
            <a:pPr algn="just">
              <a:buFont typeface="Arial" pitchFamily="34" charset="0"/>
              <a:buChar char="•"/>
            </a:pPr>
            <a:r>
              <a:rPr lang="en-AU" dirty="0" smtClean="0"/>
              <a:t>Monitors and evaluates the performance of the networks;</a:t>
            </a:r>
          </a:p>
          <a:p>
            <a:pPr algn="just">
              <a:buFont typeface="Arial" pitchFamily="34" charset="0"/>
              <a:buChar char="•"/>
            </a:pPr>
            <a:r>
              <a:rPr lang="en-AU" dirty="0" smtClean="0"/>
              <a:t>Acts as a clearing house and focal point on all programme aspects;</a:t>
            </a:r>
          </a:p>
          <a:p>
            <a:pPr algn="just">
              <a:buFont typeface="Arial" pitchFamily="34" charset="0"/>
              <a:buChar char="•"/>
            </a:pPr>
            <a:r>
              <a:rPr lang="en-AU" dirty="0" smtClean="0"/>
              <a:t>Assists in data distribution on the Internet and </a:t>
            </a:r>
            <a:r>
              <a:rPr lang="en-AU" dirty="0" err="1" smtClean="0"/>
              <a:t>GTS</a:t>
            </a:r>
            <a:r>
              <a:rPr lang="en-A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6 staff in Brest (France);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Supported</a:t>
            </a:r>
            <a:r>
              <a:rPr lang="fr-FR" dirty="0" smtClean="0"/>
              <a:t> by Ifremer and CLS, </a:t>
            </a:r>
          </a:p>
          <a:p>
            <a:pPr algn="just"/>
            <a:r>
              <a:rPr lang="fr-FR" dirty="0" smtClean="0"/>
              <a:t>20 </a:t>
            </a:r>
            <a:r>
              <a:rPr lang="fr-FR" dirty="0" err="1" smtClean="0"/>
              <a:t>Member</a:t>
            </a:r>
            <a:r>
              <a:rPr lang="fr-FR" dirty="0" smtClean="0"/>
              <a:t> States, France/</a:t>
            </a:r>
            <a:r>
              <a:rPr lang="fr-FR" dirty="0" err="1" smtClean="0"/>
              <a:t>Britanny</a:t>
            </a:r>
            <a:r>
              <a:rPr lang="fr-FR" dirty="0" smtClean="0"/>
              <a:t>, EU.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 err="1" smtClean="0"/>
              <a:t>Trying</a:t>
            </a:r>
            <a:r>
              <a:rPr lang="fr-FR" dirty="0" smtClean="0"/>
              <a:t> to </a:t>
            </a:r>
            <a:r>
              <a:rPr lang="fr-FR" dirty="0" err="1" smtClean="0"/>
              <a:t>fund</a:t>
            </a:r>
            <a:r>
              <a:rPr lang="fr-FR" dirty="0" smtClean="0"/>
              <a:t> a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Coordinator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position (</a:t>
            </a:r>
            <a:r>
              <a:rPr lang="fr-FR" dirty="0" err="1" smtClean="0"/>
              <a:t>gliders</a:t>
            </a:r>
            <a:r>
              <a:rPr lang="fr-FR" dirty="0" smtClean="0"/>
              <a:t>, </a:t>
            </a:r>
            <a:r>
              <a:rPr lang="fr-FR" dirty="0" err="1" smtClean="0"/>
              <a:t>coastal</a:t>
            </a:r>
            <a:r>
              <a:rPr lang="fr-FR" dirty="0" smtClean="0"/>
              <a:t> obs. </a:t>
            </a:r>
            <a:r>
              <a:rPr lang="fr-FR" dirty="0" err="1" smtClean="0"/>
              <a:t>systems</a:t>
            </a:r>
            <a:r>
              <a:rPr lang="fr-FR" dirty="0" smtClean="0"/>
              <a:t>,</a:t>
            </a:r>
            <a:br>
              <a:rPr lang="fr-FR" dirty="0" smtClean="0"/>
            </a:br>
            <a:r>
              <a:rPr lang="fr-FR" dirty="0" smtClean="0"/>
              <a:t>polar, marine </a:t>
            </a:r>
            <a:r>
              <a:rPr lang="fr-FR" dirty="0" err="1" smtClean="0"/>
              <a:t>mammals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14" y="3538056"/>
            <a:ext cx="4643252" cy="30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71250"/>
            <a:ext cx="6234545" cy="1188720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603167"/>
            <a:ext cx="7944591" cy="448887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Complete and  sustain the global (and regional) observing systems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Integrate …</a:t>
            </a:r>
          </a:p>
          <a:p>
            <a:pPr algn="just">
              <a:buFont typeface="Arial" pitchFamily="34" charset="0"/>
              <a:buChar char="•"/>
            </a:pPr>
            <a:endParaRPr lang="en-US" sz="2400" dirty="0"/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Requirements: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Strengthen every single element first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Develop national/regional integrated components</a:t>
            </a:r>
          </a:p>
          <a:p>
            <a:pPr lvl="1" algn="just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97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5631" y="380000"/>
            <a:ext cx="8324603" cy="1188720"/>
          </a:xfrm>
        </p:spPr>
        <p:txBody>
          <a:bodyPr/>
          <a:lstStyle/>
          <a:p>
            <a:r>
              <a:rPr lang="en-US" dirty="0" smtClean="0"/>
              <a:t>Develop further regional/coastal clusters</a:t>
            </a:r>
          </a:p>
          <a:p>
            <a:r>
              <a:rPr lang="en-US" dirty="0" smtClean="0"/>
              <a:t>Integrate global and regional networks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t="3641" b="1214"/>
          <a:stretch>
            <a:fillRect/>
          </a:stretch>
        </p:blipFill>
        <p:spPr bwMode="auto">
          <a:xfrm>
            <a:off x="855021" y="1512539"/>
            <a:ext cx="7386452" cy="49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71250"/>
            <a:ext cx="6234545" cy="1188720"/>
          </a:xfrm>
        </p:spPr>
        <p:txBody>
          <a:bodyPr/>
          <a:lstStyle/>
          <a:p>
            <a:r>
              <a:rPr lang="en-US" dirty="0" smtClean="0"/>
              <a:t>Regional Observing Systems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29383" y="1603167"/>
            <a:ext cx="7944591" cy="448887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Need coordination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Need implementation plan (targets) at least for a common denominator. </a:t>
            </a:r>
            <a:endParaRPr lang="en-US" sz="3400" dirty="0" smtClean="0"/>
          </a:p>
          <a:p>
            <a:pPr algn="just">
              <a:buFont typeface="Arial" pitchFamily="34" charset="0"/>
              <a:buChar char="•"/>
            </a:pPr>
            <a:endParaRPr lang="en-US" sz="2400" dirty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Need more international discussions (e.g. GRAs) between “regions” , “territories” and “ocean poles”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Develop blue economy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Develop educational initiatives</a:t>
            </a:r>
          </a:p>
          <a:p>
            <a:pPr lvl="1" algn="just">
              <a:buFont typeface="Arial" pitchFamily="34" charset="0"/>
              <a:buChar char="•"/>
            </a:pP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=&gt; Might fund obs. </a:t>
            </a:r>
            <a:r>
              <a:rPr lang="en-US" sz="2000" dirty="0" err="1" smtClean="0"/>
              <a:t>programmes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09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35625"/>
            <a:ext cx="6234545" cy="1188720"/>
          </a:xfrm>
        </p:spPr>
        <p:txBody>
          <a:bodyPr/>
          <a:lstStyle/>
          <a:p>
            <a:r>
              <a:rPr lang="fr-FR" dirty="0" smtClean="0"/>
              <a:t>WMO </a:t>
            </a:r>
            <a:r>
              <a:rPr lang="fr-FR" dirty="0" err="1" smtClean="0"/>
              <a:t>Region</a:t>
            </a:r>
            <a:r>
              <a:rPr lang="fr-FR" dirty="0" smtClean="0"/>
              <a:t> VI: </a:t>
            </a: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83" y="1356423"/>
            <a:ext cx="5677787" cy="487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83" y="1356423"/>
            <a:ext cx="1141018" cy="21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55668" y="35625"/>
            <a:ext cx="6234545" cy="1188720"/>
          </a:xfrm>
        </p:spPr>
        <p:txBody>
          <a:bodyPr/>
          <a:lstStyle/>
          <a:p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5" y="1188667"/>
            <a:ext cx="85891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779912" y="1332683"/>
            <a:ext cx="4896544" cy="4320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92080" y="2636912"/>
            <a:ext cx="1924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 surface drifters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No </a:t>
            </a:r>
            <a:r>
              <a:rPr lang="fr-FR" dirty="0" err="1" smtClean="0">
                <a:solidFill>
                  <a:srgbClr val="FF0000"/>
                </a:solidFill>
              </a:rPr>
              <a:t>moored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buoys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5" y="3631562"/>
            <a:ext cx="1141018" cy="21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http://www.jcommops.org/ftp/Argo/Maps/2016-08-count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87331" cy="64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1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www.jcommops.org/ftp/JCOMMOPS/Maps/2016-07-jcommo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502"/>
            <a:ext cx="9149482" cy="64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93800"/>
      </p:ext>
    </p:extLst>
  </p:cSld>
  <p:clrMapOvr>
    <a:masterClrMapping/>
  </p:clrMapOvr>
</p:sld>
</file>

<file path=ppt/theme/theme1.xml><?xml version="1.0" encoding="utf-8"?>
<a:theme xmlns:a="http://schemas.openxmlformats.org/drawingml/2006/main" name="prova_template_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0B2ACE5-0A7A-4F3B-8E4F-551BEF02C5B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4C426A2-83A3-4BD8-BD1E-82957991A1D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6C619C1D-76F9-4D40-B1DD-1257C493B20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154103D7-ED1B-4239-A652-FDEAFDC72DA5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A297F8E-68AB-46FD-B659-D8039521CA04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7CAD72A5-7B2A-468D-91F1-377C833A881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CD44E13A-869E-468D-BCAE-1EFFA2B4A2D9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3E7E38E1-44C0-461D-891B-41C894BE77DD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AD318DE2-0541-4EFB-BEE8-9F5C5A1D945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704E6854-1954-4430-92B2-9065A5C309E7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10F41901-4743-4379-8FE1-8A480B0901AE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9BB37206-F0F1-4878-9394-41E8E5F024A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99DBB98-EDC5-4A68-8C15-8658DEB5241E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E40E1F2-92D4-4E98-B0D9-6357C618062D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C2CB815F-40A7-4DB6-89D0-D8F921CE1989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C3874B1-D852-43F3-B340-920D9F405E9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0117B053-D798-496E-8112-9B5B42D6F4D8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246C3B04-DFD4-41FD-9BAB-723C1D46B99A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B34358A3-EE56-4596-B20E-71E1FBF23679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0A8D48AC-4164-4DC6-B325-C1DBF590E343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1EF1C977-1D28-47D5-AE48-D6C4AEDCF59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4267E773-26C0-46AE-AB21-15B2E061BEE6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FA8A075E-8664-439E-82A4-E332C3A39D9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9AE5535-0854-4F20-B86C-AD4880DB872A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C5F7EB67-3F75-4B8E-BC92-6A55C9DEDACA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B36C002B-0899-4E3C-A009-DEC8D94B3C32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80F5D349-F89F-4139-ABD5-3CB8C1507299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2B10966-68BC-47A0-BF77-698C54D3B1B7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D2C84AF3-E60A-4ADF-AF59-9E6A2AF3A9C4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F34D4254-4BE8-4890-BB66-FF6E892DB870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E58F8E5-2A40-4A61-83EB-FFC54EA83FE9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860D139-9ED2-4C56-A2E8-AB75C9104B3A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435E141-47AE-4CF5-9917-F57037CC29CD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463E3E97-E5B9-4B82-B78D-C597BAC06EC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6FC41D1-3D4A-40C0-AB4B-F211AA14D769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99ADFBAC-D9A0-48E9-AB63-9431FC649EA8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358A13F3-43E7-4E82-93EE-3B9CF3B3AED8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229CBA59-0FEF-4E26-8424-508E570825FE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3F8B361F-C179-4607-AC01-C9F54824C1B7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50185B5E-2CB9-4898-BC19-CAC7F44AAD36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407A2EE8-F8B6-4B7A-B876-D07A9746F86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E9D70061-24B4-4D64-97BB-6D20C1FD9BF7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FBCCE6F8-8862-4D5B-8246-1B9C1F997DAA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F370FBD8-E08B-497F-B23A-8B205ECB3038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643A1AC7-CE9D-44F1-A504-06F5319D9FD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CFD2FE2-3AF2-4606-AA9D-51EA5D5C4068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771E5AF5-A6B1-4451-BE70-A78E0A858F99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E1C26BF9-ACFB-4F13-8E6E-4AB30E6B1302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6EF8F722-C043-4199-94AE-AA4B2354AA6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0169DBF5-7C88-472C-9D33-EBD48843032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2EEA5AA-8A16-4100-94DE-C4EC1DE396F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D8B5947-76D2-4563-A4F1-FA6B0BB8DD2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8B80902-E012-4131-B601-FAB60D8D637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C0E39CF-6AC6-4B7A-96C1-A84DFBF85C7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8B7BBCD-4400-4244-A163-EEF16F32554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2166D25-E1D1-43A0-927D-00EAB569F99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DF5B45F-02D5-4C2A-8C60-F479156F3A3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ED85571-6C8F-41AB-BD5B-1CE74E0C495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8FB7BF2-082F-4EDC-87E8-35FDCD2BC67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19F6EF6-8660-4F7B-B852-D3E1D6C2640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14C1099-7E4D-4B58-B14B-F5ABDFE53F2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0FCFAEC-4C70-4468-A701-EF9F8436556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956CBD1-772D-4C48-AF49-93BC45FCFE7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117785B-9AC0-4060-B7AB-F6CA94F5D0E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F95DC8C-3A71-45BF-A63B-6713001A05A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1E696CE8-0806-4DD8-A112-C4FF3DABDBA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1CD707F-4AAE-473E-8702-5E7DC6BC9EC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7E02B09-DAFC-4212-A2A2-AB2ADFD96E0F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6E26E9E-0363-47A7-ADF6-A9E43E43B49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7AA0E0D-CF65-4887-9B27-CBE84F72C1E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48ECBCB-8ADD-4BA9-BBD4-2F0AAA41CE7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C43E5E5-51E9-4121-804F-14E6D452428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884379C-F49C-440D-A44E-3DEE88342A7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F60794D-006A-4D4B-914A-58FC5544658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7032AA9-B398-4D0B-B570-4921F8DE7E2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637D117B-667E-4E02-9462-976FF9C74CD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F08C65A-3275-4A50-91A9-B4D5866154E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12B1B7E-C9D9-4788-80F7-1B7E07BC946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BAEEE7F-372A-41ED-8FB2-C0376B48CD18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C946EE9-8AE6-4398-9CE1-997F1C8F52D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252D532-ECAF-41AF-A244-8D8826B1539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42FF95A-0EB6-4629-88FE-C9DC53A2F27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AC1C366-CFA6-431D-B677-48BBBEAEC37D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383F89F2-D956-4F87-A295-EAA28C84EE0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641319F-E9E3-4FA2-83DE-C866A5AFFFD0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B4608FE0-3280-4123-AB7A-0987D2C6260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55CBDB9D-83BB-4B95-97CF-865FAF87FED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BE9AEEE-4D4F-43F2-8FA3-F03AF609956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BFCFC7D-A65C-45C4-B2E4-9993319E8E4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D500BFC-D603-45CC-A0E3-C46479A386C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20C32563-DA0D-475F-960E-54EDB1BC0B7E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2F6E83C-5304-4CBA-9E06-A13AFD945190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71E4217-BF0F-420D-91E4-20E5BDFF613A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C35AC66-E1B7-44A1-9F92-EEDA11E795A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B94602F-D167-4129-8A87-A0FAB179051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E9579F3-922B-4B0B-B357-D4731ED7DEA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45526212-75BE-426B-997F-1C1F2D0EE52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8606651-9010-4C7D-8C68-08D9A16DA6D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A9B1E39-0061-4D17-998B-BB94CA5DA3A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6C79404-4A39-4AC5-9E5F-452ADF3133B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AEA7E94C-7B0F-4134-BE2F-E94EBA3F33D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050DAED-E5C0-4119-8C7E-B2AA4F3230F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DAFD5EC-EF27-433F-AC78-7D510925F79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1F16F0B-F0BF-4A8D-AC54-A88D5C31E86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B5382F2-9068-4671-8227-81867DEE32BD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EFFB8B7-3A76-4C2C-97A5-88C6A120EAF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35C2B2FF-3C8D-4AAD-AEB3-75C66618C645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2C1D5513-6362-4497-9985-A09ECE4879E9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E56C6921-6691-438A-81B0-1751201D9368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F596A07-ED6F-4D33-8B07-48C7237E9DA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59F8EC9-E0DC-46FD-9311-0DD6940E2238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7FF08C8-CC51-49E5-A5EF-E6B642C4D98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DFABFAB2-02E3-4D5A-81AE-761121C7095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FB64BE7E-1F4A-4DB1-9A3D-F753A0BA551C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40B35AB-59CE-4596-8651-B57363D1E86A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BC1328F-828A-4453-9D53-311081677D37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E7A5D18-D050-4296-92DE-343DBA0EC92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DDF2C78-1B91-4C33-87A9-94D9802686D1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F182F1E3-E3BF-4D38-9693-A61CAB3990D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730E46A-D4DD-4DFA-892E-84F6A55F9C13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F1065B2-013C-42BA-8F7F-B5F12EA470F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0FCDD52-F469-46EB-99EB-284C4DD6505D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437B149-BA5A-40BD-B282-7A7B6D795ED5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88A3F3EC-ED90-4A57-B8CC-51D8B8A77DF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379E3ED9-E119-4DAD-8701-0AF4E2DC97CC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C4EA71A-DBC3-43F8-B162-8FEE94647A2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367E33D-310A-42C7-BACE-A696FE26D48C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C31245F8-7923-49B2-9589-B6C9454B696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217B423-405A-490C-9DA0-0EB32FEEE4C3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F8D0BFA-52DB-40AC-ADFC-1962B1987D9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CBBB1E7B-05B1-4F7C-BF41-2FE12A8AF10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F90DA3C-29C2-4151-9C19-E572623B31D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EB24178-8E32-4D0C-BD66-52ECF8942CF2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F73B56E-B92F-48FC-B73B-3640A3FE3FA4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78596CBD-6939-4FC3-8254-73EB8E3AA153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412B5F60-CB06-4338-9B3C-51BADD936E03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DCF437E4-EEEC-4498-A388-6D9F071CF287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9216004-60FD-45BC-9C16-49DA3E2BCD6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25DCD4EB-A557-46F3-B47C-9F68FDABA781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05F1D15-00B8-458B-8412-2AA759E982DB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27F1973-CA7E-4216-88FF-59CEF74BFBDC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7DEC0043-8BA5-4B7A-A1F1-40608C515962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FCA9F841-500D-4168-89AD-F5C3D7B36E6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725</Words>
  <Application>Microsoft Office PowerPoint</Application>
  <PresentationFormat>Affichage à l'écran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prova_template_er</vt:lpstr>
      <vt:lpstr>Challenges &amp; opportunities  for developping regional cooperation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the TITLE Edit the Author</dc:title>
  <dc:creator>Emanuela Rusciano</dc:creator>
  <cp:lastModifiedBy>mbelbeoch</cp:lastModifiedBy>
  <cp:revision>80</cp:revision>
  <dcterms:created xsi:type="dcterms:W3CDTF">2016-01-18T15:16:35Z</dcterms:created>
  <dcterms:modified xsi:type="dcterms:W3CDTF">2016-09-07T07:13:37Z</dcterms:modified>
</cp:coreProperties>
</file>