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2" r:id="rId6"/>
    <p:sldId id="266" r:id="rId7"/>
    <p:sldId id="265" r:id="rId8"/>
    <p:sldId id="263" r:id="rId9"/>
    <p:sldId id="264" r:id="rId10"/>
    <p:sldId id="257" r:id="rId11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AEEF"/>
    <a:srgbClr val="3399FF"/>
    <a:srgbClr val="60DF20"/>
    <a:srgbClr val="0099FF"/>
    <a:srgbClr val="33CC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09" autoAdjust="0"/>
  </p:normalViewPr>
  <p:slideViewPr>
    <p:cSldViewPr>
      <p:cViewPr>
        <p:scale>
          <a:sx n="100" d="100"/>
          <a:sy n="100" d="100"/>
        </p:scale>
        <p:origin x="-13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79" d="100"/>
          <a:sy n="79" d="100"/>
        </p:scale>
        <p:origin x="-3312" y="-9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87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FF2949-3254-481F-A038-1D9F771CFE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846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 smtClean="0"/>
              <a:t>Click to edit Master text styles</a:t>
            </a:r>
          </a:p>
          <a:p>
            <a:pPr lvl="1"/>
            <a:r>
              <a:rPr lang="en-US" altLang="fr-FR" noProof="0" smtClean="0"/>
              <a:t>Second level</a:t>
            </a:r>
          </a:p>
          <a:p>
            <a:pPr lvl="2"/>
            <a:r>
              <a:rPr lang="en-US" altLang="fr-FR" noProof="0" smtClean="0"/>
              <a:t>Third level</a:t>
            </a:r>
          </a:p>
          <a:p>
            <a:pPr lvl="3"/>
            <a:r>
              <a:rPr lang="en-US" altLang="fr-FR" noProof="0" smtClean="0"/>
              <a:t>Fourth level</a:t>
            </a:r>
          </a:p>
          <a:p>
            <a:pPr lvl="4"/>
            <a:r>
              <a:rPr lang="en-US" altLang="fr-FR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D434E8-42AB-4A0E-8A10-850E539A532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00235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936"/>
            <a:ext cx="9144000" cy="5074127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7772400" cy="65087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139479"/>
            <a:ext cx="6400800" cy="2017713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altLang="fr-FR" noProof="0" dirty="0" smtClean="0"/>
              <a:t>Click to edit Master subtitle style</a:t>
            </a:r>
          </a:p>
        </p:txBody>
      </p:sp>
      <p:pic>
        <p:nvPicPr>
          <p:cNvPr id="8" name="Picture 7" descr="logodeff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4878"/>
            <a:ext cx="3053210" cy="383019"/>
          </a:xfrm>
          <a:prstGeom prst="rect">
            <a:avLst/>
          </a:prstGeom>
        </p:spPr>
      </p:pic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5305860" y="6567155"/>
            <a:ext cx="3802644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000" dirty="0" smtClean="0">
                <a:solidFill>
                  <a:schemeClr val="tx1"/>
                </a:solidFill>
              </a:rPr>
              <a:t>WIGOS Workshop RA-VI – Split,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Croatia</a:t>
            </a:r>
            <a:r>
              <a:rPr lang="fr-FR" altLang="fr-FR" sz="1000" dirty="0" smtClean="0">
                <a:solidFill>
                  <a:schemeClr val="tx1"/>
                </a:solidFill>
              </a:rPr>
              <a:t> – 5-7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September</a:t>
            </a:r>
            <a:r>
              <a:rPr lang="fr-FR" altLang="fr-FR" sz="1000" dirty="0" smtClean="0">
                <a:solidFill>
                  <a:schemeClr val="tx1"/>
                </a:solidFill>
              </a:rPr>
              <a:t> 2016</a:t>
            </a:r>
            <a:endParaRPr lang="fr-FR" alt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7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EC7A7-0CED-4A52-B801-88BFF8A1666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241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19188"/>
            <a:ext cx="2057400" cy="47783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9188"/>
            <a:ext cx="6019800" cy="47783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0ED4-47C3-4D64-A6B7-18C0BDD5436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3954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46063"/>
          </a:xfrm>
          <a:prstGeom prst="rect">
            <a:avLst/>
          </a:prstGeom>
          <a:solidFill>
            <a:srgbClr val="3399FF"/>
          </a:solidFill>
        </p:spPr>
        <p:txBody>
          <a:bodyPr>
            <a:spAutoFit/>
          </a:bodyPr>
          <a:lstStyle>
            <a:lvl1pPr>
              <a:defRPr smtClean="0"/>
            </a:lvl1pPr>
          </a:lstStyle>
          <a:p>
            <a:pPr>
              <a:defRPr/>
            </a:pPr>
            <a:fld id="{18D91481-72ED-4F71-A7CA-547828E4E31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3731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A86C-85F5-48EC-A0DC-7F5C4222F5A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4777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2A1A-D771-4A46-A573-3B755A45CAB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29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5AA7-7A41-43B3-87DD-DD030B31C3A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6231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9C42-CF8A-4EBC-8B79-9587E1CDD3B7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756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94BA-5A88-4B56-92E0-C76B0D4A6EE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342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4EAA-26DF-4C98-BB99-E611881ACB4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0233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22275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4D9B-6A6D-4429-BEAA-56A71A19B67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3760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936"/>
            <a:ext cx="9144000" cy="5074127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9188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pic>
        <p:nvPicPr>
          <p:cNvPr id="1029" name="Picture 7" descr="logodeff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52388" y="6572250"/>
            <a:ext cx="434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1000" smtClean="0">
                <a:solidFill>
                  <a:schemeClr val="bg1"/>
                </a:solidFill>
              </a:rPr>
              <a:t>GIE/EIG EUMETNET, Registered Number 0818.801.249 - RPM Bruxelles </a:t>
            </a:r>
          </a:p>
        </p:txBody>
      </p:sp>
      <p:sp>
        <p:nvSpPr>
          <p:cNvPr id="1032" name="Text Box 15"/>
          <p:cNvSpPr txBox="1">
            <a:spLocks noChangeArrowheads="1"/>
          </p:cNvSpPr>
          <p:nvPr userDrawn="1"/>
        </p:nvSpPr>
        <p:spPr bwMode="auto">
          <a:xfrm>
            <a:off x="5305860" y="6567155"/>
            <a:ext cx="3802644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000" dirty="0" smtClean="0">
                <a:solidFill>
                  <a:schemeClr val="tx1"/>
                </a:solidFill>
              </a:rPr>
              <a:t>WIGOS Workshop RA-VI – Split,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Croatia</a:t>
            </a:r>
            <a:r>
              <a:rPr lang="fr-FR" altLang="fr-FR" sz="1000" dirty="0" smtClean="0">
                <a:solidFill>
                  <a:schemeClr val="tx1"/>
                </a:solidFill>
              </a:rPr>
              <a:t> – 5-7 </a:t>
            </a:r>
            <a:r>
              <a:rPr lang="fr-FR" altLang="fr-FR" sz="1000" dirty="0" err="1" smtClean="0">
                <a:solidFill>
                  <a:schemeClr val="tx1"/>
                </a:solidFill>
              </a:rPr>
              <a:t>September</a:t>
            </a:r>
            <a:r>
              <a:rPr lang="fr-FR" altLang="fr-FR" sz="1000" dirty="0" smtClean="0">
                <a:solidFill>
                  <a:schemeClr val="tx1"/>
                </a:solidFill>
              </a:rPr>
              <a:t> 2016</a:t>
            </a:r>
            <a:endParaRPr lang="fr-FR" altLang="fr-FR" sz="1000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4878"/>
            <a:ext cx="3053210" cy="3830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8077200" cy="650875"/>
          </a:xfrm>
        </p:spPr>
        <p:txBody>
          <a:bodyPr/>
          <a:lstStyle/>
          <a:p>
            <a:pPr eaLnBrk="1" hangingPunct="1"/>
            <a:r>
              <a:rPr lang="en-GB" sz="6000" b="1" dirty="0" smtClean="0">
                <a:ln>
                  <a:solidFill>
                    <a:schemeClr val="tx1"/>
                  </a:solidFill>
                </a:ln>
              </a:rPr>
              <a:t>Sharing information on technology</a:t>
            </a:r>
            <a:endParaRPr lang="en-US" altLang="fr-FR" sz="6000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003575"/>
            <a:ext cx="8120062" cy="2017713"/>
          </a:xfrm>
        </p:spPr>
        <p:txBody>
          <a:bodyPr/>
          <a:lstStyle/>
          <a:p>
            <a:pPr eaLnBrk="1" hangingPunct="1"/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  <a:p>
            <a:pPr eaLnBrk="1" hangingPunct="1"/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  <a:p>
            <a:pPr eaLnBrk="1" hangingPunct="1"/>
            <a:r>
              <a:rPr lang="en-US" altLang="fr-FR" b="1" dirty="0">
                <a:ln>
                  <a:solidFill>
                    <a:schemeClr val="tx1"/>
                  </a:solidFill>
                </a:ln>
              </a:rPr>
              <a:t>Paul </a:t>
            </a:r>
            <a:r>
              <a:rPr lang="en-US" altLang="fr-FR" b="1" dirty="0" smtClean="0">
                <a:ln>
                  <a:solidFill>
                    <a:schemeClr val="tx1"/>
                  </a:solidFill>
                </a:ln>
              </a:rPr>
              <a:t>POLI, </a:t>
            </a:r>
            <a:r>
              <a:rPr lang="en-US" altLang="fr-FR" b="1" dirty="0" smtClean="0">
                <a:ln>
                  <a:solidFill>
                    <a:schemeClr val="tx1"/>
                  </a:solidFill>
                </a:ln>
              </a:rPr>
              <a:t>Pierre-Marie POULAIN</a:t>
            </a:r>
            <a:endParaRPr lang="en-US" altLang="fr-FR" b="1" dirty="0" smtClean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Elements</a:t>
            </a:r>
            <a:r>
              <a:rPr lang="fr-FR" b="1" dirty="0" smtClean="0"/>
              <a:t> to </a:t>
            </a:r>
            <a:r>
              <a:rPr lang="fr-FR" b="1" dirty="0" err="1" smtClean="0"/>
              <a:t>foster</a:t>
            </a:r>
            <a:r>
              <a:rPr lang="fr-FR" b="1" dirty="0" smtClean="0"/>
              <a:t> discussion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3992563"/>
          </a:xfrm>
        </p:spPr>
        <p:txBody>
          <a:bodyPr/>
          <a:lstStyle/>
          <a:p>
            <a:r>
              <a:rPr lang="fr-FR" b="1" dirty="0" smtClean="0"/>
              <a:t>How 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keep</a:t>
            </a:r>
            <a:r>
              <a:rPr lang="fr-FR" b="1" dirty="0" smtClean="0"/>
              <a:t> up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technological</a:t>
            </a:r>
            <a:r>
              <a:rPr lang="fr-FR" b="1" dirty="0" smtClean="0"/>
              <a:t> </a:t>
            </a:r>
            <a:r>
              <a:rPr lang="fr-FR" b="1" dirty="0" err="1" smtClean="0"/>
              <a:t>developments</a:t>
            </a:r>
            <a:r>
              <a:rPr lang="fr-FR" b="1" dirty="0" smtClean="0"/>
              <a:t>?</a:t>
            </a:r>
          </a:p>
          <a:p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conduct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own</a:t>
            </a:r>
            <a:r>
              <a:rPr lang="fr-FR" b="1" dirty="0" smtClean="0"/>
              <a:t> </a:t>
            </a:r>
            <a:r>
              <a:rPr lang="fr-FR" b="1" dirty="0" err="1" smtClean="0"/>
              <a:t>technological</a:t>
            </a:r>
            <a:r>
              <a:rPr lang="fr-FR" b="1" dirty="0" smtClean="0"/>
              <a:t> </a:t>
            </a:r>
            <a:r>
              <a:rPr lang="fr-FR" b="1" dirty="0" err="1" smtClean="0"/>
              <a:t>dev</a:t>
            </a:r>
            <a:r>
              <a:rPr lang="fr-FR" b="1" dirty="0" smtClean="0"/>
              <a:t>. program?</a:t>
            </a:r>
          </a:p>
          <a:p>
            <a:r>
              <a:rPr lang="fr-FR" b="1" dirty="0" smtClean="0"/>
              <a:t>Do </a:t>
            </a:r>
            <a:r>
              <a:rPr lang="fr-FR" b="1" dirty="0" err="1"/>
              <a:t>you</a:t>
            </a:r>
            <a:r>
              <a:rPr lang="fr-FR" b="1" dirty="0"/>
              <a:t> </a:t>
            </a:r>
            <a:r>
              <a:rPr lang="fr-FR" b="1" dirty="0" err="1"/>
              <a:t>interact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private-originated</a:t>
            </a:r>
            <a:r>
              <a:rPr lang="fr-FR" b="1" dirty="0"/>
              <a:t> initiatives </a:t>
            </a:r>
            <a:r>
              <a:rPr lang="fr-FR" b="1" dirty="0" err="1"/>
              <a:t>that</a:t>
            </a:r>
            <a:r>
              <a:rPr lang="fr-FR" b="1" dirty="0"/>
              <a:t> propose new </a:t>
            </a:r>
            <a:r>
              <a:rPr lang="fr-FR" b="1" dirty="0" err="1"/>
              <a:t>sensors</a:t>
            </a:r>
            <a:r>
              <a:rPr lang="fr-FR" b="1" dirty="0"/>
              <a:t> or </a:t>
            </a:r>
            <a:r>
              <a:rPr lang="fr-FR" b="1" dirty="0" err="1"/>
              <a:t>even</a:t>
            </a:r>
            <a:r>
              <a:rPr lang="fr-FR" b="1" dirty="0"/>
              <a:t> new networks?</a:t>
            </a:r>
          </a:p>
          <a:p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developments</a:t>
            </a:r>
            <a:r>
              <a:rPr lang="fr-FR" b="1" dirty="0" smtClean="0"/>
              <a:t> are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closely</a:t>
            </a:r>
            <a:r>
              <a:rPr lang="fr-FR" b="1" dirty="0" smtClean="0"/>
              <a:t>?</a:t>
            </a:r>
          </a:p>
          <a:p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think</a:t>
            </a:r>
            <a:r>
              <a:rPr lang="fr-FR" b="1" dirty="0" smtClean="0"/>
              <a:t> are the </a:t>
            </a:r>
            <a:r>
              <a:rPr lang="fr-FR" b="1" dirty="0" err="1"/>
              <a:t>overall</a:t>
            </a:r>
            <a:r>
              <a:rPr lang="fr-FR" b="1" dirty="0"/>
              <a:t> trends</a:t>
            </a:r>
            <a:r>
              <a:rPr lang="fr-FR" b="1" dirty="0" smtClean="0"/>
              <a:t>?</a:t>
            </a:r>
          </a:p>
          <a:p>
            <a:pPr lvl="1"/>
            <a:r>
              <a:rPr lang="fr-FR" b="1" dirty="0" err="1" smtClean="0"/>
              <a:t>What</a:t>
            </a:r>
            <a:r>
              <a:rPr lang="fr-FR" b="1" dirty="0" smtClean="0"/>
              <a:t> challenges do </a:t>
            </a:r>
            <a:r>
              <a:rPr lang="fr-FR" b="1" dirty="0" err="1" smtClean="0"/>
              <a:t>they</a:t>
            </a:r>
            <a:r>
              <a:rPr lang="fr-FR" b="1" dirty="0" smtClean="0"/>
              <a:t> pose?</a:t>
            </a:r>
            <a:endParaRPr lang="fr-FR" b="1" dirty="0"/>
          </a:p>
          <a:p>
            <a:r>
              <a:rPr lang="fr-FR" b="1" dirty="0" smtClean="0"/>
              <a:t>Do </a:t>
            </a:r>
            <a:r>
              <a:rPr lang="fr-FR" b="1" dirty="0" err="1" smtClean="0"/>
              <a:t>you</a:t>
            </a:r>
            <a:r>
              <a:rPr lang="fr-FR" b="1" dirty="0" smtClean="0"/>
              <a:t> have </a:t>
            </a:r>
            <a:r>
              <a:rPr lang="fr-FR" b="1" dirty="0" err="1" smtClean="0"/>
              <a:t>success</a:t>
            </a:r>
            <a:r>
              <a:rPr lang="fr-FR" b="1" dirty="0" smtClean="0"/>
              <a:t> stories of new </a:t>
            </a:r>
            <a:r>
              <a:rPr lang="fr-FR" b="1" dirty="0" err="1" smtClean="0"/>
              <a:t>technology</a:t>
            </a:r>
            <a:r>
              <a:rPr lang="fr-FR" b="1" dirty="0" smtClean="0"/>
              <a:t> </a:t>
            </a:r>
            <a:r>
              <a:rPr lang="fr-FR" b="1" dirty="0" err="1" smtClean="0"/>
              <a:t>implementation</a:t>
            </a:r>
            <a:r>
              <a:rPr lang="fr-FR" b="1" dirty="0"/>
              <a:t> </a:t>
            </a:r>
            <a:r>
              <a:rPr lang="fr-FR" b="1" dirty="0" err="1" smtClean="0"/>
              <a:t>at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institution?</a:t>
            </a:r>
          </a:p>
          <a:p>
            <a:pPr lvl="1"/>
            <a:r>
              <a:rPr lang="fr-FR" b="1" dirty="0" err="1" smtClean="0"/>
              <a:t>What</a:t>
            </a:r>
            <a:r>
              <a:rPr lang="fr-FR" b="1" dirty="0" smtClean="0"/>
              <a:t> about </a:t>
            </a:r>
            <a:r>
              <a:rPr lang="fr-FR" b="1" dirty="0" err="1" smtClean="0"/>
              <a:t>failures</a:t>
            </a:r>
            <a:r>
              <a:rPr lang="fr-FR" b="1" dirty="0" smtClean="0"/>
              <a:t>? </a:t>
            </a: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lessons</a:t>
            </a:r>
            <a:r>
              <a:rPr lang="fr-FR" b="1" dirty="0" smtClean="0"/>
              <a:t> </a:t>
            </a:r>
            <a:r>
              <a:rPr lang="fr-FR" b="1" dirty="0" err="1" smtClean="0"/>
              <a:t>were</a:t>
            </a:r>
            <a:r>
              <a:rPr lang="fr-FR" b="1" dirty="0" smtClean="0"/>
              <a:t> </a:t>
            </a:r>
            <a:r>
              <a:rPr lang="fr-FR" b="1" dirty="0" err="1" smtClean="0"/>
              <a:t>learnt</a:t>
            </a:r>
            <a:r>
              <a:rPr lang="fr-FR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58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23711"/>
            <a:ext cx="9056494" cy="5025569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79296" cy="5810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IOC Global </a:t>
            </a:r>
            <a:r>
              <a:rPr lang="fr-FR" dirty="0" err="1" smtClean="0">
                <a:solidFill>
                  <a:schemeClr val="tx1"/>
                </a:solidFill>
              </a:rPr>
              <a:t>Ocean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Observing</a:t>
            </a:r>
            <a:r>
              <a:rPr lang="fr-FR" dirty="0" smtClean="0">
                <a:solidFill>
                  <a:schemeClr val="tx1"/>
                </a:solidFill>
              </a:rPr>
              <a:t> System (GOOS)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57200" y="6021288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dirty="0" smtClean="0">
                <a:solidFill>
                  <a:schemeClr val="tx1"/>
                </a:solidFill>
              </a:rPr>
              <a:t>… </a:t>
            </a:r>
            <a:r>
              <a:rPr lang="fr-FR" dirty="0" err="1" smtClean="0">
                <a:solidFill>
                  <a:schemeClr val="tx1"/>
                </a:solidFill>
              </a:rPr>
              <a:t>gives</a:t>
            </a:r>
            <a:r>
              <a:rPr lang="fr-FR" dirty="0" smtClean="0">
                <a:solidFill>
                  <a:schemeClr val="tx1"/>
                </a:solidFill>
              </a:rPr>
              <a:t> an </a:t>
            </a:r>
            <a:r>
              <a:rPr lang="fr-FR" dirty="0" err="1" smtClean="0">
                <a:solidFill>
                  <a:schemeClr val="tx1"/>
                </a:solidFill>
              </a:rPr>
              <a:t>idea</a:t>
            </a:r>
            <a:r>
              <a:rPr lang="fr-FR" dirty="0" smtClean="0">
                <a:solidFill>
                  <a:schemeClr val="tx1"/>
                </a:solidFill>
              </a:rPr>
              <a:t> of the challenges </a:t>
            </a:r>
            <a:r>
              <a:rPr lang="fr-FR" dirty="0" err="1" smtClean="0">
                <a:solidFill>
                  <a:schemeClr val="tx1"/>
                </a:solidFill>
              </a:rPr>
              <a:t>ahead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care?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92563"/>
          </a:xfrm>
        </p:spPr>
        <p:txBody>
          <a:bodyPr/>
          <a:lstStyle/>
          <a:p>
            <a:r>
              <a:rPr lang="fr-FR" dirty="0" err="1" smtClean="0"/>
              <a:t>Technological</a:t>
            </a:r>
            <a:r>
              <a:rPr lang="fr-FR" dirty="0" smtClean="0"/>
              <a:t> changes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dictate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, how </a:t>
            </a:r>
            <a:r>
              <a:rPr lang="fr-FR" dirty="0" err="1" smtClean="0"/>
              <a:t>well</a:t>
            </a:r>
            <a:r>
              <a:rPr lang="fr-FR" dirty="0" smtClean="0"/>
              <a:t>, and how </a:t>
            </a:r>
            <a:r>
              <a:rPr lang="fr-FR" dirty="0" err="1" smtClean="0"/>
              <a:t>much</a:t>
            </a:r>
            <a:r>
              <a:rPr lang="fr-FR" dirty="0" smtClean="0"/>
              <a:t> of </a:t>
            </a:r>
            <a:r>
              <a:rPr lang="fr-FR" dirty="0" err="1" smtClean="0"/>
              <a:t>it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observe in the future</a:t>
            </a:r>
            <a:endParaRPr lang="fr-FR" b="1" u="sng" dirty="0" smtClean="0"/>
          </a:p>
          <a:p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suggests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changes are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b="1" u="sng" dirty="0" err="1" smtClean="0"/>
              <a:t>accelerating</a:t>
            </a:r>
            <a:r>
              <a:rPr lang="fr-FR" dirty="0" smtClean="0"/>
              <a:t>, </a:t>
            </a:r>
            <a:r>
              <a:rPr lang="fr-FR" dirty="0" err="1" smtClean="0"/>
              <a:t>consider</a:t>
            </a:r>
            <a:r>
              <a:rPr lang="fr-FR" dirty="0" smtClean="0"/>
              <a:t> for </a:t>
            </a:r>
            <a:r>
              <a:rPr lang="fr-FR" dirty="0" err="1" smtClean="0"/>
              <a:t>example</a:t>
            </a:r>
            <a:endParaRPr lang="fr-FR" dirty="0" smtClean="0"/>
          </a:p>
          <a:p>
            <a:pPr lvl="1"/>
            <a:r>
              <a:rPr lang="fr-FR" dirty="0" err="1" smtClean="0"/>
              <a:t>Determination</a:t>
            </a:r>
            <a:r>
              <a:rPr lang="fr-FR" dirty="0" smtClean="0"/>
              <a:t> of position and time</a:t>
            </a:r>
          </a:p>
          <a:p>
            <a:pPr lvl="1"/>
            <a:r>
              <a:rPr lang="fr-FR" dirty="0" smtClean="0"/>
              <a:t>Data transmission</a:t>
            </a:r>
          </a:p>
          <a:p>
            <a:pPr lvl="1"/>
            <a:r>
              <a:rPr lang="fr-FR" dirty="0" smtClean="0"/>
              <a:t>Types of variables </a:t>
            </a:r>
            <a:r>
              <a:rPr lang="fr-FR" dirty="0" err="1" smtClean="0"/>
              <a:t>observed</a:t>
            </a:r>
            <a:endParaRPr lang="fr-FR" dirty="0" smtClean="0"/>
          </a:p>
          <a:p>
            <a:pPr lvl="1"/>
            <a:r>
              <a:rPr lang="fr-FR" dirty="0" err="1" smtClean="0"/>
              <a:t>Autonomy</a:t>
            </a:r>
            <a:r>
              <a:rPr lang="fr-FR" dirty="0" smtClean="0"/>
              <a:t> of </a:t>
            </a:r>
            <a:r>
              <a:rPr lang="fr-FR" dirty="0" err="1" smtClean="0"/>
              <a:t>platforms</a:t>
            </a:r>
            <a:endParaRPr lang="fr-FR" dirty="0" smtClean="0"/>
          </a:p>
          <a:p>
            <a:pPr lvl="1"/>
            <a:r>
              <a:rPr lang="fr-FR" dirty="0" smtClean="0"/>
              <a:t>Program </a:t>
            </a:r>
            <a:r>
              <a:rPr lang="fr-FR" dirty="0" err="1" smtClean="0"/>
              <a:t>uptakes</a:t>
            </a:r>
            <a:r>
              <a:rPr lang="fr-FR" dirty="0" smtClean="0"/>
              <a:t> of new </a:t>
            </a:r>
            <a:r>
              <a:rPr lang="fr-FR" dirty="0" err="1" smtClean="0"/>
              <a:t>platforms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327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have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traditionnally</a:t>
            </a:r>
            <a:r>
              <a:rPr lang="fr-FR" dirty="0" smtClean="0"/>
              <a:t> </a:t>
            </a:r>
            <a:r>
              <a:rPr lang="fr-FR" dirty="0" err="1" smtClean="0"/>
              <a:t>tackled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Trial-and-</a:t>
            </a:r>
            <a:r>
              <a:rPr lang="fr-FR" dirty="0" err="1"/>
              <a:t>error</a:t>
            </a:r>
            <a:endParaRPr lang="fr-FR" dirty="0"/>
          </a:p>
          <a:p>
            <a:r>
              <a:rPr lang="fr-FR" dirty="0" smtClean="0"/>
              <a:t>First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programs, for </a:t>
            </a:r>
            <a:r>
              <a:rPr lang="fr-FR" dirty="0" err="1" smtClean="0"/>
              <a:t>demonstration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endParaRPr lang="fr-FR" dirty="0" smtClean="0"/>
          </a:p>
          <a:p>
            <a:r>
              <a:rPr lang="fr-FR" dirty="0" err="1" smtClean="0"/>
              <a:t>Followed</a:t>
            </a:r>
            <a:r>
              <a:rPr lang="fr-FR" dirty="0" smtClean="0"/>
              <a:t> by </a:t>
            </a:r>
            <a:r>
              <a:rPr lang="fr-FR" dirty="0" err="1" smtClean="0"/>
              <a:t>incremental</a:t>
            </a:r>
            <a:r>
              <a:rPr lang="fr-FR" dirty="0" smtClean="0"/>
              <a:t> changes in large-</a:t>
            </a:r>
            <a:r>
              <a:rPr lang="fr-FR" dirty="0" err="1" smtClean="0"/>
              <a:t>scale</a:t>
            </a:r>
            <a:r>
              <a:rPr lang="fr-FR" dirty="0" smtClean="0"/>
              <a:t> programs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cycles are </a:t>
            </a:r>
            <a:r>
              <a:rPr lang="fr-FR" dirty="0" err="1" smtClean="0"/>
              <a:t>tied</a:t>
            </a:r>
            <a:r>
              <a:rPr lang="fr-FR" dirty="0" smtClean="0"/>
              <a:t> to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procurement</a:t>
            </a:r>
            <a:r>
              <a:rPr lang="fr-FR" dirty="0" smtClean="0"/>
              <a:t> cycles (multi-</a:t>
            </a:r>
            <a:r>
              <a:rPr lang="fr-FR" dirty="0" err="1" smtClean="0"/>
              <a:t>annual</a:t>
            </a:r>
            <a:r>
              <a:rPr lang="fr-FR" dirty="0" smtClean="0"/>
              <a:t> planning)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some</a:t>
            </a:r>
            <a:r>
              <a:rPr lang="fr-FR" dirty="0" smtClean="0"/>
              <a:t> cases </a:t>
            </a:r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overtaken</a:t>
            </a:r>
            <a:r>
              <a:rPr lang="fr-FR" dirty="0" smtClean="0"/>
              <a:t> by the pace of </a:t>
            </a:r>
            <a:r>
              <a:rPr lang="fr-FR" dirty="0" err="1" smtClean="0"/>
              <a:t>progress</a:t>
            </a:r>
            <a:endParaRPr lang="fr-FR" dirty="0" smtClean="0"/>
          </a:p>
          <a:p>
            <a:pPr lvl="1"/>
            <a:r>
              <a:rPr lang="fr-FR" dirty="0" err="1" smtClean="0"/>
              <a:t>Leading</a:t>
            </a:r>
            <a:r>
              <a:rPr lang="fr-FR" dirty="0" smtClean="0"/>
              <a:t> to new, « 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procurement</a:t>
            </a:r>
            <a:r>
              <a:rPr lang="fr-FR" dirty="0" smtClean="0"/>
              <a:t> cycles »</a:t>
            </a:r>
          </a:p>
        </p:txBody>
      </p:sp>
    </p:spTree>
    <p:extLst>
      <p:ext uri="{BB962C8B-B14F-4D97-AF65-F5344CB8AC3E}">
        <p14:creationId xmlns:p14="http://schemas.microsoft.com/office/powerpoint/2010/main" val="5461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of new networks </a:t>
            </a:r>
            <a:r>
              <a:rPr lang="fr-FR" dirty="0" err="1" smtClean="0"/>
              <a:t>that</a:t>
            </a:r>
            <a:r>
              <a:rPr lang="fr-FR" dirty="0" smtClean="0"/>
              <a:t> have </a:t>
            </a:r>
            <a:r>
              <a:rPr lang="fr-FR" dirty="0" err="1" smtClean="0"/>
              <a:t>mushroomed</a:t>
            </a:r>
            <a:r>
              <a:rPr lang="fr-FR" dirty="0" smtClean="0"/>
              <a:t> in the last </a:t>
            </a:r>
            <a:r>
              <a:rPr lang="fr-FR" dirty="0" err="1" smtClean="0"/>
              <a:t>decade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/>
              <a:t>tsunami </a:t>
            </a:r>
            <a:r>
              <a:rPr lang="fr-FR" dirty="0" err="1"/>
              <a:t>detection</a:t>
            </a:r>
            <a:r>
              <a:rPr lang="fr-FR" dirty="0"/>
              <a:t> </a:t>
            </a:r>
            <a:r>
              <a:rPr lang="fr-FR" dirty="0" smtClean="0"/>
              <a:t>network</a:t>
            </a:r>
          </a:p>
          <a:p>
            <a:pPr lvl="1"/>
            <a:r>
              <a:rPr lang="fr-FR" dirty="0" smtClean="0"/>
              <a:t>Uses </a:t>
            </a:r>
            <a:r>
              <a:rPr lang="fr-FR" dirty="0" err="1" smtClean="0"/>
              <a:t>sensor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bottom</a:t>
            </a:r>
            <a:r>
              <a:rPr lang="fr-FR" dirty="0" smtClean="0"/>
              <a:t> of the </a:t>
            </a:r>
            <a:r>
              <a:rPr lang="fr-FR" dirty="0" err="1" smtClean="0"/>
              <a:t>ocean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acoustic</a:t>
            </a:r>
            <a:r>
              <a:rPr lang="fr-FR" dirty="0" smtClean="0"/>
              <a:t> </a:t>
            </a:r>
            <a:r>
              <a:rPr lang="fr-FR" dirty="0" err="1" smtClean="0"/>
              <a:t>link</a:t>
            </a:r>
            <a:r>
              <a:rPr lang="fr-FR" dirty="0" smtClean="0"/>
              <a:t> to a surface </a:t>
            </a:r>
            <a:r>
              <a:rPr lang="fr-FR" dirty="0" err="1" smtClean="0"/>
              <a:t>buoy</a:t>
            </a:r>
            <a:r>
              <a:rPr lang="fr-FR" dirty="0" smtClean="0"/>
              <a:t>, </a:t>
            </a:r>
            <a:r>
              <a:rPr lang="fr-FR" dirty="0" err="1" smtClean="0"/>
              <a:t>itself</a:t>
            </a:r>
            <a:r>
              <a:rPr lang="fr-FR" dirty="0" smtClean="0"/>
              <a:t> </a:t>
            </a:r>
            <a:r>
              <a:rPr lang="fr-FR" dirty="0" err="1" smtClean="0"/>
              <a:t>relayed</a:t>
            </a:r>
            <a:r>
              <a:rPr lang="fr-FR" dirty="0" smtClean="0"/>
              <a:t> in real-time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two-way</a:t>
            </a:r>
            <a:r>
              <a:rPr lang="fr-FR" dirty="0" smtClean="0"/>
              <a:t> satellite communication</a:t>
            </a:r>
          </a:p>
          <a:p>
            <a:pPr lvl="1"/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10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‘key </a:t>
            </a:r>
            <a:r>
              <a:rPr lang="fr-FR" dirty="0" err="1" smtClean="0"/>
              <a:t>disaster</a:t>
            </a:r>
            <a:r>
              <a:rPr lang="fr-FR" dirty="0" smtClean="0"/>
              <a:t>’ (</a:t>
            </a:r>
            <a:r>
              <a:rPr lang="fr-FR" dirty="0" err="1" smtClean="0"/>
              <a:t>Indonesia</a:t>
            </a:r>
            <a:r>
              <a:rPr lang="fr-FR" dirty="0" smtClean="0"/>
              <a:t> Tsunami 2004)</a:t>
            </a:r>
            <a:endParaRPr lang="fr-FR" dirty="0"/>
          </a:p>
          <a:p>
            <a:r>
              <a:rPr lang="fr-FR" dirty="0" err="1" smtClean="0"/>
              <a:t>Aircraft</a:t>
            </a:r>
            <a:r>
              <a:rPr lang="fr-FR" dirty="0" smtClean="0"/>
              <a:t> </a:t>
            </a:r>
            <a:r>
              <a:rPr lang="fr-FR" dirty="0" err="1" smtClean="0"/>
              <a:t>tracking</a:t>
            </a:r>
            <a:r>
              <a:rPr lang="fr-FR" dirty="0" smtClean="0"/>
              <a:t> by satellite</a:t>
            </a:r>
          </a:p>
          <a:p>
            <a:pPr lvl="1"/>
            <a:r>
              <a:rPr lang="fr-FR" dirty="0" smtClean="0"/>
              <a:t>On IRIDIUM-</a:t>
            </a:r>
            <a:r>
              <a:rPr lang="fr-FR" dirty="0" err="1" smtClean="0"/>
              <a:t>Next</a:t>
            </a:r>
            <a:r>
              <a:rPr lang="fr-FR" dirty="0"/>
              <a:t>:</a:t>
            </a:r>
            <a:r>
              <a:rPr lang="fr-FR" dirty="0" smtClean="0"/>
              <a:t> to </a:t>
            </a:r>
            <a:r>
              <a:rPr lang="fr-FR" dirty="0" err="1" smtClean="0"/>
              <a:t>relay</a:t>
            </a:r>
            <a:r>
              <a:rPr lang="fr-FR" dirty="0" smtClean="0"/>
              <a:t> </a:t>
            </a:r>
            <a:r>
              <a:rPr lang="fr-FR" dirty="0" err="1" smtClean="0"/>
              <a:t>aircraft</a:t>
            </a:r>
            <a:r>
              <a:rPr lang="fr-FR" dirty="0" smtClean="0"/>
              <a:t> information</a:t>
            </a:r>
            <a:endParaRPr lang="fr-FR" dirty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5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‘key </a:t>
            </a:r>
            <a:r>
              <a:rPr lang="fr-FR" dirty="0" err="1" smtClean="0"/>
              <a:t>disaster</a:t>
            </a:r>
            <a:r>
              <a:rPr lang="fr-FR" dirty="0" smtClean="0"/>
              <a:t>’ (flight MH370 2014)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5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Other</a:t>
            </a:r>
            <a:r>
              <a:rPr lang="fr-FR" dirty="0" smtClean="0"/>
              <a:t> illustrations of </a:t>
            </a:r>
            <a:r>
              <a:rPr lang="fr-FR" dirty="0" err="1" smtClean="0"/>
              <a:t>accelerating</a:t>
            </a:r>
            <a:r>
              <a:rPr lang="fr-FR" dirty="0" smtClean="0"/>
              <a:t> change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7056784" cy="3735229"/>
          </a:xfrm>
        </p:spPr>
      </p:pic>
      <p:cxnSp>
        <p:nvCxnSpPr>
          <p:cNvPr id="6" name="Connecteur droit 5"/>
          <p:cNvCxnSpPr/>
          <p:nvPr/>
        </p:nvCxnSpPr>
        <p:spPr>
          <a:xfrm flipV="1">
            <a:off x="1475656" y="3140968"/>
            <a:ext cx="4032448" cy="18722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139952" y="3140968"/>
            <a:ext cx="2160240" cy="19518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6372200" y="3123431"/>
            <a:ext cx="792088" cy="19693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7524328" y="3098279"/>
            <a:ext cx="360040" cy="19945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4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</a:t>
            </a:r>
            <a:r>
              <a:rPr lang="fr-FR" dirty="0" smtClean="0"/>
              <a:t> </a:t>
            </a:r>
            <a:r>
              <a:rPr lang="fr-FR" dirty="0" err="1" smtClean="0"/>
              <a:t>timeline</a:t>
            </a:r>
            <a:r>
              <a:rPr lang="fr-FR" dirty="0" smtClean="0"/>
              <a:t> for a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topic</a:t>
            </a:r>
            <a:r>
              <a:rPr lang="fr-FR" dirty="0" smtClean="0"/>
              <a:t>: </a:t>
            </a:r>
            <a:r>
              <a:rPr lang="fr-FR" dirty="0" err="1" smtClean="0"/>
              <a:t>Autonomous</a:t>
            </a:r>
            <a:r>
              <a:rPr lang="fr-FR" dirty="0" smtClean="0"/>
              <a:t> </a:t>
            </a:r>
            <a:r>
              <a:rPr lang="fr-FR" dirty="0" err="1" smtClean="0"/>
              <a:t>buoy</a:t>
            </a:r>
            <a:r>
              <a:rPr lang="fr-FR" dirty="0" smtClean="0"/>
              <a:t> </a:t>
            </a:r>
            <a:r>
              <a:rPr lang="fr-FR" dirty="0" err="1" smtClean="0"/>
              <a:t>positioning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First </a:t>
            </a:r>
            <a:r>
              <a:rPr lang="fr-FR" dirty="0" err="1" smtClean="0"/>
              <a:t>autonomous</a:t>
            </a:r>
            <a:r>
              <a:rPr lang="fr-FR" dirty="0" smtClean="0"/>
              <a:t> </a:t>
            </a:r>
            <a:r>
              <a:rPr lang="fr-FR" dirty="0" err="1" smtClean="0"/>
              <a:t>buoys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WWII.</a:t>
            </a:r>
            <a:br>
              <a:rPr lang="fr-FR" dirty="0" smtClean="0"/>
            </a:br>
            <a:r>
              <a:rPr lang="fr-FR" dirty="0" smtClean="0"/>
              <a:t>No </a:t>
            </a:r>
            <a:r>
              <a:rPr lang="fr-FR" dirty="0" err="1" smtClean="0"/>
              <a:t>autonomous</a:t>
            </a:r>
            <a:r>
              <a:rPr lang="fr-FR" dirty="0" smtClean="0"/>
              <a:t> </a:t>
            </a:r>
            <a:r>
              <a:rPr lang="fr-FR" dirty="0" err="1" smtClean="0"/>
              <a:t>positioning</a:t>
            </a:r>
            <a:r>
              <a:rPr lang="fr-FR" dirty="0" smtClean="0"/>
              <a:t> system </a:t>
            </a:r>
            <a:r>
              <a:rPr lang="fr-FR" dirty="0" err="1" smtClean="0"/>
              <a:t>known</a:t>
            </a:r>
            <a:r>
              <a:rPr lang="fr-FR" dirty="0" smtClean="0"/>
              <a:t>.</a:t>
            </a:r>
          </a:p>
          <a:p>
            <a:r>
              <a:rPr lang="fr-FR" dirty="0" smtClean="0"/>
              <a:t>First </a:t>
            </a:r>
            <a:r>
              <a:rPr lang="fr-FR" dirty="0" err="1" smtClean="0"/>
              <a:t>systems</a:t>
            </a:r>
            <a:r>
              <a:rPr lang="fr-FR" dirty="0" smtClean="0"/>
              <a:t> for </a:t>
            </a:r>
            <a:r>
              <a:rPr lang="fr-FR" dirty="0" err="1" smtClean="0"/>
              <a:t>autonomous</a:t>
            </a:r>
            <a:r>
              <a:rPr lang="fr-FR" dirty="0" smtClean="0"/>
              <a:t> </a:t>
            </a:r>
            <a:r>
              <a:rPr lang="fr-FR" dirty="0" err="1" smtClean="0"/>
              <a:t>positioning</a:t>
            </a:r>
            <a:r>
              <a:rPr lang="fr-FR" dirty="0"/>
              <a:t> </a:t>
            </a:r>
            <a:r>
              <a:rPr lang="fr-FR" dirty="0" smtClean="0"/>
              <a:t>Argos</a:t>
            </a:r>
          </a:p>
          <a:p>
            <a:pPr lvl="1"/>
            <a:r>
              <a:rPr lang="fr-FR" dirty="0" smtClean="0"/>
              <a:t>EOLE satellite 1972; Nimbus-6 </a:t>
            </a:r>
            <a:r>
              <a:rPr lang="fr-FR" sz="2000" dirty="0" err="1"/>
              <a:t>Random</a:t>
            </a:r>
            <a:r>
              <a:rPr lang="fr-FR" sz="2000" dirty="0"/>
              <a:t> Access </a:t>
            </a:r>
            <a:r>
              <a:rPr lang="fr-FR" sz="2000" dirty="0" err="1"/>
              <a:t>Measurement</a:t>
            </a:r>
            <a:r>
              <a:rPr lang="fr-FR" sz="2000" dirty="0"/>
              <a:t> System</a:t>
            </a:r>
            <a:r>
              <a:rPr lang="fr-FR" dirty="0"/>
              <a:t> </a:t>
            </a:r>
            <a:r>
              <a:rPr lang="fr-FR" dirty="0" smtClean="0"/>
              <a:t>1975; TIROS-N 1978, POES…</a:t>
            </a:r>
          </a:p>
          <a:p>
            <a:r>
              <a:rPr lang="fr-FR" dirty="0" smtClean="0"/>
              <a:t>First GPS </a:t>
            </a:r>
            <a:r>
              <a:rPr lang="fr-FR" dirty="0" err="1" smtClean="0"/>
              <a:t>receivers</a:t>
            </a:r>
            <a:r>
              <a:rPr lang="fr-FR" dirty="0" smtClean="0"/>
              <a:t> </a:t>
            </a:r>
            <a:r>
              <a:rPr lang="fr-FR" dirty="0" err="1" smtClean="0"/>
              <a:t>suitable</a:t>
            </a:r>
            <a:r>
              <a:rPr lang="fr-FR" dirty="0" smtClean="0"/>
              <a:t> for </a:t>
            </a:r>
            <a:r>
              <a:rPr lang="fr-FR" dirty="0" err="1" smtClean="0"/>
              <a:t>buoys</a:t>
            </a:r>
            <a:r>
              <a:rPr lang="fr-FR" dirty="0" smtClean="0"/>
              <a:t>: 1994</a:t>
            </a:r>
          </a:p>
          <a:p>
            <a:r>
              <a:rPr lang="fr-FR" dirty="0" smtClean="0"/>
              <a:t>First multi-GNSS </a:t>
            </a:r>
            <a:r>
              <a:rPr lang="fr-FR" dirty="0" err="1" smtClean="0"/>
              <a:t>receivers</a:t>
            </a:r>
            <a:r>
              <a:rPr lang="fr-FR" dirty="0" smtClean="0"/>
              <a:t> (over 3 </a:t>
            </a:r>
            <a:r>
              <a:rPr lang="fr-FR" dirty="0" err="1" smtClean="0"/>
              <a:t>systems</a:t>
            </a:r>
            <a:r>
              <a:rPr lang="fr-FR" dirty="0" smtClean="0"/>
              <a:t>): ~2013</a:t>
            </a:r>
          </a:p>
          <a:p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represents</a:t>
            </a:r>
            <a:r>
              <a:rPr lang="fr-FR" dirty="0" smtClean="0"/>
              <a:t> a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breakthrough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More </a:t>
            </a:r>
            <a:r>
              <a:rPr lang="fr-FR" dirty="0" err="1" smtClean="0"/>
              <a:t>precision</a:t>
            </a:r>
            <a:r>
              <a:rPr lang="fr-FR" dirty="0" smtClean="0"/>
              <a:t>, more </a:t>
            </a:r>
            <a:r>
              <a:rPr lang="fr-FR" dirty="0" err="1" smtClean="0"/>
              <a:t>redundancy</a:t>
            </a:r>
            <a:r>
              <a:rPr lang="fr-FR" dirty="0" smtClean="0"/>
              <a:t>, more </a:t>
            </a:r>
            <a:r>
              <a:rPr lang="fr-FR" dirty="0" err="1" smtClean="0"/>
              <a:t>autonomy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7383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Bottom</a:t>
            </a:r>
            <a:r>
              <a:rPr lang="fr-FR" dirty="0" smtClean="0"/>
              <a:t> </a:t>
            </a:r>
            <a:r>
              <a:rPr lang="fr-FR" dirty="0" smtClean="0"/>
              <a:t>line:</a:t>
            </a:r>
            <a:br>
              <a:rPr lang="fr-FR" dirty="0" smtClean="0"/>
            </a:b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err="1" smtClean="0"/>
              <a:t>accelerates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992563"/>
          </a:xfrm>
        </p:spPr>
        <p:txBody>
          <a:bodyPr/>
          <a:lstStyle/>
          <a:p>
            <a:r>
              <a:rPr lang="fr-FR" dirty="0" err="1" smtClean="0"/>
              <a:t>Consequences</a:t>
            </a:r>
            <a:endParaRPr lang="fr-FR" dirty="0" smtClean="0"/>
          </a:p>
          <a:p>
            <a:pPr lvl="1"/>
            <a:r>
              <a:rPr lang="fr-FR" dirty="0" err="1" smtClean="0"/>
              <a:t>Offers</a:t>
            </a:r>
            <a:r>
              <a:rPr lang="fr-FR" dirty="0" smtClean="0"/>
              <a:t> new </a:t>
            </a:r>
            <a:r>
              <a:rPr lang="fr-FR" dirty="0" err="1" smtClean="0"/>
              <a:t>possibilities</a:t>
            </a:r>
            <a:r>
              <a:rPr lang="fr-FR" dirty="0" smtClean="0"/>
              <a:t> to do </a:t>
            </a:r>
            <a:r>
              <a:rPr lang="fr-FR" dirty="0" err="1" smtClean="0"/>
              <a:t>better</a:t>
            </a:r>
            <a:r>
              <a:rPr lang="fr-FR" dirty="0" smtClean="0"/>
              <a:t> for society</a:t>
            </a:r>
          </a:p>
          <a:p>
            <a:pPr lvl="1"/>
            <a:r>
              <a:rPr lang="fr-FR" dirty="0" err="1" smtClean="0"/>
              <a:t>Puts</a:t>
            </a:r>
            <a:r>
              <a:rPr lang="fr-FR" dirty="0" smtClean="0"/>
              <a:t> expiration dates on </a:t>
            </a:r>
            <a:r>
              <a:rPr lang="fr-FR" dirty="0" err="1" smtClean="0"/>
              <a:t>entire</a:t>
            </a:r>
            <a:r>
              <a:rPr lang="fr-FR" dirty="0" smtClean="0"/>
              <a:t> networks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observation programs</a:t>
            </a:r>
          </a:p>
          <a:p>
            <a:pPr lvl="2"/>
            <a:r>
              <a:rPr lang="fr-FR" dirty="0" smtClean="0"/>
              <a:t>But </a:t>
            </a:r>
            <a:r>
              <a:rPr lang="fr-FR" dirty="0" err="1" smtClean="0"/>
              <a:t>we</a:t>
            </a:r>
            <a:r>
              <a:rPr lang="fr-FR" dirty="0" smtClean="0"/>
              <a:t> do not know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u="sng" dirty="0" err="1" smtClean="0"/>
              <a:t>which</a:t>
            </a:r>
            <a:r>
              <a:rPr lang="fr-FR" u="sng" dirty="0" smtClean="0"/>
              <a:t> </a:t>
            </a:r>
            <a:r>
              <a:rPr lang="fr-FR" u="sng" dirty="0" err="1" smtClean="0"/>
              <a:t>ones</a:t>
            </a:r>
            <a:r>
              <a:rPr lang="fr-FR" dirty="0" smtClean="0"/>
              <a:t>, and </a:t>
            </a:r>
            <a:r>
              <a:rPr lang="fr-FR" u="sng" dirty="0" err="1" smtClean="0"/>
              <a:t>when</a:t>
            </a:r>
            <a:endParaRPr lang="fr-FR" u="sng" dirty="0" smtClean="0"/>
          </a:p>
          <a:p>
            <a:r>
              <a:rPr lang="fr-FR" dirty="0" err="1" smtClean="0"/>
              <a:t>Flattening</a:t>
            </a:r>
            <a:r>
              <a:rPr lang="fr-FR" dirty="0" smtClean="0"/>
              <a:t> of the </a:t>
            </a:r>
            <a:r>
              <a:rPr lang="fr-FR" dirty="0" err="1" smtClean="0"/>
              <a:t>landscape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respect to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new </a:t>
            </a:r>
            <a:r>
              <a:rPr lang="fr-FR" dirty="0" err="1" smtClean="0"/>
              <a:t>players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/</a:t>
            </a:r>
            <a:r>
              <a:rPr lang="fr-FR" dirty="0" err="1" smtClean="0"/>
              <a:t>will</a:t>
            </a:r>
            <a:r>
              <a:rPr lang="fr-FR" dirty="0" smtClean="0"/>
              <a:t> pop up </a:t>
            </a:r>
            <a:r>
              <a:rPr lang="fr-FR" dirty="0" err="1" smtClean="0"/>
              <a:t>quickly</a:t>
            </a:r>
            <a:endParaRPr lang="fr-FR" dirty="0" smtClean="0"/>
          </a:p>
          <a:p>
            <a:pPr lvl="1"/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</a:t>
            </a:r>
            <a:r>
              <a:rPr lang="fr-FR" dirty="0" err="1" smtClean="0"/>
              <a:t>away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pre-existing</a:t>
            </a:r>
            <a:r>
              <a:rPr lang="fr-FR" dirty="0" smtClean="0"/>
              <a:t> programs (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the rock </a:t>
            </a:r>
            <a:r>
              <a:rPr lang="fr-FR" dirty="0" err="1" smtClean="0"/>
              <a:t>foundation</a:t>
            </a:r>
            <a:r>
              <a:rPr lang="fr-FR" dirty="0" smtClean="0"/>
              <a:t> of the </a:t>
            </a:r>
            <a:r>
              <a:rPr lang="fr-FR" dirty="0" err="1" smtClean="0"/>
              <a:t>rest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Locking</a:t>
            </a:r>
            <a:r>
              <a:rPr lang="fr-FR" dirty="0" smtClean="0"/>
              <a:t> </a:t>
            </a:r>
            <a:r>
              <a:rPr lang="fr-FR" dirty="0" err="1" smtClean="0"/>
              <a:t>ourselves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proprietary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possibly</a:t>
            </a:r>
            <a:r>
              <a:rPr lang="fr-FR" dirty="0" smtClean="0">
                <a:solidFill>
                  <a:schemeClr val="tx1"/>
                </a:solidFill>
              </a:rPr>
              <a:t> few </a:t>
            </a:r>
            <a:r>
              <a:rPr lang="fr-FR" dirty="0" err="1" smtClean="0">
                <a:solidFill>
                  <a:schemeClr val="tx1"/>
                </a:solidFill>
              </a:rPr>
              <a:t>opportunities</a:t>
            </a:r>
            <a:r>
              <a:rPr lang="fr-FR" dirty="0" smtClean="0">
                <a:solidFill>
                  <a:schemeClr val="tx1"/>
                </a:solidFill>
              </a:rPr>
              <a:t> to </a:t>
            </a:r>
            <a:r>
              <a:rPr lang="fr-FR" dirty="0" err="1" smtClean="0">
                <a:solidFill>
                  <a:schemeClr val="tx1"/>
                </a:solidFill>
              </a:rPr>
              <a:t>act</a:t>
            </a:r>
            <a:r>
              <a:rPr lang="fr-FR" dirty="0" smtClean="0">
                <a:solidFill>
                  <a:schemeClr val="tx1"/>
                </a:solidFill>
              </a:rPr>
              <a:t> on </a:t>
            </a:r>
            <a:r>
              <a:rPr lang="fr-FR" dirty="0" err="1" smtClean="0">
                <a:solidFill>
                  <a:schemeClr val="tx1"/>
                </a:solidFill>
              </a:rPr>
              <a:t>it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coordinate</a:t>
            </a:r>
            <a:r>
              <a:rPr lang="fr-FR" dirty="0" smtClean="0"/>
              <a:t> efforts?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fast-moving</a:t>
            </a:r>
            <a:r>
              <a:rPr lang="fr-FR" dirty="0" smtClean="0"/>
              <a:t> world of </a:t>
            </a:r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r>
              <a:rPr lang="fr-FR" dirty="0" smtClean="0"/>
              <a:t>, but (</a:t>
            </a:r>
            <a:r>
              <a:rPr lang="fr-FR" dirty="0" err="1" smtClean="0"/>
              <a:t>comparatively</a:t>
            </a:r>
            <a:r>
              <a:rPr lang="fr-FR" dirty="0" smtClean="0"/>
              <a:t>) </a:t>
            </a:r>
            <a:r>
              <a:rPr lang="fr-FR" dirty="0" err="1" smtClean="0"/>
              <a:t>slower-moving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agencies</a:t>
            </a:r>
            <a:endParaRPr lang="fr-FR" dirty="0" smtClean="0"/>
          </a:p>
          <a:p>
            <a:pPr lvl="1"/>
            <a:r>
              <a:rPr lang="fr-FR" dirty="0" err="1" smtClean="0"/>
              <a:t>Preferences</a:t>
            </a:r>
            <a:r>
              <a:rPr lang="fr-FR" dirty="0" smtClean="0"/>
              <a:t> go </a:t>
            </a:r>
            <a:r>
              <a:rPr lang="fr-FR" dirty="0" err="1" smtClean="0"/>
              <a:t>increasingly</a:t>
            </a:r>
            <a:r>
              <a:rPr lang="fr-FR" dirty="0" smtClean="0"/>
              <a:t> to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annual</a:t>
            </a:r>
            <a:r>
              <a:rPr lang="fr-FR" dirty="0" smtClean="0"/>
              <a:t> </a:t>
            </a:r>
            <a:r>
              <a:rPr lang="fr-FR" dirty="0" err="1" smtClean="0"/>
              <a:t>costs</a:t>
            </a:r>
            <a:r>
              <a:rPr lang="fr-FR" dirty="0" smtClean="0"/>
              <a:t> (</a:t>
            </a:r>
            <a:r>
              <a:rPr lang="fr-FR" dirty="0" err="1" smtClean="0"/>
              <a:t>royalty</a:t>
            </a:r>
            <a:r>
              <a:rPr lang="fr-FR" dirty="0" smtClean="0"/>
              <a:t> </a:t>
            </a:r>
            <a:r>
              <a:rPr lang="fr-FR" dirty="0" err="1" smtClean="0"/>
              <a:t>fee</a:t>
            </a:r>
            <a:r>
              <a:rPr lang="fr-FR" dirty="0" smtClean="0"/>
              <a:t>),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interrupted</a:t>
            </a:r>
            <a:r>
              <a:rPr lang="fr-FR" dirty="0" smtClean="0"/>
              <a:t>, </a:t>
            </a:r>
            <a:r>
              <a:rPr lang="fr-FR" dirty="0" err="1" smtClean="0"/>
              <a:t>instead</a:t>
            </a:r>
            <a:r>
              <a:rPr lang="fr-FR" dirty="0" smtClean="0"/>
              <a:t> of long-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investments</a:t>
            </a:r>
            <a:r>
              <a:rPr lang="fr-FR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(…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future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unknown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Coordinated</a:t>
            </a:r>
            <a:r>
              <a:rPr lang="fr-FR" dirty="0" smtClean="0"/>
              <a:t> </a:t>
            </a:r>
            <a:r>
              <a:rPr lang="fr-FR" dirty="0"/>
              <a:t>efforts </a:t>
            </a:r>
            <a:r>
              <a:rPr lang="fr-FR" dirty="0" err="1" smtClean="0"/>
              <a:t>between</a:t>
            </a:r>
            <a:r>
              <a:rPr lang="fr-FR" dirty="0" smtClean="0"/>
              <a:t> (</a:t>
            </a:r>
            <a:r>
              <a:rPr lang="fr-FR" dirty="0" err="1" smtClean="0"/>
              <a:t>govt</a:t>
            </a:r>
            <a:r>
              <a:rPr lang="fr-FR" dirty="0" smtClean="0"/>
              <a:t>) </a:t>
            </a:r>
            <a:r>
              <a:rPr lang="fr-FR" dirty="0" err="1" smtClean="0"/>
              <a:t>agencies</a:t>
            </a:r>
            <a:r>
              <a:rPr lang="fr-FR" dirty="0" smtClean="0"/>
              <a:t> to </a:t>
            </a:r>
            <a:r>
              <a:rPr lang="fr-FR" dirty="0" err="1"/>
              <a:t>keep</a:t>
            </a:r>
            <a:r>
              <a:rPr lang="fr-FR" dirty="0"/>
              <a:t> up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technology</a:t>
            </a:r>
            <a:r>
              <a:rPr lang="fr-FR" dirty="0"/>
              <a:t> </a:t>
            </a:r>
            <a:r>
              <a:rPr lang="fr-FR" dirty="0" err="1" smtClean="0"/>
              <a:t>could</a:t>
            </a:r>
            <a:endParaRPr lang="fr-FR" dirty="0"/>
          </a:p>
          <a:p>
            <a:pPr lvl="1"/>
            <a:r>
              <a:rPr lang="fr-FR" dirty="0" err="1"/>
              <a:t>I</a:t>
            </a:r>
            <a:r>
              <a:rPr lang="fr-FR" dirty="0" err="1" smtClean="0"/>
              <a:t>ncrease</a:t>
            </a:r>
            <a:r>
              <a:rPr lang="fr-FR" dirty="0" smtClean="0"/>
              <a:t> relevance of the </a:t>
            </a:r>
            <a:r>
              <a:rPr lang="fr-FR" dirty="0" err="1" smtClean="0"/>
              <a:t>choices</a:t>
            </a:r>
            <a:r>
              <a:rPr lang="fr-FR" dirty="0" smtClean="0"/>
              <a:t> made</a:t>
            </a:r>
          </a:p>
          <a:p>
            <a:pPr lvl="1"/>
            <a:r>
              <a:rPr lang="fr-FR" dirty="0" err="1"/>
              <a:t>D</a:t>
            </a:r>
            <a:r>
              <a:rPr lang="fr-FR" dirty="0" err="1" smtClean="0"/>
              <a:t>eliver</a:t>
            </a:r>
            <a:r>
              <a:rPr lang="fr-FR" dirty="0" smtClean="0"/>
              <a:t> the best of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worlds</a:t>
            </a:r>
            <a:endParaRPr lang="fr-FR" dirty="0"/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Long-</a:t>
            </a:r>
            <a:r>
              <a:rPr lang="fr-FR" dirty="0" err="1" smtClean="0">
                <a:solidFill>
                  <a:schemeClr val="tx1"/>
                </a:solidFill>
              </a:rPr>
              <a:t>term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view</a:t>
            </a:r>
            <a:r>
              <a:rPr lang="fr-FR" dirty="0" smtClean="0">
                <a:solidFill>
                  <a:schemeClr val="tx1"/>
                </a:solidFill>
              </a:rPr>
              <a:t> made up of </a:t>
            </a:r>
            <a:r>
              <a:rPr lang="fr-FR" dirty="0" err="1" smtClean="0">
                <a:solidFill>
                  <a:schemeClr val="tx1"/>
                </a:solidFill>
              </a:rPr>
              <a:t>small</a:t>
            </a:r>
            <a:r>
              <a:rPr lang="fr-FR" dirty="0" smtClean="0">
                <a:solidFill>
                  <a:schemeClr val="tx1"/>
                </a:solidFill>
              </a:rPr>
              <a:t> short-</a:t>
            </a:r>
            <a:r>
              <a:rPr lang="fr-FR" dirty="0" err="1" smtClean="0">
                <a:solidFill>
                  <a:schemeClr val="tx1"/>
                </a:solidFill>
              </a:rPr>
              <a:t>term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decisions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n">
  <a:themeElements>
    <a:clrScheme name="e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emn</Template>
  <TotalTime>8809</TotalTime>
  <Words>439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emn</vt:lpstr>
      <vt:lpstr>Sharing information on technology</vt:lpstr>
      <vt:lpstr>IOC Global Ocean Observing System (GOOS)</vt:lpstr>
      <vt:lpstr>Why should we care?</vt:lpstr>
      <vt:lpstr>How have we traditionnally tackled this?</vt:lpstr>
      <vt:lpstr>Examples of new networks that have mushroomed in the last decade</vt:lpstr>
      <vt:lpstr>Other illustrations of accelerating change</vt:lpstr>
      <vt:lpstr>Example timeline for a selected topic: Autonomous buoy positioning</vt:lpstr>
      <vt:lpstr>Bottom line: Technological evolution accelerates</vt:lpstr>
      <vt:lpstr>Why coordinate efforts?</vt:lpstr>
      <vt:lpstr>Elements to foster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POLI, CMM</dc:creator>
  <cp:lastModifiedBy>Paul POLI</cp:lastModifiedBy>
  <cp:revision>342</cp:revision>
  <dcterms:created xsi:type="dcterms:W3CDTF">2009-09-29T14:41:38Z</dcterms:created>
  <dcterms:modified xsi:type="dcterms:W3CDTF">2016-08-31T12:13:28Z</dcterms:modified>
</cp:coreProperties>
</file>