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10" r:id="rId2"/>
    <p:sldId id="363" r:id="rId3"/>
    <p:sldId id="414" r:id="rId4"/>
    <p:sldId id="434" r:id="rId5"/>
    <p:sldId id="401" r:id="rId6"/>
    <p:sldId id="406" r:id="rId7"/>
    <p:sldId id="408" r:id="rId8"/>
    <p:sldId id="409" r:id="rId9"/>
    <p:sldId id="411" r:id="rId10"/>
    <p:sldId id="413" r:id="rId11"/>
    <p:sldId id="403" r:id="rId12"/>
    <p:sldId id="369" r:id="rId13"/>
    <p:sldId id="383" r:id="rId14"/>
    <p:sldId id="385" r:id="rId15"/>
    <p:sldId id="386" r:id="rId16"/>
    <p:sldId id="387" r:id="rId17"/>
    <p:sldId id="388" r:id="rId18"/>
    <p:sldId id="389" r:id="rId19"/>
    <p:sldId id="399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00" r:id="rId40"/>
    <p:sldId id="366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8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20"/>
    <p:restoredTop sz="94586"/>
  </p:normalViewPr>
  <p:slideViewPr>
    <p:cSldViewPr>
      <p:cViewPr>
        <p:scale>
          <a:sx n="86" d="100"/>
          <a:sy n="86" d="100"/>
        </p:scale>
        <p:origin x="760" y="5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73924-0DEC-4CF0-A18E-C5DAB6198B26}" type="datetimeFigureOut">
              <a:rPr lang="es-ES" smtClean="0"/>
              <a:t>6/9/16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F7EB5-130A-4ACB-B5A2-34086881A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9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5F6BD5-A91A-3948-903B-5334AB3652D1}" type="slidenum">
              <a:rPr lang="fr-FR" altLang="en-US"/>
              <a:pPr eaLnBrk="1" hangingPunct="1"/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710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956150F0-5BE0-E342-86E2-EF9F1E548219}" type="slidenum">
              <a:rPr lang="fr-FR" altLang="en-US"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5</a:t>
            </a:fld>
            <a:endParaRPr lang="fr-FR" altLang="en-US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1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477D2A-57E4-414F-89B2-A6E8B3DEF9D2}" type="slidenum">
              <a:rPr lang="fr-FR" altLang="en-US"/>
              <a:pPr eaLnBrk="1" hangingPunct="1"/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5059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9907C6-D56D-4C4D-9BB3-5A7A402BB644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683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6FA078-512B-6047-B0F4-A5393334093E}" type="slidenum">
              <a:rPr lang="en-GB" altLang="en-US">
                <a:latin typeface="Arial" charset="0"/>
              </a:rPr>
              <a:pPr eaLnBrk="1" hangingPunct="1"/>
              <a:t>8</a:t>
            </a:fld>
            <a:endParaRPr lang="en-GB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F36616-C799-1044-B11C-0782F645E0E8}" type="slidenum">
              <a:rPr lang="en-GB" altLang="en-US">
                <a:latin typeface="Arial" charset="0"/>
              </a:rPr>
              <a:pPr eaLnBrk="1" hangingPunct="1"/>
              <a:t>9</a:t>
            </a:fld>
            <a:endParaRPr lang="en-GB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2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94BD1D-F95B-674D-BEBC-755293F2E765}" type="slidenum">
              <a:rPr lang="fr-FR" altLang="en-US"/>
              <a:pPr eaLnBrk="1" hangingPunct="1"/>
              <a:t>10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2844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magine 6" descr="logo cmc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magine 6" descr="logo cmc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5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44624" y="533400"/>
            <a:ext cx="8229600" cy="4876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6" descr="logo cmc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Immagine 6" descr="logo cmc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pic>
        <p:nvPicPr>
          <p:cNvPr id="9" name="Immagine 6" descr="logo cmc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lval.bo.ingv.i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edforecast.bo.ingv.it/mfs-copernicus-evaluation/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lval.bo.ingv.i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hyperlink" Target="http://marine.copernicus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alval.bo.ingv.it/" TargetMode="Externa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arine.copernicus.eu" TargetMode="External"/><Relationship Id="rId4" Type="http://schemas.openxmlformats.org/officeDocument/2006/relationships/hyperlink" Target="http://www.sea-conditions.com" TargetMode="External"/><Relationship Id="rId5" Type="http://schemas.openxmlformats.org/officeDocument/2006/relationships/hyperlink" Target="http://ocean-lab.cmcc.it" TargetMode="External"/><Relationship Id="rId6" Type="http://schemas.openxmlformats.org/officeDocument/2006/relationships/hyperlink" Target="https://twitter.com/CmccClimate" TargetMode="External"/><Relationship Id="rId7" Type="http://schemas.openxmlformats.org/officeDocument/2006/relationships/hyperlink" Target="mailto:Giovanni.coppini@cmcc.it" TargetMode="External"/><Relationship Id="rId8" Type="http://schemas.openxmlformats.org/officeDocument/2006/relationships/hyperlink" Target="mailto:Ocean-lab@cmcc.it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772816"/>
            <a:ext cx="927004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Copernicus </a:t>
            </a:r>
            <a:r>
              <a:rPr lang="en-US" b="1" dirty="0"/>
              <a:t>Marine </a:t>
            </a:r>
            <a:r>
              <a:rPr lang="en-US" b="1" dirty="0" smtClean="0"/>
              <a:t>Environment Monitoring Service MED-MFC and In situ </a:t>
            </a:r>
            <a:r>
              <a:rPr lang="en-US" b="1" dirty="0" err="1" smtClean="0"/>
              <a:t>Tac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the data infrastructures and the use of data in the Med forecasting system</a:t>
            </a:r>
            <a:br>
              <a:rPr lang="en-US" b="1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en-US" b="1" dirty="0"/>
              <a:t> 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pic>
        <p:nvPicPr>
          <p:cNvPr id="4" name="Picture 3" descr="Vignette-contractant-web-MED-MF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83" y="6021288"/>
            <a:ext cx="836717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05765" y="2996952"/>
            <a:ext cx="80557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Giovanni Coppini </a:t>
            </a:r>
            <a:r>
              <a:rPr lang="it-IT" dirty="0" smtClean="0"/>
              <a:t>(CMEMS MED-MFC coordinator) </a:t>
            </a:r>
            <a:endParaRPr lang="it-IT" dirty="0"/>
          </a:p>
          <a:p>
            <a:r>
              <a:rPr lang="it-IT" dirty="0" smtClean="0"/>
              <a:t>Centro </a:t>
            </a:r>
            <a:r>
              <a:rPr lang="it-IT" dirty="0"/>
              <a:t>Euro-Mediterraneo sui Cambiamenti Climatici (CMCC), Ocean </a:t>
            </a:r>
            <a:r>
              <a:rPr lang="it-IT" dirty="0" err="1"/>
              <a:t>Predictions</a:t>
            </a:r>
            <a:r>
              <a:rPr lang="it-IT" dirty="0"/>
              <a:t> and Applications, Lecce, </a:t>
            </a:r>
            <a:r>
              <a:rPr lang="it-IT" dirty="0" err="1" smtClean="0"/>
              <a:t>Italy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With </a:t>
            </a:r>
            <a:r>
              <a:rPr lang="it-IT" dirty="0" err="1" smtClean="0"/>
              <a:t>contributions</a:t>
            </a:r>
            <a:r>
              <a:rPr lang="it-IT" dirty="0" smtClean="0"/>
              <a:t> of </a:t>
            </a:r>
            <a:r>
              <a:rPr lang="it-IT" dirty="0" err="1" smtClean="0"/>
              <a:t>colleagues</a:t>
            </a:r>
            <a:r>
              <a:rPr lang="it-IT" dirty="0" smtClean="0"/>
              <a:t> from: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Istituto Nazionale di Geofisica e Vulcanologia (INGV), Bologna, </a:t>
            </a:r>
            <a:r>
              <a:rPr lang="it-IT" dirty="0" err="1" smtClean="0"/>
              <a:t>Italy</a:t>
            </a:r>
            <a:r>
              <a:rPr lang="it-IT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Hellenic</a:t>
            </a:r>
            <a:r>
              <a:rPr lang="it-IT" dirty="0" smtClean="0"/>
              <a:t> Center for Marine </a:t>
            </a:r>
            <a:r>
              <a:rPr lang="it-IT" dirty="0" err="1" smtClean="0"/>
              <a:t>Research</a:t>
            </a:r>
            <a:r>
              <a:rPr lang="it-IT" dirty="0" smtClean="0"/>
              <a:t> (HCMR), </a:t>
            </a:r>
            <a:r>
              <a:rPr lang="it-IT" dirty="0" err="1" smtClean="0"/>
              <a:t>Greece</a:t>
            </a:r>
            <a:r>
              <a:rPr lang="it-IT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Istituto Nazionale di Oceanografia e di Geofisica Sperimentale (OGS), Trieste, </a:t>
            </a:r>
            <a:r>
              <a:rPr lang="it-IT" dirty="0" err="1" smtClean="0"/>
              <a:t>Italy</a:t>
            </a:r>
            <a:r>
              <a:rPr lang="it-IT" dirty="0" smtClean="0"/>
              <a:t>, 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University</a:t>
            </a:r>
            <a:r>
              <a:rPr lang="it-IT" dirty="0" smtClean="0"/>
              <a:t> of Bologna, Bologna, </a:t>
            </a:r>
            <a:r>
              <a:rPr lang="it-IT" dirty="0" err="1" smtClean="0"/>
              <a:t>Italy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CNR, </a:t>
            </a:r>
            <a:r>
              <a:rPr lang="it-IT" dirty="0" err="1" smtClean="0"/>
              <a:t>Italy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Aeronautica Militare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MERCATOR OCEAN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4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8229600" cy="706438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3200">
                <a:latin typeface="Arial" charset="0"/>
                <a:cs typeface="Arial" charset="0"/>
              </a:rPr>
              <a:t>INSTAC within International and </a:t>
            </a:r>
            <a:br>
              <a:rPr lang="en-GB" altLang="en-US" sz="3200">
                <a:latin typeface="Arial" charset="0"/>
                <a:cs typeface="Arial" charset="0"/>
              </a:rPr>
            </a:br>
            <a:r>
              <a:rPr lang="en-GB" altLang="en-US" sz="3200">
                <a:latin typeface="Arial" charset="0"/>
                <a:cs typeface="Arial" charset="0"/>
              </a:rPr>
              <a:t>European lanscape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7602538" cy="552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Copernicus Ocean Color TAC and SST </a:t>
            </a:r>
            <a:r>
              <a:rPr lang="en-US" dirty="0" err="1" smtClean="0"/>
              <a:t>Mongoos</a:t>
            </a:r>
            <a:r>
              <a:rPr lang="en-US" dirty="0" smtClean="0"/>
              <a:t>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876800"/>
          </a:xfrm>
        </p:spPr>
        <p:txBody>
          <a:bodyPr/>
          <a:lstStyle/>
          <a:p>
            <a:r>
              <a:rPr lang="en-US" dirty="0" smtClean="0"/>
              <a:t>CNR is coordinating the Ocean Color TAC, produce the Ocean color products for the Med and the SST products for the MED in the OSI TAC</a:t>
            </a:r>
            <a:endParaRPr lang="en-US" dirty="0"/>
          </a:p>
        </p:txBody>
      </p:sp>
      <p:pic>
        <p:nvPicPr>
          <p:cNvPr id="18436" name="Picture 4" descr="uick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6" y="3356992"/>
            <a:ext cx="4333034" cy="283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40" y="3994241"/>
            <a:ext cx="3919860" cy="25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9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kumimoji="1" lang="fr-FR" altLang="en-US" sz="3300" dirty="0" smtClean="0">
                <a:ea typeface="ＭＳ Ｐゴシック" charset="-128"/>
              </a:rPr>
              <a:t>CMEMS </a:t>
            </a:r>
            <a:r>
              <a:rPr kumimoji="1" lang="fr-FR" altLang="en-US" sz="3300" dirty="0">
                <a:ea typeface="ＭＳ Ｐゴシック" charset="-128"/>
              </a:rPr>
              <a:t>- </a:t>
            </a:r>
            <a:r>
              <a:rPr kumimoji="1" lang="fr-FR" altLang="en-US" sz="3300" dirty="0" err="1">
                <a:ea typeface="ＭＳ Ｐゴシック" charset="-128"/>
              </a:rPr>
              <a:t>Forecasting</a:t>
            </a:r>
            <a:r>
              <a:rPr kumimoji="1" lang="fr-FR" altLang="en-US" sz="3300" dirty="0">
                <a:ea typeface="ＭＳ Ｐゴシック" charset="-128"/>
              </a:rPr>
              <a:t> </a:t>
            </a:r>
            <a:r>
              <a:rPr kumimoji="1" lang="fr-FR" altLang="en-US" sz="3300" dirty="0" smtClean="0">
                <a:ea typeface="ＭＳ Ｐゴシック" charset="-128"/>
              </a:rPr>
              <a:t>and </a:t>
            </a:r>
            <a:r>
              <a:rPr kumimoji="1" lang="fr-FR" altLang="en-US" sz="3300" dirty="0" err="1" smtClean="0">
                <a:ea typeface="ＭＳ Ｐゴシック" charset="-128"/>
              </a:rPr>
              <a:t>reanalysis</a:t>
            </a:r>
            <a:endParaRPr lang="en-US" altLang="en-US" sz="3300" dirty="0">
              <a:ea typeface="ＭＳ Ｐゴシック" charset="-128"/>
            </a:endParaRPr>
          </a:p>
        </p:txBody>
      </p:sp>
      <p:pic>
        <p:nvPicPr>
          <p:cNvPr id="21506" name="Picture 3" descr="Bassins_MYO_sans GOOS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373188"/>
            <a:ext cx="794226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642938" y="5516563"/>
            <a:ext cx="2049462" cy="815975"/>
          </a:xfrm>
          <a:prstGeom prst="wedgeRoundRectCallout">
            <a:avLst>
              <a:gd name="adj1" fmla="val 57278"/>
              <a:gd name="adj2" fmla="val -238394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Eastern North Atlantic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0" y="3540125"/>
            <a:ext cx="1223963" cy="912813"/>
          </a:xfrm>
          <a:prstGeom prst="wedgeRoundRectCallout">
            <a:avLst>
              <a:gd name="adj1" fmla="val 87917"/>
              <a:gd name="adj2" fmla="val -10509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Global</a:t>
            </a:r>
          </a:p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Ocean</a:t>
            </a:r>
          </a:p>
        </p:txBody>
      </p:sp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457200" y="2060575"/>
            <a:ext cx="1666875" cy="766763"/>
          </a:xfrm>
          <a:prstGeom prst="wedgeRoundRectCallout">
            <a:avLst>
              <a:gd name="adj1" fmla="val 111352"/>
              <a:gd name="adj2" fmla="val 56000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North West Shelves</a:t>
            </a:r>
          </a:p>
        </p:txBody>
      </p:sp>
      <p:sp>
        <p:nvSpPr>
          <p:cNvPr id="21510" name="AutoShape 7"/>
          <p:cNvSpPr>
            <a:spLocks noChangeArrowheads="1"/>
          </p:cNvSpPr>
          <p:nvPr/>
        </p:nvSpPr>
        <p:spPr bwMode="auto">
          <a:xfrm>
            <a:off x="1763713" y="1412875"/>
            <a:ext cx="1728787" cy="504825"/>
          </a:xfrm>
          <a:prstGeom prst="wedgeRoundRectCallout">
            <a:avLst>
              <a:gd name="adj1" fmla="val 79630"/>
              <a:gd name="adj2" fmla="val 1991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Arctic</a:t>
            </a:r>
          </a:p>
        </p:txBody>
      </p:sp>
      <p:sp>
        <p:nvSpPr>
          <p:cNvPr id="21511" name="AutoShape 8"/>
          <p:cNvSpPr>
            <a:spLocks noChangeArrowheads="1"/>
          </p:cNvSpPr>
          <p:nvPr/>
        </p:nvSpPr>
        <p:spPr bwMode="auto">
          <a:xfrm>
            <a:off x="5295900" y="1700213"/>
            <a:ext cx="1223963" cy="504825"/>
          </a:xfrm>
          <a:prstGeom prst="wedgeRoundRectCallout">
            <a:avLst>
              <a:gd name="adj1" fmla="val -114463"/>
              <a:gd name="adj2" fmla="val 179560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Baltic</a:t>
            </a:r>
          </a:p>
        </p:txBody>
      </p:sp>
      <p:sp>
        <p:nvSpPr>
          <p:cNvPr id="21512" name="AutoShape 9"/>
          <p:cNvSpPr>
            <a:spLocks noChangeArrowheads="1"/>
          </p:cNvSpPr>
          <p:nvPr/>
        </p:nvSpPr>
        <p:spPr bwMode="auto">
          <a:xfrm>
            <a:off x="4945063" y="4508500"/>
            <a:ext cx="1930400" cy="504825"/>
          </a:xfrm>
          <a:prstGeom prst="wedgeRoundRectCallout">
            <a:avLst>
              <a:gd name="adj1" fmla="val -39208"/>
              <a:gd name="adj2" fmla="val -188259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Black Sea</a:t>
            </a:r>
          </a:p>
        </p:txBody>
      </p:sp>
      <p:sp>
        <p:nvSpPr>
          <p:cNvPr id="21513" name="AutoShape 10"/>
          <p:cNvSpPr>
            <a:spLocks noChangeArrowheads="1"/>
          </p:cNvSpPr>
          <p:nvPr/>
        </p:nvSpPr>
        <p:spPr bwMode="auto">
          <a:xfrm>
            <a:off x="2916238" y="5084763"/>
            <a:ext cx="2447925" cy="504825"/>
          </a:xfrm>
          <a:prstGeom prst="wedgeRoundRectCallout">
            <a:avLst>
              <a:gd name="adj1" fmla="val -1491"/>
              <a:gd name="adj2" fmla="val -233963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Mediterranean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672263" y="1371600"/>
            <a:ext cx="2471737" cy="487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1B505C"/>
              </a:buClr>
              <a:buFont typeface="Wingdings" charset="2"/>
              <a:buNone/>
            </a:pPr>
            <a:r>
              <a:rPr lang="en-US" altLang="en-US" sz="2400" b="0" i="1">
                <a:solidFill>
                  <a:schemeClr val="tx2"/>
                </a:solidFill>
                <a:latin typeface="Times New Roman" charset="0"/>
              </a:rPr>
              <a:t>A Pan-European network of existing infrastructures, value-added by the Copernicus initiative, </a:t>
            </a:r>
          </a:p>
          <a:p>
            <a:pPr>
              <a:buClr>
                <a:srgbClr val="1B505C"/>
              </a:buClr>
              <a:buFont typeface="Wingdings" charset="2"/>
              <a:buNone/>
            </a:pPr>
            <a:r>
              <a:rPr lang="en-US" altLang="en-US" sz="2400" b="0" i="1">
                <a:solidFill>
                  <a:schemeClr val="tx2"/>
                </a:solidFill>
                <a:latin typeface="Times New Roman" charset="0"/>
              </a:rPr>
              <a:t>coordinated and with common quality standards </a:t>
            </a:r>
            <a:endParaRPr lang="en-GB" altLang="en-US" b="0">
              <a:solidFill>
                <a:schemeClr val="tx2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717800" y="3416300"/>
            <a:ext cx="2946400" cy="1498600"/>
          </a:xfrm>
          <a:prstGeom prst="ellipse">
            <a:avLst/>
          </a:prstGeom>
          <a:solidFill>
            <a:srgbClr val="FFFF99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6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6093296"/>
            <a:ext cx="6835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Rectangle 30"/>
          <p:cNvSpPr>
            <a:spLocks noChangeArrowheads="1"/>
          </p:cNvSpPr>
          <p:nvPr/>
        </p:nvSpPr>
        <p:spPr bwMode="auto">
          <a:xfrm>
            <a:off x="0" y="332656"/>
            <a:ext cx="92583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A60A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1pPr>
            <a:lvl2pPr marL="742950" indent="-285750">
              <a:spcBef>
                <a:spcPct val="20000"/>
              </a:spcBef>
              <a:buClr>
                <a:srgbClr val="1A60A6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2pPr>
            <a:lvl3pPr marL="1143000" indent="-228600">
              <a:spcBef>
                <a:spcPct val="20000"/>
              </a:spcBef>
              <a:buClr>
                <a:srgbClr val="1A60A6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2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Helvetica" charset="0"/>
                <a:ea typeface="ＭＳ Ｐゴシック" charset="-128"/>
                <a:cs typeface="Helvetica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altLang="en-US" sz="3300" spc="-100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CMEMS Med-MFC Sea products @ </a:t>
            </a:r>
            <a:r>
              <a:rPr lang="en-US" altLang="en-US" sz="3300" u="sng" spc="-100" dirty="0" err="1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marine.copernicus.eu</a:t>
            </a:r>
            <a:endParaRPr lang="en-US" altLang="en-US" sz="3300" u="sng" spc="-100" dirty="0">
              <a:solidFill>
                <a:schemeClr val="tx2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14" name="Right Arrow 1"/>
          <p:cNvSpPr/>
          <p:nvPr/>
        </p:nvSpPr>
        <p:spPr>
          <a:xfrm>
            <a:off x="3923928" y="1700808"/>
            <a:ext cx="644555" cy="46489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447036"/>
            <a:ext cx="3168352" cy="1261884"/>
          </a:xfrm>
          <a:prstGeom prst="rect">
            <a:avLst/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254061"/>
                </a:solidFill>
                <a:latin typeface="Calibri"/>
                <a:cs typeface="Calibri"/>
              </a:rPr>
              <a:t>PHY </a:t>
            </a:r>
            <a:r>
              <a:rPr lang="en-US" sz="1500" b="1" dirty="0" smtClean="0">
                <a:latin typeface="Calibri"/>
                <a:cs typeface="Calibri"/>
              </a:rPr>
              <a:t>Reanalysis </a:t>
            </a:r>
            <a:r>
              <a:rPr lang="en-US" sz="1500" b="1" dirty="0">
                <a:latin typeface="Calibri"/>
                <a:cs typeface="Calibri"/>
              </a:rPr>
              <a:t>(1987-2014)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2D Sea Surface Height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Salinity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Potential Temperature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</a:t>
            </a:r>
            <a:r>
              <a:rPr lang="en-GB" sz="1500" b="1" dirty="0" err="1" smtClean="0">
                <a:solidFill>
                  <a:srgbClr val="254061"/>
                </a:solidFill>
                <a:latin typeface="Calibri"/>
                <a:cs typeface="Calibri"/>
              </a:rPr>
              <a:t>Zonal</a:t>
            </a:r>
            <a:r>
              <a:rPr lang="en-GB" sz="1500" b="1" dirty="0">
                <a:solidFill>
                  <a:srgbClr val="254061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rgbClr val="254061"/>
                </a:solidFill>
                <a:latin typeface="Calibri"/>
                <a:cs typeface="Calibri"/>
              </a:rPr>
              <a:t>Meridional</a:t>
            </a: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60" y="4581128"/>
            <a:ext cx="3168352" cy="2200602"/>
          </a:xfrm>
          <a:prstGeom prst="rect">
            <a:avLst/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254061"/>
                </a:solidFill>
                <a:latin typeface="Calibri"/>
                <a:cs typeface="Calibri"/>
              </a:rPr>
              <a:t>BIO Reanalysis (1999-</a:t>
            </a:r>
            <a:r>
              <a:rPr lang="en-US" sz="1500" b="1" dirty="0" smtClean="0">
                <a:solidFill>
                  <a:srgbClr val="292934"/>
                </a:solidFill>
                <a:latin typeface="Calibri"/>
                <a:cs typeface="Calibri"/>
              </a:rPr>
              <a:t>2014):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Chlorophyll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Nitrate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Phosphate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54061"/>
                </a:solidFill>
                <a:latin typeface="Calibri"/>
                <a:cs typeface="Calibri"/>
              </a:rPr>
              <a:t>3D </a:t>
            </a: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Primary Production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3D Phytoplankton biomass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3D Oxygen</a:t>
            </a:r>
          </a:p>
          <a:p>
            <a:pPr marL="285750" lvl="2" indent="-285750" algn="just">
              <a:buFont typeface="Arial"/>
              <a:buChar char="•"/>
            </a:pPr>
            <a:r>
              <a:rPr lang="en-US" sz="1600" b="1" dirty="0" smtClean="0">
                <a:solidFill>
                  <a:srgbClr val="292934"/>
                </a:solidFill>
                <a:latin typeface="Calibri"/>
                <a:cs typeface="Calibri"/>
              </a:rPr>
              <a:t>3D pCO2</a:t>
            </a:r>
          </a:p>
          <a:p>
            <a:pPr marL="285750" lvl="2" indent="-285750" algn="just">
              <a:buFont typeface="Arial"/>
              <a:buChar char="•"/>
            </a:pPr>
            <a:r>
              <a:rPr lang="en-US" sz="1600" b="1" dirty="0" smtClean="0">
                <a:solidFill>
                  <a:srgbClr val="292934"/>
                </a:solidFill>
                <a:latin typeface="Calibri"/>
                <a:cs typeface="Calibri"/>
              </a:rPr>
              <a:t>3D pH</a:t>
            </a:r>
            <a:endParaRPr lang="en-GB" sz="1500" b="1" dirty="0" smtClean="0">
              <a:solidFill>
                <a:srgbClr val="292934"/>
              </a:solidFill>
              <a:latin typeface="Calibri"/>
              <a:cs typeface="Calibri"/>
            </a:endParaRPr>
          </a:p>
        </p:txBody>
      </p:sp>
      <p:sp>
        <p:nvSpPr>
          <p:cNvPr id="19" name="Right Arrow 1"/>
          <p:cNvSpPr/>
          <p:nvPr/>
        </p:nvSpPr>
        <p:spPr>
          <a:xfrm>
            <a:off x="3923928" y="5373216"/>
            <a:ext cx="644555" cy="46489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8630" y="3905081"/>
            <a:ext cx="2546479" cy="307777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Daily mean – Monthly mean  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1177007"/>
            <a:ext cx="2546479" cy="307777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Daily mean – Monthly mean  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64088" y="3049215"/>
            <a:ext cx="2546479" cy="307777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Monthly mean  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3068960"/>
            <a:ext cx="3168352" cy="1261884"/>
          </a:xfrm>
          <a:prstGeom prst="rect">
            <a:avLst/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292934"/>
                </a:solidFill>
                <a:latin typeface="Calibri"/>
                <a:cs typeface="Calibri"/>
              </a:rPr>
              <a:t>PHY Reanalysis (1955-</a:t>
            </a:r>
            <a:r>
              <a:rPr lang="en-US" sz="1500" b="1" dirty="0">
                <a:solidFill>
                  <a:srgbClr val="292934"/>
                </a:solidFill>
                <a:latin typeface="Calibri"/>
                <a:cs typeface="Calibri"/>
              </a:rPr>
              <a:t>2014)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2D Sea Surface Height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3D Salinity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3D Potential Temperature</a:t>
            </a:r>
          </a:p>
          <a:p>
            <a:pPr marL="285750" lvl="2" indent="-285750" algn="just">
              <a:buFont typeface="Arial"/>
              <a:buChar char="•"/>
            </a:pP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3D </a:t>
            </a:r>
            <a:r>
              <a:rPr lang="en-GB" sz="1500" b="1" dirty="0" err="1" smtClean="0">
                <a:solidFill>
                  <a:srgbClr val="292934"/>
                </a:solidFill>
                <a:latin typeface="Calibri"/>
                <a:cs typeface="Calibri"/>
              </a:rPr>
              <a:t>Zonal</a:t>
            </a:r>
            <a:r>
              <a:rPr lang="en-GB" sz="1500" b="1" dirty="0">
                <a:solidFill>
                  <a:srgbClr val="292934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rgbClr val="292934"/>
                </a:solidFill>
                <a:latin typeface="Calibri"/>
                <a:cs typeface="Calibri"/>
              </a:rPr>
              <a:t>Meridional</a:t>
            </a:r>
            <a:r>
              <a:rPr lang="en-GB" sz="1500" b="1" dirty="0" smtClean="0">
                <a:solidFill>
                  <a:srgbClr val="292934"/>
                </a:solidFill>
                <a:latin typeface="Calibri"/>
                <a:cs typeface="Calibri"/>
              </a:rPr>
              <a:t> currents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24128" y="4941168"/>
            <a:ext cx="2546479" cy="307777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Monthly mean  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32040" y="1483232"/>
            <a:ext cx="3600000" cy="1513720"/>
            <a:chOff x="4932040" y="1268760"/>
            <a:chExt cx="3600000" cy="1513720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/>
            <a:srcRect l="35789" t="28405" r="18658" b="37544"/>
            <a:stretch>
              <a:fillRect/>
            </a:stretch>
          </p:blipFill>
          <p:spPr bwMode="auto">
            <a:xfrm>
              <a:off x="4932040" y="1268760"/>
              <a:ext cx="3600000" cy="151372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4F81BD"/>
              </a:solidFill>
              <a:miter lim="800000"/>
              <a:headEnd/>
              <a:tailEnd/>
            </a:ln>
          </p:spPr>
        </p:pic>
        <p:sp>
          <p:nvSpPr>
            <p:cNvPr id="32" name="CasellaDiTesto 20"/>
            <p:cNvSpPr txBox="1"/>
            <p:nvPr/>
          </p:nvSpPr>
          <p:spPr>
            <a:xfrm>
              <a:off x="5004048" y="1284728"/>
              <a:ext cx="273630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MEDITERRANEAN SEA PHYSICS REANALYSIS (1987- 2014)</a:t>
              </a:r>
              <a:endParaRPr lang="it-IT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32040" y="3356992"/>
            <a:ext cx="3672408" cy="1584176"/>
            <a:chOff x="5004048" y="3284984"/>
            <a:chExt cx="3672408" cy="1584176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2"/>
            <a:srcRect l="35789" t="31386" r="18658" b="37544"/>
            <a:stretch/>
          </p:blipFill>
          <p:spPr bwMode="auto">
            <a:xfrm>
              <a:off x="5004048" y="3487983"/>
              <a:ext cx="3600000" cy="1381177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</p:pic>
        <p:sp>
          <p:nvSpPr>
            <p:cNvPr id="31" name="CasellaDiTesto 20"/>
            <p:cNvSpPr txBox="1"/>
            <p:nvPr/>
          </p:nvSpPr>
          <p:spPr>
            <a:xfrm>
              <a:off x="5004048" y="3300953"/>
              <a:ext cx="230063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MEDITERRANEAN SEA PHYSICS REANALYSIS (1955- 2014)</a:t>
              </a:r>
              <a:endParaRPr lang="it-IT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004048" y="3284984"/>
              <a:ext cx="3672408" cy="1584176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32040" y="5271591"/>
            <a:ext cx="3672408" cy="1613793"/>
            <a:chOff x="5220072" y="5229200"/>
            <a:chExt cx="3672408" cy="1613793"/>
          </a:xfrm>
        </p:grpSpPr>
        <p:grpSp>
          <p:nvGrpSpPr>
            <p:cNvPr id="33" name="Group 32"/>
            <p:cNvGrpSpPr/>
            <p:nvPr/>
          </p:nvGrpSpPr>
          <p:grpSpPr>
            <a:xfrm>
              <a:off x="5220072" y="5229200"/>
              <a:ext cx="3672008" cy="1613793"/>
              <a:chOff x="5220072" y="5229200"/>
              <a:chExt cx="3672008" cy="1613793"/>
            </a:xfrm>
          </p:grpSpPr>
          <p:pic>
            <p:nvPicPr>
              <p:cNvPr id="37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80" y="5229200"/>
                <a:ext cx="3600000" cy="1613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CasellaDiTesto 20"/>
              <p:cNvSpPr txBox="1"/>
              <p:nvPr/>
            </p:nvSpPr>
            <p:spPr>
              <a:xfrm>
                <a:off x="5220072" y="5229200"/>
                <a:ext cx="2723823" cy="20005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7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MEDITERRANEAN SEA BIOGEOCHEMISTRY REANALYSIS (1999- 2014)</a:t>
                </a:r>
                <a:endParaRPr lang="it-IT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220072" y="5248423"/>
              <a:ext cx="3672408" cy="1584176"/>
            </a:xfrm>
            <a:prstGeom prst="rect">
              <a:avLst/>
            </a:prstGeom>
            <a:noFill/>
            <a:ln w="38100" cmpd="sng">
              <a:solidFill>
                <a:srgbClr val="4E88C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36" name="Picture 3" descr="Schermata 2015-04-24 alle 07.03.5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Vignette-contractant-web-MED-MF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1"/>
          <p:cNvSpPr/>
          <p:nvPr/>
        </p:nvSpPr>
        <p:spPr>
          <a:xfrm>
            <a:off x="4067944" y="3645024"/>
            <a:ext cx="644555" cy="46489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23895" t="14000" r="37475" b="63466"/>
          <a:stretch/>
        </p:blipFill>
        <p:spPr bwMode="auto">
          <a:xfrm rot="20366463">
            <a:off x="220934" y="2619741"/>
            <a:ext cx="8629758" cy="2831639"/>
          </a:xfrm>
          <a:prstGeom prst="rect">
            <a:avLst/>
          </a:prstGeom>
          <a:noFill/>
          <a:ln w="57150" cmpd="sng">
            <a:solidFill>
              <a:srgbClr val="00009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575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300" dirty="0">
                <a:latin typeface="Calibri"/>
                <a:cs typeface="Calibri"/>
              </a:rPr>
              <a:t>High-</a:t>
            </a:r>
            <a:r>
              <a:rPr lang="it-IT" sz="3300" dirty="0" err="1">
                <a:latin typeface="Calibri"/>
                <a:cs typeface="Calibri"/>
              </a:rPr>
              <a:t>level</a:t>
            </a:r>
            <a:r>
              <a:rPr lang="it-IT" sz="3300" dirty="0">
                <a:latin typeface="Calibri"/>
                <a:cs typeface="Calibri"/>
              </a:rPr>
              <a:t> </a:t>
            </a:r>
            <a:r>
              <a:rPr lang="it-IT" sz="3300" dirty="0" err="1">
                <a:latin typeface="Calibri"/>
                <a:cs typeface="Calibri"/>
              </a:rPr>
              <a:t>architecture</a:t>
            </a:r>
            <a:r>
              <a:rPr lang="it-IT" sz="3300" dirty="0">
                <a:latin typeface="Calibri"/>
                <a:cs typeface="Calibri"/>
              </a:rPr>
              <a:t> for </a:t>
            </a:r>
            <a:r>
              <a:rPr lang="it-IT" sz="3300" dirty="0" err="1">
                <a:latin typeface="Calibri"/>
                <a:cs typeface="Calibri"/>
              </a:rPr>
              <a:t>Med</a:t>
            </a:r>
            <a:r>
              <a:rPr lang="it-IT" sz="3300" dirty="0">
                <a:latin typeface="Calibri"/>
                <a:cs typeface="Calibri"/>
              </a:rPr>
              <a:t>-MFC </a:t>
            </a:r>
            <a:r>
              <a:rPr lang="it-IT" sz="3300" dirty="0" smtClean="0">
                <a:latin typeface="Calibri"/>
                <a:cs typeface="Calibri"/>
              </a:rPr>
              <a:t>PU</a:t>
            </a:r>
            <a:r>
              <a:rPr lang="it-IT" sz="3300" dirty="0">
                <a:latin typeface="Calibri"/>
                <a:cs typeface="Calibri"/>
              </a:rPr>
              <a:t>, DU and Backup sub-</a:t>
            </a:r>
            <a:r>
              <a:rPr lang="it-IT" sz="3300" dirty="0" err="1" smtClean="0">
                <a:latin typeface="Calibri"/>
                <a:cs typeface="Calibri"/>
              </a:rPr>
              <a:t>systems</a:t>
            </a:r>
            <a:r>
              <a:rPr lang="it-IT" sz="3300" dirty="0" smtClean="0">
                <a:latin typeface="Calibri"/>
                <a:cs typeface="Calibri"/>
              </a:rPr>
              <a:t>: in 2018 (V4)</a:t>
            </a:r>
            <a:endParaRPr lang="en-GB" sz="3300" dirty="0">
              <a:latin typeface="Calibri"/>
              <a:cs typeface="Calibri"/>
            </a:endParaRPr>
          </a:p>
        </p:txBody>
      </p:sp>
      <p:pic>
        <p:nvPicPr>
          <p:cNvPr id="3" name="Picture 2" descr="V3 vs V2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2767" r="1086" b="2074"/>
          <a:stretch/>
        </p:blipFill>
        <p:spPr>
          <a:xfrm>
            <a:off x="972000" y="1692000"/>
            <a:ext cx="7380000" cy="493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3848" y="2132856"/>
            <a:ext cx="2088232" cy="9361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2708920"/>
            <a:ext cx="1800200" cy="129614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4437112"/>
            <a:ext cx="1080120" cy="21602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93296"/>
            <a:ext cx="6835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Schermata 2015-04-24 alle 07.03.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Vignette-contractant-web-MED-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584176"/>
            <a:ext cx="4070362" cy="49411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3300" smtClean="0">
                <a:latin typeface="Calibri"/>
                <a:cs typeface="Calibri"/>
              </a:rPr>
              <a:t>Med-MFC Physical-Biogeochemical components</a:t>
            </a:r>
            <a:endParaRPr lang="en-US" sz="3300">
              <a:latin typeface="Calibri"/>
              <a:cs typeface="Calibri"/>
            </a:endParaRPr>
          </a:p>
        </p:txBody>
      </p:sp>
      <p:pic>
        <p:nvPicPr>
          <p:cNvPr id="11" name="Immagine 75" descr="Screen shot 2012-03-23 at 23.54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0" y="4816491"/>
            <a:ext cx="527140" cy="47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NGV_new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3" y="2708920"/>
            <a:ext cx="457567" cy="635941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1043603" y="2348875"/>
            <a:ext cx="3477986" cy="1324947"/>
            <a:chOff x="1187624" y="2348880"/>
            <a:chExt cx="3024336" cy="1152128"/>
          </a:xfrm>
        </p:grpSpPr>
        <p:sp>
          <p:nvSpPr>
            <p:cNvPr id="3" name="Ovale 2"/>
            <p:cNvSpPr/>
            <p:nvPr/>
          </p:nvSpPr>
          <p:spPr>
            <a:xfrm>
              <a:off x="1187624" y="2348880"/>
              <a:ext cx="3024336" cy="1152128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" name="Rettangolo arrotondato 5"/>
            <p:cNvSpPr/>
            <p:nvPr/>
          </p:nvSpPr>
          <p:spPr>
            <a:xfrm>
              <a:off x="1583668" y="2636912"/>
              <a:ext cx="2232248" cy="720080"/>
            </a:xfrm>
            <a:prstGeom prst="roundRect">
              <a:avLst/>
            </a:prstGeom>
            <a:gradFill flip="none" rotWithShape="1">
              <a:gsLst>
                <a:gs pos="50000">
                  <a:srgbClr val="3366FF"/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547664" y="2636912"/>
              <a:ext cx="23042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mtClean="0">
                  <a:latin typeface="Calibri"/>
                  <a:cs typeface="Calibri"/>
                </a:rPr>
                <a:t>NEMO-WW3</a:t>
              </a:r>
            </a:p>
            <a:p>
              <a:pPr algn="ctr"/>
              <a:r>
                <a:rPr lang="en-US" sz="1200" b="1" smtClean="0">
                  <a:latin typeface="Calibri"/>
                  <a:cs typeface="Calibri"/>
                </a:rPr>
                <a:t>2-way Circulation-Wave model</a:t>
              </a:r>
            </a:p>
            <a:p>
              <a:pPr algn="ctr"/>
              <a:r>
                <a:rPr lang="en-US" sz="1200" b="1" smtClean="0">
                  <a:latin typeface="Calibri"/>
                  <a:cs typeface="Calibri"/>
                </a:rPr>
                <a:t>Data Assimilation: OceanVar</a:t>
              </a:r>
              <a:endParaRPr lang="en-US" sz="1200" b="1">
                <a:latin typeface="Calibri"/>
                <a:cs typeface="Calibri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547664" y="2348880"/>
              <a:ext cx="2304256" cy="29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mtClean="0">
                  <a:latin typeface="Calibri"/>
                  <a:cs typeface="Calibri"/>
                </a:rPr>
                <a:t>Med-Currents</a:t>
              </a:r>
              <a:endParaRPr lang="en-US" sz="1200" b="1">
                <a:latin typeface="Calibri"/>
                <a:cs typeface="Calibri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043603" y="4365099"/>
            <a:ext cx="3477986" cy="1324947"/>
            <a:chOff x="1043608" y="4365104"/>
            <a:chExt cx="3024336" cy="1152128"/>
          </a:xfrm>
        </p:grpSpPr>
        <p:sp>
          <p:nvSpPr>
            <p:cNvPr id="15" name="Ovale 14"/>
            <p:cNvSpPr/>
            <p:nvPr/>
          </p:nvSpPr>
          <p:spPr>
            <a:xfrm>
              <a:off x="1043608" y="4365104"/>
              <a:ext cx="3024336" cy="1152128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" name="Rettangolo arrotondato 15"/>
            <p:cNvSpPr/>
            <p:nvPr/>
          </p:nvSpPr>
          <p:spPr>
            <a:xfrm>
              <a:off x="1439652" y="4695471"/>
              <a:ext cx="2232248" cy="720080"/>
            </a:xfrm>
            <a:prstGeom prst="roundRect">
              <a:avLst/>
            </a:prstGeom>
            <a:gradFill flip="none" rotWithShape="1">
              <a:gsLst>
                <a:gs pos="12000">
                  <a:srgbClr val="008000"/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403648" y="4695471"/>
              <a:ext cx="23042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mtClean="0">
                  <a:latin typeface="Calibri"/>
                  <a:cs typeface="Calibri"/>
                </a:rPr>
                <a:t>OGSTM-BFM</a:t>
              </a:r>
            </a:p>
            <a:p>
              <a:pPr algn="ctr"/>
              <a:r>
                <a:rPr lang="en-US" sz="1200" b="1" smtClean="0">
                  <a:latin typeface="Calibri"/>
                  <a:cs typeface="Calibri"/>
                </a:rPr>
                <a:t>Transport-biogeochem model</a:t>
              </a:r>
            </a:p>
            <a:p>
              <a:pPr algn="ctr"/>
              <a:r>
                <a:rPr lang="en-US" sz="1200" b="1" smtClean="0">
                  <a:latin typeface="Calibri"/>
                  <a:cs typeface="Calibri"/>
                </a:rPr>
                <a:t>Data Assimilation: 3DVAR</a:t>
              </a:r>
              <a:endParaRPr lang="en-US" sz="1200" b="1">
                <a:latin typeface="Calibri"/>
                <a:cs typeface="Calibri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403648" y="4407439"/>
              <a:ext cx="2304256" cy="29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mtClean="0">
                  <a:latin typeface="Calibri"/>
                  <a:cs typeface="Calibri"/>
                </a:rPr>
                <a:t>Med-Biogeochemistry</a:t>
              </a:r>
              <a:endParaRPr lang="en-US" sz="1200" b="1">
                <a:latin typeface="Calibri"/>
                <a:cs typeface="Calibri"/>
              </a:endParaRPr>
            </a:p>
          </p:txBody>
        </p:sp>
      </p:grpSp>
      <p:sp>
        <p:nvSpPr>
          <p:cNvPr id="10" name="Line Callout 1 9"/>
          <p:cNvSpPr/>
          <p:nvPr/>
        </p:nvSpPr>
        <p:spPr>
          <a:xfrm>
            <a:off x="394869" y="1412776"/>
            <a:ext cx="4537171" cy="4567489"/>
          </a:xfrm>
          <a:prstGeom prst="borderCallout1">
            <a:avLst>
              <a:gd name="adj1" fmla="val 52552"/>
              <a:gd name="adj2" fmla="val 101876"/>
              <a:gd name="adj3" fmla="val 42511"/>
              <a:gd name="adj4" fmla="val 155206"/>
            </a:avLst>
          </a:prstGeom>
          <a:noFill/>
          <a:ln w="50800" cap="rnd">
            <a:solidFill>
              <a:srgbClr val="00009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555776" y="3861048"/>
            <a:ext cx="360040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093296"/>
            <a:ext cx="6835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Schermata 2015-04-24 alle 07.03.5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Vignette-contractant-web-MED-MF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536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>1/16</a:t>
            </a:r>
            <a:r>
              <a:rPr lang="en-US" b="1" baseline="30000" dirty="0">
                <a:latin typeface="Calibri"/>
                <a:cs typeface="Calibri"/>
              </a:rPr>
              <a:t>o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(~6km) hor</a:t>
            </a:r>
            <a:r>
              <a:rPr lang="en-US" b="1" dirty="0">
                <a:latin typeface="Calibri"/>
                <a:cs typeface="Calibri"/>
              </a:rPr>
              <a:t>. res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72 vert. levels</a:t>
            </a:r>
          </a:p>
        </p:txBody>
      </p:sp>
    </p:spTree>
    <p:extLst>
      <p:ext uri="{BB962C8B-B14F-4D97-AF65-F5344CB8AC3E}">
        <p14:creationId xmlns:p14="http://schemas.microsoft.com/office/powerpoint/2010/main" val="937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732240" y="4869160"/>
            <a:ext cx="2339752" cy="1296144"/>
            <a:chOff x="6732240" y="4869160"/>
            <a:chExt cx="2339752" cy="1296144"/>
          </a:xfrm>
        </p:grpSpPr>
        <p:sp>
          <p:nvSpPr>
            <p:cNvPr id="32" name="AutoShape 12"/>
            <p:cNvSpPr>
              <a:spLocks noChangeArrowheads="1"/>
            </p:cNvSpPr>
            <p:nvPr/>
          </p:nvSpPr>
          <p:spPr bwMode="auto">
            <a:xfrm>
              <a:off x="6732240" y="4869160"/>
              <a:ext cx="2339752" cy="1296144"/>
            </a:xfrm>
            <a:prstGeom prst="roundRect">
              <a:avLst>
                <a:gd name="adj" fmla="val 11278"/>
              </a:avLst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en-GB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Rectangle 19"/>
            <p:cNvSpPr/>
            <p:nvPr/>
          </p:nvSpPr>
          <p:spPr>
            <a:xfrm>
              <a:off x="6804248" y="4941168"/>
              <a:ext cx="223224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/>
                  <a:cs typeface="Calibri"/>
                </a:rPr>
                <a:t>+ register data 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rejected</a:t>
              </a: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BU: HCMR 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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CMCC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DU: INGV  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CMCC</a:t>
              </a:r>
              <a:endParaRPr lang="en-US" sz="16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35520" y="2924944"/>
            <a:ext cx="2808288" cy="3816424"/>
          </a:xfrm>
          <a:prstGeom prst="roundRect">
            <a:avLst>
              <a:gd name="adj" fmla="val 10034"/>
            </a:avLst>
          </a:prstGeom>
          <a:solidFill>
            <a:srgbClr val="FFFFFF"/>
          </a:solidFill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10" rIns="91419" bIns="45710" anchor="ctr"/>
          <a:lstStyle/>
          <a:p>
            <a:pPr algn="ctr" defTabSz="17780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Calibri"/>
              <a:cs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987824" y="1052736"/>
            <a:ext cx="3384376" cy="3096344"/>
          </a:xfrm>
          <a:prstGeom prst="roundRect">
            <a:avLst>
              <a:gd name="adj" fmla="val 7370"/>
            </a:avLst>
          </a:prstGeom>
          <a:solidFill>
            <a:srgbClr val="7DAACE">
              <a:alpha val="55000"/>
            </a:srgbClr>
          </a:solidFill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Med</a:t>
            </a:r>
            <a:r>
              <a:rPr lang="en-US" sz="3300" dirty="0" smtClean="0"/>
              <a:t>-Currents component </a:t>
            </a:r>
            <a:r>
              <a:rPr lang="en-US" sz="3300" dirty="0"/>
              <a:t>@ V2</a:t>
            </a:r>
          </a:p>
        </p:txBody>
      </p:sp>
      <p:sp>
        <p:nvSpPr>
          <p:cNvPr id="6" name="CasellaDiTesto 16"/>
          <p:cNvSpPr txBox="1">
            <a:spLocks noChangeArrowheads="1"/>
          </p:cNvSpPr>
          <p:nvPr/>
        </p:nvSpPr>
        <p:spPr bwMode="auto">
          <a:xfrm>
            <a:off x="811707" y="788032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78000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78000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78000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78000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/>
              <a:cs typeface="Calibri"/>
            </a:endParaRPr>
          </a:p>
        </p:txBody>
      </p:sp>
      <p:sp>
        <p:nvSpPr>
          <p:cNvPr id="8" name="TextBox 166"/>
          <p:cNvSpPr txBox="1">
            <a:spLocks noChangeArrowheads="1"/>
          </p:cNvSpPr>
          <p:nvPr/>
        </p:nvSpPr>
        <p:spPr bwMode="auto">
          <a:xfrm>
            <a:off x="6721317" y="1052736"/>
            <a:ext cx="2411760" cy="20210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78000" fontAlgn="base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78000" fontAlgn="base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78000" fontAlgn="base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78000" fontAlgn="base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Aft>
                <a:spcPts val="400"/>
              </a:spcAft>
              <a:defRPr/>
            </a:pPr>
            <a:r>
              <a:rPr lang="en-US" sz="1400" b="1" dirty="0" smtClean="0">
                <a:latin typeface="Calibri"/>
                <a:cs typeface="Calibri"/>
              </a:rPr>
              <a:t>OBSERVATIONS</a:t>
            </a:r>
          </a:p>
          <a:p>
            <a:pPr>
              <a:defRPr/>
            </a:pPr>
            <a:r>
              <a:rPr lang="en-US" sz="1200" b="1" dirty="0" smtClean="0">
                <a:latin typeface="Calibri"/>
                <a:cs typeface="Calibri"/>
              </a:rPr>
              <a:t>Along </a:t>
            </a:r>
            <a:r>
              <a:rPr lang="en-US" sz="1200" b="1" dirty="0">
                <a:latin typeface="Calibri"/>
                <a:cs typeface="Calibri"/>
              </a:rPr>
              <a:t>track satellite SLA </a:t>
            </a:r>
          </a:p>
          <a:p>
            <a:pPr>
              <a:defRPr/>
            </a:pPr>
            <a:r>
              <a:rPr lang="en-US" sz="1200" dirty="0">
                <a:latin typeface="Calibri"/>
                <a:cs typeface="Calibri"/>
              </a:rPr>
              <a:t>from CMEMS SL-TAC, for </a:t>
            </a:r>
            <a:r>
              <a:rPr lang="en-US" sz="1200" dirty="0" smtClean="0">
                <a:latin typeface="Calibri"/>
                <a:cs typeface="Calibri"/>
              </a:rPr>
              <a:t>all available </a:t>
            </a:r>
            <a:r>
              <a:rPr lang="en-US" sz="1200" dirty="0">
                <a:latin typeface="Calibri"/>
                <a:cs typeface="Calibri"/>
              </a:rPr>
              <a:t>satellites:</a:t>
            </a:r>
          </a:p>
          <a:p>
            <a:pPr>
              <a:buSzPct val="70000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Jason </a:t>
            </a:r>
            <a:r>
              <a:rPr lang="en-US" sz="1200" dirty="0" smtClean="0">
                <a:latin typeface="Calibri"/>
                <a:ea typeface="+mn-ea"/>
                <a:cs typeface="Calibri"/>
              </a:rPr>
              <a:t>2, Cryosat2, </a:t>
            </a:r>
            <a:r>
              <a:rPr lang="en-US" sz="1200" dirty="0" err="1" smtClean="0">
                <a:latin typeface="Calibri"/>
                <a:ea typeface="+mn-ea"/>
                <a:cs typeface="Calibri"/>
              </a:rPr>
              <a:t>Saral</a:t>
            </a:r>
            <a:r>
              <a:rPr lang="en-US" sz="1200" dirty="0">
                <a:latin typeface="Calibri"/>
                <a:ea typeface="+mn-ea"/>
                <a:cs typeface="Calibri"/>
              </a:rPr>
              <a:t>/</a:t>
            </a:r>
            <a:r>
              <a:rPr lang="en-US" sz="1200" dirty="0" err="1" smtClean="0">
                <a:latin typeface="Calibri"/>
                <a:ea typeface="+mn-ea"/>
                <a:cs typeface="Calibri"/>
              </a:rPr>
              <a:t>AltiKa</a:t>
            </a:r>
            <a:endParaRPr lang="en-US" sz="1200" dirty="0" smtClean="0">
              <a:latin typeface="Calibri"/>
              <a:ea typeface="+mn-ea"/>
              <a:cs typeface="Calibri"/>
            </a:endParaRPr>
          </a:p>
          <a:p>
            <a:r>
              <a:rPr lang="en-US" sz="1200" b="1" dirty="0">
                <a:latin typeface="Calibri"/>
                <a:cs typeface="Calibri"/>
              </a:rPr>
              <a:t>Satellite SST (L4) </a:t>
            </a:r>
          </a:p>
          <a:p>
            <a:r>
              <a:rPr lang="en-US" sz="1200" dirty="0">
                <a:latin typeface="Calibri"/>
                <a:cs typeface="Calibri"/>
              </a:rPr>
              <a:t>from CMEMS OSI </a:t>
            </a:r>
            <a:r>
              <a:rPr lang="en-US" sz="1200" dirty="0" smtClean="0">
                <a:latin typeface="Calibri"/>
                <a:cs typeface="Calibri"/>
              </a:rPr>
              <a:t>TAC</a:t>
            </a:r>
          </a:p>
          <a:p>
            <a:r>
              <a:rPr lang="en-US" sz="1200" b="1" dirty="0">
                <a:latin typeface="Calibri"/>
                <a:cs typeface="Calibri"/>
              </a:rPr>
              <a:t>Vertical profiles  of T and S </a:t>
            </a:r>
            <a:r>
              <a:rPr lang="en-US" sz="1200" dirty="0">
                <a:latin typeface="Calibri"/>
                <a:cs typeface="Calibri"/>
              </a:rPr>
              <a:t> </a:t>
            </a:r>
          </a:p>
          <a:p>
            <a:r>
              <a:rPr lang="en-US" sz="1200" dirty="0">
                <a:latin typeface="Calibri"/>
                <a:cs typeface="Calibri"/>
              </a:rPr>
              <a:t>from CMEMS </a:t>
            </a:r>
            <a:r>
              <a:rPr lang="en-US" sz="1200" dirty="0" err="1">
                <a:latin typeface="Calibri"/>
                <a:cs typeface="Calibri"/>
              </a:rPr>
              <a:t>InSitu</a:t>
            </a:r>
            <a:r>
              <a:rPr lang="en-US" sz="1200" dirty="0">
                <a:latin typeface="Calibri"/>
                <a:cs typeface="Calibri"/>
              </a:rPr>
              <a:t> TAC:       </a:t>
            </a:r>
          </a:p>
          <a:p>
            <a:r>
              <a:rPr lang="en-US" sz="1200" dirty="0">
                <a:latin typeface="Calibri"/>
                <a:cs typeface="Calibri"/>
              </a:rPr>
              <a:t>Argo, XBT, </a:t>
            </a:r>
            <a:r>
              <a:rPr lang="en-US" sz="1200" dirty="0" smtClean="0">
                <a:latin typeface="Calibri"/>
                <a:cs typeface="Calibri"/>
              </a:rPr>
              <a:t>Gliders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5075" y="1052736"/>
            <a:ext cx="2644717" cy="1800200"/>
          </a:xfrm>
          <a:prstGeom prst="roundRect">
            <a:avLst>
              <a:gd name="adj" fmla="val 10083"/>
            </a:avLst>
          </a:prstGeom>
          <a:solidFill>
            <a:srgbClr val="FFFFFF"/>
          </a:solidFill>
          <a:ln w="28575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780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482" y="1038215"/>
            <a:ext cx="26683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780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alibri"/>
                <a:ea typeface="+mn-ea"/>
                <a:cs typeface="Calibri"/>
              </a:rPr>
              <a:t>ATMOSPHERIC FORCINGS</a:t>
            </a:r>
          </a:p>
          <a:p>
            <a:pPr defTabSz="17780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Calibri"/>
                <a:ea typeface="+mn-ea"/>
                <a:cs typeface="Calibri"/>
              </a:rPr>
              <a:t>ECMWF </a:t>
            </a:r>
            <a:r>
              <a:rPr lang="en-US" sz="1200" dirty="0">
                <a:latin typeface="Calibri"/>
                <a:ea typeface="+mn-ea"/>
                <a:cs typeface="Calibri"/>
              </a:rPr>
              <a:t>1/8</a:t>
            </a:r>
            <a:r>
              <a:rPr lang="en-US" sz="1200" baseline="30000" dirty="0">
                <a:latin typeface="Calibri"/>
                <a:ea typeface="+mn-ea"/>
                <a:cs typeface="Calibri"/>
              </a:rPr>
              <a:t>o</a:t>
            </a:r>
            <a:r>
              <a:rPr lang="en-US" sz="1200" dirty="0">
                <a:latin typeface="Calibri"/>
                <a:ea typeface="+mn-ea"/>
                <a:cs typeface="Calibri"/>
              </a:rPr>
              <a:t> forecast/analysis fields time resolution: 3/6 </a:t>
            </a:r>
            <a:r>
              <a:rPr lang="en-US" sz="1200" dirty="0" err="1">
                <a:latin typeface="Calibri"/>
                <a:ea typeface="+mn-ea"/>
                <a:cs typeface="Calibri"/>
              </a:rPr>
              <a:t>hrs</a:t>
            </a:r>
            <a:r>
              <a:rPr lang="en-US" sz="1200" dirty="0">
                <a:latin typeface="Calibri"/>
                <a:ea typeface="+mn-ea"/>
                <a:cs typeface="Calibri"/>
              </a:rPr>
              <a:t>: </a:t>
            </a: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mean sea level pressure (MSLP)</a:t>
            </a: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cloud cover</a:t>
            </a: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2m relative humidity </a:t>
            </a: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2m air temperature</a:t>
            </a: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>
                <a:latin typeface="Calibri"/>
                <a:ea typeface="+mn-ea"/>
                <a:cs typeface="Calibri"/>
              </a:rPr>
              <a:t>10m </a:t>
            </a:r>
            <a:r>
              <a:rPr lang="en-US" sz="1200" dirty="0" smtClean="0">
                <a:latin typeface="Calibri"/>
                <a:ea typeface="+mn-ea"/>
                <a:cs typeface="Calibri"/>
              </a:rPr>
              <a:t>wind velocity</a:t>
            </a:r>
            <a:endParaRPr lang="en-US" sz="1200" dirty="0">
              <a:latin typeface="Calibri"/>
              <a:ea typeface="+mn-ea"/>
              <a:cs typeface="Calibri"/>
            </a:endParaRPr>
          </a:p>
          <a:p>
            <a:pPr marL="36000" indent="-180000" defTabSz="1778032" fontAlgn="auto">
              <a:spcBef>
                <a:spcPts val="0"/>
              </a:spcBef>
              <a:spcAft>
                <a:spcPts val="0"/>
              </a:spcAft>
              <a:buSzPct val="70000"/>
              <a:buFont typeface="Wingdings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Precipitation</a:t>
            </a:r>
            <a:endParaRPr lang="en-US" sz="1200" dirty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660232" y="1052736"/>
            <a:ext cx="2376264" cy="2016224"/>
          </a:xfrm>
          <a:prstGeom prst="roundRect">
            <a:avLst>
              <a:gd name="adj" fmla="val 6786"/>
            </a:avLst>
          </a:prstGeom>
          <a:noFill/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780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789"/>
          <a:stretch/>
        </p:blipFill>
        <p:spPr>
          <a:xfrm>
            <a:off x="49807" y="4797152"/>
            <a:ext cx="2777067" cy="1374685"/>
          </a:xfrm>
          <a:prstGeom prst="rect">
            <a:avLst/>
          </a:prstGeom>
        </p:spPr>
      </p:pic>
      <p:sp>
        <p:nvSpPr>
          <p:cNvPr id="48" name="Rectangle 176"/>
          <p:cNvSpPr>
            <a:spLocks noChangeArrowheads="1"/>
          </p:cNvSpPr>
          <p:nvPr/>
        </p:nvSpPr>
        <p:spPr bwMode="auto">
          <a:xfrm>
            <a:off x="107529" y="2996952"/>
            <a:ext cx="2520280" cy="360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0" rIns="91419" bIns="45710">
            <a:spAutoFit/>
          </a:bodyPr>
          <a:lstStyle/>
          <a:p>
            <a:r>
              <a:rPr lang="en-US" sz="1200" b="1" dirty="0" smtClean="0">
                <a:solidFill>
                  <a:srgbClr val="292934"/>
                </a:solidFill>
                <a:latin typeface="Calibri"/>
                <a:cs typeface="Calibri"/>
              </a:rPr>
              <a:t>LAND RIVER RUNOFF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: Ebro, Rhone, Po, </a:t>
            </a:r>
            <a:r>
              <a:rPr lang="en-US" sz="1200" dirty="0" err="1" smtClean="0">
                <a:solidFill>
                  <a:srgbClr val="292934"/>
                </a:solidFill>
                <a:latin typeface="Calibri"/>
                <a:cs typeface="Calibri"/>
              </a:rPr>
              <a:t>Vjosë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rgbClr val="292934"/>
                </a:solidFill>
                <a:latin typeface="Calibri"/>
                <a:cs typeface="Calibri"/>
              </a:rPr>
              <a:t>Seman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, Buna-</a:t>
            </a:r>
            <a:r>
              <a:rPr lang="en-US" sz="1200" dirty="0" err="1" smtClean="0">
                <a:solidFill>
                  <a:srgbClr val="292934"/>
                </a:solidFill>
                <a:latin typeface="Calibri"/>
                <a:cs typeface="Calibri"/>
              </a:rPr>
              <a:t>Bojana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, Nile (climatological data) </a:t>
            </a:r>
          </a:p>
          <a:p>
            <a:r>
              <a:rPr lang="en-US" sz="1200" b="1" dirty="0" smtClean="0">
                <a:solidFill>
                  <a:srgbClr val="292934"/>
                </a:solidFill>
                <a:latin typeface="Calibri"/>
                <a:cs typeface="Calibri"/>
              </a:rPr>
              <a:t>DARDANELLES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 inflow parameterized as a river </a:t>
            </a:r>
          </a:p>
          <a:p>
            <a:r>
              <a:rPr lang="en-US" sz="1200" b="1" dirty="0" smtClean="0">
                <a:solidFill>
                  <a:srgbClr val="292934"/>
                </a:solidFill>
                <a:latin typeface="Calibri"/>
                <a:cs typeface="Calibri"/>
              </a:rPr>
              <a:t>BOUNDARY CONDITIONS 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in the Atlantic</a:t>
            </a:r>
            <a:r>
              <a:rPr lang="en-US" sz="1200" b="1" dirty="0" smtClean="0">
                <a:solidFill>
                  <a:srgbClr val="292934"/>
                </a:solidFill>
                <a:latin typeface="Calibri"/>
                <a:cs typeface="Calibri"/>
              </a:rPr>
              <a:t>: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 daily analyses/forecasts from Global Ocean MFC @ 1/12° hor. res., 50 vert. </a:t>
            </a:r>
            <a:r>
              <a:rPr lang="en-US" sz="1200" dirty="0" err="1" smtClean="0">
                <a:solidFill>
                  <a:srgbClr val="292934"/>
                </a:solidFill>
                <a:latin typeface="Calibri"/>
                <a:cs typeface="Calibri"/>
              </a:rPr>
              <a:t>lev.</a:t>
            </a:r>
            <a:endParaRPr lang="en-US" sz="1200" dirty="0" smtClean="0">
              <a:solidFill>
                <a:srgbClr val="292934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endParaRPr lang="en-US" sz="1200" b="1" dirty="0" smtClean="0">
              <a:solidFill>
                <a:srgbClr val="292934"/>
              </a:solidFill>
              <a:latin typeface="Calibri"/>
              <a:cs typeface="Calibri"/>
            </a:endParaRPr>
          </a:p>
          <a:p>
            <a:r>
              <a:rPr lang="en-US" sz="1200" b="1" dirty="0" smtClean="0">
                <a:solidFill>
                  <a:srgbClr val="292934"/>
                </a:solidFill>
                <a:latin typeface="Calibri"/>
                <a:cs typeface="Calibri"/>
              </a:rPr>
              <a:t>INITIAL CONDITIONS </a:t>
            </a:r>
            <a:r>
              <a:rPr lang="en-US" sz="1200" dirty="0" smtClean="0">
                <a:solidFill>
                  <a:srgbClr val="292934"/>
                </a:solidFill>
                <a:latin typeface="Calibri"/>
                <a:cs typeface="Calibri"/>
              </a:rPr>
              <a:t>from op. restart</a:t>
            </a:r>
            <a:endParaRPr lang="en-US" sz="1200" dirty="0">
              <a:solidFill>
                <a:srgbClr val="292934"/>
              </a:solidFill>
              <a:latin typeface="Calibri"/>
              <a:cs typeface="Calibri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96752"/>
            <a:ext cx="1440000" cy="1288421"/>
          </a:xfrm>
          <a:prstGeom prst="rect">
            <a:avLst/>
          </a:prstGeom>
        </p:spPr>
      </p:pic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3059832" y="1196752"/>
            <a:ext cx="1728192" cy="129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0" rIns="91419" bIns="4571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NEMO-WW3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Circulation-Wave</a:t>
            </a:r>
            <a:endParaRPr lang="en-US" sz="1200" b="1" dirty="0">
              <a:latin typeface="Calibri"/>
              <a:cs typeface="Calibri"/>
            </a:endParaRPr>
          </a:p>
          <a:p>
            <a:pPr algn="ctr"/>
            <a:r>
              <a:rPr lang="en-US" sz="1200" dirty="0">
                <a:latin typeface="Calibri"/>
                <a:cs typeface="Calibri"/>
              </a:rPr>
              <a:t>modeling system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2-way hourly coupling</a:t>
            </a:r>
          </a:p>
          <a:p>
            <a:pPr algn="ctr"/>
            <a:r>
              <a:rPr lang="en-US" sz="1200" b="1" dirty="0">
                <a:latin typeface="Calibri"/>
                <a:cs typeface="Calibri"/>
              </a:rPr>
              <a:t>1/16</a:t>
            </a:r>
            <a:r>
              <a:rPr lang="en-US" sz="1200" b="1" baseline="30000" dirty="0">
                <a:latin typeface="Calibri"/>
                <a:cs typeface="Calibri"/>
              </a:rPr>
              <a:t>o</a:t>
            </a:r>
            <a:r>
              <a:rPr lang="en-US" sz="1200" b="1" dirty="0">
                <a:latin typeface="Calibri"/>
                <a:cs typeface="Calibri"/>
              </a:rPr>
              <a:t> hor. res</a:t>
            </a:r>
          </a:p>
          <a:p>
            <a:pPr algn="ctr"/>
            <a:r>
              <a:rPr lang="en-US" sz="1200" b="1" dirty="0">
                <a:latin typeface="Calibri"/>
                <a:cs typeface="Calibri"/>
              </a:rPr>
              <a:t>72 vert. levels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3059832" y="2660740"/>
            <a:ext cx="3168352" cy="1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0" rIns="91419" bIns="4571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Calibri"/>
                <a:cs typeface="Calibri"/>
              </a:rPr>
              <a:t>Data Assimilation: 3DVar</a:t>
            </a:r>
            <a:endParaRPr lang="en-US" sz="1600" dirty="0">
              <a:latin typeface="Calibri"/>
              <a:cs typeface="Calibri"/>
            </a:endParaRPr>
          </a:p>
          <a:p>
            <a:pPr algn="ctr"/>
            <a:r>
              <a:rPr lang="en-US" sz="1200" dirty="0">
                <a:latin typeface="Calibri"/>
                <a:cs typeface="Calibri"/>
              </a:rPr>
              <a:t>Satellite and </a:t>
            </a:r>
            <a:r>
              <a:rPr lang="en-US" sz="1200" dirty="0" err="1">
                <a:latin typeface="Calibri"/>
                <a:cs typeface="Calibri"/>
              </a:rPr>
              <a:t>InSitu</a:t>
            </a:r>
            <a:r>
              <a:rPr lang="en-US" sz="1200" dirty="0">
                <a:latin typeface="Calibri"/>
                <a:cs typeface="Calibri"/>
              </a:rPr>
              <a:t> observations are jointly assimilated using a 3D </a:t>
            </a:r>
            <a:r>
              <a:rPr lang="en-US" sz="1200" dirty="0" err="1">
                <a:latin typeface="Calibri"/>
                <a:cs typeface="Calibri"/>
              </a:rPr>
              <a:t>variational</a:t>
            </a:r>
            <a:r>
              <a:rPr lang="en-US" sz="1200" dirty="0">
                <a:latin typeface="Calibri"/>
                <a:cs typeface="Calibri"/>
              </a:rPr>
              <a:t> assimilation scheme with a daily assimilation cycle. Non-solar heat flux correction is achieved through satellite SST nudging. </a:t>
            </a:r>
          </a:p>
        </p:txBody>
      </p:sp>
      <p:sp>
        <p:nvSpPr>
          <p:cNvPr id="56" name="Rectangle 19"/>
          <p:cNvSpPr/>
          <p:nvPr/>
        </p:nvSpPr>
        <p:spPr>
          <a:xfrm>
            <a:off x="6660232" y="3212976"/>
            <a:ext cx="2304256" cy="861754"/>
          </a:xfrm>
          <a:prstGeom prst="rect">
            <a:avLst/>
          </a:prstGeom>
        </p:spPr>
        <p:txBody>
          <a:bodyPr wrap="square" lIns="91419" tIns="45710" rIns="91419" bIns="4571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PRODUCTS</a:t>
            </a:r>
            <a:endParaRPr lang="en-US" sz="1400" b="1" dirty="0">
              <a:latin typeface="Calibri"/>
              <a:cs typeface="Calibri"/>
            </a:endParaRPr>
          </a:p>
          <a:p>
            <a:pPr algn="ctr"/>
            <a:r>
              <a:rPr lang="en-US" sz="1200" dirty="0">
                <a:latin typeface="Calibri"/>
                <a:cs typeface="Calibri"/>
              </a:rPr>
              <a:t>3D daily/hourly  fields of: T, S, UV; 2D daily/hourly  fields of: SSH, Stokes Drift, </a:t>
            </a:r>
            <a:r>
              <a:rPr lang="en-US" sz="1200" b="1" dirty="0">
                <a:solidFill>
                  <a:srgbClr val="FF0000"/>
                </a:solidFill>
                <a:latin typeface="Calibri"/>
                <a:cs typeface="Calibri"/>
              </a:rPr>
              <a:t>MLD, Tb</a:t>
            </a: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2699792" y="1844824"/>
            <a:ext cx="290386" cy="443857"/>
          </a:xfrm>
          <a:prstGeom prst="rightArrow">
            <a:avLst>
              <a:gd name="adj1" fmla="val 34528"/>
              <a:gd name="adj2" fmla="val 57062"/>
            </a:avLst>
          </a:prstGeom>
          <a:solidFill>
            <a:schemeClr val="tx2">
              <a:lumMod val="75000"/>
            </a:schemeClr>
          </a:solidFill>
          <a:ln w="9525">
            <a:solidFill>
              <a:srgbClr val="A5392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rial" charset="0"/>
              </a:rPr>
              <a:t>    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18052256">
            <a:off x="2612678" y="2577194"/>
            <a:ext cx="615994" cy="443857"/>
          </a:xfrm>
          <a:prstGeom prst="rightArrow">
            <a:avLst>
              <a:gd name="adj1" fmla="val 34528"/>
              <a:gd name="adj2" fmla="val 57062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rial" charset="0"/>
              </a:rPr>
              <a:t>    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 rot="10800000">
            <a:off x="6084168" y="2564902"/>
            <a:ext cx="576064" cy="443857"/>
          </a:xfrm>
          <a:prstGeom prst="rightArrow">
            <a:avLst>
              <a:gd name="adj1" fmla="val 34528"/>
              <a:gd name="adj2" fmla="val 57062"/>
            </a:avLst>
          </a:prstGeom>
          <a:solidFill>
            <a:srgbClr val="000090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rial" charset="0"/>
              </a:rPr>
              <a:t>    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87824" y="4437112"/>
            <a:ext cx="6156176" cy="2466805"/>
            <a:chOff x="2987824" y="4509120"/>
            <a:chExt cx="5972873" cy="239479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1705" t="7127" r="3580" b="10399"/>
            <a:stretch/>
          </p:blipFill>
          <p:spPr>
            <a:xfrm>
              <a:off x="2987824" y="4509120"/>
              <a:ext cx="5972873" cy="2304256"/>
            </a:xfrm>
            <a:prstGeom prst="rect">
              <a:avLst/>
            </a:prstGeom>
          </p:spPr>
        </p:pic>
        <p:sp>
          <p:nvSpPr>
            <p:cNvPr id="26" name="Rectangle 52"/>
            <p:cNvSpPr>
              <a:spLocks noChangeAspect="1" noChangeArrowheads="1"/>
            </p:cNvSpPr>
            <p:nvPr/>
          </p:nvSpPr>
          <p:spPr bwMode="auto">
            <a:xfrm rot="3145698">
              <a:off x="3827669" y="5773084"/>
              <a:ext cx="1800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200" b="1" u="sng">
                  <a:solidFill>
                    <a:srgbClr val="800000"/>
                  </a:solidFill>
                </a:rPr>
                <a:t>The Operational Chain</a:t>
              </a:r>
              <a:endParaRPr lang="en-US" sz="1200" u="sng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6660232" y="3140968"/>
            <a:ext cx="2376264" cy="1008112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 flipV="1">
            <a:off x="6372200" y="3140968"/>
            <a:ext cx="332606" cy="493769"/>
          </a:xfrm>
          <a:prstGeom prst="rightArrow">
            <a:avLst>
              <a:gd name="adj1" fmla="val 42313"/>
              <a:gd name="adj2" fmla="val 46032"/>
            </a:avLst>
          </a:prstGeom>
          <a:solidFill>
            <a:schemeClr val="bg1">
              <a:lumMod val="75000"/>
            </a:schemeClr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59832" y="2636912"/>
            <a:ext cx="3240360" cy="1296144"/>
          </a:xfrm>
          <a:prstGeom prst="roundRect">
            <a:avLst>
              <a:gd name="adj" fmla="val 25159"/>
            </a:avLst>
          </a:prstGeom>
          <a:noFill/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92019" y="2937605"/>
            <a:ext cx="3402527" cy="1374315"/>
            <a:chOff x="2992019" y="2937605"/>
            <a:chExt cx="3402527" cy="137431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l="21768" r="21721" b="11728"/>
            <a:stretch/>
          </p:blipFill>
          <p:spPr>
            <a:xfrm>
              <a:off x="2992019" y="2937605"/>
              <a:ext cx="3402527" cy="13743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996291" y="3831375"/>
              <a:ext cx="3384376" cy="46616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pic>
        <p:nvPicPr>
          <p:cNvPr id="35" name="Picture 3" descr="Schermata 2015-04-24 alle 07.03.5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Vignette-contractant-web-MED-MF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1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861300" y="463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304800" y="5892800"/>
            <a:ext cx="8521700" cy="2159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" name="TextBox 29"/>
          <p:cNvSpPr txBox="1"/>
          <p:nvPr/>
        </p:nvSpPr>
        <p:spPr>
          <a:xfrm>
            <a:off x="14111" y="6159500"/>
            <a:ext cx="96012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Every Day</a:t>
            </a:r>
            <a:endParaRPr lang="en-US" sz="1500" b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60400" y="1553634"/>
            <a:ext cx="0" cy="4567514"/>
          </a:xfrm>
          <a:prstGeom prst="line">
            <a:avLst/>
          </a:prstGeom>
          <a:ln w="57150" cmpd="sng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158240"/>
            <a:ext cx="2915816" cy="65186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rmAutofit/>
          </a:bodyPr>
          <a:lstStyle/>
          <a:p>
            <a:pPr algn="ctr"/>
            <a:r>
              <a:rPr lang="en-US" sz="1400" b="1" dirty="0" smtClean="0"/>
              <a:t>T</a:t>
            </a:r>
            <a:r>
              <a:rPr lang="en-US" sz="1400" b="1" dirty="0"/>
              <a:t>, S, SST, SSH, </a:t>
            </a:r>
            <a:r>
              <a:rPr lang="en-US" sz="1400" b="1" dirty="0" smtClean="0"/>
              <a:t>U, V </a:t>
            </a:r>
            <a:r>
              <a:rPr lang="en-US" sz="1400" dirty="0" smtClean="0"/>
              <a:t>(</a:t>
            </a:r>
            <a:r>
              <a:rPr lang="en-US" sz="1400" dirty="0" err="1" smtClean="0"/>
              <a:t>indep</a:t>
            </a:r>
            <a:r>
              <a:rPr lang="en-US" sz="1400" dirty="0" smtClean="0"/>
              <a:t>. data from moorings: </a:t>
            </a:r>
            <a:r>
              <a:rPr lang="en-US" sz="1400" dirty="0" smtClean="0">
                <a:hlinkClick r:id="rId2"/>
              </a:rPr>
              <a:t>calval.bo.ingv.it/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5" name="Titolo 1"/>
          <p:cNvSpPr txBox="1">
            <a:spLocks/>
          </p:cNvSpPr>
          <p:nvPr/>
        </p:nvSpPr>
        <p:spPr>
          <a:xfrm>
            <a:off x="107504" y="62136"/>
            <a:ext cx="903649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/>
              <a:t>Med-Currents: Product Quality @ V2</a:t>
            </a:r>
            <a:endParaRPr lang="en-US" sz="3300" dirty="0"/>
          </a:p>
        </p:txBody>
      </p:sp>
      <p:grpSp>
        <p:nvGrpSpPr>
          <p:cNvPr id="5" name="Group 4"/>
          <p:cNvGrpSpPr/>
          <p:nvPr/>
        </p:nvGrpSpPr>
        <p:grpSpPr>
          <a:xfrm>
            <a:off x="2843808" y="908720"/>
            <a:ext cx="5542813" cy="4895180"/>
            <a:chOff x="2843808" y="908720"/>
            <a:chExt cx="5542813" cy="48951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808" y="2348880"/>
              <a:ext cx="5542813" cy="3455020"/>
            </a:xfrm>
            <a:prstGeom prst="rect">
              <a:avLst/>
            </a:prstGeom>
          </p:spPr>
        </p:pic>
        <p:pic>
          <p:nvPicPr>
            <p:cNvPr id="3" name="Picture 2" descr="Screen Shot 2016-04-21 at 07.34.4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908720"/>
              <a:ext cx="2789312" cy="1379819"/>
            </a:xfrm>
            <a:prstGeom prst="rect">
              <a:avLst/>
            </a:prstGeom>
          </p:spPr>
        </p:pic>
      </p:grpSp>
      <p:pic>
        <p:nvPicPr>
          <p:cNvPr id="45" name="Picture 3" descr="Schermata 2015-04-24 alle 07.03.5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Vignette-contractant-web-MED-MF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9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Arrow 28"/>
          <p:cNvSpPr/>
          <p:nvPr/>
        </p:nvSpPr>
        <p:spPr>
          <a:xfrm>
            <a:off x="304800" y="5892800"/>
            <a:ext cx="8521700" cy="2159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60400" y="1553634"/>
            <a:ext cx="0" cy="4567514"/>
          </a:xfrm>
          <a:prstGeom prst="line">
            <a:avLst/>
          </a:prstGeom>
          <a:ln w="57150" cmpd="sng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158240"/>
            <a:ext cx="2915816" cy="65186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rmAutofit/>
          </a:bodyPr>
          <a:lstStyle/>
          <a:p>
            <a:pPr algn="ctr"/>
            <a:r>
              <a:rPr lang="en-US" sz="1400" b="1" dirty="0" smtClean="0"/>
              <a:t>T</a:t>
            </a:r>
            <a:r>
              <a:rPr lang="en-US" sz="1400" b="1" dirty="0"/>
              <a:t>, S, SST, SSH, </a:t>
            </a:r>
            <a:r>
              <a:rPr lang="en-US" sz="1400" b="1" dirty="0" smtClean="0"/>
              <a:t>U, V </a:t>
            </a:r>
            <a:r>
              <a:rPr lang="en-US" sz="1400" dirty="0" smtClean="0"/>
              <a:t>(</a:t>
            </a:r>
            <a:r>
              <a:rPr lang="en-US" sz="1400" dirty="0" err="1" smtClean="0"/>
              <a:t>indep</a:t>
            </a:r>
            <a:r>
              <a:rPr lang="en-US" sz="1400" dirty="0" smtClean="0"/>
              <a:t>. data from moorings: </a:t>
            </a:r>
            <a:r>
              <a:rPr lang="en-US" sz="1400" dirty="0" smtClean="0">
                <a:hlinkClick r:id="rId2"/>
              </a:rPr>
              <a:t>calval.bo.ingv.it/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755576" y="1924903"/>
            <a:ext cx="2687588" cy="4788595"/>
            <a:chOff x="755576" y="1924903"/>
            <a:chExt cx="2687588" cy="4788595"/>
          </a:xfrm>
        </p:grpSpPr>
        <p:sp>
          <p:nvSpPr>
            <p:cNvPr id="31" name="TextBox 30"/>
            <p:cNvSpPr txBox="1"/>
            <p:nvPr/>
          </p:nvSpPr>
          <p:spPr>
            <a:xfrm>
              <a:off x="1123758" y="6159500"/>
              <a:ext cx="889000" cy="55399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/>
                <a:t>Every Week</a:t>
              </a:r>
              <a:endParaRPr lang="en-US" sz="1500" b="1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386840" y="3146652"/>
              <a:ext cx="0" cy="2978982"/>
            </a:xfrm>
            <a:prstGeom prst="line">
              <a:avLst/>
            </a:prstGeom>
            <a:ln w="5715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55576" y="1924903"/>
              <a:ext cx="2687588" cy="12003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1400" b="1" dirty="0" smtClean="0"/>
                <a:t>T</a:t>
              </a:r>
              <a:r>
                <a:rPr lang="en-US" sz="1400" b="1" dirty="0"/>
                <a:t>, S, </a:t>
              </a:r>
              <a:r>
                <a:rPr lang="en-US" sz="1400" b="1" dirty="0" smtClean="0"/>
                <a:t>SLA </a:t>
              </a:r>
              <a:r>
                <a:rPr lang="en-US" sz="1400" dirty="0" smtClean="0"/>
                <a:t>(misfits of quasi-</a:t>
              </a:r>
              <a:r>
                <a:rPr lang="en-US" sz="1400" dirty="0" err="1" smtClean="0"/>
                <a:t>indep</a:t>
              </a:r>
              <a:r>
                <a:rPr lang="en-US" sz="1400" dirty="0" smtClean="0"/>
                <a:t>. </a:t>
              </a:r>
              <a:r>
                <a:rPr lang="en-US" sz="1400" dirty="0"/>
                <a:t>d</a:t>
              </a:r>
              <a:r>
                <a:rPr lang="en-US" sz="1400" dirty="0" smtClean="0"/>
                <a:t>ata)	</a:t>
              </a:r>
              <a:r>
                <a:rPr lang="en-US" sz="1400" dirty="0" smtClean="0">
                  <a:hlinkClick r:id="rId3"/>
                </a:rPr>
                <a:t>medforecast.bo.ingv.it</a:t>
              </a:r>
              <a:r>
                <a:rPr lang="en-US" sz="1400" dirty="0">
                  <a:hlinkClick r:id="rId3"/>
                </a:rPr>
                <a:t>/mfs-copernicus-evaluation</a:t>
              </a:r>
              <a:r>
                <a:rPr lang="en-US" sz="1400" dirty="0" smtClean="0">
                  <a:hlinkClick r:id="rId3"/>
                </a:rPr>
                <a:t>/</a:t>
              </a:r>
              <a:endParaRPr lang="en-US" sz="1400" dirty="0" smtClean="0"/>
            </a:p>
          </p:txBody>
        </p:sp>
      </p:grpSp>
      <p:pic>
        <p:nvPicPr>
          <p:cNvPr id="71" name="Picture 70" descr="TimeserieSLA_RMS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r="4392"/>
          <a:stretch/>
        </p:blipFill>
        <p:spPr>
          <a:xfrm>
            <a:off x="3563888" y="908720"/>
            <a:ext cx="3600000" cy="316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 descr="rms_8_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4613" b="4033"/>
          <a:stretch/>
        </p:blipFill>
        <p:spPr>
          <a:xfrm>
            <a:off x="4211960" y="1484784"/>
            <a:ext cx="4111272" cy="3240000"/>
          </a:xfrm>
          <a:prstGeom prst="rect">
            <a:avLst/>
          </a:prstGeom>
          <a:ln>
            <a:solidFill>
              <a:srgbClr val="292934"/>
            </a:solidFill>
          </a:ln>
        </p:spPr>
      </p:pic>
      <p:sp>
        <p:nvSpPr>
          <p:cNvPr id="75" name="Titolo 1"/>
          <p:cNvSpPr txBox="1">
            <a:spLocks/>
          </p:cNvSpPr>
          <p:nvPr/>
        </p:nvSpPr>
        <p:spPr>
          <a:xfrm>
            <a:off x="107504" y="62136"/>
            <a:ext cx="903649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/>
              <a:t>Med-Currents: Product Quality @ V2</a:t>
            </a:r>
            <a:endParaRPr lang="en-US" sz="33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51" y="2492896"/>
            <a:ext cx="4320339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14111" y="6159500"/>
            <a:ext cx="96012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Every Day</a:t>
            </a:r>
            <a:endParaRPr lang="en-US" sz="1500" b="1" dirty="0"/>
          </a:p>
        </p:txBody>
      </p:sp>
      <p:pic>
        <p:nvPicPr>
          <p:cNvPr id="45" name="Picture 3" descr="Schermata 2015-04-24 alle 07.03.5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Vignette-contractant-web-MED-MF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8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980728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One year (2014) of model integration using ECMWF 10m analyses 6-h winds at 1/8 hor. res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0126" y="1412776"/>
            <a:ext cx="3523874" cy="5452274"/>
            <a:chOff x="5620126" y="1412776"/>
            <a:chExt cx="3523874" cy="5452274"/>
          </a:xfrm>
        </p:grpSpPr>
        <p:pic>
          <p:nvPicPr>
            <p:cNvPr id="20" name="Picture 19" descr="AllBuoys_HS_qq_scatter.tif"/>
            <p:cNvPicPr/>
            <p:nvPr/>
          </p:nvPicPr>
          <p:blipFill>
            <a:blip r:embed="rId2" cstate="print"/>
            <a:srcRect l="5394" r="4708"/>
            <a:stretch>
              <a:fillRect/>
            </a:stretch>
          </p:blipFill>
          <p:spPr>
            <a:xfrm>
              <a:off x="5620126" y="3356992"/>
              <a:ext cx="3523874" cy="2664296"/>
            </a:xfrm>
            <a:prstGeom prst="rect">
              <a:avLst/>
            </a:prstGeom>
          </p:spPr>
        </p:pic>
        <p:pic>
          <p:nvPicPr>
            <p:cNvPr id="21" name="Picture 20" descr="BuoysLocation.tif"/>
            <p:cNvPicPr/>
            <p:nvPr/>
          </p:nvPicPr>
          <p:blipFill rotWithShape="1">
            <a:blip r:embed="rId3" cstate="print"/>
            <a:srcRect l="8393" t="6569" r="7208" b="6326"/>
            <a:stretch/>
          </p:blipFill>
          <p:spPr>
            <a:xfrm>
              <a:off x="5771444" y="1787230"/>
              <a:ext cx="3372556" cy="16417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96136" y="5941720"/>
              <a:ext cx="33478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ea typeface="Calibri" panose="020F0502020204030204" pitchFamily="34" charset="0"/>
                  <a:cs typeface="Calibri"/>
                </a:rPr>
                <a:t>Density scatter </a:t>
              </a:r>
              <a:r>
                <a:rPr lang="en-US" dirty="0" smtClean="0">
                  <a:latin typeface="Calibri"/>
                  <a:ea typeface="Calibri" panose="020F0502020204030204" pitchFamily="34" charset="0"/>
                  <a:cs typeface="Calibri"/>
                </a:rPr>
                <a:t>plot </a:t>
              </a:r>
              <a:r>
                <a:rPr lang="en-US" dirty="0">
                  <a:latin typeface="Calibri"/>
                  <a:ea typeface="Calibri" panose="020F0502020204030204" pitchFamily="34" charset="0"/>
                  <a:cs typeface="Calibri"/>
                </a:rPr>
                <a:t>of WAM </a:t>
              </a:r>
              <a:r>
                <a:rPr lang="en-US" dirty="0" err="1">
                  <a:latin typeface="Calibri"/>
                  <a:ea typeface="Calibri" panose="020F0502020204030204" pitchFamily="34" charset="0"/>
                  <a:cs typeface="Calibri"/>
                </a:rPr>
                <a:t>hindcast</a:t>
              </a:r>
              <a:r>
                <a:rPr lang="en-US" dirty="0">
                  <a:latin typeface="Calibri"/>
                  <a:ea typeface="Calibri" panose="020F0502020204030204" pitchFamily="34" charset="0"/>
                  <a:cs typeface="Calibri"/>
                </a:rPr>
                <a:t> </a:t>
              </a:r>
              <a:r>
                <a:rPr lang="en-US" dirty="0" smtClean="0">
                  <a:latin typeface="Calibri"/>
                  <a:ea typeface="Calibri" panose="020F0502020204030204" pitchFamily="34" charset="0"/>
                  <a:cs typeface="Calibri"/>
                </a:rPr>
                <a:t>SWH (2014) versus </a:t>
              </a:r>
              <a:r>
                <a:rPr lang="en-US" dirty="0">
                  <a:latin typeface="Calibri"/>
                  <a:ea typeface="Calibri" panose="020F0502020204030204" pitchFamily="34" charset="0"/>
                  <a:cs typeface="Calibri"/>
                </a:rPr>
                <a:t>merged buoys' observations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00192" y="1412776"/>
              <a:ext cx="2643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/>
                  <a:cs typeface="Calibri"/>
                </a:rPr>
                <a:t>Buoys locations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sp>
        <p:nvSpPr>
          <p:cNvPr id="24" name="Titolo 1"/>
          <p:cNvSpPr txBox="1">
            <a:spLocks/>
          </p:cNvSpPr>
          <p:nvPr/>
        </p:nvSpPr>
        <p:spPr>
          <a:xfrm>
            <a:off x="107504" y="62136"/>
            <a:ext cx="903649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/>
              <a:t>Med-MFC Waves: 1</a:t>
            </a:r>
            <a:r>
              <a:rPr lang="en-US" sz="3300" baseline="30000" dirty="0" smtClean="0"/>
              <a:t>st</a:t>
            </a:r>
            <a:r>
              <a:rPr lang="en-US" sz="3300" dirty="0"/>
              <a:t> v</a:t>
            </a:r>
            <a:r>
              <a:rPr lang="en-US" sz="3300" dirty="0" smtClean="0"/>
              <a:t>alidation results</a:t>
            </a:r>
            <a:endParaRPr lang="en-US" sz="3300" dirty="0"/>
          </a:p>
        </p:txBody>
      </p:sp>
      <p:pic>
        <p:nvPicPr>
          <p:cNvPr id="25" name="Picture 3" descr="Schermata 2015-04-24 alle 07.03.5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Vignette-contractant-web-MED-MF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108520" y="1484784"/>
            <a:ext cx="5256019" cy="5328592"/>
            <a:chOff x="-108520" y="1484784"/>
            <a:chExt cx="5256019" cy="5328592"/>
          </a:xfrm>
        </p:grpSpPr>
        <p:sp>
          <p:nvSpPr>
            <p:cNvPr id="23" name="Rectangle 22"/>
            <p:cNvSpPr/>
            <p:nvPr/>
          </p:nvSpPr>
          <p:spPr>
            <a:xfrm>
              <a:off x="-108520" y="6093296"/>
              <a:ext cx="68356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23528" y="5733256"/>
              <a:ext cx="4752528" cy="42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Spatial </a:t>
              </a:r>
              <a:r>
                <a:rPr lang="en-US" dirty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distribution of the statistical </a:t>
              </a:r>
              <a:r>
                <a:rPr lang="en-US" dirty="0" smtClean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parameters: </a:t>
              </a:r>
              <a:r>
                <a:rPr lang="en-US" dirty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Bias, RMSE, and r, of the comparison between WAM </a:t>
              </a:r>
              <a:r>
                <a:rPr lang="en-US" dirty="0" err="1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hindcast</a:t>
              </a:r>
              <a:r>
                <a:rPr lang="en-US" dirty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 </a:t>
              </a:r>
              <a:r>
                <a:rPr lang="en-US" dirty="0" smtClean="0">
                  <a:solidFill>
                    <a:srgbClr val="131413"/>
                  </a:solidFill>
                  <a:latin typeface="Calibri"/>
                  <a:ea typeface="Calibri" panose="020F0502020204030204" pitchFamily="34" charset="0"/>
                  <a:cs typeface="Calibri"/>
                </a:rPr>
                <a:t>SWH</a:t>
              </a:r>
              <a:r>
                <a:rPr lang="en-US" dirty="0" smtClean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 for year 2014 and </a:t>
              </a:r>
              <a:r>
                <a:rPr lang="en-US" dirty="0">
                  <a:solidFill>
                    <a:srgbClr val="131413"/>
                  </a:solidFill>
                  <a:effectLst/>
                  <a:latin typeface="Calibri"/>
                  <a:ea typeface="Calibri" panose="020F0502020204030204" pitchFamily="34" charset="0"/>
                  <a:cs typeface="Calibri"/>
                </a:rPr>
                <a:t>satellite observations.</a:t>
              </a:r>
              <a:endParaRPr lang="en-US" dirty="0">
                <a:effectLst/>
                <a:latin typeface="Calibri"/>
                <a:ea typeface="MS Mincho"/>
                <a:cs typeface="Calibri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Calibri"/>
                  <a:ea typeface="Calibri" panose="020F0502020204030204" pitchFamily="34" charset="0"/>
                  <a:cs typeface="Calibri"/>
                </a:rPr>
                <a:t> </a:t>
              </a:r>
              <a:endParaRPr lang="en-US" dirty="0">
                <a:effectLst/>
                <a:latin typeface="Calibri"/>
                <a:ea typeface="MS Mincho"/>
                <a:cs typeface="Calibri"/>
              </a:endParaRP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 bwMode="auto">
            <a:xfrm>
              <a:off x="107654" y="1484784"/>
              <a:ext cx="4248143" cy="1478693"/>
              <a:chOff x="5702" y="6707"/>
              <a:chExt cx="5912" cy="2136"/>
            </a:xfrm>
          </p:grpSpPr>
          <p:pic>
            <p:nvPicPr>
              <p:cNvPr id="18" name="Picture 17" descr="SatellWAM_Hs_InterpBias_grid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3" t="25253" r="6256" b="25252"/>
              <a:stretch>
                <a:fillRect/>
              </a:stretch>
            </p:blipFill>
            <p:spPr bwMode="auto">
              <a:xfrm>
                <a:off x="6604" y="6707"/>
                <a:ext cx="5010" cy="2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5702" y="7019"/>
                <a:ext cx="1228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effectLst/>
                    <a:latin typeface="Calibri"/>
                    <a:ea typeface="Calibri" panose="020F0502020204030204" pitchFamily="34" charset="0"/>
                    <a:cs typeface="Calibri"/>
                  </a:rPr>
                  <a:t>Bias (m)</a:t>
                </a:r>
                <a:endParaRPr lang="en-US" sz="1200" dirty="0">
                  <a:effectLst/>
                  <a:latin typeface="Calibri"/>
                  <a:ea typeface="MS Mincho"/>
                  <a:cs typeface="Calibri"/>
                </a:endParaRPr>
              </a:p>
            </p:txBody>
          </p:sp>
        </p:grpSp>
        <p:grpSp>
          <p:nvGrpSpPr>
            <p:cNvPr id="11" name="Group 10"/>
            <p:cNvGrpSpPr>
              <a:grpSpLocks noChangeAspect="1"/>
            </p:cNvGrpSpPr>
            <p:nvPr/>
          </p:nvGrpSpPr>
          <p:grpSpPr bwMode="auto">
            <a:xfrm>
              <a:off x="467544" y="2852936"/>
              <a:ext cx="4319856" cy="1485811"/>
              <a:chOff x="4793" y="8676"/>
              <a:chExt cx="5983" cy="2136"/>
            </a:xfrm>
          </p:grpSpPr>
          <p:pic>
            <p:nvPicPr>
              <p:cNvPr id="12" name="Picture 11" descr="SatellWAM_Hs_InterpRMSE_grid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1" t="25555" r="7076" b="25000"/>
              <a:stretch>
                <a:fillRect/>
              </a:stretch>
            </p:blipFill>
            <p:spPr bwMode="auto">
              <a:xfrm>
                <a:off x="5790" y="8676"/>
                <a:ext cx="4986" cy="2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25"/>
              <p:cNvSpPr txBox="1">
                <a:spLocks noChangeArrowheads="1"/>
              </p:cNvSpPr>
              <p:nvPr/>
            </p:nvSpPr>
            <p:spPr bwMode="auto">
              <a:xfrm>
                <a:off x="4793" y="8977"/>
                <a:ext cx="1228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effectLst/>
                    <a:latin typeface="Calibri"/>
                    <a:ea typeface="Calibri" panose="020F0502020204030204" pitchFamily="34" charset="0"/>
                    <a:cs typeface="Calibri"/>
                  </a:rPr>
                  <a:t>RMSE (m)</a:t>
                </a:r>
                <a:endParaRPr lang="en-US" sz="1200" dirty="0">
                  <a:effectLst/>
                  <a:latin typeface="Calibri"/>
                  <a:ea typeface="MS Mincho"/>
                  <a:cs typeface="Calibri"/>
                </a:endParaRPr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1547664" y="4221088"/>
              <a:ext cx="3599835" cy="1505539"/>
              <a:chOff x="5802" y="10598"/>
              <a:chExt cx="6374" cy="2767"/>
            </a:xfrm>
          </p:grpSpPr>
          <p:pic>
            <p:nvPicPr>
              <p:cNvPr id="31" name="Picture 30" descr="SatellWAM_Hs_InterpR2_grid.t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4" t="25278" r="6868" b="25000"/>
              <a:stretch>
                <a:fillRect/>
              </a:stretch>
            </p:blipFill>
            <p:spPr bwMode="auto">
              <a:xfrm>
                <a:off x="5802" y="10619"/>
                <a:ext cx="6374" cy="2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8588" y="10598"/>
                <a:ext cx="1228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/>
                    <a:ea typeface="Calibri" panose="020F0502020204030204" pitchFamily="34" charset="0"/>
                    <a:cs typeface="Calibri"/>
                  </a:rPr>
                  <a:t>r</a:t>
                </a:r>
                <a:endParaRPr lang="en-US" sz="1200">
                  <a:effectLst/>
                  <a:latin typeface="Calibri"/>
                  <a:ea typeface="MS Mincho"/>
                  <a:cs typeface="Calibri"/>
                </a:endParaRPr>
              </a:p>
            </p:txBody>
          </p:sp>
        </p:grpSp>
        <p:sp>
          <p:nvSpPr>
            <p:cNvPr id="33" name="Text Box 25"/>
            <p:cNvSpPr txBox="1">
              <a:spLocks noChangeArrowheads="1"/>
            </p:cNvSpPr>
            <p:nvPr/>
          </p:nvSpPr>
          <p:spPr bwMode="auto">
            <a:xfrm>
              <a:off x="1043608" y="4437112"/>
              <a:ext cx="886643" cy="33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effectLst/>
                  <a:latin typeface="Calibri"/>
                  <a:ea typeface="Calibri" panose="020F0502020204030204" pitchFamily="34" charset="0"/>
                  <a:cs typeface="Calibri"/>
                </a:rPr>
                <a:t>Corr</a:t>
              </a:r>
              <a:endParaRPr lang="en-US" sz="1200" b="1" dirty="0" smtClean="0">
                <a:effectLst/>
                <a:latin typeface="Calibri"/>
                <a:ea typeface="Calibri" panose="020F0502020204030204" pitchFamily="34" charset="0"/>
                <a:cs typeface="Calibri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latin typeface="Calibri"/>
                  <a:ea typeface="Calibri" panose="020F0502020204030204" pitchFamily="34" charset="0"/>
                  <a:cs typeface="Calibri"/>
                </a:rPr>
                <a:t>Coeff</a:t>
              </a:r>
              <a:endParaRPr lang="en-US" sz="1200" b="1" dirty="0" smtClean="0">
                <a:latin typeface="Calibri"/>
                <a:ea typeface="Calibri" panose="020F0502020204030204" pitchFamily="34" charset="0"/>
                <a:cs typeface="Calibri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 panose="020F0502020204030204" pitchFamily="34" charset="0"/>
                  <a:cs typeface="Calibri"/>
                </a:rPr>
                <a:t>r</a:t>
              </a:r>
              <a:endParaRPr lang="en-US" sz="1200" dirty="0">
                <a:effectLst/>
                <a:latin typeface="Calibri"/>
                <a:ea typeface="MS Mincho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2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876800"/>
          </a:xfrm>
        </p:spPr>
        <p:txBody>
          <a:bodyPr>
            <a:normAutofit fontScale="92500" lnSpcReduction="20000"/>
          </a:bodyPr>
          <a:lstStyle/>
          <a:p>
            <a:endParaRPr lang="en-GB" sz="3200" dirty="0" smtClean="0"/>
          </a:p>
          <a:p>
            <a:r>
              <a:rPr lang="en-GB" sz="3200" dirty="0" smtClean="0"/>
              <a:t>Copernicus Marine Monitoring and Environment Service </a:t>
            </a:r>
          </a:p>
          <a:p>
            <a:pPr lvl="1"/>
            <a:r>
              <a:rPr lang="en-GB" sz="2800" dirty="0" smtClean="0"/>
              <a:t>In situ Thematic Assembling Centre</a:t>
            </a:r>
          </a:p>
          <a:p>
            <a:pPr lvl="1"/>
            <a:r>
              <a:rPr lang="en-GB" sz="2800" dirty="0" smtClean="0"/>
              <a:t>Mediterranean Monitoring and Forecasting Centre</a:t>
            </a:r>
          </a:p>
          <a:p>
            <a:pPr lvl="1"/>
            <a:r>
              <a:rPr lang="en-GB" sz="2800" dirty="0" smtClean="0"/>
              <a:t>Service components</a:t>
            </a:r>
          </a:p>
          <a:p>
            <a:pPr lvl="1"/>
            <a:r>
              <a:rPr lang="en-GB" sz="2800" dirty="0" smtClean="0"/>
              <a:t>Data assimilation and QC of used data</a:t>
            </a:r>
            <a:endParaRPr lang="en-GB" sz="3200" dirty="0" smtClean="0"/>
          </a:p>
          <a:p>
            <a:pPr lvl="1"/>
            <a:r>
              <a:rPr lang="en-GB" sz="2800" dirty="0" smtClean="0"/>
              <a:t>Products </a:t>
            </a:r>
          </a:p>
          <a:p>
            <a:pPr lvl="1"/>
            <a:r>
              <a:rPr lang="en-GB" sz="2800" dirty="0" smtClean="0"/>
              <a:t>Products’ quality and Cal/Val</a:t>
            </a:r>
          </a:p>
          <a:p>
            <a:r>
              <a:rPr lang="en-GB" sz="3200" dirty="0" smtClean="0"/>
              <a:t>EMODNET Physics</a:t>
            </a:r>
          </a:p>
          <a:p>
            <a:r>
              <a:rPr lang="en-GB" sz="3200" dirty="0" smtClean="0"/>
              <a:t>Conclusions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7032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927225"/>
          </a:xfrm>
        </p:spPr>
        <p:txBody>
          <a:bodyPr/>
          <a:lstStyle/>
          <a:p>
            <a:r>
              <a:rPr lang="en-GB" dirty="0" smtClean="0"/>
              <a:t>Input data for the Copernicus </a:t>
            </a:r>
            <a:r>
              <a:rPr lang="en-GB" smtClean="0"/>
              <a:t>Marine Service TO THE MED-MFC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75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</a:t>
            </a:r>
            <a:r>
              <a:rPr lang="en-GB" dirty="0" smtClean="0"/>
              <a:t>and Observations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288" cy="507713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Available </a:t>
            </a:r>
            <a:r>
              <a:rPr lang="en-GB" sz="3800" dirty="0" smtClean="0"/>
              <a:t>vertical</a:t>
            </a:r>
            <a:r>
              <a:rPr lang="en-GB" dirty="0" smtClean="0"/>
              <a:t> </a:t>
            </a:r>
            <a:r>
              <a:rPr lang="en-GB" sz="3800" dirty="0" smtClean="0"/>
              <a:t>temperature</a:t>
            </a:r>
            <a:r>
              <a:rPr lang="en-GB" dirty="0" smtClean="0"/>
              <a:t> and </a:t>
            </a:r>
            <a:r>
              <a:rPr lang="en-GB" sz="3500" dirty="0" smtClean="0"/>
              <a:t>salinity</a:t>
            </a:r>
            <a:r>
              <a:rPr lang="en-GB" dirty="0" smtClean="0"/>
              <a:t> profiles from Argo, </a:t>
            </a:r>
            <a:r>
              <a:rPr lang="en-GB" sz="3500" dirty="0" smtClean="0"/>
              <a:t>XBT</a:t>
            </a:r>
            <a:r>
              <a:rPr lang="en-GB" dirty="0" smtClean="0"/>
              <a:t> (</a:t>
            </a:r>
            <a:r>
              <a:rPr lang="en-GB" dirty="0" err="1" smtClean="0"/>
              <a:t>eXpandable</a:t>
            </a:r>
            <a:r>
              <a:rPr lang="en-GB" dirty="0" smtClean="0"/>
              <a:t> </a:t>
            </a:r>
            <a:r>
              <a:rPr lang="en-GB" dirty="0" err="1" smtClean="0"/>
              <a:t>BathyThermograph</a:t>
            </a:r>
            <a:r>
              <a:rPr lang="en-GB" dirty="0" smtClean="0"/>
              <a:t>) and </a:t>
            </a:r>
            <a:r>
              <a:rPr lang="en-GB" sz="3500" dirty="0" smtClean="0"/>
              <a:t>Gliders</a:t>
            </a:r>
            <a:r>
              <a:rPr lang="en-GB" dirty="0" smtClean="0"/>
              <a:t>, delivered via Copernicus INS-TAC Mediterranean Portal (</a:t>
            </a:r>
            <a:r>
              <a:rPr lang="en-GB" i="1" dirty="0" smtClean="0"/>
              <a:t>IN SITU</a:t>
            </a:r>
            <a:r>
              <a:rPr lang="en-GB" dirty="0" smtClean="0"/>
              <a:t>-Thematic Assembly Centre),</a:t>
            </a:r>
          </a:p>
          <a:p>
            <a:r>
              <a:rPr lang="en-GB" sz="3800" dirty="0" smtClean="0"/>
              <a:t>Sea Level Anomaly </a:t>
            </a:r>
            <a:r>
              <a:rPr lang="en-GB" dirty="0" smtClean="0"/>
              <a:t>from the altimeter missions </a:t>
            </a:r>
            <a:r>
              <a:rPr lang="en-GB" dirty="0" err="1" smtClean="0"/>
              <a:t>Saral/AltiKa</a:t>
            </a:r>
            <a:r>
              <a:rPr lang="en-GB" dirty="0" smtClean="0"/>
              <a:t>, Cryosat-2 and Jason-2, provided by CLS SL-TAC</a:t>
            </a:r>
          </a:p>
          <a:p>
            <a:r>
              <a:rPr lang="en-GB" sz="3800" dirty="0" smtClean="0"/>
              <a:t>SST</a:t>
            </a:r>
            <a:r>
              <a:rPr lang="en-GB" dirty="0" smtClean="0"/>
              <a:t> nudging is performed using Objective Analyses-Sea Surface Temperature (OA-SST) fields from CNR-ISAC (OSI-TAC) </a:t>
            </a:r>
          </a:p>
          <a:p>
            <a:r>
              <a:rPr lang="en-GB" dirty="0" smtClean="0"/>
              <a:t>Water and heat fluxes are interactively computed by bulk formulae using the 6-hours operational </a:t>
            </a:r>
            <a:r>
              <a:rPr lang="en-GB" sz="3800" dirty="0" smtClean="0"/>
              <a:t>analysis and forecast fields </a:t>
            </a:r>
            <a:r>
              <a:rPr lang="en-GB" dirty="0" smtClean="0"/>
              <a:t>from the European Centre for Medium-Range Weather Forecasts (</a:t>
            </a:r>
            <a:r>
              <a:rPr lang="en-GB" sz="3800" dirty="0" smtClean="0"/>
              <a:t>ECMWF</a:t>
            </a:r>
            <a:r>
              <a:rPr lang="en-GB" dirty="0" smtClean="0"/>
              <a:t>). The atmospheric forcing (temperature at 2m, total cloud cover, mean sea level pressure, dew point at 2m, wind at 10m) are downloaded daily from the Centro </a:t>
            </a:r>
            <a:r>
              <a:rPr lang="en-GB" dirty="0" err="1" smtClean="0"/>
              <a:t>Nazionale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Meteorologia</a:t>
            </a:r>
            <a:r>
              <a:rPr lang="en-GB" dirty="0" smtClean="0"/>
              <a:t> </a:t>
            </a:r>
            <a:r>
              <a:rPr lang="en-GB" dirty="0" err="1" smtClean="0"/>
              <a:t>e</a:t>
            </a:r>
            <a:r>
              <a:rPr lang="en-GB" dirty="0" smtClean="0"/>
              <a:t> </a:t>
            </a:r>
            <a:r>
              <a:rPr lang="en-GB" dirty="0" err="1" smtClean="0"/>
              <a:t>Climatologia</a:t>
            </a:r>
            <a:r>
              <a:rPr lang="en-GB" dirty="0" smtClean="0"/>
              <a:t> </a:t>
            </a:r>
            <a:r>
              <a:rPr lang="en-GB" dirty="0" err="1" smtClean="0"/>
              <a:t>Aeronautica</a:t>
            </a:r>
            <a:r>
              <a:rPr lang="en-GB" dirty="0" smtClean="0"/>
              <a:t> (</a:t>
            </a:r>
            <a:r>
              <a:rPr lang="en-GB" sz="3800" dirty="0" smtClean="0"/>
              <a:t>CNMCA</a:t>
            </a:r>
            <a:r>
              <a:rPr lang="it-IT" dirty="0" smtClean="0"/>
              <a:t>)</a:t>
            </a:r>
            <a:endParaRPr lang="en-US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Assimilation Observations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524000"/>
            <a:ext cx="8229600" cy="4876800"/>
          </a:xfrm>
        </p:spPr>
        <p:txBody>
          <a:bodyPr>
            <a:normAutofit/>
          </a:bodyPr>
          <a:lstStyle/>
          <a:p>
            <a:r>
              <a:rPr lang="en-GB" dirty="0" smtClean="0"/>
              <a:t>On Tuesday, when the production of the </a:t>
            </a:r>
            <a:r>
              <a:rPr lang="en-GB" sz="3200" dirty="0" smtClean="0"/>
              <a:t>analyses</a:t>
            </a:r>
            <a:r>
              <a:rPr lang="en-GB" dirty="0" smtClean="0"/>
              <a:t> starts, an operational pre-processing procedure checks the quality of the vertical profiles and the Sea Level Altimetry data. </a:t>
            </a:r>
          </a:p>
          <a:p>
            <a:r>
              <a:rPr lang="en-GB" dirty="0" smtClean="0"/>
              <a:t>These data are used in the Copernicus </a:t>
            </a:r>
            <a:r>
              <a:rPr lang="en-GB" sz="3200" dirty="0" smtClean="0"/>
              <a:t>Validation System </a:t>
            </a:r>
            <a:r>
              <a:rPr lang="en-GB" dirty="0" smtClean="0"/>
              <a:t>(http://marine.copernicus.eu/web/103-validation-statistics.php)</a:t>
            </a:r>
            <a:r>
              <a:rPr lang="it-IT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07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Check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IN-SITU </a:t>
            </a:r>
            <a:r>
              <a:rPr lang="it-IT" dirty="0" err="1" smtClean="0"/>
              <a:t>Observations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57775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Check </a:t>
            </a:r>
            <a:r>
              <a:rPr lang="en-GB" sz="3200" dirty="0" smtClean="0"/>
              <a:t>date and location flags</a:t>
            </a:r>
            <a:r>
              <a:rPr lang="en-GB" dirty="0" smtClean="0"/>
              <a:t>: only profiles with both flags equal to 1 (corresponding to a correct value) are considered;</a:t>
            </a:r>
          </a:p>
          <a:p>
            <a:r>
              <a:rPr lang="en-GB" dirty="0" smtClean="0"/>
              <a:t>Check on </a:t>
            </a:r>
            <a:r>
              <a:rPr lang="en-GB" sz="3200" dirty="0"/>
              <a:t>observation</a:t>
            </a:r>
            <a:r>
              <a:rPr lang="en-GB" sz="3226" dirty="0"/>
              <a:t> quality</a:t>
            </a:r>
            <a:r>
              <a:rPr lang="en-GB" dirty="0" smtClean="0"/>
              <a:t>: for each level of the profile, check each pressure, temperature and salinity flags, if one of these is not equal to 1, the level is rejected;</a:t>
            </a:r>
          </a:p>
          <a:p>
            <a:r>
              <a:rPr lang="en-US" sz="3226" dirty="0"/>
              <a:t>stability check: </a:t>
            </a:r>
            <a:r>
              <a:rPr lang="en-GB" dirty="0" smtClean="0"/>
              <a:t>Negative Brunt-</a:t>
            </a:r>
            <a:r>
              <a:rPr lang="en-GB" dirty="0" err="1" smtClean="0"/>
              <a:t>Vaisala</a:t>
            </a:r>
            <a:r>
              <a:rPr lang="en-GB" dirty="0" smtClean="0"/>
              <a:t> frequency data are rejected</a:t>
            </a:r>
          </a:p>
          <a:p>
            <a:r>
              <a:rPr lang="en-GB" sz="3500" dirty="0" smtClean="0"/>
              <a:t>Distance check</a:t>
            </a:r>
            <a:r>
              <a:rPr lang="en-GB" dirty="0" smtClean="0"/>
              <a:t>:  if two subsequent measurements of T and S are more spaced than 40 meters in the first 150 meters, the profile is rejected;</a:t>
            </a:r>
          </a:p>
          <a:p>
            <a:r>
              <a:rPr lang="en-GB" sz="3500" dirty="0" smtClean="0"/>
              <a:t>Spikes check </a:t>
            </a:r>
            <a:r>
              <a:rPr lang="en-GB" dirty="0" smtClean="0"/>
              <a:t>removal.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1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540576"/>
            <a:ext cx="8229600" cy="4876800"/>
          </a:xfrm>
        </p:spPr>
        <p:txBody>
          <a:bodyPr/>
          <a:lstStyle/>
          <a:p>
            <a:r>
              <a:rPr lang="it-IT" dirty="0" err="1"/>
              <a:t>Check</a:t>
            </a:r>
            <a:r>
              <a:rPr lang="it-IT" dirty="0" smtClean="0"/>
              <a:t> </a:t>
            </a:r>
            <a:r>
              <a:rPr lang="it-IT" sz="3200" dirty="0" smtClean="0"/>
              <a:t>date</a:t>
            </a:r>
            <a:r>
              <a:rPr lang="it-IT" sz="3200" dirty="0"/>
              <a:t>, </a:t>
            </a:r>
            <a:r>
              <a:rPr lang="it-IT" sz="3200" dirty="0" smtClean="0"/>
              <a:t>location </a:t>
            </a:r>
            <a:r>
              <a:rPr lang="it-IT" sz="3200" dirty="0"/>
              <a:t>and </a:t>
            </a:r>
            <a:r>
              <a:rPr lang="it-IT" sz="3200" dirty="0" err="1"/>
              <a:t>value</a:t>
            </a:r>
            <a:r>
              <a:rPr lang="it-IT" sz="3200" dirty="0" smtClean="0"/>
              <a:t> </a:t>
            </a:r>
            <a:r>
              <a:rPr lang="it-IT" dirty="0" smtClean="0"/>
              <a:t>SLA </a:t>
            </a:r>
            <a:r>
              <a:rPr lang="it-IT" dirty="0" err="1" smtClean="0"/>
              <a:t>flags</a:t>
            </a:r>
            <a:r>
              <a:rPr lang="it-IT" dirty="0" smtClean="0"/>
              <a:t>: </a:t>
            </a:r>
            <a:r>
              <a:rPr lang="it-IT" dirty="0" err="1"/>
              <a:t>only</a:t>
            </a:r>
            <a:r>
              <a:rPr lang="it-IT" dirty="0"/>
              <a:t> data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flags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1</a:t>
            </a:r>
            <a:r>
              <a:rPr lang="it-IT" dirty="0"/>
              <a:t> are </a:t>
            </a:r>
            <a:r>
              <a:rPr lang="it-IT" dirty="0" err="1"/>
              <a:t>considered</a:t>
            </a:r>
            <a:r>
              <a:rPr lang="it-IT" dirty="0" smtClean="0"/>
              <a:t>.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Check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SLA </a:t>
            </a:r>
            <a:r>
              <a:rPr lang="it-IT" dirty="0" err="1" smtClean="0"/>
              <a:t>Observations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67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SLA Data assimilation checks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542785"/>
            <a:ext cx="8229600" cy="4876800"/>
          </a:xfrm>
        </p:spPr>
        <p:txBody>
          <a:bodyPr/>
          <a:lstStyle/>
          <a:p>
            <a:r>
              <a:rPr lang="en-GB" sz="3200" dirty="0" smtClean="0"/>
              <a:t>Coastal observations</a:t>
            </a:r>
            <a:r>
              <a:rPr lang="en-GB" dirty="0" smtClean="0"/>
              <a:t>: observation with model depth shallower than 150m are rejected </a:t>
            </a:r>
          </a:p>
          <a:p>
            <a:r>
              <a:rPr lang="en-GB" sz="3200" dirty="0" smtClean="0"/>
              <a:t>Land-sea mask check</a:t>
            </a:r>
            <a:r>
              <a:rPr lang="en-GB" dirty="0" smtClean="0"/>
              <a:t>: if one of the four model grid point nearest the observation position is land, the observation is rejected  </a:t>
            </a:r>
          </a:p>
          <a:p>
            <a:r>
              <a:rPr lang="en-GB" sz="3200" dirty="0" smtClean="0"/>
              <a:t>bias observation</a:t>
            </a:r>
            <a:r>
              <a:rPr lang="en-GB" dirty="0" smtClean="0"/>
              <a:t> check: after along track bias removal, misfits bigger than 30cm are rejected</a:t>
            </a:r>
          </a:p>
        </p:txBody>
      </p:sp>
    </p:spTree>
    <p:extLst>
      <p:ext uri="{BB962C8B-B14F-4D97-AF65-F5344CB8AC3E}">
        <p14:creationId xmlns:p14="http://schemas.microsoft.com/office/powerpoint/2010/main" val="27201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ARGO Data assimilation checks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876800"/>
          </a:xfrm>
        </p:spPr>
        <p:txBody>
          <a:bodyPr/>
          <a:lstStyle/>
          <a:p>
            <a:r>
              <a:rPr lang="en-GB" sz="3200" dirty="0" smtClean="0"/>
              <a:t>Coastal observation</a:t>
            </a:r>
            <a:r>
              <a:rPr lang="en-GB" dirty="0" smtClean="0"/>
              <a:t>: observation with model depth shallower than 150m are rejected </a:t>
            </a:r>
          </a:p>
          <a:p>
            <a:r>
              <a:rPr lang="en-GB" sz="3200" dirty="0" smtClean="0"/>
              <a:t>Land-sea mask </a:t>
            </a:r>
            <a:r>
              <a:rPr lang="en-GB" dirty="0" smtClean="0"/>
              <a:t>check: if one of the four model grid point nearest the observation position is land, the observation is rejected </a:t>
            </a:r>
          </a:p>
          <a:p>
            <a:r>
              <a:rPr lang="en-GB" sz="3200" dirty="0" smtClean="0"/>
              <a:t>Large misfit </a:t>
            </a:r>
            <a:r>
              <a:rPr lang="en-GB" dirty="0" smtClean="0"/>
              <a:t>check: if T misfit &gt; 5°C of S misfit &gt; 2 PSU is rejected </a:t>
            </a:r>
          </a:p>
        </p:txBody>
      </p:sp>
    </p:spTree>
    <p:extLst>
      <p:ext uri="{BB962C8B-B14F-4D97-AF65-F5344CB8AC3E}">
        <p14:creationId xmlns:p14="http://schemas.microsoft.com/office/powerpoint/2010/main" val="1866886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XBT Data assimilation checks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2081134"/>
            <a:ext cx="8229600" cy="4876800"/>
          </a:xfrm>
        </p:spPr>
        <p:txBody>
          <a:bodyPr/>
          <a:lstStyle/>
          <a:p>
            <a:r>
              <a:rPr lang="en-GB" dirty="0" smtClean="0"/>
              <a:t>Same check for ARGO observation</a:t>
            </a:r>
          </a:p>
        </p:txBody>
      </p:sp>
    </p:spTree>
    <p:extLst>
      <p:ext uri="{BB962C8B-B14F-4D97-AF65-F5344CB8AC3E}">
        <p14:creationId xmlns:p14="http://schemas.microsoft.com/office/powerpoint/2010/main" val="2027860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GLIDER Data assimilation checks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981200"/>
            <a:ext cx="8229600" cy="4876800"/>
          </a:xfrm>
        </p:spPr>
        <p:txBody>
          <a:bodyPr>
            <a:normAutofit/>
          </a:bodyPr>
          <a:lstStyle/>
          <a:p>
            <a:r>
              <a:rPr lang="en-GB" dirty="0" smtClean="0"/>
              <a:t>Same checks for ARGO observation</a:t>
            </a:r>
          </a:p>
          <a:p>
            <a:r>
              <a:rPr lang="en-GB" dirty="0" smtClean="0"/>
              <a:t>Too large </a:t>
            </a:r>
            <a:r>
              <a:rPr lang="en-GB" sz="3200" dirty="0" smtClean="0"/>
              <a:t>departure from background</a:t>
            </a:r>
            <a:r>
              <a:rPr lang="en-GB" dirty="0" smtClean="0"/>
              <a:t>: if the mean bias between observation and background vertical profile is bigger than 0.5°C and/or 0.3PSU the full profile is rejected </a:t>
            </a:r>
          </a:p>
        </p:txBody>
      </p:sp>
    </p:spTree>
    <p:extLst>
      <p:ext uri="{BB962C8B-B14F-4D97-AF65-F5344CB8AC3E}">
        <p14:creationId xmlns:p14="http://schemas.microsoft.com/office/powerpoint/2010/main" val="1689088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file Statistics ARGO example  </a:t>
            </a:r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09947" y="2039840"/>
            <a:ext cx="2534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From 2015 the number of ARGO increased due to the usage of deep profilers. </a:t>
            </a:r>
          </a:p>
          <a:p>
            <a:pPr>
              <a:buFont typeface="Arial"/>
              <a:buChar char="•"/>
            </a:pPr>
            <a:r>
              <a:rPr lang="en-GB" dirty="0" smtClean="0"/>
              <a:t>Pre-processing removes on average 30% of input observation</a:t>
            </a:r>
          </a:p>
          <a:p>
            <a:pPr>
              <a:buFont typeface="Arial"/>
              <a:buChar char="•"/>
            </a:pPr>
            <a:r>
              <a:rPr lang="en-GB" dirty="0" smtClean="0"/>
              <a:t>3DVAR removes the 10% on NET input observation</a:t>
            </a:r>
          </a:p>
          <a:p>
            <a:endParaRPr lang="en-GB" dirty="0"/>
          </a:p>
        </p:txBody>
      </p:sp>
      <p:pic>
        <p:nvPicPr>
          <p:cNvPr id="6" name="Immagine 5" descr="argo_sta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7" y="1267816"/>
            <a:ext cx="6223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>
                <a:ea typeface="+mj-ea"/>
              </a:rPr>
              <a:t>CMEMS </a:t>
            </a:r>
            <a:r>
              <a:rPr lang="fr-FR" dirty="0" err="1" smtClean="0">
                <a:ea typeface="+mj-ea"/>
              </a:rPr>
              <a:t>technical</a:t>
            </a:r>
            <a:r>
              <a:rPr lang="fr-FR" dirty="0" smtClean="0">
                <a:ea typeface="+mj-ea"/>
              </a:rPr>
              <a:t> « </a:t>
            </a:r>
            <a:r>
              <a:rPr lang="fr-FR" dirty="0" err="1" smtClean="0">
                <a:ea typeface="+mj-ea"/>
              </a:rPr>
              <a:t>internal</a:t>
            </a:r>
            <a:r>
              <a:rPr lang="fr-FR" dirty="0" smtClean="0">
                <a:ea typeface="+mj-ea"/>
              </a:rPr>
              <a:t> » Framework: building blocks</a:t>
            </a:r>
            <a:endParaRPr lang="fr-FR" dirty="0">
              <a:ea typeface="+mj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F1CE790-0DD7-0E46-89D7-28DC506FDE31}" type="slidenum">
              <a:rPr lang="fr-FR" altLang="en-US">
                <a:solidFill>
                  <a:srgbClr val="000000"/>
                </a:solidFill>
              </a:rPr>
              <a:pPr eaLnBrk="1" hangingPunct="1"/>
              <a:t>3</a:t>
            </a:fld>
            <a:endParaRPr lang="fr-FR" altLang="en-US">
              <a:solidFill>
                <a:srgbClr val="000000"/>
              </a:solidFill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 bwMode="auto">
          <a:xfrm>
            <a:off x="-36513" y="1681163"/>
            <a:ext cx="7169151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94928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hlinkClick r:id="rId4"/>
              </a:rPr>
              <a:t>http://marine.copernicus.eu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585334" y="3767800"/>
            <a:ext cx="2235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 smtClean="0"/>
              <a:t>CMEMS </a:t>
            </a:r>
            <a:r>
              <a:rPr lang="en-US" altLang="en-US" dirty="0"/>
              <a:t>is </a:t>
            </a:r>
          </a:p>
          <a:p>
            <a:r>
              <a:rPr lang="en-US" altLang="en-US" dirty="0"/>
              <a:t>coordinated by Mercator Ocean</a:t>
            </a:r>
          </a:p>
        </p:txBody>
      </p:sp>
    </p:spTree>
    <p:extLst>
      <p:ext uri="{BB962C8B-B14F-4D97-AF65-F5344CB8AC3E}">
        <p14:creationId xmlns:p14="http://schemas.microsoft.com/office/powerpoint/2010/main" val="2343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file Statistics SLA example </a:t>
            </a:r>
            <a:endParaRPr lang="en-GB" dirty="0"/>
          </a:p>
        </p:txBody>
      </p:sp>
      <p:pic>
        <p:nvPicPr>
          <p:cNvPr id="4" name="Segnaposto contenuto 3" descr="statistiche_sla.eps"/>
          <p:cNvPicPr>
            <a:picLocks noGrp="1" noChangeAspect="1"/>
          </p:cNvPicPr>
          <p:nvPr>
            <p:ph idx="1"/>
          </p:nvPr>
        </p:nvPicPr>
        <p:blipFill>
          <a:blip r:embed="rId2"/>
          <a:srcRect l="-22299" r="-22299"/>
          <a:stretch>
            <a:fillRect/>
          </a:stretch>
        </p:blipFill>
        <p:spPr>
          <a:xfrm>
            <a:off x="-447218" y="1600200"/>
            <a:ext cx="8229600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6609947" y="2039840"/>
            <a:ext cx="25340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Pre-processing doesn’t remove observation because we use L3 data</a:t>
            </a:r>
          </a:p>
          <a:p>
            <a:pPr>
              <a:buFont typeface="Arial"/>
              <a:buChar char="•"/>
            </a:pPr>
            <a:r>
              <a:rPr lang="en-GB" dirty="0" smtClean="0"/>
              <a:t>3DVAR removes the 15% on NET input observation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713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file Statistics GLIDER example </a:t>
            </a:r>
            <a:endParaRPr lang="en-GB" dirty="0"/>
          </a:p>
        </p:txBody>
      </p:sp>
      <p:pic>
        <p:nvPicPr>
          <p:cNvPr id="4" name="Segnaposto contenuto 3" descr="gld_stat.eps"/>
          <p:cNvPicPr>
            <a:picLocks noGrp="1" noChangeAspect="1"/>
          </p:cNvPicPr>
          <p:nvPr>
            <p:ph idx="1"/>
          </p:nvPr>
        </p:nvPicPr>
        <p:blipFill>
          <a:blip r:embed="rId2"/>
          <a:srcRect l="-26258" r="-26258"/>
          <a:stretch>
            <a:fillRect/>
          </a:stretch>
        </p:blipFill>
        <p:spPr>
          <a:xfrm>
            <a:off x="-658890" y="1600200"/>
            <a:ext cx="8229600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6303683" y="2039840"/>
            <a:ext cx="2534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In this case Pre-processing removes a lot of observation because GLIDER observations are raw data with coarse checks</a:t>
            </a:r>
          </a:p>
          <a:p>
            <a:pPr>
              <a:buFont typeface="Arial"/>
              <a:buChar char="•"/>
            </a:pP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3DVAR removes the 15% on NET input observation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544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file Statistics XBT example </a:t>
            </a:r>
            <a:endParaRPr lang="en-GB" dirty="0"/>
          </a:p>
        </p:txBody>
      </p:sp>
      <p:pic>
        <p:nvPicPr>
          <p:cNvPr id="4" name="Segnaposto contenuto 3" descr="statistic_xbt.eps"/>
          <p:cNvPicPr>
            <a:picLocks noGrp="1" noChangeAspect="1"/>
          </p:cNvPicPr>
          <p:nvPr>
            <p:ph idx="1"/>
          </p:nvPr>
        </p:nvPicPr>
        <p:blipFill>
          <a:blip r:embed="rId2"/>
          <a:srcRect l="-26258" r="-26258"/>
          <a:stretch>
            <a:fillRect/>
          </a:stretch>
        </p:blipFill>
        <p:spPr>
          <a:xfrm>
            <a:off x="-952525" y="1600200"/>
            <a:ext cx="8229600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6303683" y="2039840"/>
            <a:ext cx="253405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In this case Pre-processing doesn’t remove data (we use already quality checked files)</a:t>
            </a:r>
          </a:p>
          <a:p>
            <a:pPr>
              <a:buFont typeface="Arial"/>
              <a:buChar char="•"/>
            </a:pP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3DVAR removes the 1% on NET input observation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51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1" dirty="0" smtClean="0">
                <a:solidFill>
                  <a:srgbClr val="660066"/>
                </a:solidFill>
                <a:latin typeface="+mn-lt"/>
                <a:ea typeface="+mn-ea"/>
                <a:cs typeface="+mn-cs"/>
              </a:rPr>
              <a:t>CAL/VAL system Overview </a:t>
            </a:r>
            <a:endParaRPr lang="en-GB" sz="2200" b="1" dirty="0">
              <a:solidFill>
                <a:srgbClr val="6600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06" y="1515747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CalVal</a:t>
            </a:r>
            <a:r>
              <a:rPr lang="en-US" dirty="0"/>
              <a:t> (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calval.bo.ingv.it</a:t>
            </a:r>
            <a:r>
              <a:rPr lang="en-US" dirty="0"/>
              <a:t>) is a </a:t>
            </a:r>
            <a:r>
              <a:rPr lang="en-US" sz="3500" dirty="0"/>
              <a:t>web-based </a:t>
            </a:r>
            <a:r>
              <a:rPr lang="en-US" sz="3500" dirty="0" smtClean="0"/>
              <a:t>validation platform </a:t>
            </a:r>
            <a:r>
              <a:rPr lang="en-US" dirty="0"/>
              <a:t>developed at INGV for the Near Real Time</a:t>
            </a:r>
            <a:r>
              <a:rPr lang="en-US" dirty="0" smtClean="0"/>
              <a:t> INDEPENDENT validation </a:t>
            </a:r>
            <a:r>
              <a:rPr lang="en-US" dirty="0"/>
              <a:t>of the Med-MFC.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CalVal</a:t>
            </a:r>
            <a:r>
              <a:rPr lang="en-US" dirty="0" smtClean="0"/>
              <a:t> </a:t>
            </a:r>
            <a:r>
              <a:rPr lang="en-US" dirty="0"/>
              <a:t>network</a:t>
            </a:r>
            <a:r>
              <a:rPr lang="en-US" dirty="0" smtClean="0"/>
              <a:t> purpose is </a:t>
            </a:r>
            <a:r>
              <a:rPr lang="en-US" dirty="0"/>
              <a:t>the </a:t>
            </a:r>
            <a:r>
              <a:rPr lang="en-US" dirty="0" smtClean="0"/>
              <a:t>collection </a:t>
            </a:r>
            <a:r>
              <a:rPr lang="en-US" dirty="0"/>
              <a:t>of all the available moored buoys in the Mediterranean </a:t>
            </a:r>
            <a:r>
              <a:rPr lang="en-US" dirty="0" smtClean="0"/>
              <a:t>Sea. </a:t>
            </a:r>
            <a:r>
              <a:rPr lang="en-US" dirty="0"/>
              <a:t>The </a:t>
            </a:r>
            <a:r>
              <a:rPr lang="en-US" dirty="0" err="1"/>
              <a:t>MonGOOS</a:t>
            </a:r>
            <a:r>
              <a:rPr lang="en-US" dirty="0"/>
              <a:t> partners (</a:t>
            </a:r>
            <a:r>
              <a:rPr lang="en-US" dirty="0" err="1"/>
              <a:t>www.mongoos.eu</a:t>
            </a:r>
            <a:r>
              <a:rPr lang="en-US" dirty="0"/>
              <a:t>) are therefore connected to the INGV </a:t>
            </a:r>
            <a:r>
              <a:rPr lang="en-US" dirty="0" smtClean="0"/>
              <a:t>collection </a:t>
            </a:r>
            <a:r>
              <a:rPr lang="en-US" dirty="0"/>
              <a:t>centre in order to provide in NRT all </a:t>
            </a:r>
            <a:r>
              <a:rPr lang="en-US" dirty="0" smtClean="0"/>
              <a:t>observations </a:t>
            </a:r>
            <a:r>
              <a:rPr lang="en-US" dirty="0"/>
              <a:t>and </a:t>
            </a:r>
            <a:r>
              <a:rPr lang="en-US" sz="3500" dirty="0" err="1"/>
              <a:t>MonGOOS</a:t>
            </a:r>
            <a:r>
              <a:rPr lang="en-US" dirty="0"/>
              <a:t> nested sub-systems data extracted at the buoys </a:t>
            </a:r>
            <a:r>
              <a:rPr lang="en-US" dirty="0" smtClean="0"/>
              <a:t>location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r>
              <a:rPr lang="en-US" sz="3500" dirty="0" smtClean="0"/>
              <a:t>NRT </a:t>
            </a:r>
            <a:r>
              <a:rPr lang="en-US" sz="3500" dirty="0"/>
              <a:t>access </a:t>
            </a:r>
            <a:r>
              <a:rPr lang="en-US" dirty="0"/>
              <a:t>to the in-situ </a:t>
            </a:r>
            <a:r>
              <a:rPr lang="en-US" dirty="0" smtClean="0"/>
              <a:t>observations </a:t>
            </a:r>
            <a:r>
              <a:rPr lang="en-US" dirty="0"/>
              <a:t>and sub-regional ocean forecasts is established by FTP protocols between INGV and the </a:t>
            </a:r>
            <a:r>
              <a:rPr lang="en-US" dirty="0" smtClean="0"/>
              <a:t>collaborating institutes </a:t>
            </a:r>
            <a:r>
              <a:rPr lang="en-US" dirty="0"/>
              <a:t>or between INGV and INS-</a:t>
            </a:r>
            <a:r>
              <a:rPr lang="en-US" dirty="0" smtClean="0"/>
              <a:t>TAC.</a:t>
            </a:r>
          </a:p>
          <a:p>
            <a:r>
              <a:rPr lang="en-US" dirty="0" smtClean="0"/>
              <a:t>After </a:t>
            </a:r>
            <a:r>
              <a:rPr lang="en-US" dirty="0"/>
              <a:t>retrieval and </a:t>
            </a:r>
            <a:r>
              <a:rPr lang="en-US" sz="3500" dirty="0"/>
              <a:t>quality </a:t>
            </a:r>
            <a:r>
              <a:rPr lang="en-US" sz="3500" dirty="0" smtClean="0"/>
              <a:t>control check</a:t>
            </a:r>
            <a:r>
              <a:rPr lang="en-US" dirty="0" smtClean="0"/>
              <a:t>, </a:t>
            </a:r>
            <a:r>
              <a:rPr lang="en-US" dirty="0"/>
              <a:t>all data are imported in the </a:t>
            </a:r>
            <a:r>
              <a:rPr lang="en-US" dirty="0" err="1"/>
              <a:t>MySQL</a:t>
            </a:r>
            <a:r>
              <a:rPr lang="en-US" dirty="0"/>
              <a:t> database and relevant model and satellite </a:t>
            </a:r>
            <a:r>
              <a:rPr lang="en-US" dirty="0" smtClean="0"/>
              <a:t>estimates </a:t>
            </a:r>
            <a:r>
              <a:rPr lang="en-US" dirty="0"/>
              <a:t>are </a:t>
            </a:r>
            <a:r>
              <a:rPr lang="en-US" dirty="0" smtClean="0"/>
              <a:t>calculated.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0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80240" y="341362"/>
            <a:ext cx="83835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660066"/>
                </a:solidFill>
              </a:rPr>
              <a:t>ACTUAL INDEPENDENT </a:t>
            </a:r>
            <a:r>
              <a:rPr lang="it-IT" sz="2200" b="1" dirty="0" err="1" smtClean="0">
                <a:solidFill>
                  <a:srgbClr val="660066"/>
                </a:solidFill>
              </a:rPr>
              <a:t>Cal</a:t>
            </a:r>
            <a:r>
              <a:rPr lang="it-IT" sz="2200" b="1" dirty="0" smtClean="0">
                <a:solidFill>
                  <a:srgbClr val="660066"/>
                </a:solidFill>
              </a:rPr>
              <a:t>/</a:t>
            </a:r>
            <a:r>
              <a:rPr lang="it-IT" sz="2200" b="1" dirty="0" err="1" smtClean="0">
                <a:solidFill>
                  <a:srgbClr val="660066"/>
                </a:solidFill>
              </a:rPr>
              <a:t>Val</a:t>
            </a:r>
            <a:r>
              <a:rPr lang="it-IT" sz="2200" b="1" dirty="0" smtClean="0">
                <a:solidFill>
                  <a:srgbClr val="660066"/>
                </a:solidFill>
              </a:rPr>
              <a:t> @ INGV</a:t>
            </a:r>
            <a:endParaRPr lang="it-IT" sz="2200" b="1" dirty="0">
              <a:solidFill>
                <a:srgbClr val="660066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772249"/>
            <a:ext cx="91440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A007A"/>
                </a:solidFill>
              </a:rPr>
              <a:t>description</a:t>
            </a:r>
            <a:endParaRPr lang="en-US" dirty="0" smtClean="0">
              <a:solidFill>
                <a:srgbClr val="7A007A"/>
              </a:solidFill>
            </a:endParaRPr>
          </a:p>
          <a:p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In order to evaluate the quality of the Med-MFC product, a NRT validation system based on Class 4 diagnostics (model and observational data comparison) has been developed.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Independent in-situ observations from 14 centers are daily downloaded operationally  at INGV. Observations and corresponding model values are stored in a MySQL </a:t>
            </a:r>
            <a:r>
              <a:rPr lang="en-US" dirty="0" err="1" smtClean="0"/>
              <a:t>DataBase</a:t>
            </a:r>
            <a:r>
              <a:rPr lang="en-US" dirty="0" smtClean="0"/>
              <a:t> (DB) The evaluated statistics are: RMS and BIAS for model analysis and 3</a:t>
            </a:r>
            <a:r>
              <a:rPr lang="en-US" baseline="30000" dirty="0" smtClean="0"/>
              <a:t>rd</a:t>
            </a:r>
            <a:r>
              <a:rPr lang="en-US" dirty="0" smtClean="0"/>
              <a:t> day of forecast. The validated variables are: 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Temperature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Salinity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Sea Surface Height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Current velocities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Sea Surface Temperature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Sea surface temperature is also compared with satellite data. Comparison of observations and model value are made on-fly on a dedicated website communicating with the DB.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42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37335" y="289963"/>
            <a:ext cx="83835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660066"/>
                </a:solidFill>
              </a:rPr>
              <a:t>ACTUAL INDEPENDENT </a:t>
            </a:r>
            <a:r>
              <a:rPr lang="it-IT" sz="2200" b="1" dirty="0" err="1" smtClean="0">
                <a:solidFill>
                  <a:srgbClr val="660066"/>
                </a:solidFill>
              </a:rPr>
              <a:t>Cal</a:t>
            </a:r>
            <a:r>
              <a:rPr lang="it-IT" sz="2200" b="1" dirty="0" smtClean="0">
                <a:solidFill>
                  <a:srgbClr val="660066"/>
                </a:solidFill>
              </a:rPr>
              <a:t>/</a:t>
            </a:r>
            <a:r>
              <a:rPr lang="it-IT" sz="2200" b="1" dirty="0" err="1" smtClean="0">
                <a:solidFill>
                  <a:srgbClr val="660066"/>
                </a:solidFill>
              </a:rPr>
              <a:t>Val</a:t>
            </a:r>
            <a:r>
              <a:rPr lang="it-IT" sz="2200" b="1" dirty="0" smtClean="0">
                <a:solidFill>
                  <a:srgbClr val="660066"/>
                </a:solidFill>
              </a:rPr>
              <a:t> @ INGV</a:t>
            </a:r>
            <a:endParaRPr lang="it-IT" sz="2200" b="1" dirty="0">
              <a:solidFill>
                <a:srgbClr val="660066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45549" y="711817"/>
            <a:ext cx="2367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2"/>
              </a:rPr>
              <a:t>http://calval.bo.ingv.it/</a:t>
            </a:r>
            <a:endParaRPr lang="it-IT" dirty="0"/>
          </a:p>
          <a:p>
            <a:endParaRPr lang="it-IT" dirty="0" smtClean="0"/>
          </a:p>
        </p:txBody>
      </p:sp>
      <p:pic>
        <p:nvPicPr>
          <p:cNvPr id="7" name="Immagine 6" descr="Screen shot 2015-09-16 at 6.1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4" y="1358149"/>
            <a:ext cx="8357478" cy="54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EMODnet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: </a:t>
            </a:r>
            <a:r>
              <a:rPr lang="it-IT" dirty="0" err="1" smtClean="0"/>
              <a:t>Objectives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876800"/>
          </a:xfrm>
        </p:spPr>
        <p:txBody>
          <a:bodyPr/>
          <a:lstStyle/>
          <a:p>
            <a:r>
              <a:rPr lang="en-US" sz="2200" dirty="0" smtClean="0">
                <a:ea typeface="MS PGothic" pitchFamily="34" charset="-128"/>
              </a:rPr>
              <a:t>Provide through a portal:</a:t>
            </a:r>
          </a:p>
          <a:p>
            <a:pPr lvl="1"/>
            <a:r>
              <a:rPr lang="en-US" sz="2200" dirty="0" smtClean="0">
                <a:ea typeface="MS PGothic" pitchFamily="34" charset="-128"/>
              </a:rPr>
              <a:t>free and open access to marine data from measurement stations and </a:t>
            </a:r>
            <a:r>
              <a:rPr lang="en-US" sz="2200" dirty="0" err="1" smtClean="0">
                <a:ea typeface="MS PGothic" pitchFamily="34" charset="-128"/>
              </a:rPr>
              <a:t>ferryboxes</a:t>
            </a:r>
            <a:r>
              <a:rPr lang="en-US" sz="2200" dirty="0" smtClean="0">
                <a:ea typeface="MS PGothic" pitchFamily="34" charset="-128"/>
              </a:rPr>
              <a:t>. </a:t>
            </a:r>
          </a:p>
          <a:p>
            <a:pPr lvl="1"/>
            <a:r>
              <a:rPr lang="en-US" sz="2200" dirty="0" smtClean="0">
                <a:ea typeface="MS PGothic" pitchFamily="34" charset="-128"/>
              </a:rPr>
              <a:t>metadata to these parameters using INSPIRE standards. </a:t>
            </a:r>
          </a:p>
          <a:p>
            <a:pPr lvl="1"/>
            <a:endParaRPr lang="en-US" sz="2200" dirty="0" smtClean="0">
              <a:ea typeface="MS PGothic" pitchFamily="34" charset="-128"/>
            </a:endParaRPr>
          </a:p>
          <a:p>
            <a:r>
              <a:rPr lang="en-US" sz="2200" dirty="0" smtClean="0">
                <a:ea typeface="MS PGothic" pitchFamily="34" charset="-128"/>
              </a:rPr>
              <a:t>Monitoring and reporting on the effectiveness of the portal in meeting the </a:t>
            </a:r>
            <a:r>
              <a:rPr lang="en-US" sz="2200" b="1" dirty="0" smtClean="0">
                <a:ea typeface="MS PGothic" pitchFamily="34" charset="-128"/>
              </a:rPr>
              <a:t>needs of users </a:t>
            </a:r>
            <a:r>
              <a:rPr lang="en-US" sz="2200" dirty="0" smtClean="0">
                <a:ea typeface="MS PGothic" pitchFamily="34" charset="-128"/>
              </a:rPr>
              <a:t>in terms of ease of use, quality of information and fitness for purpose of the products </a:t>
            </a:r>
            <a:r>
              <a:rPr lang="it-IT" sz="2200" dirty="0" err="1" smtClean="0">
                <a:ea typeface="MS PGothic" pitchFamily="34" charset="-128"/>
              </a:rPr>
              <a:t>delivered</a:t>
            </a:r>
            <a:r>
              <a:rPr lang="it-IT" sz="2200" dirty="0" smtClean="0">
                <a:ea typeface="MS PGothic" pitchFamily="34" charset="-128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360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EMODnet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: </a:t>
            </a:r>
            <a:r>
              <a:rPr lang="it-IT" dirty="0" err="1" smtClean="0"/>
              <a:t>Portal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04434"/>
            <a:ext cx="8229600" cy="4876800"/>
          </a:xfrm>
        </p:spPr>
        <p:txBody>
          <a:bodyPr/>
          <a:lstStyle/>
          <a:p>
            <a:r>
              <a:rPr lang="en-GB" dirty="0" smtClean="0">
                <a:ea typeface="MS PGothic" pitchFamily="34" charset="-128"/>
              </a:rPr>
              <a:t>The portal is providing access to more than 12,000 platforms giving more than 30,000 time series</a:t>
            </a:r>
            <a:endParaRPr lang="it-IT" dirty="0" smtClean="0">
              <a:ea typeface="MS PGothic" pitchFamily="34" charset="-128"/>
            </a:endParaRPr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95943" y="3218780"/>
          <a:ext cx="8817431" cy="2907383"/>
        </p:xfrm>
        <a:graphic>
          <a:graphicData uri="http://schemas.openxmlformats.org/drawingml/2006/table">
            <a:tbl>
              <a:tblPr/>
              <a:tblGrid>
                <a:gridCol w="693190"/>
                <a:gridCol w="903085"/>
                <a:gridCol w="904850"/>
                <a:gridCol w="903085"/>
                <a:gridCol w="903085"/>
                <a:gridCol w="904850"/>
                <a:gridCol w="903085"/>
                <a:gridCol w="903085"/>
                <a:gridCol w="899558"/>
                <a:gridCol w="899558"/>
              </a:tblGrid>
              <a:tr h="1908664">
                <a:tc>
                  <a:txBody>
                    <a:bodyPr/>
                    <a:lstStyle/>
                    <a:p>
                      <a:endParaRPr lang="it-IT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drifting buoy (DB)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Ferrybox and ship (FB)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glider (GL)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fixed platform and mooring time series (MO)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profiling float (PF)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Argo Float (AR)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Radar (RD)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Others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TOTAL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719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Number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4159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196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23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3170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757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4751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26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174</a:t>
                      </a:r>
                      <a:endParaRPr lang="it-IT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Calibri"/>
                          <a:ea typeface="Times New Roman"/>
                          <a:cs typeface="Arial"/>
                        </a:rPr>
                        <a:t>13256</a:t>
                      </a:r>
                      <a:endParaRPr lang="it-I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800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EMODnet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: </a:t>
            </a:r>
            <a:r>
              <a:rPr lang="it-IT" dirty="0" err="1" smtClean="0"/>
              <a:t>support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76800"/>
          </a:xfrm>
        </p:spPr>
        <p:txBody>
          <a:bodyPr/>
          <a:lstStyle/>
          <a:p>
            <a:r>
              <a:rPr lang="it-IT" dirty="0" smtClean="0"/>
              <a:t>The data can </a:t>
            </a:r>
            <a:r>
              <a:rPr lang="it-IT" dirty="0" err="1" smtClean="0"/>
              <a:t>support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Maritime</a:t>
            </a:r>
            <a:r>
              <a:rPr lang="it-IT" dirty="0" smtClean="0"/>
              <a:t> </a:t>
            </a:r>
            <a:r>
              <a:rPr lang="it-IT" dirty="0" err="1" smtClean="0"/>
              <a:t>economic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endParaRPr lang="it-IT" dirty="0" smtClean="0"/>
          </a:p>
          <a:p>
            <a:pPr lvl="1"/>
            <a:r>
              <a:rPr lang="it-IT" dirty="0" smtClean="0"/>
              <a:t>Marine </a:t>
            </a:r>
            <a:r>
              <a:rPr lang="it-IT" dirty="0" err="1" smtClean="0"/>
              <a:t>Strategy</a:t>
            </a:r>
            <a:r>
              <a:rPr lang="it-IT" dirty="0" smtClean="0"/>
              <a:t> </a:t>
            </a:r>
            <a:r>
              <a:rPr lang="it-IT" dirty="0" err="1" smtClean="0"/>
              <a:t>Framework</a:t>
            </a:r>
            <a:r>
              <a:rPr lang="it-IT" dirty="0" smtClean="0"/>
              <a:t> </a:t>
            </a:r>
            <a:r>
              <a:rPr lang="it-IT" dirty="0" err="1" smtClean="0"/>
              <a:t>Directive</a:t>
            </a:r>
            <a:endParaRPr lang="it-IT" dirty="0" smtClean="0"/>
          </a:p>
          <a:p>
            <a:pPr lvl="1"/>
            <a:r>
              <a:rPr lang="it-IT" dirty="0" smtClean="0"/>
              <a:t>Water </a:t>
            </a:r>
            <a:r>
              <a:rPr lang="it-IT" dirty="0" err="1" smtClean="0"/>
              <a:t>Framework</a:t>
            </a:r>
            <a:r>
              <a:rPr lang="it-IT" dirty="0" smtClean="0"/>
              <a:t> </a:t>
            </a:r>
            <a:r>
              <a:rPr lang="it-IT" dirty="0" err="1" smtClean="0"/>
              <a:t>Directive</a:t>
            </a:r>
            <a:endParaRPr lang="it-IT" dirty="0" smtClean="0"/>
          </a:p>
          <a:p>
            <a:pPr lvl="1"/>
            <a:r>
              <a:rPr lang="it-IT" dirty="0" err="1" smtClean="0"/>
              <a:t>Blue</a:t>
            </a:r>
            <a:r>
              <a:rPr lang="it-IT" dirty="0" smtClean="0"/>
              <a:t> Economy</a:t>
            </a:r>
          </a:p>
          <a:p>
            <a:pPr lvl="1"/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5376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latin typeface="Calibri"/>
                <a:cs typeface="Calibri"/>
              </a:rPr>
              <a:t>Conclusions</a:t>
            </a:r>
            <a:endParaRPr lang="it-IT" dirty="0">
              <a:latin typeface="Calibri"/>
              <a:cs typeface="Calibri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023920" cy="4876800"/>
          </a:xfrm>
        </p:spPr>
        <p:txBody>
          <a:bodyPr>
            <a:normAutofit fontScale="92500" lnSpcReduction="10000"/>
          </a:bodyPr>
          <a:lstStyle/>
          <a:p>
            <a:r>
              <a:rPr lang="cy-GB" dirty="0" smtClean="0">
                <a:latin typeface="Calibri"/>
                <a:cs typeface="Calibri"/>
              </a:rPr>
              <a:t>Copernicus In situ TAC, Ocean Color and OSI TAC provide operational access to in situ and remote sensing data </a:t>
            </a:r>
          </a:p>
          <a:p>
            <a:r>
              <a:rPr lang="cy-GB" dirty="0" smtClean="0">
                <a:latin typeface="Calibri"/>
                <a:cs typeface="Calibri"/>
              </a:rPr>
              <a:t>In situ TAC receives inputs from GTS</a:t>
            </a:r>
          </a:p>
          <a:p>
            <a:r>
              <a:rPr lang="cy-GB" dirty="0" smtClean="0">
                <a:latin typeface="Calibri"/>
                <a:cs typeface="Calibri"/>
              </a:rPr>
              <a:t>Copernicus Marine Service MED-MFC represents the state of the art of the operational forecasting system for the Mediterranean Sea</a:t>
            </a:r>
          </a:p>
          <a:p>
            <a:r>
              <a:rPr lang="cy-GB" dirty="0" smtClean="0">
                <a:latin typeface="Calibri"/>
                <a:cs typeface="Calibri"/>
              </a:rPr>
              <a:t>Med-MFC operationally produce freely available physical and biogeochemical variables</a:t>
            </a:r>
          </a:p>
          <a:p>
            <a:r>
              <a:rPr lang="cy-GB" dirty="0" smtClean="0">
                <a:latin typeface="Calibri"/>
                <a:cs typeface="Calibri"/>
              </a:rPr>
              <a:t>Every year an upgrdaed version of the CMEMS system is released</a:t>
            </a:r>
          </a:p>
          <a:p>
            <a:r>
              <a:rPr lang="cy-GB" dirty="0" smtClean="0">
                <a:latin typeface="Calibri"/>
                <a:cs typeface="Calibri"/>
              </a:rPr>
              <a:t>Med-MFC performs products quality assessment with independent and quasi-independent data and at different temporal scales and data are QC</a:t>
            </a:r>
          </a:p>
          <a:p>
            <a:r>
              <a:rPr lang="cy-GB" dirty="0" smtClean="0">
                <a:latin typeface="Calibri"/>
                <a:cs typeface="Calibri"/>
              </a:rPr>
              <a:t>EMODNET physics provide free access to data </a:t>
            </a:r>
            <a:r>
              <a:rPr lang="cy-GB" smtClean="0">
                <a:latin typeface="Calibri"/>
                <a:cs typeface="Calibri"/>
              </a:rPr>
              <a:t>and metadata using INSPIRE standards</a:t>
            </a:r>
            <a:endParaRPr lang="cy-GB" dirty="0" smtClean="0"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8520" y="6093296"/>
            <a:ext cx="6835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Schermata 2015-04-24 alle 07.03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ignette-contractant-web-MED-M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3300" smtClean="0">
                <a:latin typeface="Calibri"/>
                <a:cs typeface="Calibri"/>
              </a:rPr>
              <a:t>CMEMS Service timing</a:t>
            </a:r>
            <a:endParaRPr lang="en-US" sz="3300">
              <a:latin typeface="Calibri"/>
              <a:cs typeface="Calibri"/>
            </a:endParaRPr>
          </a:p>
        </p:txBody>
      </p:sp>
      <p:sp>
        <p:nvSpPr>
          <p:cNvPr id="6" name="CasellaDiTesto 1"/>
          <p:cNvSpPr txBox="1"/>
          <p:nvPr/>
        </p:nvSpPr>
        <p:spPr>
          <a:xfrm>
            <a:off x="179512" y="126876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The CMEMS operational service is continuously improved and a new upgraded release is delivered every year.</a:t>
            </a:r>
          </a:p>
        </p:txBody>
      </p:sp>
      <p:cxnSp>
        <p:nvCxnSpPr>
          <p:cNvPr id="7" name="Connettore 1 7"/>
          <p:cNvCxnSpPr/>
          <p:nvPr/>
        </p:nvCxnSpPr>
        <p:spPr>
          <a:xfrm>
            <a:off x="2555233" y="3617390"/>
            <a:ext cx="1168400" cy="0"/>
          </a:xfrm>
          <a:prstGeom prst="line">
            <a:avLst/>
          </a:prstGeom>
          <a:ln w="98425" cmpd="sng"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8"/>
          <p:cNvCxnSpPr/>
          <p:nvPr/>
        </p:nvCxnSpPr>
        <p:spPr>
          <a:xfrm flipV="1">
            <a:off x="4329794" y="3617390"/>
            <a:ext cx="1168400" cy="3"/>
          </a:xfrm>
          <a:prstGeom prst="line">
            <a:avLst/>
          </a:prstGeom>
          <a:ln w="98425" cmpd="sng"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11"/>
          <p:cNvCxnSpPr/>
          <p:nvPr/>
        </p:nvCxnSpPr>
        <p:spPr>
          <a:xfrm>
            <a:off x="5959477" y="3617393"/>
            <a:ext cx="1168400" cy="0"/>
          </a:xfrm>
          <a:prstGeom prst="line">
            <a:avLst/>
          </a:prstGeom>
          <a:ln w="98425" cmpd="sng"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2"/>
          <p:cNvCxnSpPr/>
          <p:nvPr/>
        </p:nvCxnSpPr>
        <p:spPr>
          <a:xfrm flipV="1">
            <a:off x="7652072" y="3617393"/>
            <a:ext cx="1168400" cy="3"/>
          </a:xfrm>
          <a:prstGeom prst="line">
            <a:avLst/>
          </a:prstGeom>
          <a:ln w="98425" cmpd="sng"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riangolo isoscele 13"/>
          <p:cNvSpPr/>
          <p:nvPr/>
        </p:nvSpPr>
        <p:spPr>
          <a:xfrm rot="10800000">
            <a:off x="3873359" y="3262254"/>
            <a:ext cx="371770" cy="26486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2" name="Triangolo isoscele 14"/>
          <p:cNvSpPr/>
          <p:nvPr/>
        </p:nvSpPr>
        <p:spPr>
          <a:xfrm rot="10800000">
            <a:off x="5519219" y="3253733"/>
            <a:ext cx="371770" cy="26486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riangolo isoscele 15"/>
          <p:cNvSpPr/>
          <p:nvPr/>
        </p:nvSpPr>
        <p:spPr>
          <a:xfrm rot="10800000">
            <a:off x="7207400" y="3253733"/>
            <a:ext cx="371770" cy="26486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CasellaDiTesto 16"/>
          <p:cNvSpPr txBox="1"/>
          <p:nvPr/>
        </p:nvSpPr>
        <p:spPr>
          <a:xfrm rot="19278420">
            <a:off x="2200724" y="426088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V2 Enter Into Service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CasellaDiTesto 17"/>
          <p:cNvSpPr txBox="1"/>
          <p:nvPr/>
        </p:nvSpPr>
        <p:spPr>
          <a:xfrm>
            <a:off x="3418861" y="2889272"/>
            <a:ext cx="116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alibri"/>
                <a:cs typeface="Calibri"/>
              </a:rPr>
              <a:t>April 2016</a:t>
            </a:r>
            <a:endParaRPr lang="en-US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6" name="CasellaDiTesto 18"/>
          <p:cNvSpPr txBox="1"/>
          <p:nvPr/>
        </p:nvSpPr>
        <p:spPr>
          <a:xfrm>
            <a:off x="5027499" y="2889272"/>
            <a:ext cx="116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alibri"/>
                <a:cs typeface="Calibri"/>
              </a:rPr>
              <a:t>April 2017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17" name="CasellaDiTesto 19"/>
          <p:cNvSpPr txBox="1"/>
          <p:nvPr/>
        </p:nvSpPr>
        <p:spPr>
          <a:xfrm>
            <a:off x="6703866" y="2889272"/>
            <a:ext cx="116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Calibri"/>
                <a:cs typeface="Calibri"/>
              </a:rPr>
              <a:t>April 2018</a:t>
            </a:r>
            <a:endParaRPr lang="en-US" b="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Triangolo isoscele 21"/>
          <p:cNvSpPr/>
          <p:nvPr/>
        </p:nvSpPr>
        <p:spPr>
          <a:xfrm rot="10800000">
            <a:off x="2180062" y="3262257"/>
            <a:ext cx="371770" cy="264869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9" name="CasellaDiTesto 22"/>
          <p:cNvSpPr txBox="1"/>
          <p:nvPr/>
        </p:nvSpPr>
        <p:spPr>
          <a:xfrm>
            <a:off x="1742497" y="2889275"/>
            <a:ext cx="112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  <a:latin typeface="Calibri"/>
                <a:cs typeface="Calibri"/>
              </a:rPr>
              <a:t>May 2015</a:t>
            </a:r>
            <a:endParaRPr lang="en-US" b="1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" name="CasellaDiTesto 25"/>
          <p:cNvSpPr txBox="1"/>
          <p:nvPr/>
        </p:nvSpPr>
        <p:spPr>
          <a:xfrm rot="19278420">
            <a:off x="3860161" y="426088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376092"/>
                </a:solidFill>
                <a:latin typeface="Calibri"/>
                <a:cs typeface="Calibri"/>
              </a:rPr>
              <a:t>V3 Enter Into Service</a:t>
            </a:r>
            <a:endParaRPr lang="en-US" b="1">
              <a:solidFill>
                <a:srgbClr val="376092"/>
              </a:solidFill>
              <a:latin typeface="Calibri"/>
              <a:cs typeface="Calibri"/>
            </a:endParaRPr>
          </a:p>
        </p:txBody>
      </p:sp>
      <p:sp>
        <p:nvSpPr>
          <p:cNvPr id="21" name="CasellaDiTesto 26"/>
          <p:cNvSpPr txBox="1"/>
          <p:nvPr/>
        </p:nvSpPr>
        <p:spPr>
          <a:xfrm rot="19278420">
            <a:off x="5587327" y="426088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376092"/>
                </a:solidFill>
                <a:latin typeface="Calibri"/>
                <a:cs typeface="Calibri"/>
              </a:rPr>
              <a:t>V4 Enter Into Service</a:t>
            </a:r>
            <a:endParaRPr lang="en-US" b="1">
              <a:solidFill>
                <a:srgbClr val="376092"/>
              </a:solidFill>
              <a:latin typeface="Calibri"/>
              <a:cs typeface="Calibri"/>
            </a:endParaRPr>
          </a:p>
        </p:txBody>
      </p:sp>
      <p:sp>
        <p:nvSpPr>
          <p:cNvPr id="22" name="CasellaDiTesto 16"/>
          <p:cNvSpPr txBox="1"/>
          <p:nvPr/>
        </p:nvSpPr>
        <p:spPr>
          <a:xfrm rot="19278420">
            <a:off x="60570" y="4057937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  <a:latin typeface="Calibri"/>
                <a:cs typeface="Calibri"/>
              </a:rPr>
              <a:t>V1 Enter Into Service:</a:t>
            </a:r>
          </a:p>
          <a:p>
            <a:r>
              <a:rPr lang="en-US" b="1" dirty="0" smtClean="0">
                <a:solidFill>
                  <a:srgbClr val="376092"/>
                </a:solidFill>
                <a:latin typeface="Calibri"/>
                <a:cs typeface="Calibri"/>
              </a:rPr>
              <a:t>Start Operational service</a:t>
            </a:r>
            <a:endParaRPr lang="en-US" b="1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 rot="19283117">
            <a:off x="1642163" y="3348191"/>
            <a:ext cx="3351988" cy="120460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093296"/>
            <a:ext cx="6835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 descr="Schermata 2015-04-24 alle 07.03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73622" r="16197" b="5927"/>
          <a:stretch/>
        </p:blipFill>
        <p:spPr bwMode="auto">
          <a:xfrm>
            <a:off x="1" y="0"/>
            <a:ext cx="1475655" cy="4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Vignette-contractant-web-MED-M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0"/>
            <a:ext cx="495341" cy="4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p Arrow 2"/>
          <p:cNvSpPr/>
          <p:nvPr/>
        </p:nvSpPr>
        <p:spPr>
          <a:xfrm>
            <a:off x="2987824" y="5589240"/>
            <a:ext cx="360040" cy="86409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>
            <a:off x="6876256" y="5589240"/>
            <a:ext cx="360040" cy="86409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r="30370"/>
          <a:stretch>
            <a:fillRect/>
          </a:stretch>
        </p:blipFill>
        <p:spPr bwMode="auto">
          <a:xfrm>
            <a:off x="1143000" y="922338"/>
            <a:ext cx="67754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Content Placeholder 5"/>
          <p:cNvSpPr>
            <a:spLocks noGrp="1" noChangeAspect="1"/>
          </p:cNvSpPr>
          <p:nvPr/>
        </p:nvSpPr>
        <p:spPr bwMode="auto">
          <a:xfrm>
            <a:off x="1190625" y="1222375"/>
            <a:ext cx="677545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500"/>
          </a:p>
        </p:txBody>
      </p:sp>
      <p:sp>
        <p:nvSpPr>
          <p:cNvPr id="37891" name="Content Placeholder 5"/>
          <p:cNvSpPr>
            <a:spLocks noGrp="1" noChangeAspect="1"/>
          </p:cNvSpPr>
          <p:nvPr/>
        </p:nvSpPr>
        <p:spPr bwMode="auto">
          <a:xfrm>
            <a:off x="1143000" y="1222375"/>
            <a:ext cx="677545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500"/>
          </a:p>
        </p:txBody>
      </p:sp>
      <p:sp>
        <p:nvSpPr>
          <p:cNvPr id="5" name="TextBox 4"/>
          <p:cNvSpPr txBox="1"/>
          <p:nvPr/>
        </p:nvSpPr>
        <p:spPr>
          <a:xfrm>
            <a:off x="1417638" y="1450975"/>
            <a:ext cx="5861050" cy="11584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0465" tIns="40232" rIns="80465" bIns="40232">
            <a:spAutoFit/>
          </a:bodyPr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</a:rPr>
              <a:t>Thanks for your attention</a:t>
            </a:r>
          </a:p>
          <a:p>
            <a:pPr algn="ctr"/>
            <a:r>
              <a:rPr lang="en-US" sz="3500" dirty="0" smtClean="0">
                <a:solidFill>
                  <a:schemeClr val="bg1"/>
                </a:solidFill>
              </a:rPr>
              <a:t>Q/A time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899592" y="5157192"/>
            <a:ext cx="6858000" cy="17432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65" tIns="40232" rIns="80465" bIns="4023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87BA5"/>
                </a:solidFill>
              </a:rPr>
              <a:t>Follow us @  </a:t>
            </a:r>
            <a:r>
              <a:rPr lang="en-US" sz="1800" dirty="0" smtClean="0">
                <a:solidFill>
                  <a:srgbClr val="087BA5"/>
                </a:solidFill>
                <a:hlinkClick r:id="rId3"/>
              </a:rPr>
              <a:t>http://marine.copernicus.eu</a:t>
            </a:r>
            <a:r>
              <a:rPr lang="en-US" sz="1800" dirty="0" smtClean="0">
                <a:solidFill>
                  <a:srgbClr val="087BA5"/>
                </a:solidFill>
              </a:rPr>
              <a:t> </a:t>
            </a:r>
            <a:r>
              <a:rPr lang="en-US" sz="1800" dirty="0" smtClean="0">
                <a:solidFill>
                  <a:srgbClr val="087BA5"/>
                </a:solidFill>
                <a:hlinkClick r:id="rId4"/>
              </a:rPr>
              <a:t>www.sea</a:t>
            </a:r>
            <a:r>
              <a:rPr lang="en-US" sz="1800" dirty="0">
                <a:solidFill>
                  <a:srgbClr val="087BA5"/>
                </a:solidFill>
                <a:hlinkClick r:id="rId4"/>
              </a:rPr>
              <a:t>-conditions.com</a:t>
            </a:r>
            <a:r>
              <a:rPr lang="en-US" sz="1800" dirty="0">
                <a:solidFill>
                  <a:srgbClr val="087BA5"/>
                </a:solidFill>
              </a:rPr>
              <a:t> </a:t>
            </a:r>
            <a:r>
              <a:rPr lang="en-US" sz="1800" dirty="0">
                <a:solidFill>
                  <a:srgbClr val="087BA5"/>
                </a:solidFill>
                <a:hlinkClick r:id="rId5"/>
              </a:rPr>
              <a:t>http://ocean-lab.cmcc.it</a:t>
            </a:r>
            <a:r>
              <a:rPr lang="en-US" sz="1800" dirty="0">
                <a:solidFill>
                  <a:srgbClr val="087BA5"/>
                </a:solidFill>
              </a:rPr>
              <a:t> </a:t>
            </a:r>
          </a:p>
          <a:p>
            <a:pPr algn="ctr"/>
            <a:r>
              <a:rPr lang="en-US" sz="1800" dirty="0">
                <a:solidFill>
                  <a:srgbClr val="087BA5"/>
                </a:solidFill>
              </a:rPr>
              <a:t>Facebook: CMCC Climate e Sea Conditions  Twitter: </a:t>
            </a:r>
            <a:r>
              <a:rPr lang="en-US" sz="1800" dirty="0">
                <a:solidFill>
                  <a:srgbClr val="087BA5"/>
                </a:solidFill>
                <a:hlinkClick r:id="rId6"/>
              </a:rPr>
              <a:t>@CmccClimate</a:t>
            </a:r>
            <a:r>
              <a:rPr lang="en-US" sz="1800" dirty="0">
                <a:solidFill>
                  <a:srgbClr val="087BA5"/>
                </a:solidFill>
              </a:rPr>
              <a:t>  #</a:t>
            </a:r>
            <a:r>
              <a:rPr lang="en-US" sz="1800" dirty="0" err="1" smtClean="0">
                <a:solidFill>
                  <a:srgbClr val="087BA5"/>
                </a:solidFill>
              </a:rPr>
              <a:t>chemarefara</a:t>
            </a:r>
            <a:r>
              <a:rPr lang="en-US" sz="1800" dirty="0" smtClean="0">
                <a:solidFill>
                  <a:srgbClr val="087BA5"/>
                </a:solidFill>
              </a:rPr>
              <a:t> @</a:t>
            </a:r>
            <a:r>
              <a:rPr lang="en-US" sz="1800" dirty="0" err="1" smtClean="0">
                <a:solidFill>
                  <a:srgbClr val="087BA5"/>
                </a:solidFill>
              </a:rPr>
              <a:t>giovannicoppini</a:t>
            </a:r>
            <a:r>
              <a:rPr lang="en-US" sz="1800" dirty="0" smtClean="0">
                <a:solidFill>
                  <a:srgbClr val="087BA5"/>
                </a:solidFill>
              </a:rPr>
              <a:t> </a:t>
            </a:r>
            <a:endParaRPr lang="en-US" sz="1800" dirty="0">
              <a:solidFill>
                <a:srgbClr val="087BA5"/>
              </a:solidFill>
            </a:endParaRPr>
          </a:p>
          <a:p>
            <a:pPr algn="ctr"/>
            <a:r>
              <a:rPr lang="en-US" sz="1800" dirty="0" err="1">
                <a:solidFill>
                  <a:srgbClr val="087BA5"/>
                </a:solidFill>
              </a:rPr>
              <a:t>Youtube</a:t>
            </a:r>
            <a:r>
              <a:rPr lang="en-US" sz="1800" dirty="0">
                <a:solidFill>
                  <a:srgbClr val="087BA5"/>
                </a:solidFill>
              </a:rPr>
              <a:t>: </a:t>
            </a:r>
            <a:r>
              <a:rPr lang="en-US" sz="1800" dirty="0" err="1">
                <a:solidFill>
                  <a:srgbClr val="087BA5"/>
                </a:solidFill>
              </a:rPr>
              <a:t>CMCCvideo</a:t>
            </a:r>
            <a:r>
              <a:rPr lang="en-US" sz="1800" dirty="0">
                <a:solidFill>
                  <a:srgbClr val="087BA5"/>
                </a:solidFill>
              </a:rPr>
              <a:t> Contact us @  </a:t>
            </a:r>
            <a:r>
              <a:rPr lang="en-US" sz="1800" dirty="0">
                <a:solidFill>
                  <a:srgbClr val="087BA5"/>
                </a:solidFill>
                <a:hlinkClick r:id="rId7"/>
              </a:rPr>
              <a:t>Giovanni.coppini@cmcc.it</a:t>
            </a:r>
            <a:r>
              <a:rPr lang="en-US" sz="1800" dirty="0">
                <a:solidFill>
                  <a:srgbClr val="087BA5"/>
                </a:solidFill>
              </a:rPr>
              <a:t> </a:t>
            </a:r>
            <a:r>
              <a:rPr lang="en-US" sz="1800" dirty="0">
                <a:solidFill>
                  <a:srgbClr val="087BA5"/>
                </a:solidFill>
                <a:hlinkClick r:id="rId8"/>
              </a:rPr>
              <a:t>Ocean-lab@cmcc.it</a:t>
            </a:r>
            <a:r>
              <a:rPr lang="en-US" sz="1800" dirty="0">
                <a:solidFill>
                  <a:srgbClr val="087BA5"/>
                </a:solidFill>
              </a:rPr>
              <a:t> </a:t>
            </a: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 flipV="1">
            <a:off x="3176588" y="1012825"/>
            <a:ext cx="13493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1500">
              <a:solidFill>
                <a:srgbClr val="087BA5"/>
              </a:solidFill>
            </a:endParaRPr>
          </a:p>
        </p:txBody>
      </p:sp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5652120" y="4725144"/>
            <a:ext cx="22367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900" dirty="0"/>
              <a:t>Torre </a:t>
            </a:r>
            <a:r>
              <a:rPr lang="en-US" sz="900" dirty="0" err="1"/>
              <a:t>dell’Orso</a:t>
            </a:r>
            <a:r>
              <a:rPr lang="en-US" sz="900" dirty="0"/>
              <a:t> </a:t>
            </a:r>
            <a:r>
              <a:rPr lang="en-US" sz="900" dirty="0" err="1"/>
              <a:t>Salento</a:t>
            </a:r>
            <a:r>
              <a:rPr lang="en-US" sz="900" dirty="0"/>
              <a:t> Lecce, Apulia</a:t>
            </a:r>
          </a:p>
        </p:txBody>
      </p:sp>
    </p:spTree>
    <p:extLst>
      <p:ext uri="{BB962C8B-B14F-4D97-AF65-F5344CB8AC3E}">
        <p14:creationId xmlns:p14="http://schemas.microsoft.com/office/powerpoint/2010/main" val="1824191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>
                <a:latin typeface="Arial" charset="0"/>
                <a:cs typeface="Arial" charset="0"/>
              </a:rPr>
              <a:t>In Situ Thematic Assembly Centre for                Marine Service</a:t>
            </a:r>
            <a:endParaRPr lang="en-GB" altLang="en-US" dirty="0">
              <a:latin typeface="Arial" charset="0"/>
              <a:cs typeface="Arial" charset="0"/>
            </a:endParaRPr>
          </a:p>
        </p:txBody>
      </p:sp>
      <p:pic>
        <p:nvPicPr>
          <p:cNvPr id="75779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3348"/>
            <a:ext cx="4175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0" name="Groupe 2"/>
          <p:cNvGrpSpPr>
            <a:grpSpLocks/>
          </p:cNvGrpSpPr>
          <p:nvPr/>
        </p:nvGrpSpPr>
        <p:grpSpPr bwMode="auto">
          <a:xfrm>
            <a:off x="765621" y="5070301"/>
            <a:ext cx="8270875" cy="1743075"/>
            <a:chOff x="674856" y="4365625"/>
            <a:chExt cx="8270707" cy="1743075"/>
          </a:xfrm>
          <a:solidFill>
            <a:schemeClr val="bg1"/>
          </a:solidFill>
        </p:grpSpPr>
        <p:pic>
          <p:nvPicPr>
            <p:cNvPr id="75781" name="Image 5" descr="U:\COPERNICUS\Logos\region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713" y="4365625"/>
              <a:ext cx="3797300" cy="862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2" name="Imag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5516563"/>
              <a:ext cx="3797300" cy="592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3" name="Image 8" descr="newif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835525"/>
              <a:ext cx="1301750" cy="258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5784" name="Groupe 1"/>
            <p:cNvGrpSpPr>
              <a:grpSpLocks/>
            </p:cNvGrpSpPr>
            <p:nvPr/>
          </p:nvGrpSpPr>
          <p:grpSpPr bwMode="auto">
            <a:xfrm>
              <a:off x="674856" y="5516563"/>
              <a:ext cx="4322594" cy="592137"/>
              <a:chOff x="674856" y="5516563"/>
              <a:chExt cx="4322594" cy="592137"/>
            </a:xfrm>
            <a:grpFill/>
          </p:grpSpPr>
          <p:pic>
            <p:nvPicPr>
              <p:cNvPr id="75785" name="Imag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5522913"/>
                <a:ext cx="3665537" cy="5857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786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856" y="5516563"/>
                <a:ext cx="1277769" cy="59213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4572000" y="1743348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The CMS in situ TAC (INSTAC) is a </a:t>
            </a:r>
            <a:r>
              <a:rPr lang="en-GB" dirty="0">
                <a:solidFill>
                  <a:srgbClr val="0000CC"/>
                </a:solidFill>
              </a:rPr>
              <a:t>distributed service which aims to provide in situ (water column &amp; sea surface)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/>
              <a:t>data to fulfil operational oceanography needs.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It is </a:t>
            </a:r>
            <a:r>
              <a:rPr lang="en-GB" dirty="0">
                <a:solidFill>
                  <a:srgbClr val="0000CC"/>
                </a:solidFill>
              </a:rPr>
              <a:t>a distributed service integrating data from various existing sources </a:t>
            </a:r>
            <a:r>
              <a:rPr lang="en-GB" dirty="0"/>
              <a:t>and services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It is built in </a:t>
            </a:r>
            <a:r>
              <a:rPr lang="en-GB" dirty="0">
                <a:solidFill>
                  <a:srgbClr val="0000CC"/>
                </a:solidFill>
              </a:rPr>
              <a:t>the continuity of the developments </a:t>
            </a:r>
            <a:r>
              <a:rPr lang="en-GB" dirty="0"/>
              <a:t>made in the </a:t>
            </a:r>
            <a:r>
              <a:rPr lang="en-GB" dirty="0" err="1"/>
              <a:t>MyOcean</a:t>
            </a:r>
            <a:r>
              <a:rPr lang="en-GB" dirty="0"/>
              <a:t> project series turning into an operational service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/>
              <a:t>It’s </a:t>
            </a:r>
            <a:r>
              <a:rPr lang="en-GB" dirty="0">
                <a:solidFill>
                  <a:srgbClr val="0000CC"/>
                </a:solidFill>
              </a:rPr>
              <a:t>integrated in the European landscape </a:t>
            </a:r>
            <a:r>
              <a:rPr lang="en-GB" dirty="0"/>
              <a:t>of in situ data management  with EUROGOOS, </a:t>
            </a:r>
            <a:r>
              <a:rPr lang="en-GB" dirty="0" err="1"/>
              <a:t>EMODNet</a:t>
            </a:r>
            <a:r>
              <a:rPr lang="en-GB" dirty="0"/>
              <a:t> and </a:t>
            </a:r>
            <a:r>
              <a:rPr lang="en-GB" dirty="0" err="1"/>
              <a:t>SeaDataNet</a:t>
            </a:r>
            <a:r>
              <a:rPr lang="en-GB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charset="0"/>
                <a:cs typeface="Arial" charset="0"/>
              </a:rPr>
              <a:t>In Situ TAC Operation activities</a:t>
            </a:r>
          </a:p>
        </p:txBody>
      </p:sp>
      <p:sp>
        <p:nvSpPr>
          <p:cNvPr id="8195" name="Espace réservé du contenu 6"/>
          <p:cNvSpPr>
            <a:spLocks noGrp="1"/>
          </p:cNvSpPr>
          <p:nvPr>
            <p:ph idx="1"/>
          </p:nvPr>
        </p:nvSpPr>
        <p:spPr>
          <a:xfrm>
            <a:off x="5868144" y="1600200"/>
            <a:ext cx="3096469" cy="4525963"/>
          </a:xfrm>
        </p:spPr>
        <p:txBody>
          <a:bodyPr/>
          <a:lstStyle/>
          <a:p>
            <a:pPr marL="92075" indent="0">
              <a:tabLst>
                <a:tab pos="176213" algn="l"/>
                <a:tab pos="268288" algn="l"/>
              </a:tabLst>
            </a:pPr>
            <a:r>
              <a:rPr lang="en-GB" altLang="en-US" sz="2000" dirty="0"/>
              <a:t>6 regional </a:t>
            </a:r>
            <a:r>
              <a:rPr lang="en-GB" altLang="en-US" sz="2000" dirty="0" err="1"/>
              <a:t>ROOSes</a:t>
            </a:r>
            <a:r>
              <a:rPr lang="en-GB" altLang="en-US" sz="2000" dirty="0"/>
              <a:t> coordinated by 6 research institutes</a:t>
            </a:r>
          </a:p>
          <a:p>
            <a:pPr marL="92075" indent="0">
              <a:tabLst>
                <a:tab pos="176213" algn="l"/>
                <a:tab pos="268288" algn="l"/>
              </a:tabLst>
            </a:pPr>
            <a:r>
              <a:rPr lang="en-GB" altLang="en-US" sz="2000" dirty="0"/>
              <a:t> 1 global Distribution Unit hosted by the Coriolis data centre</a:t>
            </a:r>
          </a:p>
          <a:p>
            <a:pPr marL="92075" indent="0">
              <a:tabLst>
                <a:tab pos="176213" algn="l"/>
                <a:tab pos="268288" algn="l"/>
              </a:tabLst>
            </a:pPr>
            <a:r>
              <a:rPr lang="en-GB" altLang="en-US" sz="2000" dirty="0"/>
              <a:t> IN SITU TAC activity coordinated by IFREMER</a:t>
            </a:r>
          </a:p>
        </p:txBody>
      </p:sp>
      <p:pic>
        <p:nvPicPr>
          <p:cNvPr id="8196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1650"/>
            <a:ext cx="5281612" cy="42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5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55650" y="0"/>
            <a:ext cx="5530850" cy="6688138"/>
          </a:xfrm>
          <a:prstGeom prst="rect">
            <a:avLst/>
          </a:prstGeom>
          <a:solidFill>
            <a:schemeClr val="accent3">
              <a:lumMod val="40000"/>
              <a:lumOff val="60000"/>
              <a:alpha val="439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tangle avec flèche vers la droite 3"/>
          <p:cNvSpPr/>
          <p:nvPr/>
        </p:nvSpPr>
        <p:spPr>
          <a:xfrm>
            <a:off x="179512" y="125924"/>
            <a:ext cx="648072" cy="5787352"/>
          </a:xfrm>
          <a:prstGeom prst="rightArrowCallout">
            <a:avLst>
              <a:gd name="adj1" fmla="val 69114"/>
              <a:gd name="adj2" fmla="val 91192"/>
              <a:gd name="adj3" fmla="val 25000"/>
              <a:gd name="adj4" fmla="val 5228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External interfaces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988" y="944563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Baltic PU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988" y="1881188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NWS PU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2988" y="3176588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Global PU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988" y="3897313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IBI PU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4689475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Med 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988" y="5481638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BS PU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988" y="80963"/>
            <a:ext cx="1152525" cy="43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Arctic PU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7900" y="908050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Baltic DU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87900" y="1844675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NWS DU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87900" y="3141663"/>
            <a:ext cx="122396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Global DU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7900" y="3860800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IBI DU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7900" y="4652963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Med DU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7900" y="5445125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BS DU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87900" y="44450"/>
            <a:ext cx="12239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Arctic DU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87675" y="908050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Baltic INSTAC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87675" y="1844675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NWS INSTAC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87675" y="3141663"/>
            <a:ext cx="1152525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GLOBAL INSTAC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87675" y="3860800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IBI </a:t>
            </a:r>
            <a:r>
              <a:rPr lang="en-GB" dirty="0"/>
              <a:t>INSTAC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87675" y="4652963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MED INSTAC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87675" y="5445125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BS INSTAC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87675" y="44450"/>
            <a:ext cx="10080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Arctic INSTAC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2195513" y="296863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195513" y="3392488"/>
            <a:ext cx="79216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995738" y="3392488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3995738" y="296863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>
            <a:off x="3995738" y="1160463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3995738" y="2097088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>
            <a:off x="3995738" y="4113213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>
          <a:xfrm>
            <a:off x="3995738" y="4905375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>
            <a:off x="3995738" y="5697538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 rot="5400000">
            <a:off x="3090775" y="4106991"/>
            <a:ext cx="396044" cy="472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dirty="0"/>
              <a:t>Local Service Desk </a:t>
            </a:r>
          </a:p>
        </p:txBody>
      </p:sp>
      <p:sp>
        <p:nvSpPr>
          <p:cNvPr id="10275" name="ZoneTexte 96"/>
          <p:cNvSpPr txBox="1">
            <a:spLocks noChangeArrowheads="1"/>
          </p:cNvSpPr>
          <p:nvPr/>
        </p:nvSpPr>
        <p:spPr bwMode="auto">
          <a:xfrm>
            <a:off x="-828675" y="-242888"/>
            <a:ext cx="184150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Double flèche horizontale 1"/>
          <p:cNvSpPr/>
          <p:nvPr/>
        </p:nvSpPr>
        <p:spPr>
          <a:xfrm>
            <a:off x="6300788" y="6400800"/>
            <a:ext cx="403225" cy="287338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" name="Double flèche horizontale 44"/>
          <p:cNvSpPr/>
          <p:nvPr/>
        </p:nvSpPr>
        <p:spPr>
          <a:xfrm rot="5400000">
            <a:off x="7504112" y="4783138"/>
            <a:ext cx="2378075" cy="4572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6" name="Connecteur droit avec flèche 35"/>
          <p:cNvCxnSpPr>
            <a:endCxn id="19" idx="1"/>
          </p:cNvCxnSpPr>
          <p:nvPr/>
        </p:nvCxnSpPr>
        <p:spPr>
          <a:xfrm>
            <a:off x="2195513" y="1160463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6" idx="3"/>
            <a:endCxn id="20" idx="1"/>
          </p:cNvCxnSpPr>
          <p:nvPr/>
        </p:nvCxnSpPr>
        <p:spPr>
          <a:xfrm>
            <a:off x="2195513" y="2097088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2195513" y="184150"/>
            <a:ext cx="792162" cy="5513388"/>
            <a:chOff x="2195736" y="184524"/>
            <a:chExt cx="792088" cy="5512728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2195736" y="184524"/>
              <a:ext cx="792088" cy="3096842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2195736" y="1048021"/>
              <a:ext cx="792088" cy="2233346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2195736" y="1984533"/>
              <a:ext cx="792088" cy="1296833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>
              <a:stCxn id="8" idx="3"/>
              <a:endCxn id="21" idx="1"/>
            </p:cNvCxnSpPr>
            <p:nvPr/>
          </p:nvCxnSpPr>
          <p:spPr>
            <a:xfrm flipV="1">
              <a:off x="2195736" y="3393272"/>
              <a:ext cx="792088" cy="719845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V="1">
              <a:off x="2195736" y="3643273"/>
              <a:ext cx="792088" cy="1261911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V="1">
              <a:off x="2195736" y="3879782"/>
              <a:ext cx="792088" cy="181747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/>
          <p:cNvSpPr/>
          <p:nvPr/>
        </p:nvSpPr>
        <p:spPr>
          <a:xfrm rot="5400000">
            <a:off x="7500212" y="5274934"/>
            <a:ext cx="595523" cy="22322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CMEMS  Service Desk</a:t>
            </a:r>
          </a:p>
        </p:txBody>
      </p:sp>
      <p:sp>
        <p:nvSpPr>
          <p:cNvPr id="61" name="Flèche droite 60"/>
          <p:cNvSpPr/>
          <p:nvPr/>
        </p:nvSpPr>
        <p:spPr>
          <a:xfrm>
            <a:off x="6011863" y="3222625"/>
            <a:ext cx="1681162" cy="377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6" name="Groupe 25"/>
          <p:cNvGrpSpPr>
            <a:grpSpLocks/>
          </p:cNvGrpSpPr>
          <p:nvPr/>
        </p:nvGrpSpPr>
        <p:grpSpPr bwMode="auto">
          <a:xfrm>
            <a:off x="4716015" y="2438400"/>
            <a:ext cx="2977011" cy="703263"/>
            <a:chOff x="4889253" y="2438890"/>
            <a:chExt cx="2803318" cy="702078"/>
          </a:xfrm>
        </p:grpSpPr>
        <p:sp>
          <p:nvSpPr>
            <p:cNvPr id="50" name="Rectangle 49"/>
            <p:cNvSpPr/>
            <p:nvPr/>
          </p:nvSpPr>
          <p:spPr>
            <a:xfrm>
              <a:off x="4889253" y="2438890"/>
              <a:ext cx="1223719" cy="5039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Global DU</a:t>
              </a:r>
            </a:p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Backup</a:t>
              </a:r>
            </a:p>
          </p:txBody>
        </p:sp>
        <p:cxnSp>
          <p:nvCxnSpPr>
            <p:cNvPr id="32" name="Connecteur droit avec flèche 31"/>
            <p:cNvCxnSpPr>
              <a:stCxn id="14" idx="0"/>
              <a:endCxn id="50" idx="2"/>
            </p:cNvCxnSpPr>
            <p:nvPr/>
          </p:nvCxnSpPr>
          <p:spPr>
            <a:xfrm flipH="1" flipV="1">
              <a:off x="5501112" y="2942864"/>
              <a:ext cx="32108" cy="198104"/>
            </a:xfrm>
            <a:prstGeom prst="straightConnector1">
              <a:avLst/>
            </a:prstGeom>
            <a:ln w="381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lèche droite 80"/>
            <p:cNvSpPr/>
            <p:nvPr/>
          </p:nvSpPr>
          <p:spPr>
            <a:xfrm>
              <a:off x="6011743" y="2510208"/>
              <a:ext cx="1680828" cy="378773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62" name="ZoneTexte 61"/>
          <p:cNvSpPr txBox="1"/>
          <p:nvPr/>
        </p:nvSpPr>
        <p:spPr>
          <a:xfrm>
            <a:off x="7812088" y="2636838"/>
            <a:ext cx="11874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</a:rPr>
              <a:t>CMEMS USERS</a:t>
            </a:r>
          </a:p>
        </p:txBody>
      </p:sp>
      <p:cxnSp>
        <p:nvCxnSpPr>
          <p:cNvPr id="108" name="Connecteur droit avec flèche 107"/>
          <p:cNvCxnSpPr/>
          <p:nvPr/>
        </p:nvCxnSpPr>
        <p:spPr>
          <a:xfrm>
            <a:off x="2195513" y="5697538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63763" y="4905375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>
            <a:off x="2195513" y="4130675"/>
            <a:ext cx="79216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55"/>
          <p:cNvGrpSpPr>
            <a:grpSpLocks/>
          </p:cNvGrpSpPr>
          <p:nvPr/>
        </p:nvGrpSpPr>
        <p:grpSpPr bwMode="auto">
          <a:xfrm>
            <a:off x="3708400" y="512763"/>
            <a:ext cx="900113" cy="4968875"/>
            <a:chOff x="3491880" y="1196752"/>
            <a:chExt cx="900100" cy="5040560"/>
          </a:xfrm>
        </p:grpSpPr>
        <p:cxnSp>
          <p:nvCxnSpPr>
            <p:cNvPr id="57" name="Connecteur en angle 56"/>
            <p:cNvCxnSpPr/>
            <p:nvPr/>
          </p:nvCxnSpPr>
          <p:spPr>
            <a:xfrm rot="16200000" flipV="1">
              <a:off x="2504990" y="2183642"/>
              <a:ext cx="2826256" cy="852476"/>
            </a:xfrm>
            <a:prstGeom prst="bentConnector3">
              <a:avLst>
                <a:gd name="adj1" fmla="val 92624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en angle 57"/>
            <p:cNvCxnSpPr/>
            <p:nvPr/>
          </p:nvCxnSpPr>
          <p:spPr>
            <a:xfrm rot="16200000" flipV="1">
              <a:off x="2937382" y="2616035"/>
              <a:ext cx="1961470" cy="852476"/>
            </a:xfrm>
            <a:prstGeom prst="bentConnector3">
              <a:avLst>
                <a:gd name="adj1" fmla="val 84765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ngle 58"/>
            <p:cNvCxnSpPr/>
            <p:nvPr/>
          </p:nvCxnSpPr>
          <p:spPr>
            <a:xfrm rot="16200000" flipV="1">
              <a:off x="3414061" y="3075001"/>
              <a:ext cx="1008112" cy="852476"/>
            </a:xfrm>
            <a:prstGeom prst="bentConnector3">
              <a:avLst>
                <a:gd name="adj1" fmla="val 64398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en angle 59"/>
            <p:cNvCxnSpPr/>
            <p:nvPr/>
          </p:nvCxnSpPr>
          <p:spPr>
            <a:xfrm rot="5400000">
              <a:off x="3234502" y="4262672"/>
              <a:ext cx="1367231" cy="852476"/>
            </a:xfrm>
            <a:prstGeom prst="bentConnector3">
              <a:avLst>
                <a:gd name="adj1" fmla="val 85009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en angle 62"/>
            <p:cNvCxnSpPr/>
            <p:nvPr/>
          </p:nvCxnSpPr>
          <p:spPr>
            <a:xfrm rot="5400000">
              <a:off x="2805283" y="4691891"/>
              <a:ext cx="2232018" cy="858826"/>
            </a:xfrm>
            <a:prstGeom prst="bentConnector3">
              <a:avLst>
                <a:gd name="adj1" fmla="val 88362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en angle 63"/>
            <p:cNvCxnSpPr/>
            <p:nvPr/>
          </p:nvCxnSpPr>
          <p:spPr>
            <a:xfrm rot="10800000" flipV="1">
              <a:off x="3491880" y="4401453"/>
              <a:ext cx="900100" cy="180365"/>
            </a:xfrm>
            <a:prstGeom prst="bentConnector2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846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1347788" y="173038"/>
            <a:ext cx="7110412" cy="777875"/>
          </a:xfrm>
        </p:spPr>
        <p:txBody>
          <a:bodyPr/>
          <a:lstStyle/>
          <a:p>
            <a:r>
              <a:rPr lang="fr-FR" altLang="en-US">
                <a:latin typeface="Arial" charset="0"/>
                <a:cs typeface="Arial" charset="0"/>
              </a:rPr>
              <a:t>Internal Interfaces</a:t>
            </a:r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735013" y="1341438"/>
            <a:ext cx="7435850" cy="5162550"/>
          </a:xfrm>
          <a:prstGeom prst="roundRect">
            <a:avLst>
              <a:gd name="adj" fmla="val 4088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 TAC</a:t>
            </a:r>
          </a:p>
        </p:txBody>
      </p:sp>
      <p:sp>
        <p:nvSpPr>
          <p:cNvPr id="6" name="Rectangle à coins arrondis 5"/>
          <p:cNvSpPr>
            <a:spLocks noChangeArrowheads="1"/>
          </p:cNvSpPr>
          <p:nvPr/>
        </p:nvSpPr>
        <p:spPr bwMode="auto">
          <a:xfrm>
            <a:off x="1358900" y="1587500"/>
            <a:ext cx="2665413" cy="40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Arctic</a:t>
            </a: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INS TAC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/>
        </p:nvSpPr>
        <p:spPr bwMode="auto">
          <a:xfrm>
            <a:off x="1358900" y="2239963"/>
            <a:ext cx="2665413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Baltic</a:t>
            </a: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INS TAC </a:t>
            </a:r>
          </a:p>
        </p:txBody>
      </p:sp>
      <p:sp>
        <p:nvSpPr>
          <p:cNvPr id="8" name="Rectangle à coins arrondis 7"/>
          <p:cNvSpPr>
            <a:spLocks noChangeArrowheads="1"/>
          </p:cNvSpPr>
          <p:nvPr/>
        </p:nvSpPr>
        <p:spPr bwMode="auto">
          <a:xfrm>
            <a:off x="1358900" y="2940050"/>
            <a:ext cx="2665413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NWS INS TAC</a:t>
            </a:r>
          </a:p>
        </p:txBody>
      </p:sp>
      <p:sp>
        <p:nvSpPr>
          <p:cNvPr id="9" name="Rectangle à coins arrondis 8"/>
          <p:cNvSpPr>
            <a:spLocks noChangeArrowheads="1"/>
          </p:cNvSpPr>
          <p:nvPr/>
        </p:nvSpPr>
        <p:spPr bwMode="auto">
          <a:xfrm>
            <a:off x="1358900" y="3562350"/>
            <a:ext cx="2665413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SWS INS TAC</a:t>
            </a:r>
          </a:p>
        </p:txBody>
      </p:sp>
      <p:sp>
        <p:nvSpPr>
          <p:cNvPr id="10" name="Rectangle à coins arrondis 9"/>
          <p:cNvSpPr>
            <a:spLocks noChangeArrowheads="1"/>
          </p:cNvSpPr>
          <p:nvPr/>
        </p:nvSpPr>
        <p:spPr bwMode="auto">
          <a:xfrm>
            <a:off x="1358900" y="4143375"/>
            <a:ext cx="2665413" cy="468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Med </a:t>
            </a:r>
            <a:r>
              <a:rPr lang="fr-FR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Sea</a:t>
            </a: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INS TAC</a:t>
            </a:r>
          </a:p>
        </p:txBody>
      </p:sp>
      <p:sp>
        <p:nvSpPr>
          <p:cNvPr id="11" name="Rectangle à coins arrondis 10"/>
          <p:cNvSpPr>
            <a:spLocks noChangeArrowheads="1"/>
          </p:cNvSpPr>
          <p:nvPr/>
        </p:nvSpPr>
        <p:spPr bwMode="auto">
          <a:xfrm>
            <a:off x="1358900" y="4795838"/>
            <a:ext cx="2665413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Black </a:t>
            </a:r>
            <a:r>
              <a:rPr lang="fr-FR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Sea</a:t>
            </a: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INS TAC</a:t>
            </a:r>
          </a:p>
        </p:txBody>
      </p:sp>
      <p:sp>
        <p:nvSpPr>
          <p:cNvPr id="11274" name="Flèche droite 12"/>
          <p:cNvSpPr>
            <a:spLocks noChangeArrowheads="1"/>
          </p:cNvSpPr>
          <p:nvPr/>
        </p:nvSpPr>
        <p:spPr bwMode="auto">
          <a:xfrm>
            <a:off x="339725" y="1749425"/>
            <a:ext cx="1008063" cy="222250"/>
          </a:xfrm>
          <a:prstGeom prst="rightArrow">
            <a:avLst>
              <a:gd name="adj1" fmla="val 50000"/>
              <a:gd name="adj2" fmla="val 49809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5" name="Flèche droite 13"/>
          <p:cNvSpPr>
            <a:spLocks noChangeArrowheads="1"/>
          </p:cNvSpPr>
          <p:nvPr/>
        </p:nvSpPr>
        <p:spPr bwMode="auto">
          <a:xfrm>
            <a:off x="339725" y="2433638"/>
            <a:ext cx="1008063" cy="220662"/>
          </a:xfrm>
          <a:prstGeom prst="rightArrow">
            <a:avLst>
              <a:gd name="adj1" fmla="val 50000"/>
              <a:gd name="adj2" fmla="val 501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6" name="Flèche droite 14"/>
          <p:cNvSpPr>
            <a:spLocks noChangeArrowheads="1"/>
          </p:cNvSpPr>
          <p:nvPr/>
        </p:nvSpPr>
        <p:spPr bwMode="auto">
          <a:xfrm>
            <a:off x="339725" y="3057525"/>
            <a:ext cx="1008063" cy="222250"/>
          </a:xfrm>
          <a:prstGeom prst="rightArrow">
            <a:avLst>
              <a:gd name="adj1" fmla="val 50000"/>
              <a:gd name="adj2" fmla="val 49809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Flèche droite 15"/>
          <p:cNvSpPr>
            <a:spLocks noChangeArrowheads="1"/>
          </p:cNvSpPr>
          <p:nvPr/>
        </p:nvSpPr>
        <p:spPr bwMode="auto">
          <a:xfrm>
            <a:off x="339725" y="3711575"/>
            <a:ext cx="1008063" cy="220663"/>
          </a:xfrm>
          <a:prstGeom prst="rightArrow">
            <a:avLst>
              <a:gd name="adj1" fmla="val 50000"/>
              <a:gd name="adj2" fmla="val 501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Flèche droite 16"/>
          <p:cNvSpPr>
            <a:spLocks noChangeArrowheads="1"/>
          </p:cNvSpPr>
          <p:nvPr/>
        </p:nvSpPr>
        <p:spPr bwMode="auto">
          <a:xfrm>
            <a:off x="339725" y="4306888"/>
            <a:ext cx="1008063" cy="220662"/>
          </a:xfrm>
          <a:prstGeom prst="rightArrow">
            <a:avLst>
              <a:gd name="adj1" fmla="val 50000"/>
              <a:gd name="adj2" fmla="val 501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9" name="Flèche droite 17"/>
          <p:cNvSpPr>
            <a:spLocks noChangeArrowheads="1"/>
          </p:cNvSpPr>
          <p:nvPr/>
        </p:nvSpPr>
        <p:spPr bwMode="auto">
          <a:xfrm>
            <a:off x="339725" y="4916488"/>
            <a:ext cx="1008063" cy="220662"/>
          </a:xfrm>
          <a:prstGeom prst="rightArrow">
            <a:avLst>
              <a:gd name="adj1" fmla="val 50000"/>
              <a:gd name="adj2" fmla="val 501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0" name="Flèche droite 18"/>
          <p:cNvSpPr>
            <a:spLocks noChangeArrowheads="1"/>
          </p:cNvSpPr>
          <p:nvPr/>
        </p:nvSpPr>
        <p:spPr bwMode="auto">
          <a:xfrm>
            <a:off x="2568575" y="5815013"/>
            <a:ext cx="2295525" cy="287337"/>
          </a:xfrm>
          <a:prstGeom prst="rightArrow">
            <a:avLst>
              <a:gd name="adj1" fmla="val 50000"/>
              <a:gd name="adj2" fmla="val 5022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1281" name="Forme 24"/>
          <p:cNvCxnSpPr>
            <a:cxnSpLocks noChangeShapeType="1"/>
            <a:stCxn id="6" idx="3"/>
            <a:endCxn id="11280" idx="3"/>
          </p:cNvCxnSpPr>
          <p:nvPr/>
        </p:nvCxnSpPr>
        <p:spPr bwMode="auto">
          <a:xfrm>
            <a:off x="4024313" y="1790700"/>
            <a:ext cx="839787" cy="4167188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2" name="Connecteur en angle 28"/>
          <p:cNvCxnSpPr>
            <a:cxnSpLocks noChangeShapeType="1"/>
            <a:stCxn id="7" idx="3"/>
            <a:endCxn id="11280" idx="3"/>
          </p:cNvCxnSpPr>
          <p:nvPr/>
        </p:nvCxnSpPr>
        <p:spPr bwMode="auto">
          <a:xfrm>
            <a:off x="4024313" y="2474913"/>
            <a:ext cx="839787" cy="3482975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3" name="Connecteur en angle 30"/>
          <p:cNvCxnSpPr>
            <a:cxnSpLocks noChangeShapeType="1"/>
            <a:stCxn id="8" idx="3"/>
            <a:endCxn id="11280" idx="3"/>
          </p:cNvCxnSpPr>
          <p:nvPr/>
        </p:nvCxnSpPr>
        <p:spPr bwMode="auto">
          <a:xfrm>
            <a:off x="4024313" y="3173413"/>
            <a:ext cx="839787" cy="2784475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4" name="Connecteur en angle 34"/>
          <p:cNvCxnSpPr>
            <a:cxnSpLocks noChangeShapeType="1"/>
            <a:stCxn id="9" idx="3"/>
            <a:endCxn id="11280" idx="3"/>
          </p:cNvCxnSpPr>
          <p:nvPr/>
        </p:nvCxnSpPr>
        <p:spPr bwMode="auto">
          <a:xfrm>
            <a:off x="4024313" y="3797300"/>
            <a:ext cx="839787" cy="2160588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5" name="Connecteur en angle 39"/>
          <p:cNvCxnSpPr>
            <a:cxnSpLocks noChangeShapeType="1"/>
            <a:stCxn id="10" idx="3"/>
            <a:endCxn id="11280" idx="3"/>
          </p:cNvCxnSpPr>
          <p:nvPr/>
        </p:nvCxnSpPr>
        <p:spPr bwMode="auto">
          <a:xfrm>
            <a:off x="4024313" y="4378325"/>
            <a:ext cx="839787" cy="1579563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6" name="Connecteur en angle 50"/>
          <p:cNvCxnSpPr>
            <a:cxnSpLocks noChangeShapeType="1"/>
            <a:stCxn id="11" idx="3"/>
            <a:endCxn id="11280" idx="3"/>
          </p:cNvCxnSpPr>
          <p:nvPr/>
        </p:nvCxnSpPr>
        <p:spPr bwMode="auto">
          <a:xfrm>
            <a:off x="4024313" y="5030788"/>
            <a:ext cx="839787" cy="927100"/>
          </a:xfrm>
          <a:prstGeom prst="bentConnector3">
            <a:avLst>
              <a:gd name="adj1" fmla="val 127222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7" name="Connecteur droit avec flèche 54"/>
          <p:cNvCxnSpPr>
            <a:cxnSpLocks noChangeShapeType="1"/>
            <a:stCxn id="6" idx="3"/>
          </p:cNvCxnSpPr>
          <p:nvPr/>
        </p:nvCxnSpPr>
        <p:spPr bwMode="auto">
          <a:xfrm>
            <a:off x="4024313" y="1790700"/>
            <a:ext cx="4738687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8" name="Connecteur droit avec flèche 55"/>
          <p:cNvCxnSpPr>
            <a:cxnSpLocks noChangeShapeType="1"/>
          </p:cNvCxnSpPr>
          <p:nvPr/>
        </p:nvCxnSpPr>
        <p:spPr bwMode="auto">
          <a:xfrm>
            <a:off x="4008438" y="2460625"/>
            <a:ext cx="4738687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9" name="Connecteur droit avec flèche 56"/>
          <p:cNvCxnSpPr>
            <a:cxnSpLocks noChangeShapeType="1"/>
          </p:cNvCxnSpPr>
          <p:nvPr/>
        </p:nvCxnSpPr>
        <p:spPr bwMode="auto">
          <a:xfrm>
            <a:off x="4024313" y="3146425"/>
            <a:ext cx="4738687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0" name="Connecteur droit avec flèche 57"/>
          <p:cNvCxnSpPr>
            <a:cxnSpLocks noChangeShapeType="1"/>
          </p:cNvCxnSpPr>
          <p:nvPr/>
        </p:nvCxnSpPr>
        <p:spPr bwMode="auto">
          <a:xfrm>
            <a:off x="4054475" y="3787775"/>
            <a:ext cx="4738688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1" name="Connecteur droit avec flèche 58"/>
          <p:cNvCxnSpPr>
            <a:cxnSpLocks noChangeShapeType="1"/>
          </p:cNvCxnSpPr>
          <p:nvPr/>
        </p:nvCxnSpPr>
        <p:spPr bwMode="auto">
          <a:xfrm>
            <a:off x="4038600" y="4381500"/>
            <a:ext cx="4740275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2" name="Connecteur droit avec flèche 59"/>
          <p:cNvCxnSpPr>
            <a:cxnSpLocks noChangeShapeType="1"/>
          </p:cNvCxnSpPr>
          <p:nvPr/>
        </p:nvCxnSpPr>
        <p:spPr bwMode="auto">
          <a:xfrm>
            <a:off x="3992563" y="5037138"/>
            <a:ext cx="4740275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3" name="Flèche droite 63"/>
          <p:cNvSpPr>
            <a:spLocks noChangeArrowheads="1"/>
          </p:cNvSpPr>
          <p:nvPr/>
        </p:nvSpPr>
        <p:spPr bwMode="auto">
          <a:xfrm>
            <a:off x="7535863" y="5761038"/>
            <a:ext cx="1258887" cy="519112"/>
          </a:xfrm>
          <a:prstGeom prst="rightArrow">
            <a:avLst>
              <a:gd name="adj1" fmla="val 50000"/>
              <a:gd name="adj2" fmla="val 5005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1294" name="Connecteur en angle 72"/>
          <p:cNvCxnSpPr>
            <a:cxnSpLocks noChangeShapeType="1"/>
          </p:cNvCxnSpPr>
          <p:nvPr/>
        </p:nvCxnSpPr>
        <p:spPr bwMode="auto">
          <a:xfrm>
            <a:off x="960438" y="5516563"/>
            <a:ext cx="6838950" cy="381000"/>
          </a:xfrm>
          <a:prstGeom prst="bentConnector3">
            <a:avLst>
              <a:gd name="adj1" fmla="val 100338"/>
            </a:avLst>
          </a:prstGeom>
          <a:noFill/>
          <a:ln w="57150">
            <a:solidFill>
              <a:schemeClr val="accent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5" name="Connecteur droit 83"/>
          <p:cNvCxnSpPr>
            <a:cxnSpLocks noChangeShapeType="1"/>
          </p:cNvCxnSpPr>
          <p:nvPr/>
        </p:nvCxnSpPr>
        <p:spPr bwMode="auto">
          <a:xfrm rot="16200000" flipV="1">
            <a:off x="-854075" y="3687763"/>
            <a:ext cx="3657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ZoneTexte 32"/>
          <p:cNvSpPr txBox="1"/>
          <p:nvPr/>
        </p:nvSpPr>
        <p:spPr>
          <a:xfrm rot="16200000">
            <a:off x="-1971491" y="3454009"/>
            <a:ext cx="4527757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alibri" pitchFamily="34" charset="0"/>
                <a:ea typeface="+mn-ea"/>
              </a:rPr>
              <a:t>Upstream Systems </a:t>
            </a: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6602072" y="3564313"/>
            <a:ext cx="4527757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alibri" pitchFamily="34" charset="0"/>
                <a:ea typeface="+mn-ea"/>
              </a:rPr>
              <a:t>INS TAC PRODUCTS</a:t>
            </a:r>
          </a:p>
        </p:txBody>
      </p:sp>
      <p:sp>
        <p:nvSpPr>
          <p:cNvPr id="12" name="Rectangle à coins arrondis 11"/>
          <p:cNvSpPr>
            <a:spLocks noChangeArrowheads="1"/>
          </p:cNvSpPr>
          <p:nvPr/>
        </p:nvSpPr>
        <p:spPr bwMode="auto">
          <a:xfrm>
            <a:off x="4864100" y="5722938"/>
            <a:ext cx="2663825" cy="471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Global INS TAC	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094288" y="5027613"/>
            <a:ext cx="0" cy="733425"/>
          </a:xfrm>
          <a:prstGeom prst="straightConnector1">
            <a:avLst/>
          </a:prstGeom>
          <a:ln w="5715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568575" y="1628775"/>
            <a:ext cx="1427163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Calibri" pitchFamily="34" charset="0"/>
                <a:ea typeface="+mn-ea"/>
              </a:rPr>
              <a:t>&amp; Global  Backup</a:t>
            </a:r>
          </a:p>
        </p:txBody>
      </p:sp>
      <p:sp>
        <p:nvSpPr>
          <p:cNvPr id="51" name="Rectangle à coins arrondis 50"/>
          <p:cNvSpPr>
            <a:spLocks noChangeArrowheads="1"/>
          </p:cNvSpPr>
          <p:nvPr/>
        </p:nvSpPr>
        <p:spPr bwMode="auto">
          <a:xfrm>
            <a:off x="1117599" y="5724525"/>
            <a:ext cx="2282827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Global data sources (GTS, </a:t>
            </a:r>
            <a:r>
              <a:rPr lang="fr-FR" sz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Argo</a:t>
            </a:r>
            <a:r>
              <a:rPr lang="fr-FR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Ocean</a:t>
            </a:r>
            <a:r>
              <a:rPr lang="fr-FR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Sites)</a:t>
            </a:r>
          </a:p>
        </p:txBody>
      </p:sp>
    </p:spTree>
    <p:extLst>
      <p:ext uri="{BB962C8B-B14F-4D97-AF65-F5344CB8AC3E}">
        <p14:creationId xmlns:p14="http://schemas.microsoft.com/office/powerpoint/2010/main" val="117857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1323065" y="292350"/>
            <a:ext cx="7110412" cy="777875"/>
          </a:xfrm>
        </p:spPr>
        <p:txBody>
          <a:bodyPr>
            <a:normAutofit fontScale="90000"/>
          </a:bodyPr>
          <a:lstStyle/>
          <a:p>
            <a:r>
              <a:rPr lang="fr-FR" altLang="en-US" sz="2400">
                <a:latin typeface="Arial" charset="0"/>
                <a:cs typeface="Arial" charset="0"/>
              </a:rPr>
              <a:t>How the global </a:t>
            </a:r>
            <a:r>
              <a:rPr lang="fr-FR" altLang="en-US" sz="2400" dirty="0" err="1">
                <a:latin typeface="Arial" charset="0"/>
                <a:cs typeface="Arial" charset="0"/>
              </a:rPr>
              <a:t>Distribtion</a:t>
            </a:r>
            <a:r>
              <a:rPr lang="fr-FR" altLang="en-US" sz="2400" dirty="0">
                <a:latin typeface="Arial" charset="0"/>
                <a:cs typeface="Arial" charset="0"/>
              </a:rPr>
              <a:t> Unit</a:t>
            </a:r>
            <a:br>
              <a:rPr lang="fr-FR" altLang="en-US" sz="2400" dirty="0">
                <a:latin typeface="Arial" charset="0"/>
                <a:cs typeface="Arial" charset="0"/>
              </a:rPr>
            </a:br>
            <a:r>
              <a:rPr lang="fr-FR" altLang="en-US" sz="2400" dirty="0">
                <a:latin typeface="Arial" charset="0"/>
                <a:cs typeface="Arial" charset="0"/>
              </a:rPr>
              <a:t> </a:t>
            </a:r>
            <a:r>
              <a:rPr lang="fr-FR" altLang="en-US" sz="2400" dirty="0" err="1">
                <a:latin typeface="Arial" charset="0"/>
                <a:cs typeface="Arial" charset="0"/>
              </a:rPr>
              <a:t>get</a:t>
            </a:r>
            <a:r>
              <a:rPr lang="fr-FR" altLang="en-US" sz="2400" dirty="0">
                <a:latin typeface="Arial" charset="0"/>
                <a:cs typeface="Arial" charset="0"/>
              </a:rPr>
              <a:t> data </a:t>
            </a:r>
            <a:r>
              <a:rPr lang="fr-FR" altLang="en-US" sz="2400" dirty="0" err="1">
                <a:latin typeface="Arial" charset="0"/>
                <a:cs typeface="Arial" charset="0"/>
              </a:rPr>
              <a:t>from</a:t>
            </a:r>
            <a:r>
              <a:rPr lang="fr-FR" altLang="en-US" sz="2400" dirty="0">
                <a:latin typeface="Arial" charset="0"/>
                <a:cs typeface="Arial" charset="0"/>
              </a:rPr>
              <a:t> the GTS ?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735013" y="1341438"/>
            <a:ext cx="7435850" cy="5162550"/>
          </a:xfrm>
          <a:prstGeom prst="roundRect">
            <a:avLst>
              <a:gd name="adj" fmla="val 4088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 TAC</a:t>
            </a:r>
          </a:p>
        </p:txBody>
      </p:sp>
      <p:sp>
        <p:nvSpPr>
          <p:cNvPr id="13316" name="Flèche droite 15"/>
          <p:cNvSpPr>
            <a:spLocks noChangeArrowheads="1"/>
          </p:cNvSpPr>
          <p:nvPr/>
        </p:nvSpPr>
        <p:spPr bwMode="auto">
          <a:xfrm rot="1210766">
            <a:off x="3390900" y="3179763"/>
            <a:ext cx="1646238" cy="123825"/>
          </a:xfrm>
          <a:prstGeom prst="rightArrow">
            <a:avLst>
              <a:gd name="adj1" fmla="val 50000"/>
              <a:gd name="adj2" fmla="val 50410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7" name="Flèche droite 63"/>
          <p:cNvSpPr>
            <a:spLocks noChangeArrowheads="1"/>
          </p:cNvSpPr>
          <p:nvPr/>
        </p:nvSpPr>
        <p:spPr bwMode="auto">
          <a:xfrm>
            <a:off x="6732588" y="3525838"/>
            <a:ext cx="1258887" cy="519112"/>
          </a:xfrm>
          <a:prstGeom prst="rightArrow">
            <a:avLst>
              <a:gd name="adj1" fmla="val 50000"/>
              <a:gd name="adj2" fmla="val 5005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3318" name="Connecteur droit 83"/>
          <p:cNvCxnSpPr>
            <a:cxnSpLocks noChangeShapeType="1"/>
            <a:endCxn id="13323" idx="1"/>
          </p:cNvCxnSpPr>
          <p:nvPr/>
        </p:nvCxnSpPr>
        <p:spPr bwMode="auto">
          <a:xfrm flipV="1">
            <a:off x="1116013" y="2978150"/>
            <a:ext cx="0" cy="15446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à coins arrondis 11"/>
          <p:cNvSpPr>
            <a:spLocks noChangeArrowheads="1"/>
          </p:cNvSpPr>
          <p:nvPr/>
        </p:nvSpPr>
        <p:spPr bwMode="auto">
          <a:xfrm>
            <a:off x="4932363" y="3509963"/>
            <a:ext cx="1800225" cy="471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Global INS TAC	</a:t>
            </a:r>
          </a:p>
        </p:txBody>
      </p:sp>
      <p:sp>
        <p:nvSpPr>
          <p:cNvPr id="51" name="Rectangle à coins arrondis 50"/>
          <p:cNvSpPr>
            <a:spLocks noChangeArrowheads="1"/>
          </p:cNvSpPr>
          <p:nvPr/>
        </p:nvSpPr>
        <p:spPr bwMode="auto">
          <a:xfrm>
            <a:off x="2141538" y="2719388"/>
            <a:ext cx="1423987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3321" name="ZoneTexte 14"/>
          <p:cNvSpPr txBox="1">
            <a:spLocks noChangeArrowheads="1"/>
          </p:cNvSpPr>
          <p:nvPr/>
        </p:nvSpPr>
        <p:spPr bwMode="auto">
          <a:xfrm rot="-5400000">
            <a:off x="523876" y="3797300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/>
              <a:t>GTS</a:t>
            </a:r>
          </a:p>
        </p:txBody>
      </p:sp>
      <p:sp>
        <p:nvSpPr>
          <p:cNvPr id="13322" name="ZoneTexte 41"/>
          <p:cNvSpPr txBox="1">
            <a:spLocks noChangeArrowheads="1"/>
          </p:cNvSpPr>
          <p:nvPr/>
        </p:nvSpPr>
        <p:spPr bwMode="auto">
          <a:xfrm>
            <a:off x="2457450" y="2747963"/>
            <a:ext cx="792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1400"/>
              <a:t>Meteo France</a:t>
            </a:r>
          </a:p>
        </p:txBody>
      </p:sp>
      <p:sp>
        <p:nvSpPr>
          <p:cNvPr id="13323" name="Flèche droite 15"/>
          <p:cNvSpPr>
            <a:spLocks noChangeArrowheads="1"/>
          </p:cNvSpPr>
          <p:nvPr/>
        </p:nvSpPr>
        <p:spPr bwMode="auto">
          <a:xfrm>
            <a:off x="1116013" y="2938463"/>
            <a:ext cx="1042987" cy="79375"/>
          </a:xfrm>
          <a:prstGeom prst="rightArrow">
            <a:avLst>
              <a:gd name="adj1" fmla="val 50000"/>
              <a:gd name="adj2" fmla="val 50552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4" name="ZoneTexte 15"/>
          <p:cNvSpPr txBox="1">
            <a:spLocks noChangeArrowheads="1"/>
          </p:cNvSpPr>
          <p:nvPr/>
        </p:nvSpPr>
        <p:spPr bwMode="auto">
          <a:xfrm>
            <a:off x="1285875" y="2216150"/>
            <a:ext cx="863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1400" dirty="0" err="1"/>
              <a:t>Tesac</a:t>
            </a:r>
            <a:r>
              <a:rPr lang="fr-FR" altLang="en-US" sz="1400" dirty="0"/>
              <a:t/>
            </a:r>
            <a:br>
              <a:rPr lang="fr-FR" altLang="en-US" sz="1400" dirty="0"/>
            </a:br>
            <a:r>
              <a:rPr lang="fr-FR" altLang="en-US" sz="1400" dirty="0" err="1"/>
              <a:t>Bathy</a:t>
            </a:r>
            <a:r>
              <a:rPr lang="fr-FR" altLang="en-US" sz="1400" dirty="0"/>
              <a:t/>
            </a:r>
            <a:br>
              <a:rPr lang="fr-FR" altLang="en-US" sz="1400" dirty="0"/>
            </a:br>
            <a:r>
              <a:rPr lang="fr-FR" altLang="en-US" sz="1400" dirty="0" err="1"/>
              <a:t>Trackob</a:t>
            </a:r>
            <a:endParaRPr lang="fr-FR" altLang="en-US" sz="1400" dirty="0"/>
          </a:p>
        </p:txBody>
      </p:sp>
      <p:sp>
        <p:nvSpPr>
          <p:cNvPr id="45" name="Rectangle à coins arrondis 44"/>
          <p:cNvSpPr>
            <a:spLocks noChangeArrowheads="1"/>
          </p:cNvSpPr>
          <p:nvPr/>
        </p:nvSpPr>
        <p:spPr bwMode="auto">
          <a:xfrm>
            <a:off x="2149475" y="3511550"/>
            <a:ext cx="1423988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6" name="Rectangle à coins arrondis 45"/>
          <p:cNvSpPr>
            <a:spLocks noChangeArrowheads="1"/>
          </p:cNvSpPr>
          <p:nvPr/>
        </p:nvSpPr>
        <p:spPr bwMode="auto">
          <a:xfrm>
            <a:off x="2159000" y="4287838"/>
            <a:ext cx="1423988" cy="469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3327" name="ZoneTexte 46"/>
          <p:cNvSpPr txBox="1">
            <a:spLocks noChangeArrowheads="1"/>
          </p:cNvSpPr>
          <p:nvPr/>
        </p:nvSpPr>
        <p:spPr bwMode="auto">
          <a:xfrm>
            <a:off x="2439988" y="3511550"/>
            <a:ext cx="979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1400"/>
              <a:t>Meds (Canada)</a:t>
            </a:r>
          </a:p>
        </p:txBody>
      </p:sp>
      <p:sp>
        <p:nvSpPr>
          <p:cNvPr id="13328" name="Flèche droite 15"/>
          <p:cNvSpPr>
            <a:spLocks noChangeArrowheads="1"/>
          </p:cNvSpPr>
          <p:nvPr/>
        </p:nvSpPr>
        <p:spPr bwMode="auto">
          <a:xfrm>
            <a:off x="1116013" y="3500438"/>
            <a:ext cx="1042987" cy="79375"/>
          </a:xfrm>
          <a:prstGeom prst="rightArrow">
            <a:avLst>
              <a:gd name="adj1" fmla="val 50000"/>
              <a:gd name="adj2" fmla="val 50552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9" name="Flèche droite 15"/>
          <p:cNvSpPr>
            <a:spLocks noChangeArrowheads="1"/>
          </p:cNvSpPr>
          <p:nvPr/>
        </p:nvSpPr>
        <p:spPr bwMode="auto">
          <a:xfrm>
            <a:off x="1116013" y="3883025"/>
            <a:ext cx="1042987" cy="79375"/>
          </a:xfrm>
          <a:prstGeom prst="rightArrow">
            <a:avLst>
              <a:gd name="adj1" fmla="val 50000"/>
              <a:gd name="adj2" fmla="val 50552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30" name="Flèche droite 15"/>
          <p:cNvSpPr>
            <a:spLocks noChangeArrowheads="1"/>
          </p:cNvSpPr>
          <p:nvPr/>
        </p:nvSpPr>
        <p:spPr bwMode="auto">
          <a:xfrm>
            <a:off x="1116013" y="3730625"/>
            <a:ext cx="1042987" cy="79375"/>
          </a:xfrm>
          <a:prstGeom prst="rightArrow">
            <a:avLst>
              <a:gd name="adj1" fmla="val 50000"/>
              <a:gd name="adj2" fmla="val 50552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31" name="ZoneTexte 51"/>
          <p:cNvSpPr txBox="1">
            <a:spLocks noChangeArrowheads="1"/>
          </p:cNvSpPr>
          <p:nvPr/>
        </p:nvSpPr>
        <p:spPr bwMode="auto">
          <a:xfrm>
            <a:off x="1244600" y="3487738"/>
            <a:ext cx="863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1400"/>
              <a:t>Tesac</a:t>
            </a:r>
            <a:br>
              <a:rPr lang="fr-FR" altLang="en-US" sz="1400"/>
            </a:br>
            <a:r>
              <a:rPr lang="fr-FR" altLang="en-US" sz="1400"/>
              <a:t>Bathy</a:t>
            </a:r>
            <a:br>
              <a:rPr lang="fr-FR" altLang="en-US" sz="1400"/>
            </a:br>
            <a:r>
              <a:rPr lang="fr-FR" altLang="en-US" sz="1400"/>
              <a:t>Trackob</a:t>
            </a:r>
          </a:p>
        </p:txBody>
      </p:sp>
      <p:sp>
        <p:nvSpPr>
          <p:cNvPr id="13332" name="Flèche droite 15"/>
          <p:cNvSpPr>
            <a:spLocks noChangeArrowheads="1"/>
          </p:cNvSpPr>
          <p:nvPr/>
        </p:nvSpPr>
        <p:spPr bwMode="auto">
          <a:xfrm>
            <a:off x="3544888" y="3702050"/>
            <a:ext cx="1387475" cy="107950"/>
          </a:xfrm>
          <a:prstGeom prst="rightArrow">
            <a:avLst>
              <a:gd name="adj1" fmla="val 50000"/>
              <a:gd name="adj2" fmla="val 50460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33" name="ZoneTexte 53"/>
          <p:cNvSpPr txBox="1">
            <a:spLocks noChangeArrowheads="1"/>
          </p:cNvSpPr>
          <p:nvPr/>
        </p:nvSpPr>
        <p:spPr bwMode="auto">
          <a:xfrm>
            <a:off x="1204913" y="4522788"/>
            <a:ext cx="865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1400"/>
              <a:t>Ship</a:t>
            </a:r>
            <a:br>
              <a:rPr lang="fr-FR" altLang="en-US" sz="1400"/>
            </a:br>
            <a:r>
              <a:rPr lang="fr-FR" altLang="en-US" sz="1400"/>
              <a:t>Buoy</a:t>
            </a:r>
            <a:br>
              <a:rPr lang="fr-FR" altLang="en-US" sz="1400"/>
            </a:br>
            <a:r>
              <a:rPr lang="fr-FR" altLang="en-US" sz="1400"/>
              <a:t>Bufr</a:t>
            </a:r>
          </a:p>
        </p:txBody>
      </p:sp>
      <p:sp>
        <p:nvSpPr>
          <p:cNvPr id="13334" name="Flèche droite 15"/>
          <p:cNvSpPr>
            <a:spLocks noChangeArrowheads="1"/>
          </p:cNvSpPr>
          <p:nvPr/>
        </p:nvSpPr>
        <p:spPr bwMode="auto">
          <a:xfrm>
            <a:off x="1150938" y="4441825"/>
            <a:ext cx="1044575" cy="80963"/>
          </a:xfrm>
          <a:prstGeom prst="rightArrow">
            <a:avLst>
              <a:gd name="adj1" fmla="val 50000"/>
              <a:gd name="adj2" fmla="val 49636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35" name="ZoneTexte 57"/>
          <p:cNvSpPr txBox="1">
            <a:spLocks noChangeArrowheads="1"/>
          </p:cNvSpPr>
          <p:nvPr/>
        </p:nvSpPr>
        <p:spPr bwMode="auto">
          <a:xfrm>
            <a:off x="2266950" y="4313238"/>
            <a:ext cx="13414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1400"/>
              <a:t>IAA Meteo France</a:t>
            </a:r>
          </a:p>
        </p:txBody>
      </p:sp>
      <p:sp>
        <p:nvSpPr>
          <p:cNvPr id="13336" name="Flèche droite 15"/>
          <p:cNvSpPr>
            <a:spLocks noChangeArrowheads="1"/>
          </p:cNvSpPr>
          <p:nvPr/>
        </p:nvSpPr>
        <p:spPr bwMode="auto">
          <a:xfrm rot="-1655633">
            <a:off x="3552825" y="4203700"/>
            <a:ext cx="1509713" cy="136525"/>
          </a:xfrm>
          <a:prstGeom prst="rightArrow">
            <a:avLst>
              <a:gd name="adj1" fmla="val 50000"/>
              <a:gd name="adj2" fmla="val 49966"/>
            </a:avLst>
          </a:prstGeom>
          <a:solidFill>
            <a:schemeClr val="accent2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4397</TotalTime>
  <Words>2215</Words>
  <Application>Microsoft Macintosh PowerPoint</Application>
  <PresentationFormat>On-screen Show (4:3)</PresentationFormat>
  <Paragraphs>343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MS Mincho</vt:lpstr>
      <vt:lpstr>MS PGothic</vt:lpstr>
      <vt:lpstr>ＭＳ Ｐゴシック</vt:lpstr>
      <vt:lpstr>Times New Roman</vt:lpstr>
      <vt:lpstr>Wingdings</vt:lpstr>
      <vt:lpstr>Arial</vt:lpstr>
      <vt:lpstr>Calibri</vt:lpstr>
      <vt:lpstr>Claridad</vt:lpstr>
      <vt:lpstr>Copernicus Marine Environment Monitoring Service MED-MFC and In situ Tac: the data infrastructures and the use of data in the Med forecasting system      </vt:lpstr>
      <vt:lpstr>Outline</vt:lpstr>
      <vt:lpstr>CMEMS technical « internal » Framework: building blocks</vt:lpstr>
      <vt:lpstr>CMEMS Service timing</vt:lpstr>
      <vt:lpstr>In Situ Thematic Assembly Centre for                Marine Service</vt:lpstr>
      <vt:lpstr>In Situ TAC Operation activities</vt:lpstr>
      <vt:lpstr>PowerPoint Presentation</vt:lpstr>
      <vt:lpstr>Internal Interfaces</vt:lpstr>
      <vt:lpstr>How the global Distribtion Unit  get data from the GTS ?</vt:lpstr>
      <vt:lpstr>INSTAC within International and  European lanscape</vt:lpstr>
      <vt:lpstr>Copernicus Ocean Color TAC and SST Mongoos framework</vt:lpstr>
      <vt:lpstr>CMEMS - Forecasting and reanalysis</vt:lpstr>
      <vt:lpstr>PowerPoint Presentation</vt:lpstr>
      <vt:lpstr>High-level architecture for Med-MFC PU, DU and Backup sub-systems: in 2018 (V4)</vt:lpstr>
      <vt:lpstr>Med-MFC Physical-Biogeochemical components</vt:lpstr>
      <vt:lpstr>Med-Currents component @ V2</vt:lpstr>
      <vt:lpstr>PowerPoint Presentation</vt:lpstr>
      <vt:lpstr>PowerPoint Presentation</vt:lpstr>
      <vt:lpstr>PowerPoint Presentation</vt:lpstr>
      <vt:lpstr>Input data for the Copernicus Marine Service TO THE MED-MFC</vt:lpstr>
      <vt:lpstr>Input and Observations</vt:lpstr>
      <vt:lpstr>Data Assimilation Observations</vt:lpstr>
      <vt:lpstr>Quality Check for IN-SITU Observations</vt:lpstr>
      <vt:lpstr>Quality Check for SLA Observations</vt:lpstr>
      <vt:lpstr>SLA Data assimilation checks</vt:lpstr>
      <vt:lpstr>ARGO Data assimilation checks</vt:lpstr>
      <vt:lpstr>XBT Data assimilation checks</vt:lpstr>
      <vt:lpstr>GLIDER Data assimilation checks</vt:lpstr>
      <vt:lpstr>Input file Statistics ARGO example  </vt:lpstr>
      <vt:lpstr>Input file Statistics SLA example </vt:lpstr>
      <vt:lpstr>Input file Statistics GLIDER example </vt:lpstr>
      <vt:lpstr>Input file Statistics XBT example </vt:lpstr>
      <vt:lpstr>CAL/VAL system Overview </vt:lpstr>
      <vt:lpstr>PowerPoint Presentation</vt:lpstr>
      <vt:lpstr>PowerPoint Presentation</vt:lpstr>
      <vt:lpstr>EMODnet Physics: Objectives</vt:lpstr>
      <vt:lpstr>EMODnet Physics: Portal</vt:lpstr>
      <vt:lpstr>EMODnet Physics: support</vt:lpstr>
      <vt:lpstr>Conclusions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 status and 2013 activities</dc:title>
  <dc:creator>ENRIQUE ALVAREZ FANJUL</dc:creator>
  <cp:lastModifiedBy>Microsoft Office User</cp:lastModifiedBy>
  <cp:revision>151</cp:revision>
  <cp:lastPrinted>2016-08-30T08:38:08Z</cp:lastPrinted>
  <dcterms:created xsi:type="dcterms:W3CDTF">2013-09-30T08:14:56Z</dcterms:created>
  <dcterms:modified xsi:type="dcterms:W3CDTF">2016-09-06T09:01:05Z</dcterms:modified>
</cp:coreProperties>
</file>