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24"/>
  </p:notesMasterIdLst>
  <p:sldIdLst>
    <p:sldId id="367" r:id="rId2"/>
    <p:sldId id="402" r:id="rId3"/>
    <p:sldId id="448" r:id="rId4"/>
    <p:sldId id="399" r:id="rId5"/>
    <p:sldId id="450" r:id="rId6"/>
    <p:sldId id="453" r:id="rId7"/>
    <p:sldId id="394" r:id="rId8"/>
    <p:sldId id="451" r:id="rId9"/>
    <p:sldId id="452" r:id="rId10"/>
    <p:sldId id="434" r:id="rId11"/>
    <p:sldId id="424" r:id="rId12"/>
    <p:sldId id="413" r:id="rId13"/>
    <p:sldId id="435" r:id="rId14"/>
    <p:sldId id="437" r:id="rId15"/>
    <p:sldId id="438" r:id="rId16"/>
    <p:sldId id="436" r:id="rId17"/>
    <p:sldId id="443" r:id="rId18"/>
    <p:sldId id="446" r:id="rId19"/>
    <p:sldId id="432" r:id="rId20"/>
    <p:sldId id="411" r:id="rId21"/>
    <p:sldId id="447" r:id="rId22"/>
    <p:sldId id="444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epublika" panose="020B0604020202020204" charset="-18"/>
      <p:regular r:id="rId29"/>
      <p:bold r:id="rId30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EB07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5" autoAdjust="0"/>
    <p:restoredTop sz="95578" autoAdjust="0"/>
  </p:normalViewPr>
  <p:slideViewPr>
    <p:cSldViewPr snapToGrid="0" snapToObjects="1" showGuides="1">
      <p:cViewPr varScale="1">
        <p:scale>
          <a:sx n="90" d="100"/>
          <a:sy n="90" d="100"/>
        </p:scale>
        <p:origin x="1608" y="78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ABBDBE-C6FE-4EF4-8349-405A277D4704}" type="datetimeFigureOut">
              <a:rPr lang="sl-SI"/>
              <a:pPr>
                <a:defRPr/>
              </a:pPr>
              <a:t>6.9.2016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smtClean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529F23-7428-4744-A304-1BA1ED9018F2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3244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61D4F-A914-4ABC-BBAB-F125AFFFAC1C}" type="datetimeFigureOut">
              <a:rPr lang="sl-SI"/>
              <a:pPr>
                <a:defRPr/>
              </a:pPr>
              <a:t>6.9.2016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BFBA8-D65C-44C5-A445-D031313F4D7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0969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91FF6-C51D-4D4C-9049-6483051EC716}" type="datetimeFigureOut">
              <a:rPr lang="sl-SI"/>
              <a:pPr>
                <a:defRPr/>
              </a:pPr>
              <a:t>6.9.2016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F7E8FDB-3111-4C87-8998-6B807116D77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5131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A9A2F-3D09-4FBD-8891-D3B68F6CC6EE}" type="datetimeFigureOut">
              <a:rPr lang="sl-SI"/>
              <a:pPr>
                <a:defRPr/>
              </a:pPr>
              <a:t>6.9.2016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AC467-F473-4FD2-A0F4-3F16739EFB9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383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962025" y="708025"/>
            <a:ext cx="1204913" cy="20478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838"/>
              </a:lnSpc>
              <a:defRPr/>
            </a:pPr>
            <a:r>
              <a:rPr lang="en-US" sz="700" smtClean="0">
                <a:solidFill>
                  <a:schemeClr val="tx2"/>
                </a:solidFill>
                <a:latin typeface="Republika" pitchFamily="2" charset="-18"/>
                <a:ea typeface="Republika" pitchFamily="2" charset="-18"/>
                <a:cs typeface="Republika" pitchFamily="2" charset="-18"/>
              </a:rPr>
              <a:t>REPUBLIKA SLOVENIJA</a:t>
            </a:r>
          </a:p>
          <a:p>
            <a:pPr eaLnBrk="1" hangingPunct="1">
              <a:lnSpc>
                <a:spcPts val="838"/>
              </a:lnSpc>
              <a:defRPr/>
            </a:pPr>
            <a:r>
              <a:rPr lang="en-US" sz="700" b="1" smtClean="0">
                <a:solidFill>
                  <a:schemeClr val="tx2"/>
                </a:solidFill>
                <a:latin typeface="Republika" pitchFamily="2" charset="-18"/>
                <a:ea typeface="Republika" pitchFamily="2" charset="-18"/>
                <a:cs typeface="Republika" pitchFamily="2" charset="-18"/>
              </a:rPr>
              <a:t>MINISTRSTVO ZA PRIMER</a:t>
            </a:r>
          </a:p>
        </p:txBody>
      </p:sp>
      <p:pic>
        <p:nvPicPr>
          <p:cNvPr id="6" name="Picture 9" descr="grb moder za 10 pt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A963A-C8DB-48AF-B11B-A44D99502002}" type="datetimeFigureOut">
              <a:rPr lang="sl-SI"/>
              <a:pPr>
                <a:defRPr/>
              </a:pPr>
              <a:t>6.9.2016</a:t>
            </a:fld>
            <a:endParaRPr lang="sl-SI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D97538C-F7BE-4146-AC36-E86213BFC4C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6838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962025" y="708025"/>
            <a:ext cx="1204913" cy="20478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838"/>
              </a:lnSpc>
              <a:defRPr/>
            </a:pPr>
            <a:r>
              <a:rPr lang="en-US" sz="700" smtClean="0">
                <a:solidFill>
                  <a:schemeClr val="tx2"/>
                </a:solidFill>
                <a:latin typeface="Republika" pitchFamily="2" charset="-18"/>
                <a:ea typeface="Republika" pitchFamily="2" charset="-18"/>
                <a:cs typeface="Republika" pitchFamily="2" charset="-18"/>
              </a:rPr>
              <a:t>REPUBLIKA SLOVENIJA</a:t>
            </a:r>
          </a:p>
          <a:p>
            <a:pPr eaLnBrk="1" hangingPunct="1">
              <a:lnSpc>
                <a:spcPts val="838"/>
              </a:lnSpc>
              <a:defRPr/>
            </a:pPr>
            <a:r>
              <a:rPr lang="en-US" sz="700" b="1" smtClean="0">
                <a:solidFill>
                  <a:schemeClr val="tx2"/>
                </a:solidFill>
                <a:latin typeface="Republika" pitchFamily="2" charset="-18"/>
                <a:ea typeface="Republika" pitchFamily="2" charset="-18"/>
                <a:cs typeface="Republika" pitchFamily="2" charset="-18"/>
              </a:rPr>
              <a:t>MINISTRSTVO ZA PRIMER</a:t>
            </a:r>
          </a:p>
        </p:txBody>
      </p:sp>
      <p:pic>
        <p:nvPicPr>
          <p:cNvPr id="6" name="Picture 9" descr="grb moder za 10 pt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ACEF0-F724-409B-8C99-D94B520A4AF8}" type="datetimeFigureOut">
              <a:rPr lang="sl-SI"/>
              <a:pPr>
                <a:defRPr/>
              </a:pPr>
              <a:t>6.9.2016</a:t>
            </a:fld>
            <a:endParaRPr lang="sl-SI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0D055-4329-4E1C-8D30-FCF9D5A9D35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3368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962025" y="708025"/>
            <a:ext cx="1204913" cy="20478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838"/>
              </a:lnSpc>
              <a:defRPr/>
            </a:pPr>
            <a:r>
              <a:rPr lang="en-US" sz="700" smtClean="0">
                <a:solidFill>
                  <a:schemeClr val="tx2"/>
                </a:solidFill>
                <a:latin typeface="Republika" pitchFamily="2" charset="-18"/>
                <a:ea typeface="Republika" pitchFamily="2" charset="-18"/>
                <a:cs typeface="Republika" pitchFamily="2" charset="-18"/>
              </a:rPr>
              <a:t>REPUBLIKA SLOVENIJA</a:t>
            </a:r>
          </a:p>
          <a:p>
            <a:pPr eaLnBrk="1" hangingPunct="1">
              <a:lnSpc>
                <a:spcPts val="838"/>
              </a:lnSpc>
              <a:defRPr/>
            </a:pPr>
            <a:r>
              <a:rPr lang="en-US" sz="700" b="1" smtClean="0">
                <a:solidFill>
                  <a:schemeClr val="tx2"/>
                </a:solidFill>
                <a:latin typeface="Republika" pitchFamily="2" charset="-18"/>
                <a:ea typeface="Republika" pitchFamily="2" charset="-18"/>
                <a:cs typeface="Republika" pitchFamily="2" charset="-18"/>
              </a:rPr>
              <a:t>MINISTRSTVO ZA PRIMER</a:t>
            </a:r>
          </a:p>
        </p:txBody>
      </p:sp>
      <p:pic>
        <p:nvPicPr>
          <p:cNvPr id="6" name="Picture 9" descr="grb moder za 10 pt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49DA3-82A3-4A74-8D5B-102A62CAC4A5}" type="datetimeFigureOut">
              <a:rPr lang="sl-SI"/>
              <a:pPr>
                <a:defRPr/>
              </a:pPr>
              <a:t>6.9.2016</a:t>
            </a:fld>
            <a:endParaRPr lang="sl-SI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FB03A1B-83A0-4532-9E0F-9A7235B9477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327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B157B-E114-4B0F-BF15-2B6CC12878C8}" type="datetimeFigureOut">
              <a:rPr lang="sl-SI"/>
              <a:pPr>
                <a:defRPr/>
              </a:pPr>
              <a:t>6.9.2016</a:t>
            </a:fld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41172-8546-4166-AD8A-4DD816B954A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5555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Z:\JAVNA UPRAVA 2010\Si CGP\CGP_prirocnik_WEB\OUT\05 Medijsko promocijski elementi\11 PPT predstavitev\untitled folder\ozadje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9"/>
          <p:cNvSpPr txBox="1"/>
          <p:nvPr/>
        </p:nvSpPr>
        <p:spPr>
          <a:xfrm>
            <a:off x="962025" y="708025"/>
            <a:ext cx="1849438" cy="3683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838"/>
              </a:lnSpc>
              <a:defRPr/>
            </a:pPr>
            <a:r>
              <a:rPr lang="en-US" sz="700" smtClean="0">
                <a:solidFill>
                  <a:schemeClr val="tx2"/>
                </a:solidFill>
                <a:latin typeface="Republika" pitchFamily="2" charset="-18"/>
              </a:rPr>
              <a:t>REPUBLIKA SLOVENIJA</a:t>
            </a:r>
          </a:p>
          <a:p>
            <a:pPr eaLnBrk="1" hangingPunct="1">
              <a:lnSpc>
                <a:spcPts val="838"/>
              </a:lnSpc>
              <a:defRPr/>
            </a:pPr>
            <a:r>
              <a:rPr lang="en-US" sz="700" b="1" smtClean="0">
                <a:solidFill>
                  <a:schemeClr val="tx2"/>
                </a:solidFill>
                <a:latin typeface="Republika" pitchFamily="2" charset="-18"/>
              </a:rPr>
              <a:t>MINISTRSTVO ZA </a:t>
            </a:r>
            <a:r>
              <a:rPr lang="sl-SI" sz="700" b="1" smtClean="0">
                <a:solidFill>
                  <a:schemeClr val="tx2"/>
                </a:solidFill>
                <a:latin typeface="Republika" pitchFamily="2" charset="-18"/>
              </a:rPr>
              <a:t>OKOLJE IN PROSTOR</a:t>
            </a:r>
          </a:p>
          <a:p>
            <a:pPr eaLnBrk="1" hangingPunct="1">
              <a:lnSpc>
                <a:spcPts val="800"/>
              </a:lnSpc>
              <a:spcBef>
                <a:spcPct val="50000"/>
              </a:spcBef>
              <a:defRPr/>
            </a:pPr>
            <a:r>
              <a:rPr lang="sl-SI" sz="700" smtClean="0">
                <a:solidFill>
                  <a:schemeClr val="tx2"/>
                </a:solidFill>
                <a:latin typeface="Republika" pitchFamily="2" charset="-18"/>
              </a:rPr>
              <a:t>AGENCIJA REPUBLIKE SLOVENIJE ZA OKOLJE</a:t>
            </a:r>
            <a:endParaRPr lang="en-US" sz="700" smtClean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5" name="Picture 8" descr="grb moder za 10 pt.w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00" y="1548000"/>
            <a:ext cx="72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1495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25922-58B6-4765-8417-0B14BF4AB110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>
            <a:lvl1pPr>
              <a:defRPr/>
            </a:lvl1pPr>
          </a:lstStyle>
          <a:p>
            <a:fld id="{6F9EECE1-5C1D-4101-87D3-86DCFADFF86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89346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Z:\JAVNA UPRAVA 2010\Si CGP\CGP_prirocnik_WEB\OUT\05 Medijsko promocijski elementi\11 PPT predstavitev\untitled folder\ozadje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9"/>
          <p:cNvSpPr txBox="1"/>
          <p:nvPr/>
        </p:nvSpPr>
        <p:spPr>
          <a:xfrm>
            <a:off x="962025" y="708025"/>
            <a:ext cx="1849438" cy="3683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838"/>
              </a:lnSpc>
              <a:defRPr/>
            </a:pPr>
            <a:r>
              <a:rPr lang="en-US" sz="700" smtClean="0">
                <a:solidFill>
                  <a:schemeClr val="tx2"/>
                </a:solidFill>
                <a:latin typeface="Republika" pitchFamily="2" charset="-18"/>
              </a:rPr>
              <a:t>REPUBLIKA SLOVENIJA</a:t>
            </a:r>
          </a:p>
          <a:p>
            <a:pPr eaLnBrk="1" hangingPunct="1">
              <a:lnSpc>
                <a:spcPts val="838"/>
              </a:lnSpc>
              <a:defRPr/>
            </a:pPr>
            <a:r>
              <a:rPr lang="en-US" sz="700" b="1" smtClean="0">
                <a:solidFill>
                  <a:schemeClr val="tx2"/>
                </a:solidFill>
                <a:latin typeface="Republika" pitchFamily="2" charset="-18"/>
              </a:rPr>
              <a:t>MINISTRSTVO ZA </a:t>
            </a:r>
            <a:r>
              <a:rPr lang="sl-SI" sz="700" b="1" smtClean="0">
                <a:solidFill>
                  <a:schemeClr val="tx2"/>
                </a:solidFill>
                <a:latin typeface="Republika" pitchFamily="2" charset="-18"/>
              </a:rPr>
              <a:t>OKOLJE IN PROSTOR</a:t>
            </a:r>
          </a:p>
          <a:p>
            <a:pPr eaLnBrk="1" hangingPunct="1">
              <a:lnSpc>
                <a:spcPts val="800"/>
              </a:lnSpc>
              <a:spcBef>
                <a:spcPct val="50000"/>
              </a:spcBef>
              <a:defRPr/>
            </a:pPr>
            <a:r>
              <a:rPr lang="sl-SI" sz="700" smtClean="0">
                <a:solidFill>
                  <a:schemeClr val="tx2"/>
                </a:solidFill>
                <a:latin typeface="Republika" pitchFamily="2" charset="-18"/>
              </a:rPr>
              <a:t>AGENCIJA REPUBLIKE SLOVENIJE ZA OKOLJE</a:t>
            </a:r>
            <a:endParaRPr lang="en-US" sz="700" smtClean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5" name="Picture 8" descr="grb moder za 10 pt.w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00" y="1548000"/>
            <a:ext cx="72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1495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25922-58B6-4765-8417-0B14BF4AB110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>
            <a:lvl1pPr>
              <a:defRPr/>
            </a:lvl1pPr>
          </a:lstStyle>
          <a:p>
            <a:fld id="{6F9EECE1-5C1D-4101-87D3-86DCFADFF86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30835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00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sl-SI" smtClean="0"/>
              <a:t>Click to edit Master title style</a:t>
            </a:r>
            <a:endParaRPr lang="sl-SI" altLang="sl-SI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text styles</a:t>
            </a:r>
          </a:p>
          <a:p>
            <a:pPr lvl="1"/>
            <a:r>
              <a:rPr lang="en-US" altLang="sl-SI" smtClean="0"/>
              <a:t>Second level</a:t>
            </a:r>
          </a:p>
          <a:p>
            <a:pPr lvl="2"/>
            <a:r>
              <a:rPr lang="en-US" altLang="sl-SI" smtClean="0"/>
              <a:t>Third level</a:t>
            </a:r>
          </a:p>
          <a:p>
            <a:pPr lvl="3"/>
            <a:r>
              <a:rPr lang="en-US" altLang="sl-SI" smtClean="0"/>
              <a:t>Fourth level</a:t>
            </a:r>
          </a:p>
          <a:p>
            <a:pPr lvl="4"/>
            <a:r>
              <a:rPr lang="en-US" altLang="sl-SI" smtClean="0"/>
              <a:t>Fifth level</a:t>
            </a:r>
            <a:endParaRPr lang="sl-SI" alt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82529C-A726-445A-8F5F-BCA9F25D1917}" type="datetimeFigureOut">
              <a:rPr lang="sl-SI"/>
              <a:pPr>
                <a:defRPr/>
              </a:pPr>
              <a:t>6.9.2016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ABABA"/>
                </a:solidFill>
              </a:defRPr>
            </a:lvl1pPr>
          </a:lstStyle>
          <a:p>
            <a:fld id="{EF0DAC56-9AA0-44F0-89F4-01A9080427BF}" type="slidenum">
              <a:rPr lang="sl-SI" altLang="sl-SI"/>
              <a:pPr/>
              <a:t>‹#›</a:t>
            </a:fld>
            <a:endParaRPr lang="sl-SI" altLang="sl-SI"/>
          </a:p>
        </p:txBody>
      </p:sp>
      <p:pic>
        <p:nvPicPr>
          <p:cNvPr id="2055" name="Picture 9" descr="grb moder za 10 pt.wm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8938"/>
            <a:ext cx="1508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962025" y="406400"/>
            <a:ext cx="1849438" cy="3683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838"/>
              </a:lnSpc>
              <a:defRPr/>
            </a:pPr>
            <a:r>
              <a:rPr lang="en-US" sz="700" smtClean="0">
                <a:solidFill>
                  <a:schemeClr val="tx2"/>
                </a:solidFill>
                <a:latin typeface="Republika" pitchFamily="2" charset="-18"/>
              </a:rPr>
              <a:t>REPUBLIKA SLOVENIJA</a:t>
            </a:r>
          </a:p>
          <a:p>
            <a:pPr eaLnBrk="1" hangingPunct="1">
              <a:lnSpc>
                <a:spcPts val="838"/>
              </a:lnSpc>
              <a:defRPr/>
            </a:pPr>
            <a:r>
              <a:rPr lang="en-US" sz="700" b="1" smtClean="0">
                <a:solidFill>
                  <a:schemeClr val="tx2"/>
                </a:solidFill>
                <a:latin typeface="Republika" pitchFamily="2" charset="-18"/>
              </a:rPr>
              <a:t>MINISTRSTVO ZA </a:t>
            </a:r>
            <a:r>
              <a:rPr lang="sl-SI" sz="700" b="1" smtClean="0">
                <a:solidFill>
                  <a:schemeClr val="tx2"/>
                </a:solidFill>
                <a:latin typeface="Republika" pitchFamily="2" charset="-18"/>
              </a:rPr>
              <a:t>OKOLJE IN PROSTOR</a:t>
            </a:r>
          </a:p>
          <a:p>
            <a:pPr eaLnBrk="1" hangingPunct="1">
              <a:lnSpc>
                <a:spcPts val="800"/>
              </a:lnSpc>
              <a:spcBef>
                <a:spcPct val="50000"/>
              </a:spcBef>
              <a:defRPr/>
            </a:pPr>
            <a:r>
              <a:rPr lang="sl-SI" sz="700" smtClean="0">
                <a:solidFill>
                  <a:schemeClr val="tx2"/>
                </a:solidFill>
                <a:latin typeface="Republika" pitchFamily="2" charset="-18"/>
              </a:rPr>
              <a:t>AGENCIJA REPUBLIKE SLOVENIJE ZA OKOLJE</a:t>
            </a:r>
            <a:endParaRPr lang="en-US" sz="700" smtClean="0">
              <a:solidFill>
                <a:schemeClr val="tx2"/>
              </a:solidFill>
              <a:latin typeface="Republika" pitchFamily="2" charset="-1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5" r:id="rId4"/>
    <p:sldLayoutId id="2147484046" r:id="rId5"/>
    <p:sldLayoutId id="2147484047" r:id="rId6"/>
    <p:sldLayoutId id="2147484042" r:id="rId7"/>
    <p:sldLayoutId id="2147484049" r:id="rId8"/>
    <p:sldLayoutId id="2147484050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jpeg"/><Relationship Id="rId7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jeZBesedilom 1"/>
          <p:cNvSpPr txBox="1">
            <a:spLocks noChangeArrowheads="1"/>
          </p:cNvSpPr>
          <p:nvPr/>
        </p:nvSpPr>
        <p:spPr bwMode="auto">
          <a:xfrm>
            <a:off x="765175" y="2022475"/>
            <a:ext cx="73691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sl-SI" sz="2400" b="1" dirty="0" smtClean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sl-SI" sz="2400" b="1" dirty="0" err="1" smtClean="0">
                <a:solidFill>
                  <a:srgbClr val="0070C0"/>
                </a:solidFill>
              </a:rPr>
              <a:t>Slovenian</a:t>
            </a:r>
            <a:r>
              <a:rPr lang="sl-SI" sz="2400" b="1" dirty="0" smtClean="0">
                <a:solidFill>
                  <a:srgbClr val="0070C0"/>
                </a:solidFill>
              </a:rPr>
              <a:t> Marine </a:t>
            </a:r>
            <a:r>
              <a:rPr lang="en-US" sz="2400" b="1" dirty="0" smtClean="0">
                <a:solidFill>
                  <a:srgbClr val="0070C0"/>
                </a:solidFill>
              </a:rPr>
              <a:t>Monitoring</a:t>
            </a:r>
            <a:r>
              <a:rPr lang="sl-SI" sz="2400" b="1" dirty="0" smtClean="0">
                <a:solidFill>
                  <a:srgbClr val="0070C0"/>
                </a:solidFill>
              </a:rPr>
              <a:t> </a:t>
            </a:r>
            <a:r>
              <a:rPr lang="sl-SI" sz="2400" b="1" dirty="0" err="1" smtClean="0">
                <a:solidFill>
                  <a:srgbClr val="0070C0"/>
                </a:solidFill>
              </a:rPr>
              <a:t>System</a:t>
            </a:r>
            <a:endParaRPr lang="sl-SI" sz="2400" b="1" dirty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sl-SI" sz="2400" b="1" dirty="0">
              <a:solidFill>
                <a:srgbClr val="0070C0"/>
              </a:solidFill>
            </a:endParaRPr>
          </a:p>
        </p:txBody>
      </p:sp>
      <p:sp>
        <p:nvSpPr>
          <p:cNvPr id="8195" name="PoljeZBesedilom 4"/>
          <p:cNvSpPr txBox="1">
            <a:spLocks noChangeArrowheads="1"/>
          </p:cNvSpPr>
          <p:nvPr/>
        </p:nvSpPr>
        <p:spPr bwMode="auto">
          <a:xfrm>
            <a:off x="3168507" y="6062814"/>
            <a:ext cx="28176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sl-SI" sz="1050" i="1" dirty="0" err="1" smtClean="0"/>
              <a:t>WMO</a:t>
            </a:r>
            <a:r>
              <a:rPr lang="sl-SI" altLang="sl-SI" sz="1050" i="1" dirty="0" smtClean="0"/>
              <a:t>-</a:t>
            </a:r>
            <a:r>
              <a:rPr lang="sl-SI" altLang="sl-SI" sz="1050" i="1" dirty="0" err="1" smtClean="0"/>
              <a:t>WIGOS</a:t>
            </a:r>
            <a:r>
              <a:rPr lang="sl-SI" altLang="sl-SI" sz="1050" i="1" dirty="0" smtClean="0"/>
              <a:t>, Split,  5.-7.</a:t>
            </a:r>
            <a:r>
              <a:rPr lang="sl-SI" altLang="sl-SI" sz="1050" i="1" dirty="0"/>
              <a:t> </a:t>
            </a:r>
            <a:r>
              <a:rPr lang="sl-SI" altLang="sl-SI" sz="1050" i="1" dirty="0" smtClean="0"/>
              <a:t>September  2016 </a:t>
            </a:r>
            <a:endParaRPr lang="sl-SI" altLang="sl-SI" sz="1050" i="1" dirty="0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1276350" y="4968875"/>
            <a:ext cx="62976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sl-SI" altLang="sl-SI" sz="1400" dirty="0" smtClean="0">
                <a:solidFill>
                  <a:srgbClr val="0070C0"/>
                </a:solidFill>
              </a:rPr>
              <a:t>Maja Jeromel</a:t>
            </a:r>
          </a:p>
          <a:p>
            <a:pPr algn="ctr" defTabSz="914400">
              <a:spcBef>
                <a:spcPct val="50000"/>
              </a:spcBef>
            </a:pPr>
            <a:r>
              <a:rPr lang="sl-SI" altLang="sl-SI" sz="1400" dirty="0" err="1" smtClean="0">
                <a:solidFill>
                  <a:srgbClr val="0070C0"/>
                </a:solidFill>
              </a:rPr>
              <a:t>Slovenian</a:t>
            </a:r>
            <a:r>
              <a:rPr lang="sl-SI" altLang="sl-SI" sz="1400" dirty="0" smtClean="0">
                <a:solidFill>
                  <a:srgbClr val="0070C0"/>
                </a:solidFill>
              </a:rPr>
              <a:t> </a:t>
            </a:r>
            <a:r>
              <a:rPr lang="sl-SI" altLang="sl-SI" sz="1400" dirty="0" err="1" smtClean="0">
                <a:solidFill>
                  <a:srgbClr val="0070C0"/>
                </a:solidFill>
              </a:rPr>
              <a:t>Environment</a:t>
            </a:r>
            <a:r>
              <a:rPr lang="sl-SI" altLang="sl-SI" sz="1400" dirty="0" smtClean="0">
                <a:solidFill>
                  <a:srgbClr val="0070C0"/>
                </a:solidFill>
              </a:rPr>
              <a:t> </a:t>
            </a:r>
            <a:r>
              <a:rPr lang="sl-SI" altLang="sl-SI" sz="1400" dirty="0" err="1" smtClean="0">
                <a:solidFill>
                  <a:srgbClr val="0070C0"/>
                </a:solidFill>
              </a:rPr>
              <a:t>Agency</a:t>
            </a:r>
            <a:endParaRPr lang="sl-SI" altLang="sl-SI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dirty="0" err="1" smtClean="0"/>
              <a:t>Operational</a:t>
            </a:r>
            <a:r>
              <a:rPr lang="sl-SI" sz="2400" b="1" dirty="0" smtClean="0"/>
              <a:t> marine monitoring </a:t>
            </a:r>
            <a:r>
              <a:rPr lang="sl-SI" sz="2400" b="1" dirty="0" err="1" smtClean="0"/>
              <a:t>network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71550" y="1529878"/>
            <a:ext cx="4024423" cy="4177423"/>
          </a:xfrm>
        </p:spPr>
        <p:txBody>
          <a:bodyPr/>
          <a:lstStyle/>
          <a:p>
            <a:pPr marL="57150" indent="0">
              <a:buNone/>
            </a:pPr>
            <a:r>
              <a:rPr lang="sl-SI" sz="1800" dirty="0" err="1" smtClean="0"/>
              <a:t>Gulf</a:t>
            </a:r>
            <a:r>
              <a:rPr lang="sl-SI" sz="1800" dirty="0" smtClean="0"/>
              <a:t> </a:t>
            </a:r>
            <a:r>
              <a:rPr lang="sl-SI" sz="1800" dirty="0" err="1" smtClean="0"/>
              <a:t>of</a:t>
            </a:r>
            <a:r>
              <a:rPr lang="sl-SI" sz="1800" dirty="0" smtClean="0"/>
              <a:t> </a:t>
            </a:r>
            <a:r>
              <a:rPr lang="sl-SI" sz="1800" dirty="0" err="1" smtClean="0"/>
              <a:t>Trieste</a:t>
            </a:r>
            <a:r>
              <a:rPr lang="sl-SI" sz="1800" dirty="0" smtClean="0"/>
              <a:t> – </a:t>
            </a:r>
            <a:r>
              <a:rPr lang="sl-SI" sz="1800" dirty="0" err="1"/>
              <a:t>N</a:t>
            </a:r>
            <a:r>
              <a:rPr lang="sl-SI" sz="1800" dirty="0" err="1" smtClean="0"/>
              <a:t>orthern</a:t>
            </a:r>
            <a:r>
              <a:rPr lang="sl-SI" sz="1800" dirty="0" smtClean="0"/>
              <a:t> Adriatic </a:t>
            </a:r>
            <a:r>
              <a:rPr lang="sl-SI" sz="1800" dirty="0" err="1" smtClean="0"/>
              <a:t>Sea</a:t>
            </a:r>
            <a:endParaRPr lang="sl-SI" sz="1800" dirty="0" smtClean="0"/>
          </a:p>
          <a:p>
            <a:pPr marL="457200" lvl="1" indent="0">
              <a:buNone/>
            </a:pPr>
            <a:endParaRPr lang="sl-SI" sz="1400" dirty="0" smtClean="0"/>
          </a:p>
          <a:p>
            <a:pPr lvl="1"/>
            <a:endParaRPr lang="sl-SI" sz="20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38" y="2090884"/>
            <a:ext cx="6890412" cy="4598754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13" descr="LOGOTIP-KS-E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3785191" y="4625163"/>
            <a:ext cx="116958" cy="106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jeZBesedilom 5"/>
          <p:cNvSpPr txBox="1"/>
          <p:nvPr/>
        </p:nvSpPr>
        <p:spPr>
          <a:xfrm>
            <a:off x="3785191" y="4678325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b="1" dirty="0" err="1" smtClean="0">
                <a:solidFill>
                  <a:schemeClr val="tx2"/>
                </a:solidFill>
              </a:rPr>
              <a:t>HF</a:t>
            </a:r>
            <a:r>
              <a:rPr lang="sl-SI" sz="1200" b="1" dirty="0" smtClean="0">
                <a:solidFill>
                  <a:schemeClr val="tx2"/>
                </a:solidFill>
              </a:rPr>
              <a:t> antena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4229691" y="5541925"/>
            <a:ext cx="2018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b="1" dirty="0" smtClean="0">
                <a:solidFill>
                  <a:schemeClr val="tx2"/>
                </a:solidFill>
              </a:rPr>
              <a:t>Letališče Portorož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128091" y="5603063"/>
            <a:ext cx="116958" cy="106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Marine data</a:t>
            </a:r>
            <a:endParaRPr lang="sl-SI" sz="2400" b="1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 smtClean="0">
                <a:solidFill>
                  <a:schemeClr val="accent1"/>
                </a:solidFill>
              </a:rPr>
              <a:t>Mareographic</a:t>
            </a:r>
            <a:r>
              <a:rPr lang="sl-SI" sz="1800" dirty="0" smtClean="0">
                <a:solidFill>
                  <a:schemeClr val="accent1"/>
                </a:solidFill>
              </a:rPr>
              <a:t> </a:t>
            </a:r>
            <a:r>
              <a:rPr lang="sl-SI" sz="1800" dirty="0" err="1" smtClean="0">
                <a:solidFill>
                  <a:schemeClr val="accent1"/>
                </a:solidFill>
              </a:rPr>
              <a:t>station</a:t>
            </a:r>
            <a:r>
              <a:rPr lang="sl-SI" sz="1800" dirty="0" smtClean="0">
                <a:solidFill>
                  <a:schemeClr val="accent1"/>
                </a:solidFill>
              </a:rPr>
              <a:t> Koper:</a:t>
            </a:r>
          </a:p>
          <a:p>
            <a:pPr marL="457200" lvl="1" indent="0">
              <a:buNone/>
            </a:pP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Sea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data: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sea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surface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temperature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sea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level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Atmospheric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data: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air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pressure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air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temperature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wind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air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humidity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precipitation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solar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insolation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sl-SI" sz="1400" dirty="0" smtClean="0"/>
          </a:p>
          <a:p>
            <a:pPr marL="457200" lvl="1" indent="0">
              <a:buNone/>
            </a:pPr>
            <a:endParaRPr lang="sl-SI" sz="1400" dirty="0" smtClean="0"/>
          </a:p>
          <a:p>
            <a:pPr marL="57150" indent="0">
              <a:buNone/>
            </a:pPr>
            <a:r>
              <a:rPr lang="sl-SI" sz="1800" dirty="0" err="1" smtClean="0"/>
              <a:t>Funds</a:t>
            </a:r>
            <a:r>
              <a:rPr lang="sl-SI" sz="1800" dirty="0" smtClean="0"/>
              <a:t>: </a:t>
            </a:r>
            <a:r>
              <a:rPr lang="sl-SI" sz="1800" dirty="0" err="1" smtClean="0"/>
              <a:t>ESEAS</a:t>
            </a:r>
            <a:r>
              <a:rPr lang="sl-SI" sz="1800" dirty="0" smtClean="0"/>
              <a:t> </a:t>
            </a:r>
            <a:r>
              <a:rPr lang="sl-SI" sz="1800" dirty="0" err="1" smtClean="0"/>
              <a:t>project</a:t>
            </a:r>
            <a:endParaRPr lang="sl-SI" sz="1800" dirty="0" smtClean="0"/>
          </a:p>
          <a:p>
            <a:pPr marL="457200" lvl="1" indent="0">
              <a:buNone/>
            </a:pPr>
            <a:endParaRPr lang="sl-SI" sz="1400" dirty="0" smtClean="0"/>
          </a:p>
          <a:p>
            <a:pPr lvl="1"/>
            <a:endParaRPr lang="sl-SI" sz="2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874" y="1913300"/>
            <a:ext cx="4309638" cy="4234638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19" y="2212745"/>
            <a:ext cx="2576997" cy="2095496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  <p:cxnSp>
        <p:nvCxnSpPr>
          <p:cNvPr id="12" name="Raven puščični povezovalnik 11"/>
          <p:cNvCxnSpPr/>
          <p:nvPr/>
        </p:nvCxnSpPr>
        <p:spPr>
          <a:xfrm flipV="1">
            <a:off x="5263116" y="4134776"/>
            <a:ext cx="1105786" cy="138355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okotnik 20"/>
          <p:cNvSpPr/>
          <p:nvPr/>
        </p:nvSpPr>
        <p:spPr>
          <a:xfrm>
            <a:off x="6319664" y="4598349"/>
            <a:ext cx="2422352" cy="186439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  <a:ln>
            <a:noFill/>
          </a:ln>
          <a:effectLst>
            <a:glow rad="127000">
              <a:schemeClr val="bg2"/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Pravokotnik 4"/>
          <p:cNvSpPr/>
          <p:nvPr/>
        </p:nvSpPr>
        <p:spPr>
          <a:xfrm>
            <a:off x="4566683" y="6332342"/>
            <a:ext cx="183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sl-SI" smtClean="0">
                <a:solidFill>
                  <a:schemeClr val="accent1"/>
                </a:solidFill>
              </a:rPr>
              <a:t>www.arso.gov.si</a:t>
            </a:r>
            <a:endParaRPr lang="sl-SI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Marine data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smtClean="0">
                <a:solidFill>
                  <a:schemeClr val="accent1"/>
                </a:solidFill>
              </a:rPr>
              <a:t>Oceanographic buoys - general:</a:t>
            </a:r>
            <a:endParaRPr lang="sl-SI" sz="1800" dirty="0" smtClean="0">
              <a:solidFill>
                <a:schemeClr val="accent1"/>
              </a:solidFill>
            </a:endParaRP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sea temperature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waves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currents</a:t>
            </a:r>
            <a:endParaRPr lang="sl-SI" sz="1400" dirty="0" smtClean="0"/>
          </a:p>
          <a:p>
            <a:pPr lvl="1"/>
            <a:endParaRPr lang="sl-SI" sz="2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874" y="1913300"/>
            <a:ext cx="4309638" cy="4234638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324" y="1594883"/>
            <a:ext cx="2423019" cy="4697593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  <p:cxnSp>
        <p:nvCxnSpPr>
          <p:cNvPr id="12" name="Raven puščični povezovalnik 11"/>
          <p:cNvCxnSpPr/>
          <p:nvPr/>
        </p:nvCxnSpPr>
        <p:spPr>
          <a:xfrm flipV="1">
            <a:off x="5050465" y="4582633"/>
            <a:ext cx="1424763" cy="93569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avokotnik 14"/>
          <p:cNvSpPr/>
          <p:nvPr/>
        </p:nvSpPr>
        <p:spPr>
          <a:xfrm>
            <a:off x="242162" y="2857137"/>
            <a:ext cx="2661478" cy="2661193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4000" b="-24000"/>
            </a:stretch>
          </a:blipFill>
          <a:ln>
            <a:noFill/>
          </a:ln>
          <a:effectLst>
            <a:glow rad="127000">
              <a:schemeClr val="bg2"/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Pravokotnik 15"/>
          <p:cNvSpPr/>
          <p:nvPr/>
        </p:nvSpPr>
        <p:spPr>
          <a:xfrm>
            <a:off x="2148900" y="5105400"/>
            <a:ext cx="2509715" cy="157949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  <a:ln>
            <a:noFill/>
          </a:ln>
          <a:effectLst>
            <a:glow rad="127000">
              <a:schemeClr val="bg2"/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Pravokotnik 12"/>
          <p:cNvSpPr/>
          <p:nvPr/>
        </p:nvSpPr>
        <p:spPr>
          <a:xfrm>
            <a:off x="4769883" y="6357742"/>
            <a:ext cx="183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sl-SI" smtClean="0">
                <a:solidFill>
                  <a:schemeClr val="accent1"/>
                </a:solidFill>
              </a:rPr>
              <a:t>www.arso.gov.si</a:t>
            </a: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lika 13" descr="LOGOTIP-KS-E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5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Marine data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 smtClean="0">
                <a:solidFill>
                  <a:schemeClr val="accent1"/>
                </a:solidFill>
              </a:rPr>
              <a:t>Oceanographic</a:t>
            </a:r>
            <a:r>
              <a:rPr lang="sl-SI" sz="1800" dirty="0" smtClean="0">
                <a:solidFill>
                  <a:schemeClr val="accent1"/>
                </a:solidFill>
              </a:rPr>
              <a:t> </a:t>
            </a:r>
            <a:r>
              <a:rPr lang="sl-SI" sz="1800" dirty="0" err="1" smtClean="0">
                <a:solidFill>
                  <a:schemeClr val="accent1"/>
                </a:solidFill>
              </a:rPr>
              <a:t>buoy</a:t>
            </a:r>
            <a:r>
              <a:rPr lang="sl-SI" sz="1800" dirty="0" smtClean="0">
                <a:solidFill>
                  <a:schemeClr val="accent1"/>
                </a:solidFill>
              </a:rPr>
              <a:t> Vida: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sea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temperature (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surface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&amp;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bottom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waves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currents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column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salinity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air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temperature &amp;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humidity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wind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dissolved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oxygen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bottom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clorophyill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sensor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57150" indent="0">
              <a:buNone/>
            </a:pPr>
            <a:endParaRPr lang="sl-SI" sz="1800" dirty="0" smtClean="0"/>
          </a:p>
          <a:p>
            <a:pPr marL="457200" lvl="1" indent="0">
              <a:buNone/>
            </a:pPr>
            <a:endParaRPr lang="sl-SI" sz="2000" dirty="0"/>
          </a:p>
        </p:txBody>
      </p:sp>
      <p:pic>
        <p:nvPicPr>
          <p:cNvPr id="11" name="Picture 2" descr="BOJA1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83" y="2353172"/>
            <a:ext cx="4505325" cy="247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jeni pravokotnik 4"/>
          <p:cNvSpPr/>
          <p:nvPr/>
        </p:nvSpPr>
        <p:spPr>
          <a:xfrm>
            <a:off x="127000" y="5118700"/>
            <a:ext cx="8945008" cy="1498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indent="0">
              <a:buNone/>
            </a:pPr>
            <a:r>
              <a:rPr lang="sl-SI" sz="2000" dirty="0" err="1" smtClean="0">
                <a:solidFill>
                  <a:schemeClr val="accent1"/>
                </a:solidFill>
              </a:rPr>
              <a:t>Regular</a:t>
            </a:r>
            <a:r>
              <a:rPr lang="sl-SI" sz="2000" dirty="0" smtClean="0">
                <a:solidFill>
                  <a:schemeClr val="accent1"/>
                </a:solidFill>
              </a:rPr>
              <a:t> monitoring (</a:t>
            </a:r>
            <a:r>
              <a:rPr lang="sl-SI" sz="2000" dirty="0" err="1" smtClean="0">
                <a:solidFill>
                  <a:schemeClr val="accent1"/>
                </a:solidFill>
              </a:rPr>
              <a:t>since</a:t>
            </a:r>
            <a:r>
              <a:rPr lang="sl-SI" sz="2000" dirty="0" smtClean="0">
                <a:solidFill>
                  <a:schemeClr val="accent1"/>
                </a:solidFill>
              </a:rPr>
              <a:t> 2002)</a:t>
            </a:r>
            <a:endParaRPr lang="sl-SI" sz="2000" dirty="0">
              <a:solidFill>
                <a:schemeClr val="accent1"/>
              </a:solidFill>
            </a:endParaRPr>
          </a:p>
          <a:p>
            <a:pPr indent="-285750">
              <a:buFontTx/>
              <a:buChar char="-"/>
            </a:pP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Marine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biology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station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Piran (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NIB-MBP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) –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buoy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owner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200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sl-SI" sz="1200" dirty="0" err="1" smtClean="0">
                <a:solidFill>
                  <a:schemeClr val="tx1">
                    <a:lumMod val="50000"/>
                  </a:schemeClr>
                </a:solidFill>
              </a:rPr>
              <a:t>buoy</a:t>
            </a:r>
            <a:r>
              <a:rPr lang="sl-SI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200" dirty="0" err="1" smtClean="0">
                <a:solidFill>
                  <a:schemeClr val="tx1">
                    <a:lumMod val="50000"/>
                  </a:schemeClr>
                </a:solidFill>
              </a:rPr>
              <a:t>financed</a:t>
            </a:r>
            <a:r>
              <a:rPr lang="sl-SI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200" dirty="0" err="1" smtClean="0">
                <a:solidFill>
                  <a:schemeClr val="tx1">
                    <a:lumMod val="50000"/>
                  </a:schemeClr>
                </a:solidFill>
              </a:rPr>
              <a:t>through</a:t>
            </a:r>
            <a:r>
              <a:rPr lang="sl-SI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200" dirty="0" err="1" smtClean="0">
                <a:solidFill>
                  <a:schemeClr val="tx1">
                    <a:lumMod val="50000"/>
                  </a:schemeClr>
                </a:solidFill>
              </a:rPr>
              <a:t>Interreg</a:t>
            </a:r>
            <a:r>
              <a:rPr lang="sl-SI" sz="1200" dirty="0" smtClean="0">
                <a:solidFill>
                  <a:schemeClr val="tx1">
                    <a:lumMod val="50000"/>
                  </a:schemeClr>
                </a:solidFill>
              </a:rPr>
              <a:t> SLO-</a:t>
            </a:r>
            <a:r>
              <a:rPr lang="sl-SI" sz="1200" dirty="0" err="1" smtClean="0">
                <a:solidFill>
                  <a:schemeClr val="tx1">
                    <a:lumMod val="50000"/>
                  </a:schemeClr>
                </a:solidFill>
              </a:rPr>
              <a:t>ITA</a:t>
            </a:r>
            <a:r>
              <a:rPr lang="sl-SI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200" dirty="0" err="1" smtClean="0">
                <a:solidFill>
                  <a:schemeClr val="tx1">
                    <a:lumMod val="50000"/>
                  </a:schemeClr>
                </a:solidFill>
              </a:rPr>
              <a:t>projects</a:t>
            </a:r>
            <a:r>
              <a:rPr lang="sl-SI" sz="12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sl-SI" sz="1600" dirty="0">
              <a:solidFill>
                <a:schemeClr val="tx1">
                  <a:lumMod val="50000"/>
                </a:schemeClr>
              </a:solidFill>
            </a:endParaRPr>
          </a:p>
          <a:p>
            <a:pPr indent="-285750">
              <a:buFontTx/>
              <a:buChar char="-"/>
            </a:pP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ARSO 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covers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maintainance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costs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included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national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monitoring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network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sl-SI" sz="1600" dirty="0">
              <a:solidFill>
                <a:schemeClr val="tx1">
                  <a:lumMod val="50000"/>
                </a:schemeClr>
              </a:solidFill>
            </a:endParaRPr>
          </a:p>
          <a:p>
            <a:pPr indent="-285750">
              <a:buFontTx/>
              <a:buChar char="-"/>
            </a:pP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common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data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ownership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4752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Marine data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 smtClean="0">
                <a:solidFill>
                  <a:schemeClr val="accent1"/>
                </a:solidFill>
              </a:rPr>
              <a:t>Oceanographic</a:t>
            </a:r>
            <a:r>
              <a:rPr lang="sl-SI" sz="1800" dirty="0" smtClean="0">
                <a:solidFill>
                  <a:schemeClr val="accent1"/>
                </a:solidFill>
              </a:rPr>
              <a:t> </a:t>
            </a:r>
            <a:r>
              <a:rPr lang="sl-SI" sz="1800" dirty="0" err="1" smtClean="0">
                <a:solidFill>
                  <a:schemeClr val="accent1"/>
                </a:solidFill>
              </a:rPr>
              <a:t>buoy</a:t>
            </a:r>
            <a:r>
              <a:rPr lang="sl-SI" sz="1800" dirty="0" smtClean="0">
                <a:solidFill>
                  <a:schemeClr val="accent1"/>
                </a:solidFill>
              </a:rPr>
              <a:t> Vida: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product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Slovenian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companies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production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: 2008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funds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project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Interreg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Slovenia-Italy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yearly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maintainance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cost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: ~ 34 k€ (monitoring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contract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between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ARSO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NIB-MBP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major remont: 2013 (~3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months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out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remont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cost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: ~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70k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€ (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renew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upgrade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5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years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continously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power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suply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: solar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panels&amp;accumulator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+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backup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methanol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fuel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cells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3-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point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mooring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system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data transfer -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antenna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sl-SI" sz="1800" dirty="0" smtClean="0"/>
          </a:p>
          <a:p>
            <a:pPr marL="457200" lvl="1" indent="0">
              <a:buNone/>
            </a:pPr>
            <a:endParaRPr lang="sl-SI" sz="2000" dirty="0"/>
          </a:p>
        </p:txBody>
      </p:sp>
      <p:pic>
        <p:nvPicPr>
          <p:cNvPr id="1028" name="Picture 4" descr="http://dev.nib.si/mbp/images/images/bojanoviceMBP/boja-vida-a_7_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538177"/>
            <a:ext cx="2867025" cy="215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elo.si/assets/media/picture/20120808/bojavida.jpg?rev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67" y="3175001"/>
            <a:ext cx="1909465" cy="339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53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Marine data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 smtClean="0">
                <a:solidFill>
                  <a:schemeClr val="accent1"/>
                </a:solidFill>
              </a:rPr>
              <a:t>Oceanographic</a:t>
            </a:r>
            <a:r>
              <a:rPr lang="sl-SI" sz="1800" dirty="0" smtClean="0">
                <a:solidFill>
                  <a:schemeClr val="accent1"/>
                </a:solidFill>
              </a:rPr>
              <a:t> </a:t>
            </a:r>
            <a:r>
              <a:rPr lang="sl-SI" sz="1800" dirty="0" err="1" smtClean="0">
                <a:solidFill>
                  <a:schemeClr val="accent1"/>
                </a:solidFill>
              </a:rPr>
              <a:t>buoys</a:t>
            </a:r>
            <a:r>
              <a:rPr lang="sl-SI" sz="1800" dirty="0" smtClean="0">
                <a:solidFill>
                  <a:schemeClr val="accent1"/>
                </a:solidFill>
              </a:rPr>
              <a:t> – Zora in Zarja: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sea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temperature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waves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currents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column</a:t>
            </a:r>
            <a:endParaRPr lang="sl-SI" sz="1400" dirty="0" smtClean="0"/>
          </a:p>
          <a:p>
            <a:pPr lvl="1"/>
            <a:endParaRPr lang="sl-SI" sz="2000" dirty="0"/>
          </a:p>
        </p:txBody>
      </p:sp>
      <p:sp>
        <p:nvSpPr>
          <p:cNvPr id="16" name="Pravokotnik 15"/>
          <p:cNvSpPr/>
          <p:nvPr/>
        </p:nvSpPr>
        <p:spPr>
          <a:xfrm>
            <a:off x="4990601" y="3626058"/>
            <a:ext cx="3921700" cy="295275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626058"/>
            <a:ext cx="3937000" cy="2952750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13" descr="LOGOTIP-KS-E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9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Marine data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smtClean="0">
                <a:solidFill>
                  <a:schemeClr val="accent1"/>
                </a:solidFill>
              </a:rPr>
              <a:t>Oceanographic buoys – Zora in Zarja:</a:t>
            </a:r>
            <a:endParaRPr lang="sl-SI" sz="1800" dirty="0" smtClean="0">
              <a:solidFill>
                <a:schemeClr val="accent1"/>
              </a:solidFill>
            </a:endParaRP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buoy type: Fugro Oceanor Midi 185</a:t>
            </a: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no meteo sensors (lack of funds), but plan to upgrade with meteo mast</a:t>
            </a: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in water since 16th January 2014</a:t>
            </a: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power suply: solar panels&amp;accumulator + backup Lithium batteries</a:t>
            </a: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yearly maintainance cost: ~2k€ for both buoys (boat rental cost, diver, some material)</a:t>
            </a: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2 years continously in the water</a:t>
            </a: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1-point mooring system</a:t>
            </a:r>
          </a:p>
          <a:p>
            <a:pPr lvl="1"/>
            <a:r>
              <a:rPr lang="sl-SI" sz="1400" smtClean="0">
                <a:solidFill>
                  <a:schemeClr val="tx1">
                    <a:lumMod val="50000"/>
                  </a:schemeClr>
                </a:solidFill>
              </a:rPr>
              <a:t>data transfer: GPRS modem</a:t>
            </a:r>
          </a:p>
          <a:p>
            <a:pPr lvl="1"/>
            <a:endParaRPr lang="sl-SI" sz="140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sl-SI" sz="140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sl-SI" sz="1400" dirty="0" smtClean="0"/>
          </a:p>
          <a:p>
            <a:pPr lvl="1"/>
            <a:endParaRPr lang="sl-SI" sz="2000" dirty="0"/>
          </a:p>
        </p:txBody>
      </p:sp>
      <p:sp>
        <p:nvSpPr>
          <p:cNvPr id="16" name="Pravokotnik 15"/>
          <p:cNvSpPr/>
          <p:nvPr/>
        </p:nvSpPr>
        <p:spPr>
          <a:xfrm>
            <a:off x="4968300" y="3779288"/>
            <a:ext cx="3921700" cy="264629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  <a:ln>
            <a:noFill/>
          </a:ln>
          <a:effectLst>
            <a:glow rad="127000">
              <a:schemeClr val="bg2"/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lika 13" descr="LOGOTIP-KS-E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3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Marine data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3551275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 smtClean="0">
                <a:solidFill>
                  <a:schemeClr val="accent1"/>
                </a:solidFill>
              </a:rPr>
              <a:t>HF</a:t>
            </a:r>
            <a:r>
              <a:rPr lang="sl-SI" sz="1800" dirty="0" smtClean="0">
                <a:solidFill>
                  <a:schemeClr val="accent1"/>
                </a:solidFill>
              </a:rPr>
              <a:t> radar – </a:t>
            </a:r>
            <a:r>
              <a:rPr lang="sl-SI" sz="1800" dirty="0" err="1" smtClean="0">
                <a:solidFill>
                  <a:schemeClr val="accent1"/>
                </a:solidFill>
              </a:rPr>
              <a:t>WERA</a:t>
            </a:r>
            <a:r>
              <a:rPr lang="sl-SI" sz="1800" dirty="0" smtClean="0">
                <a:solidFill>
                  <a:schemeClr val="accent1"/>
                </a:solidFill>
              </a:rPr>
              <a:t> </a:t>
            </a:r>
            <a:r>
              <a:rPr lang="sl-SI" sz="1800" dirty="0" err="1" smtClean="0">
                <a:solidFill>
                  <a:schemeClr val="accent1"/>
                </a:solidFill>
              </a:rPr>
              <a:t>system</a:t>
            </a:r>
            <a:r>
              <a:rPr lang="sl-SI" sz="1800" dirty="0" smtClean="0">
                <a:solidFill>
                  <a:schemeClr val="accent1"/>
                </a:solidFill>
              </a:rPr>
              <a:t>: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sea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surface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currents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waves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potentially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lvl="1"/>
            <a:endParaRPr lang="sl-SI" sz="14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sl-SI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13" descr="LOGOTIP-KS-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dev.nib.si/mbp/images/images/dinamicnevsebineMBP/merilec_tokov_in_val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2593236"/>
            <a:ext cx="2388267" cy="1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096" y="1928067"/>
            <a:ext cx="4941985" cy="2618929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127000" y="4703413"/>
            <a:ext cx="8945008" cy="20148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indent="0">
              <a:buNone/>
            </a:pPr>
            <a:r>
              <a:rPr lang="sl-SI" sz="2000" dirty="0" err="1" smtClean="0">
                <a:solidFill>
                  <a:schemeClr val="accent1"/>
                </a:solidFill>
              </a:rPr>
              <a:t>Regular</a:t>
            </a:r>
            <a:r>
              <a:rPr lang="sl-SI" sz="2000" dirty="0" smtClean="0">
                <a:solidFill>
                  <a:schemeClr val="accent1"/>
                </a:solidFill>
              </a:rPr>
              <a:t> monitoring (</a:t>
            </a:r>
            <a:r>
              <a:rPr lang="sl-SI" sz="2000" dirty="0" err="1" smtClean="0">
                <a:solidFill>
                  <a:schemeClr val="accent1"/>
                </a:solidFill>
              </a:rPr>
              <a:t>since</a:t>
            </a:r>
            <a:r>
              <a:rPr lang="sl-SI" sz="2000" dirty="0" smtClean="0">
                <a:solidFill>
                  <a:schemeClr val="accent1"/>
                </a:solidFill>
              </a:rPr>
              <a:t> 2015)</a:t>
            </a:r>
            <a:endParaRPr lang="sl-SI" sz="2000" dirty="0">
              <a:solidFill>
                <a:schemeClr val="accent1"/>
              </a:solidFill>
            </a:endParaRPr>
          </a:p>
          <a:p>
            <a:pPr indent="-285750">
              <a:buFontTx/>
              <a:buChar char="-"/>
            </a:pP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Cooperation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between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:	</a:t>
            </a:r>
          </a:p>
          <a:p>
            <a:pPr lvl="2" indent="-285750">
              <a:buFontTx/>
              <a:buChar char="-"/>
            </a:pP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Marine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biology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station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Piran (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project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HAZADR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IPA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Adriatic)</a:t>
            </a:r>
          </a:p>
          <a:p>
            <a:pPr lvl="2" indent="-285750">
              <a:buFontTx/>
              <a:buChar char="-"/>
            </a:pP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OGS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project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HAZADR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;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IPA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Adriatic)</a:t>
            </a:r>
            <a:endParaRPr lang="sl-SI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2" indent="-285750">
              <a:buFontTx/>
              <a:buChar char="-"/>
            </a:pP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ARSO 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cofinancer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Slovenian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part (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included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national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monitoring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network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sl-SI" sz="1600" dirty="0">
              <a:solidFill>
                <a:schemeClr val="tx1">
                  <a:lumMod val="50000"/>
                </a:schemeClr>
              </a:solidFill>
            </a:endParaRPr>
          </a:p>
          <a:p>
            <a:pPr indent="-285750">
              <a:buFontTx/>
              <a:buChar char="-"/>
            </a:pP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common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data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ownership</a:t>
            </a:r>
            <a:endParaRPr lang="sl-SI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indent="-285750">
              <a:buFontTx/>
              <a:buChar char="-"/>
            </a:pP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2021 –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planned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ownership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transfer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equipment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from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NIB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to 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ARSO (Slov. part)</a:t>
            </a:r>
            <a:endParaRPr lang="sl-SI" sz="1400" dirty="0"/>
          </a:p>
          <a:p>
            <a:pPr indent="-285750"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572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dirty="0" err="1" smtClean="0"/>
              <a:t>Water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quality</a:t>
            </a:r>
            <a:r>
              <a:rPr lang="sl-SI" sz="2400" b="1" dirty="0" smtClean="0"/>
              <a:t> monitoring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76938" y="1690577"/>
            <a:ext cx="7200000" cy="4177423"/>
          </a:xfrm>
        </p:spPr>
        <p:txBody>
          <a:bodyPr/>
          <a:lstStyle/>
          <a:p>
            <a:pPr>
              <a:buFontTx/>
              <a:buChar char="-"/>
            </a:pPr>
            <a:r>
              <a:rPr lang="sl-SI" sz="1800" dirty="0" err="1" smtClean="0"/>
              <a:t>Provided</a:t>
            </a:r>
            <a:r>
              <a:rPr lang="sl-SI" sz="1800" dirty="0" smtClean="0"/>
              <a:t> </a:t>
            </a:r>
            <a:r>
              <a:rPr lang="sl-SI" sz="1800" dirty="0" err="1" smtClean="0"/>
              <a:t>by</a:t>
            </a:r>
            <a:r>
              <a:rPr lang="sl-SI" sz="1800" dirty="0" smtClean="0"/>
              <a:t> </a:t>
            </a:r>
            <a:r>
              <a:rPr lang="sl-SI" sz="1800" dirty="0" err="1" smtClean="0"/>
              <a:t>NIB</a:t>
            </a:r>
            <a:r>
              <a:rPr lang="sl-SI" sz="1800" dirty="0" smtClean="0"/>
              <a:t> on </a:t>
            </a:r>
            <a:r>
              <a:rPr lang="sl-SI" sz="1800" dirty="0" err="1" smtClean="0"/>
              <a:t>behalf</a:t>
            </a:r>
            <a:r>
              <a:rPr lang="sl-SI" sz="1800" dirty="0" smtClean="0"/>
              <a:t> </a:t>
            </a:r>
            <a:r>
              <a:rPr lang="sl-SI" sz="1800" dirty="0" err="1" smtClean="0"/>
              <a:t>of</a:t>
            </a:r>
            <a:r>
              <a:rPr lang="sl-SI" sz="1800" dirty="0" smtClean="0"/>
              <a:t> ARSO (</a:t>
            </a:r>
            <a:r>
              <a:rPr lang="sl-SI" sz="1800" dirty="0" err="1" smtClean="0"/>
              <a:t>yearly</a:t>
            </a:r>
            <a:r>
              <a:rPr lang="sl-SI" sz="1800" dirty="0" smtClean="0"/>
              <a:t> </a:t>
            </a:r>
            <a:r>
              <a:rPr lang="sl-SI" sz="1800" dirty="0" err="1" smtClean="0"/>
              <a:t>contract</a:t>
            </a:r>
            <a:r>
              <a:rPr lang="sl-SI" sz="1800" dirty="0" smtClean="0"/>
              <a:t>)</a:t>
            </a:r>
          </a:p>
          <a:p>
            <a:pPr>
              <a:buFontTx/>
              <a:buChar char="-"/>
            </a:pPr>
            <a:r>
              <a:rPr lang="sl-SI" sz="1800" dirty="0" err="1" smtClean="0"/>
              <a:t>bathing</a:t>
            </a:r>
            <a:r>
              <a:rPr lang="sl-SI" sz="1800" dirty="0" smtClean="0"/>
              <a:t> </a:t>
            </a:r>
            <a:r>
              <a:rPr lang="sl-SI" sz="1800" dirty="0" err="1" smtClean="0"/>
              <a:t>water</a:t>
            </a:r>
            <a:r>
              <a:rPr lang="sl-SI" sz="1800" dirty="0" smtClean="0"/>
              <a:t> </a:t>
            </a:r>
            <a:r>
              <a:rPr lang="sl-SI" sz="1800" dirty="0" err="1" smtClean="0"/>
              <a:t>quality</a:t>
            </a:r>
            <a:r>
              <a:rPr lang="sl-SI" sz="1800" dirty="0" smtClean="0"/>
              <a:t> </a:t>
            </a:r>
            <a:r>
              <a:rPr lang="sl-SI" sz="1800" dirty="0" err="1" smtClean="0"/>
              <a:t>during</a:t>
            </a:r>
            <a:r>
              <a:rPr lang="sl-SI" sz="1800" dirty="0" smtClean="0"/>
              <a:t> </a:t>
            </a:r>
            <a:r>
              <a:rPr lang="sl-SI" sz="1800" dirty="0" err="1" smtClean="0"/>
              <a:t>bathing</a:t>
            </a:r>
            <a:r>
              <a:rPr lang="sl-SI" sz="1800" dirty="0" smtClean="0"/>
              <a:t> </a:t>
            </a:r>
            <a:r>
              <a:rPr lang="sl-SI" sz="1800" dirty="0" err="1" smtClean="0"/>
              <a:t>season</a:t>
            </a:r>
            <a:r>
              <a:rPr lang="sl-SI" sz="1800" dirty="0" smtClean="0"/>
              <a:t> (</a:t>
            </a:r>
            <a:r>
              <a:rPr lang="en-US" sz="1800" i="1" dirty="0"/>
              <a:t>National Laboratory of Health, Environment and </a:t>
            </a:r>
            <a:r>
              <a:rPr lang="en-US" sz="1800" i="1" dirty="0" smtClean="0"/>
              <a:t>Food</a:t>
            </a:r>
            <a:r>
              <a:rPr lang="sl-SI" sz="1800" i="1" dirty="0" smtClean="0"/>
              <a:t>)</a:t>
            </a:r>
          </a:p>
          <a:p>
            <a:pPr>
              <a:buFontTx/>
              <a:buChar char="-"/>
            </a:pPr>
            <a:r>
              <a:rPr lang="sl-SI" sz="1800" i="1" dirty="0" err="1" smtClean="0"/>
              <a:t>Reporting</a:t>
            </a:r>
            <a:r>
              <a:rPr lang="sl-SI" sz="1800" i="1" dirty="0" smtClean="0"/>
              <a:t> to </a:t>
            </a:r>
            <a:r>
              <a:rPr lang="sl-SI" sz="1800" i="1" dirty="0" err="1" smtClean="0"/>
              <a:t>EC</a:t>
            </a:r>
            <a:r>
              <a:rPr lang="sl-SI" sz="1800" i="1" dirty="0" smtClean="0"/>
              <a:t> – </a:t>
            </a:r>
            <a:r>
              <a:rPr lang="sl-SI" sz="1800" i="1" dirty="0" err="1" smtClean="0"/>
              <a:t>Bathing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water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directive</a:t>
            </a:r>
            <a:endParaRPr lang="sl-SI" sz="1800" dirty="0" smtClean="0"/>
          </a:p>
          <a:p>
            <a:pPr marL="0" indent="0">
              <a:buNone/>
            </a:pPr>
            <a:endParaRPr lang="sl-SI" sz="1800" dirty="0"/>
          </a:p>
        </p:txBody>
      </p:sp>
      <p:pic>
        <p:nvPicPr>
          <p:cNvPr id="2050" name="Picture 2" descr="Kopalne v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5" y="3065149"/>
            <a:ext cx="5288245" cy="356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883" y="3886201"/>
            <a:ext cx="4037252" cy="284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dirty="0" err="1" smtClean="0"/>
              <a:t>Meteo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and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Oceanographic</a:t>
            </a:r>
            <a:r>
              <a:rPr lang="sl-SI" sz="2400" b="1" dirty="0" smtClean="0"/>
              <a:t> Data Exchange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7814340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 smtClean="0">
                <a:solidFill>
                  <a:schemeClr val="accent1"/>
                </a:solidFill>
              </a:rPr>
              <a:t>International</a:t>
            </a:r>
            <a:r>
              <a:rPr lang="sl-SI" sz="1800" dirty="0" smtClean="0">
                <a:solidFill>
                  <a:schemeClr val="accent1"/>
                </a:solidFill>
              </a:rPr>
              <a:t> data </a:t>
            </a:r>
            <a:r>
              <a:rPr lang="sl-SI" sz="1800" dirty="0" err="1" smtClean="0">
                <a:solidFill>
                  <a:schemeClr val="accent1"/>
                </a:solidFill>
              </a:rPr>
              <a:t>exchange</a:t>
            </a:r>
            <a:r>
              <a:rPr lang="sl-SI" sz="1800" dirty="0" smtClean="0">
                <a:solidFill>
                  <a:schemeClr val="accent1"/>
                </a:solidFill>
              </a:rPr>
              <a:t>:</a:t>
            </a:r>
          </a:p>
          <a:p>
            <a:pPr marL="0" indent="0">
              <a:buNone/>
            </a:pPr>
            <a:endParaRPr lang="sl-SI" sz="1800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Meteorology</a:t>
            </a:r>
            <a:r>
              <a:rPr lang="sl-SI" sz="1800" dirty="0" smtClean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Synop</a:t>
            </a:r>
            <a:r>
              <a:rPr lang="sl-SI" sz="1800" dirty="0" smtClean="0">
                <a:solidFill>
                  <a:schemeClr val="tx1">
                    <a:lumMod val="75000"/>
                  </a:schemeClr>
                </a:solidFill>
              </a:rPr>
              <a:t> Data</a:t>
            </a:r>
          </a:p>
          <a:p>
            <a:pPr lvl="1">
              <a:buFontTx/>
              <a:buChar char="-"/>
            </a:pPr>
            <a:r>
              <a:rPr lang="sl-SI" sz="1400" dirty="0" err="1" smtClean="0">
                <a:solidFill>
                  <a:schemeClr val="tx1">
                    <a:lumMod val="75000"/>
                  </a:schemeClr>
                </a:solidFill>
              </a:rPr>
              <a:t>exchange</a:t>
            </a:r>
            <a:r>
              <a:rPr lang="sl-SI" sz="1400" dirty="0" smtClean="0">
                <a:solidFill>
                  <a:schemeClr val="tx1">
                    <a:lumMod val="75000"/>
                  </a:schemeClr>
                </a:solidFill>
              </a:rPr>
              <a:t> format: </a:t>
            </a:r>
            <a:r>
              <a:rPr lang="sl-SI" sz="1400" dirty="0" err="1" smtClean="0">
                <a:solidFill>
                  <a:schemeClr val="tx1">
                    <a:lumMod val="75000"/>
                  </a:schemeClr>
                </a:solidFill>
              </a:rPr>
              <a:t>BUFR</a:t>
            </a:r>
            <a:endParaRPr lang="sl-SI" sz="1400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1">
              <a:buFontTx/>
              <a:buChar char="-"/>
            </a:pPr>
            <a:endParaRPr lang="sl-SI" sz="14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MONGOOS</a:t>
            </a:r>
            <a:r>
              <a:rPr lang="sl-SI" sz="1800" dirty="0" smtClean="0">
                <a:solidFill>
                  <a:schemeClr val="tx1">
                    <a:lumMod val="75000"/>
                  </a:schemeClr>
                </a:solidFill>
              </a:rPr>
              <a:t> Data Center </a:t>
            </a:r>
          </a:p>
          <a:p>
            <a:pPr lvl="1">
              <a:buFontTx/>
              <a:buChar char="-"/>
            </a:pPr>
            <a:r>
              <a:rPr lang="sl-SI" sz="1400" dirty="0" smtClean="0">
                <a:solidFill>
                  <a:schemeClr val="tx1">
                    <a:lumMod val="75000"/>
                  </a:schemeClr>
                </a:solidFill>
              </a:rPr>
              <a:t>file </a:t>
            </a:r>
            <a:r>
              <a:rPr lang="sl-SI" sz="1400" dirty="0" err="1" smtClean="0">
                <a:solidFill>
                  <a:schemeClr val="tx1">
                    <a:lumMod val="75000"/>
                  </a:schemeClr>
                </a:solidFill>
              </a:rPr>
              <a:t>exchange</a:t>
            </a:r>
            <a:r>
              <a:rPr lang="sl-SI" sz="1400" dirty="0" smtClean="0">
                <a:solidFill>
                  <a:schemeClr val="tx1">
                    <a:lumMod val="75000"/>
                  </a:schemeClr>
                </a:solidFill>
              </a:rPr>
              <a:t> format: ASCII</a:t>
            </a:r>
          </a:p>
          <a:p>
            <a:pPr lvl="1">
              <a:buFontTx/>
              <a:buChar char="-"/>
            </a:pPr>
            <a:endParaRPr lang="sl-SI" sz="14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EMODNET</a:t>
            </a:r>
            <a:r>
              <a:rPr lang="sl-SI" sz="1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Physics</a:t>
            </a:r>
            <a:r>
              <a:rPr lang="sl-SI" sz="1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through</a:t>
            </a:r>
            <a:r>
              <a:rPr lang="sl-SI" sz="1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MONGOOS</a:t>
            </a:r>
            <a:endParaRPr lang="sl-SI" sz="18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endParaRPr lang="sl-SI" sz="18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WMO-IOC</a:t>
            </a:r>
            <a:r>
              <a:rPr lang="sl-SI" sz="1800" dirty="0" smtClean="0">
                <a:solidFill>
                  <a:schemeClr val="tx1">
                    <a:lumMod val="75000"/>
                  </a:schemeClr>
                </a:solidFill>
              </a:rPr>
              <a:t> Data </a:t>
            </a: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Buoy</a:t>
            </a:r>
            <a:r>
              <a:rPr lang="sl-SI" sz="1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l-SI" sz="1800" dirty="0" err="1" smtClean="0">
                <a:solidFill>
                  <a:schemeClr val="tx1">
                    <a:lumMod val="75000"/>
                  </a:schemeClr>
                </a:solidFill>
              </a:rPr>
              <a:t>Cooperation</a:t>
            </a:r>
            <a:r>
              <a:rPr lang="sl-SI" sz="1800" dirty="0" smtClean="0">
                <a:solidFill>
                  <a:schemeClr val="tx1">
                    <a:lumMod val="75000"/>
                  </a:schemeClr>
                </a:solidFill>
              </a:rPr>
              <a:t> Panel</a:t>
            </a:r>
          </a:p>
          <a:p>
            <a:pPr lvl="1">
              <a:buFontTx/>
              <a:buChar char="-"/>
            </a:pPr>
            <a:r>
              <a:rPr lang="sl-SI" sz="1400" dirty="0" err="1" smtClean="0">
                <a:solidFill>
                  <a:schemeClr val="tx1">
                    <a:lumMod val="75000"/>
                  </a:schemeClr>
                </a:solidFill>
              </a:rPr>
              <a:t>buoys</a:t>
            </a:r>
            <a:r>
              <a:rPr lang="sl-SI" sz="1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75000"/>
                  </a:schemeClr>
                </a:solidFill>
              </a:rPr>
              <a:t>reported</a:t>
            </a:r>
            <a:r>
              <a:rPr lang="sl-SI" sz="1400" dirty="0" smtClean="0">
                <a:solidFill>
                  <a:schemeClr val="tx1">
                    <a:lumMod val="75000"/>
                  </a:schemeClr>
                </a:solidFill>
              </a:rPr>
              <a:t>, data transfer not </a:t>
            </a:r>
            <a:r>
              <a:rPr lang="sl-SI" sz="1400" dirty="0" err="1" smtClean="0">
                <a:solidFill>
                  <a:schemeClr val="tx1">
                    <a:lumMod val="75000"/>
                  </a:schemeClr>
                </a:solidFill>
              </a:rPr>
              <a:t>established</a:t>
            </a:r>
            <a:r>
              <a:rPr lang="sl-SI" sz="1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75000"/>
                  </a:schemeClr>
                </a:solidFill>
              </a:rPr>
              <a:t>yet</a:t>
            </a:r>
            <a:endParaRPr lang="sl-SI" sz="1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sz="1800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endParaRPr lang="sl-SI" sz="1400" dirty="0"/>
          </a:p>
          <a:p>
            <a:pPr marL="457200" lvl="1" indent="0">
              <a:buNone/>
            </a:pPr>
            <a:endParaRPr lang="sl-SI" sz="1400" dirty="0" smtClean="0"/>
          </a:p>
          <a:p>
            <a:pPr lvl="1"/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058" y="4927600"/>
            <a:ext cx="3052742" cy="169295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89" y="1464411"/>
            <a:ext cx="2860011" cy="268200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480" y="4266701"/>
            <a:ext cx="2957320" cy="45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8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94918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ARSO</a:t>
            </a:r>
            <a:endParaRPr lang="sl-SI" sz="2400" b="1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72000" y="1690577"/>
            <a:ext cx="7200000" cy="4177423"/>
          </a:xfrm>
        </p:spPr>
        <p:txBody>
          <a:bodyPr/>
          <a:lstStyle/>
          <a:p>
            <a:pPr marL="0" indent="0">
              <a:buNone/>
            </a:pPr>
            <a:r>
              <a:rPr lang="sl-SI" sz="2000" dirty="0" err="1" smtClean="0"/>
              <a:t>Tasks</a:t>
            </a:r>
            <a:r>
              <a:rPr lang="sl-SI" sz="2000" dirty="0" smtClean="0"/>
              <a:t> </a:t>
            </a:r>
            <a:r>
              <a:rPr lang="sl-SI" sz="2000" dirty="0" err="1" smtClean="0"/>
              <a:t>covered</a:t>
            </a:r>
            <a:r>
              <a:rPr lang="sl-SI" sz="2000" dirty="0" smtClean="0"/>
              <a:t> </a:t>
            </a:r>
            <a:r>
              <a:rPr lang="sl-SI" sz="2000" dirty="0" err="1" smtClean="0"/>
              <a:t>by</a:t>
            </a:r>
            <a:r>
              <a:rPr lang="sl-SI" sz="2000" dirty="0" smtClean="0"/>
              <a:t> ARSO:</a:t>
            </a:r>
          </a:p>
          <a:p>
            <a:r>
              <a:rPr lang="sl-SI" sz="2000" dirty="0" err="1" smtClean="0"/>
              <a:t>National</a:t>
            </a:r>
            <a:r>
              <a:rPr lang="sl-SI" sz="2000" dirty="0" smtClean="0"/>
              <a:t> </a:t>
            </a:r>
            <a:r>
              <a:rPr lang="sl-SI" sz="2000" dirty="0" err="1" smtClean="0"/>
              <a:t>Meteorological</a:t>
            </a:r>
            <a:r>
              <a:rPr lang="sl-SI" sz="2000" dirty="0" smtClean="0"/>
              <a:t> </a:t>
            </a:r>
            <a:r>
              <a:rPr lang="sl-SI" sz="2000" dirty="0" err="1" smtClean="0"/>
              <a:t>Service</a:t>
            </a:r>
            <a:endParaRPr lang="sl-SI" sz="2000" dirty="0" smtClean="0"/>
          </a:p>
          <a:p>
            <a:r>
              <a:rPr lang="sl-SI" sz="2000" dirty="0" err="1" smtClean="0"/>
              <a:t>National</a:t>
            </a:r>
            <a:r>
              <a:rPr lang="sl-SI" sz="2000" dirty="0" smtClean="0"/>
              <a:t> </a:t>
            </a:r>
            <a:r>
              <a:rPr lang="sl-SI" sz="2000" dirty="0" err="1" smtClean="0"/>
              <a:t>Hydrological</a:t>
            </a:r>
            <a:r>
              <a:rPr lang="sl-SI" sz="2000" dirty="0" smtClean="0"/>
              <a:t> </a:t>
            </a:r>
            <a:r>
              <a:rPr lang="sl-SI" sz="2000" dirty="0" err="1" smtClean="0"/>
              <a:t>Service</a:t>
            </a:r>
            <a:endParaRPr lang="sl-SI" sz="2000" dirty="0" smtClean="0"/>
          </a:p>
          <a:p>
            <a:r>
              <a:rPr lang="sl-SI" sz="2000" dirty="0" err="1" smtClean="0"/>
              <a:t>National</a:t>
            </a:r>
            <a:r>
              <a:rPr lang="sl-SI" sz="2000" dirty="0" smtClean="0"/>
              <a:t> </a:t>
            </a:r>
            <a:r>
              <a:rPr lang="sl-SI" sz="2000" dirty="0" err="1" smtClean="0"/>
              <a:t>Seismological</a:t>
            </a:r>
            <a:r>
              <a:rPr lang="sl-SI" sz="2000" dirty="0" smtClean="0"/>
              <a:t> </a:t>
            </a:r>
            <a:r>
              <a:rPr lang="sl-SI" sz="2000" dirty="0" err="1" smtClean="0"/>
              <a:t>Service</a:t>
            </a:r>
            <a:endParaRPr lang="sl-SI" sz="2000" dirty="0" smtClean="0"/>
          </a:p>
          <a:p>
            <a:r>
              <a:rPr lang="sl-SI" sz="2000" dirty="0" err="1" smtClean="0"/>
              <a:t>Environmental</a:t>
            </a:r>
            <a:r>
              <a:rPr lang="sl-SI" sz="2000" dirty="0" smtClean="0"/>
              <a:t> </a:t>
            </a:r>
            <a:r>
              <a:rPr lang="sl-SI" sz="2000" dirty="0" err="1" smtClean="0"/>
              <a:t>State</a:t>
            </a:r>
            <a:r>
              <a:rPr lang="sl-SI" sz="2000" dirty="0" smtClean="0"/>
              <a:t> Monitoring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Reporting</a:t>
            </a:r>
            <a:endParaRPr lang="sl-SI" sz="2000" dirty="0" smtClean="0"/>
          </a:p>
          <a:p>
            <a:r>
              <a:rPr lang="sl-SI" sz="2000" dirty="0" err="1" smtClean="0"/>
              <a:t>Environmental</a:t>
            </a:r>
            <a:r>
              <a:rPr lang="sl-SI" sz="2000" dirty="0" smtClean="0"/>
              <a:t> </a:t>
            </a:r>
            <a:r>
              <a:rPr lang="sl-SI" sz="2000" dirty="0" err="1" smtClean="0"/>
              <a:t>Permiting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Licensing</a:t>
            </a:r>
            <a:endParaRPr lang="sl-SI" sz="2000" dirty="0"/>
          </a:p>
          <a:p>
            <a:endParaRPr lang="sl-SI" sz="2000" dirty="0" smtClean="0"/>
          </a:p>
          <a:p>
            <a:pPr marL="0" indent="0">
              <a:buNone/>
            </a:pPr>
            <a:r>
              <a:rPr lang="sl-SI" sz="2000" dirty="0" smtClean="0"/>
              <a:t>~ 17 mio EUR </a:t>
            </a:r>
            <a:r>
              <a:rPr lang="sl-SI" sz="2000" dirty="0" err="1" smtClean="0"/>
              <a:t>annual</a:t>
            </a:r>
            <a:r>
              <a:rPr lang="sl-SI" sz="2000" dirty="0" smtClean="0"/>
              <a:t> </a:t>
            </a:r>
            <a:r>
              <a:rPr lang="sl-SI" sz="2000" dirty="0" err="1" smtClean="0"/>
              <a:t>budget</a:t>
            </a:r>
            <a:endParaRPr lang="sl-SI" sz="2000" dirty="0" smtClean="0"/>
          </a:p>
          <a:p>
            <a:pPr marL="0" indent="0">
              <a:buNone/>
            </a:pPr>
            <a:r>
              <a:rPr lang="sl-SI" sz="2000" dirty="0" smtClean="0"/>
              <a:t>303 </a:t>
            </a:r>
            <a:r>
              <a:rPr lang="sl-SI" sz="2000" dirty="0" err="1" smtClean="0"/>
              <a:t>employees</a:t>
            </a:r>
            <a:endParaRPr lang="sl-SI" sz="1800" dirty="0" smtClean="0"/>
          </a:p>
          <a:p>
            <a:endParaRPr lang="sl-SI" sz="1800" dirty="0" smtClean="0"/>
          </a:p>
          <a:p>
            <a:pPr lvl="1"/>
            <a:endParaRPr lang="sl-SI" sz="1400" dirty="0" smtClean="0"/>
          </a:p>
          <a:p>
            <a:pPr lvl="1"/>
            <a:endParaRPr lang="sl-SI" sz="1100" dirty="0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80" y="5443870"/>
            <a:ext cx="1831807" cy="12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ojektni pospesek 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02" y="5443870"/>
            <a:ext cx="1761235" cy="122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ispro.arso.sigov.si/probase/fproduct/graphics/ALEAforecast_si-neighbours_all_d1h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8" y="5442232"/>
            <a:ext cx="1748427" cy="12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0"/>
          <a:stretch>
            <a:fillRect/>
          </a:stretch>
        </p:blipFill>
        <p:spPr bwMode="auto">
          <a:xfrm>
            <a:off x="7225333" y="1615019"/>
            <a:ext cx="1680092" cy="103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8591" r="10040" b="15271"/>
          <a:stretch>
            <a:fillRect/>
          </a:stretch>
        </p:blipFill>
        <p:spPr bwMode="auto">
          <a:xfrm>
            <a:off x="7225333" y="2816737"/>
            <a:ext cx="1680092" cy="123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avokotnik 13"/>
          <p:cNvSpPr/>
          <p:nvPr/>
        </p:nvSpPr>
        <p:spPr>
          <a:xfrm>
            <a:off x="7225333" y="4213387"/>
            <a:ext cx="1686968" cy="103526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Slika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2135" y="5383594"/>
            <a:ext cx="1900166" cy="12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dirty="0" err="1" smtClean="0"/>
              <a:t>Operational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models</a:t>
            </a:r>
            <a:endParaRPr lang="sl-SI" sz="2400" b="1" dirty="0"/>
          </a:p>
        </p:txBody>
      </p:sp>
      <p:sp>
        <p:nvSpPr>
          <p:cNvPr id="5" name="Zaobljeni pravokotnik 4"/>
          <p:cNvSpPr/>
          <p:nvPr/>
        </p:nvSpPr>
        <p:spPr>
          <a:xfrm>
            <a:off x="127000" y="1779477"/>
            <a:ext cx="4152900" cy="46721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ALADIN</a:t>
            </a:r>
            <a:r>
              <a:rPr lang="sl-SI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– </a:t>
            </a:r>
            <a:r>
              <a:rPr lang="sl-SI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meteo</a:t>
            </a:r>
            <a:r>
              <a:rPr lang="sl-SI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LAM</a:t>
            </a:r>
          </a:p>
          <a:p>
            <a:pPr lvl="1">
              <a:buFontTx/>
              <a:buChar char="-"/>
            </a:pPr>
            <a:r>
              <a:rPr lang="sl-SI" sz="16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coupled</a:t>
            </a:r>
            <a:r>
              <a:rPr lang="sl-SI" sz="16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sl-SI" sz="1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ECMWF</a:t>
            </a:r>
            <a:endParaRPr lang="sl-SI" sz="16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1">
              <a:buFontTx/>
              <a:buChar char="-"/>
            </a:pPr>
            <a:r>
              <a:rPr lang="sl-SI" sz="16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coupled</a:t>
            </a:r>
            <a:r>
              <a:rPr lang="sl-SI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sl-SI" sz="1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ARPEGE</a:t>
            </a:r>
            <a:endParaRPr lang="sl-SI" sz="1600" dirty="0" smtClean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1">
              <a:buFontTx/>
              <a:buChar char="-"/>
            </a:pPr>
            <a:r>
              <a:rPr lang="sl-SI" sz="1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experimental</a:t>
            </a:r>
            <a:r>
              <a:rPr lang="sl-SI" sz="16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multiway</a:t>
            </a:r>
            <a:r>
              <a:rPr lang="sl-SI" sz="16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coupling</a:t>
            </a:r>
            <a:endParaRPr lang="sl-SI" sz="16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sl-SI" sz="2400" dirty="0" err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INCA</a:t>
            </a:r>
            <a:r>
              <a:rPr lang="sl-SI" sz="2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– </a:t>
            </a:r>
            <a:r>
              <a:rPr lang="sl-SI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meteo</a:t>
            </a:r>
            <a:r>
              <a:rPr lang="sl-SI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nowcasting</a:t>
            </a:r>
            <a:endParaRPr lang="sl-SI" sz="24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sl-SI" sz="2400" dirty="0" err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Wave</a:t>
            </a:r>
            <a:r>
              <a:rPr lang="sl-SI" sz="2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Model </a:t>
            </a:r>
            <a:r>
              <a:rPr lang="sl-SI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WAM</a:t>
            </a:r>
            <a:endParaRPr lang="sl-SI" sz="24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sl-SI" sz="2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Ocean </a:t>
            </a:r>
            <a:r>
              <a:rPr lang="sl-SI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Model </a:t>
            </a:r>
            <a:r>
              <a:rPr lang="sl-SI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AdriPOM</a:t>
            </a:r>
            <a:endParaRPr lang="sl-SI" sz="24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sl-SI" sz="2400" dirty="0" err="1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Oil</a:t>
            </a:r>
            <a:r>
              <a:rPr lang="sl-SI" sz="24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Spill</a:t>
            </a:r>
            <a:r>
              <a:rPr lang="sl-SI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model </a:t>
            </a:r>
            <a:r>
              <a:rPr lang="sl-SI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NASOS</a:t>
            </a:r>
            <a:endParaRPr lang="sl-SI" sz="24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4" descr="http://vispro.arso.sigov.si/probase/model/aladin_si04ecda/product/field/as12_vf10m_si_0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83" y="1803782"/>
            <a:ext cx="1364003" cy="102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vispro.arso.sigov.si/probase/model/aladin_si04ecda/product/field/as12_tcc-tp1h_si-neighbours_0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16" y="1803782"/>
            <a:ext cx="1364003" cy="102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vispro.arso.sigov.si/probase/model/wam/product/WAM00_swhd_adr_0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68" y="4086493"/>
            <a:ext cx="1390659" cy="103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vispro.arso.sigov.si/probase/nowcast/inca/product/field/inca_tp1hacc_si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947131"/>
            <a:ext cx="1358686" cy="101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vispro.arso.sigov.si/probase/model/adripom/product/ADRIPOM00_sss_0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71826"/>
            <a:ext cx="1392427" cy="104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pro.arso.sigov.si/probase/model/wam/product/WAM00_swhd_nadr_0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232" y="4083332"/>
            <a:ext cx="1374943" cy="103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ispro.arso.sigov.si/probase/model/wam/product/WAM00_swhd_ts_0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749" y="4086493"/>
            <a:ext cx="1374943" cy="103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vispro.arso.sigov.si/probase/model/aladin_si04ecda/product/field/as06_shw-cape_si-neighbours_03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749" y="1803782"/>
            <a:ext cx="1364003" cy="102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ispro.arso.sigov.si/probase/model/adripom/product/ADRIPOM00_ssc_04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16" y="5271826"/>
            <a:ext cx="1392427" cy="104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vispro.arso.sigov.si/probase/model/adripom/product/ADRIPOM00_sss_04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432" y="5273709"/>
            <a:ext cx="1392425" cy="10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pill_T20_rr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16" y="2887639"/>
            <a:ext cx="1384644" cy="103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5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ravokotnik 2"/>
          <p:cNvSpPr>
            <a:spLocks noChangeArrowheads="1"/>
          </p:cNvSpPr>
          <p:nvPr/>
        </p:nvSpPr>
        <p:spPr bwMode="auto">
          <a:xfrm>
            <a:off x="538163" y="3230298"/>
            <a:ext cx="8121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l-SI" altLang="sl-SI" dirty="0" err="1" smtClean="0">
                <a:solidFill>
                  <a:schemeClr val="tx2"/>
                </a:solidFill>
              </a:rPr>
              <a:t>Thank</a:t>
            </a:r>
            <a:r>
              <a:rPr lang="sl-SI" altLang="sl-SI" dirty="0" smtClean="0">
                <a:solidFill>
                  <a:schemeClr val="tx2"/>
                </a:solidFill>
              </a:rPr>
              <a:t> </a:t>
            </a:r>
            <a:r>
              <a:rPr lang="sl-SI" altLang="sl-SI" dirty="0" err="1" smtClean="0">
                <a:solidFill>
                  <a:schemeClr val="tx2"/>
                </a:solidFill>
              </a:rPr>
              <a:t>you</a:t>
            </a:r>
            <a:r>
              <a:rPr lang="sl-SI" altLang="sl-SI" dirty="0" smtClean="0">
                <a:solidFill>
                  <a:schemeClr val="tx2"/>
                </a:solidFill>
              </a:rPr>
              <a:t> </a:t>
            </a:r>
            <a:r>
              <a:rPr lang="sl-SI" altLang="sl-SI" dirty="0" err="1" smtClean="0">
                <a:solidFill>
                  <a:schemeClr val="tx2"/>
                </a:solidFill>
              </a:rPr>
              <a:t>for</a:t>
            </a:r>
            <a:r>
              <a:rPr lang="sl-SI" altLang="sl-SI" dirty="0" smtClean="0">
                <a:solidFill>
                  <a:schemeClr val="tx2"/>
                </a:solidFill>
              </a:rPr>
              <a:t> </a:t>
            </a:r>
            <a:r>
              <a:rPr lang="sl-SI" altLang="sl-SI" dirty="0" err="1" smtClean="0">
                <a:solidFill>
                  <a:schemeClr val="tx2"/>
                </a:solidFill>
              </a:rPr>
              <a:t>your</a:t>
            </a:r>
            <a:r>
              <a:rPr lang="sl-SI" altLang="sl-SI" dirty="0" smtClean="0">
                <a:solidFill>
                  <a:schemeClr val="tx2"/>
                </a:solidFill>
              </a:rPr>
              <a:t> </a:t>
            </a:r>
            <a:r>
              <a:rPr lang="sl-SI" altLang="sl-SI" dirty="0" err="1" smtClean="0">
                <a:solidFill>
                  <a:schemeClr val="tx2"/>
                </a:solidFill>
              </a:rPr>
              <a:t>attention</a:t>
            </a:r>
            <a:r>
              <a:rPr lang="sl-SI" altLang="sl-SI" dirty="0" smtClean="0">
                <a:solidFill>
                  <a:schemeClr val="tx2"/>
                </a:solidFill>
              </a:rPr>
              <a:t>.</a:t>
            </a:r>
          </a:p>
          <a:p>
            <a:pPr eaLnBrk="1" hangingPunct="1"/>
            <a:endParaRPr lang="sl-SI" altLang="sl-SI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44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dirty="0" err="1" smtClean="0"/>
              <a:t>Conclusions</a:t>
            </a:r>
            <a:endParaRPr lang="sl-SI" sz="2400" b="1" dirty="0"/>
          </a:p>
        </p:txBody>
      </p:sp>
      <p:sp>
        <p:nvSpPr>
          <p:cNvPr id="8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7857461" cy="4177423"/>
          </a:xfrm>
        </p:spPr>
        <p:txBody>
          <a:bodyPr/>
          <a:lstStyle/>
          <a:p>
            <a:pPr marL="457200" lvl="1" indent="0">
              <a:buNone/>
            </a:pPr>
            <a:endParaRPr lang="sl-SI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ARSO –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national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meteorological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hydrological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oceanographic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data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provider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, monitoring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air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quality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457200" lvl="1" indent="0">
              <a:buNone/>
            </a:pPr>
            <a:endParaRPr lang="sl-SI" sz="1600" dirty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sl-SI" sz="1600" dirty="0" err="1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perational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meteorological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hydrological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oceanographic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models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457200" lvl="1" indent="0">
              <a:buNone/>
            </a:pPr>
            <a:endParaRPr lang="sl-SI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Operational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oceanographic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observations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mainly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cooperation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NIB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– ARSO</a:t>
            </a:r>
          </a:p>
          <a:p>
            <a:pPr lvl="2"/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marine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quality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monitoring –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NIB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NLZOH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on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behalf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ARSO</a:t>
            </a:r>
          </a:p>
          <a:p>
            <a:pPr lvl="2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oceanographic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monitoring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scheme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equipment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funding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through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European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projects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maintainance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funding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from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state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budget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national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monitoring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network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lvl="1"/>
            <a:endParaRPr lang="sl-SI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pen data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policy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457200" lvl="1" indent="0">
              <a:buNone/>
            </a:pPr>
            <a:endParaRPr lang="sl-SI" sz="1600" dirty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International</a:t>
            </a:r>
            <a:r>
              <a:rPr lang="sl-SI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exchange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WMO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Synop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Meteo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Data, </a:t>
            </a:r>
            <a:r>
              <a:rPr lang="sl-SI" sz="1600" dirty="0" err="1" smtClean="0">
                <a:solidFill>
                  <a:schemeClr val="tx1">
                    <a:lumMod val="50000"/>
                  </a:schemeClr>
                </a:solidFill>
              </a:rPr>
              <a:t>EuroGOOS</a:t>
            </a:r>
            <a:r>
              <a:rPr lang="sl-SI" sz="1600" dirty="0" smtClean="0">
                <a:solidFill>
                  <a:schemeClr val="tx1">
                    <a:lumMod val="50000"/>
                  </a:schemeClr>
                </a:solidFill>
              </a:rPr>
              <a:t> Ocean. data</a:t>
            </a:r>
            <a:endParaRPr lang="sl-SI" sz="1600" dirty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sl-SI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sl-SI" sz="1600" dirty="0" smtClean="0"/>
          </a:p>
          <a:p>
            <a:pPr marL="457200" lvl="1" indent="0">
              <a:buNone/>
            </a:pPr>
            <a:endParaRPr lang="sl-SI" sz="1600" dirty="0" smtClean="0"/>
          </a:p>
          <a:p>
            <a:pPr lvl="1"/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4617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94918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ARSO</a:t>
            </a:r>
            <a:endParaRPr lang="sl-SI" sz="2400" b="1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72000" y="1690577"/>
            <a:ext cx="7200000" cy="4177423"/>
          </a:xfrm>
        </p:spPr>
        <p:txBody>
          <a:bodyPr/>
          <a:lstStyle/>
          <a:p>
            <a:pPr marL="0" indent="0">
              <a:buNone/>
            </a:pPr>
            <a:r>
              <a:rPr lang="sl-SI" sz="2000" dirty="0" smtClean="0"/>
              <a:t>Monitoring </a:t>
            </a:r>
            <a:r>
              <a:rPr lang="sl-SI" sz="2000" dirty="0" err="1" smtClean="0"/>
              <a:t>activities</a:t>
            </a:r>
            <a:endParaRPr lang="sl-SI" sz="1400" dirty="0" smtClean="0"/>
          </a:p>
          <a:p>
            <a:pPr lvl="1"/>
            <a:endParaRPr lang="sl-SI" sz="1100" dirty="0" smtClean="0"/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13" descr="LOGOTIP-KS-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aobljeni pravokotnik 9"/>
          <p:cNvSpPr/>
          <p:nvPr/>
        </p:nvSpPr>
        <p:spPr>
          <a:xfrm>
            <a:off x="622300" y="2480634"/>
            <a:ext cx="2705100" cy="37973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dirty="0" err="1" smtClean="0"/>
              <a:t>Meteorology</a:t>
            </a:r>
            <a:endParaRPr lang="sl-SI" sz="2800" dirty="0" smtClean="0"/>
          </a:p>
          <a:p>
            <a:r>
              <a:rPr lang="sl-SI" sz="2800" dirty="0" err="1" smtClean="0"/>
              <a:t>Hidrology</a:t>
            </a:r>
            <a:endParaRPr lang="sl-SI" sz="2800" dirty="0" smtClean="0"/>
          </a:p>
          <a:p>
            <a:r>
              <a:rPr lang="sl-SI" sz="1200" dirty="0" smtClean="0"/>
              <a:t>(</a:t>
            </a:r>
            <a:r>
              <a:rPr lang="sl-SI" sz="1200" dirty="0" err="1" smtClean="0"/>
              <a:t>rivers</a:t>
            </a:r>
            <a:r>
              <a:rPr lang="sl-SI" sz="1200" dirty="0" smtClean="0"/>
              <a:t>, </a:t>
            </a:r>
            <a:r>
              <a:rPr lang="sl-SI" sz="1200" dirty="0" err="1" smtClean="0"/>
              <a:t>lakes</a:t>
            </a:r>
            <a:r>
              <a:rPr lang="sl-SI" sz="1200" dirty="0" smtClean="0"/>
              <a:t>, </a:t>
            </a:r>
            <a:r>
              <a:rPr lang="sl-SI" sz="1200" dirty="0" err="1" smtClean="0"/>
              <a:t>underground</a:t>
            </a:r>
            <a:r>
              <a:rPr lang="sl-SI" sz="1200" dirty="0" smtClean="0"/>
              <a:t> </a:t>
            </a:r>
            <a:r>
              <a:rPr lang="sl-SI" sz="1200" dirty="0" err="1" smtClean="0"/>
              <a:t>water</a:t>
            </a:r>
            <a:r>
              <a:rPr lang="sl-SI" sz="1200" dirty="0" smtClean="0"/>
              <a:t>, marine data)</a:t>
            </a:r>
          </a:p>
          <a:p>
            <a:r>
              <a:rPr lang="sl-SI" sz="2800" dirty="0" err="1" smtClean="0"/>
              <a:t>Seismology</a:t>
            </a:r>
            <a:endParaRPr lang="sl-SI" sz="2800" dirty="0" smtClean="0"/>
          </a:p>
          <a:p>
            <a:r>
              <a:rPr lang="sl-SI" sz="2800" dirty="0" err="1" smtClean="0"/>
              <a:t>Water</a:t>
            </a:r>
            <a:r>
              <a:rPr lang="sl-SI" sz="2800" dirty="0" smtClean="0"/>
              <a:t> </a:t>
            </a:r>
            <a:r>
              <a:rPr lang="sl-SI" sz="2800" dirty="0" err="1" smtClean="0"/>
              <a:t>Quality</a:t>
            </a:r>
            <a:endParaRPr lang="sl-SI" sz="2800" dirty="0" smtClean="0"/>
          </a:p>
          <a:p>
            <a:r>
              <a:rPr lang="sl-SI" sz="2800" dirty="0" err="1" smtClean="0"/>
              <a:t>Air</a:t>
            </a:r>
            <a:r>
              <a:rPr lang="sl-SI" sz="2800" dirty="0" smtClean="0"/>
              <a:t> </a:t>
            </a:r>
            <a:r>
              <a:rPr lang="sl-SI" sz="2800" dirty="0" err="1" smtClean="0"/>
              <a:t>Quality</a:t>
            </a:r>
            <a:endParaRPr lang="en-US" sz="2800" dirty="0"/>
          </a:p>
        </p:txBody>
      </p:sp>
      <p:sp>
        <p:nvSpPr>
          <p:cNvPr id="16" name="Zaobljeni pravokotnik 15"/>
          <p:cNvSpPr/>
          <p:nvPr/>
        </p:nvSpPr>
        <p:spPr>
          <a:xfrm>
            <a:off x="3200400" y="2501900"/>
            <a:ext cx="2705100" cy="37973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1100 </a:t>
            </a:r>
            <a:r>
              <a:rPr lang="sl-SI" sz="2400" dirty="0" err="1" smtClean="0"/>
              <a:t>measuring</a:t>
            </a:r>
            <a:r>
              <a:rPr lang="sl-SI" sz="2400" dirty="0" smtClean="0"/>
              <a:t> </a:t>
            </a:r>
            <a:r>
              <a:rPr lang="sl-SI" sz="2400" dirty="0" err="1" smtClean="0"/>
              <a:t>locations</a:t>
            </a:r>
            <a:endParaRPr lang="en-US" sz="2400" dirty="0"/>
          </a:p>
        </p:txBody>
      </p:sp>
      <p:sp>
        <p:nvSpPr>
          <p:cNvPr id="17" name="Zaobljeni pravokotnik 16"/>
          <p:cNvSpPr/>
          <p:nvPr/>
        </p:nvSpPr>
        <p:spPr>
          <a:xfrm>
            <a:off x="5803900" y="2501900"/>
            <a:ext cx="2705100" cy="379730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3800 </a:t>
            </a:r>
            <a:r>
              <a:rPr lang="sl-SI" dirty="0" err="1" smtClean="0"/>
              <a:t>measurement</a:t>
            </a:r>
            <a:r>
              <a:rPr lang="sl-SI" dirty="0" smtClean="0"/>
              <a:t> </a:t>
            </a:r>
            <a:r>
              <a:rPr lang="sl-SI" dirty="0" err="1" smtClean="0"/>
              <a:t>systems</a:t>
            </a:r>
            <a:endParaRPr lang="sl-SI" dirty="0" smtClean="0"/>
          </a:p>
          <a:p>
            <a:pPr algn="ctr"/>
            <a:endParaRPr lang="sl-SI" dirty="0" smtClean="0"/>
          </a:p>
          <a:p>
            <a:pPr algn="ctr"/>
            <a:r>
              <a:rPr lang="sl-SI" dirty="0" smtClean="0"/>
              <a:t>330 </a:t>
            </a:r>
            <a:r>
              <a:rPr lang="sl-SI" dirty="0" err="1" smtClean="0"/>
              <a:t>different</a:t>
            </a:r>
            <a:r>
              <a:rPr lang="sl-SI" dirty="0" smtClean="0"/>
              <a:t> </a:t>
            </a:r>
            <a:r>
              <a:rPr lang="sl-SI" dirty="0" err="1" smtClean="0"/>
              <a:t>types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measuring</a:t>
            </a:r>
            <a:r>
              <a:rPr lang="sl-SI" dirty="0" smtClean="0"/>
              <a:t> </a:t>
            </a:r>
            <a:r>
              <a:rPr lang="sl-SI" dirty="0" err="1" smtClean="0"/>
              <a:t>equipment</a:t>
            </a:r>
            <a:endParaRPr lang="sl-SI" dirty="0" smtClean="0"/>
          </a:p>
          <a:p>
            <a:pPr algn="ctr"/>
            <a:endParaRPr lang="sl-SI" dirty="0" smtClean="0"/>
          </a:p>
          <a:p>
            <a:pPr algn="ctr"/>
            <a:r>
              <a:rPr lang="sl-SI" dirty="0" smtClean="0"/>
              <a:t>27.000.000 </a:t>
            </a:r>
            <a:r>
              <a:rPr lang="sl-SI" dirty="0" err="1" smtClean="0"/>
              <a:t>measured</a:t>
            </a:r>
            <a:r>
              <a:rPr lang="sl-SI" dirty="0" smtClean="0"/>
              <a:t> data </a:t>
            </a:r>
            <a:r>
              <a:rPr lang="sl-SI" dirty="0" err="1" smtClean="0"/>
              <a:t>points</a:t>
            </a:r>
            <a:r>
              <a:rPr lang="sl-SI" dirty="0" smtClean="0"/>
              <a:t>/</a:t>
            </a:r>
            <a:r>
              <a:rPr lang="sl-SI" dirty="0" err="1" smtClean="0"/>
              <a:t>year</a:t>
            </a:r>
            <a:endParaRPr lang="en-US" dirty="0"/>
          </a:p>
        </p:txBody>
      </p:sp>
      <p:sp>
        <p:nvSpPr>
          <p:cNvPr id="11" name="Desna puščica 10"/>
          <p:cNvSpPr/>
          <p:nvPr/>
        </p:nvSpPr>
        <p:spPr>
          <a:xfrm>
            <a:off x="2971800" y="5511800"/>
            <a:ext cx="457200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sna puščica 18"/>
          <p:cNvSpPr/>
          <p:nvPr/>
        </p:nvSpPr>
        <p:spPr>
          <a:xfrm>
            <a:off x="5670100" y="5525100"/>
            <a:ext cx="457200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Hidrološki in meteorološki podatki</a:t>
            </a:r>
            <a:endParaRPr lang="sl-SI" sz="2400" b="1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72000" y="1690577"/>
            <a:ext cx="7200000" cy="4177423"/>
          </a:xfrm>
        </p:spPr>
        <p:txBody>
          <a:bodyPr/>
          <a:lstStyle/>
          <a:p>
            <a:pPr marL="0" indent="0">
              <a:buNone/>
            </a:pPr>
            <a:endParaRPr lang="sl-SI" sz="1800" smtClean="0">
              <a:solidFill>
                <a:schemeClr val="tx1">
                  <a:lumMod val="50000"/>
                </a:schemeClr>
              </a:solidFill>
            </a:endParaRPr>
          </a:p>
          <a:p>
            <a:pPr marL="57150" indent="0">
              <a:buNone/>
            </a:pPr>
            <a:endParaRPr lang="sl-SI" sz="1800" smtClean="0"/>
          </a:p>
        </p:txBody>
      </p:sp>
      <p:sp>
        <p:nvSpPr>
          <p:cNvPr id="5" name="Pravokotnik 4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Naslov 1"/>
          <p:cNvSpPr txBox="1">
            <a:spLocks/>
          </p:cNvSpPr>
          <p:nvPr/>
        </p:nvSpPr>
        <p:spPr bwMode="auto">
          <a:xfrm>
            <a:off x="971550" y="994918"/>
            <a:ext cx="6306214" cy="41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sl-SI" sz="2400" b="1" dirty="0" smtClean="0"/>
              <a:t>ARSO </a:t>
            </a:r>
            <a:r>
              <a:rPr lang="sl-SI" sz="2400" b="1" dirty="0" err="1" smtClean="0"/>
              <a:t>Metadata</a:t>
            </a:r>
            <a:r>
              <a:rPr lang="sl-SI" sz="2400" b="1" dirty="0" smtClean="0"/>
              <a:t> portal – „</a:t>
            </a:r>
            <a:r>
              <a:rPr lang="sl-SI" sz="2400" b="1" dirty="0" err="1" smtClean="0"/>
              <a:t>Environmental</a:t>
            </a:r>
            <a:r>
              <a:rPr lang="sl-SI" sz="2400" b="1" dirty="0" smtClean="0"/>
              <a:t> Atlas“</a:t>
            </a:r>
            <a:endParaRPr lang="sl-SI" sz="2400" b="1" dirty="0"/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13" descr="LOGOTIP-KS-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jeZBesedilom 11"/>
          <p:cNvSpPr txBox="1"/>
          <p:nvPr/>
        </p:nvSpPr>
        <p:spPr>
          <a:xfrm>
            <a:off x="5923227" y="6329315"/>
            <a:ext cx="2781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100" i="1" smtClean="0"/>
              <a:t>Slika: Modelska napoved valovanja morja</a:t>
            </a:r>
            <a:endParaRPr lang="sl-SI" sz="1100" i="1"/>
          </a:p>
        </p:txBody>
      </p:sp>
      <p:sp>
        <p:nvSpPr>
          <p:cNvPr id="13" name="PoljeZBesedilom 12"/>
          <p:cNvSpPr txBox="1"/>
          <p:nvPr/>
        </p:nvSpPr>
        <p:spPr>
          <a:xfrm>
            <a:off x="3311147" y="6332854"/>
            <a:ext cx="26228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100" i="1" smtClean="0"/>
              <a:t>Slika: Modelska napoved pretoka Save</a:t>
            </a:r>
            <a:endParaRPr lang="sl-SI" sz="1100" i="1"/>
          </a:p>
        </p:txBody>
      </p:sp>
      <p:sp>
        <p:nvSpPr>
          <p:cNvPr id="14" name="PoljeZBesedilom 13"/>
          <p:cNvSpPr txBox="1"/>
          <p:nvPr/>
        </p:nvSpPr>
        <p:spPr>
          <a:xfrm>
            <a:off x="348214" y="6336397"/>
            <a:ext cx="27350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100" i="1" smtClean="0"/>
              <a:t>Slika: Model ALADIN – napoved padavin</a:t>
            </a:r>
            <a:endParaRPr lang="sl-SI" sz="1100" i="1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1703277"/>
            <a:ext cx="912971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0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94918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ARSO</a:t>
            </a:r>
            <a:endParaRPr lang="sl-SI" sz="2400" b="1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72000" y="1690577"/>
            <a:ext cx="7200000" cy="4177423"/>
          </a:xfrm>
        </p:spPr>
        <p:txBody>
          <a:bodyPr/>
          <a:lstStyle/>
          <a:p>
            <a:pPr marL="0" indent="0">
              <a:buNone/>
            </a:pPr>
            <a:r>
              <a:rPr lang="sl-SI" sz="2000" b="1" dirty="0" err="1" smtClean="0"/>
              <a:t>Free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and</a:t>
            </a:r>
            <a:r>
              <a:rPr lang="sl-SI" sz="2000" b="1" dirty="0" smtClean="0"/>
              <a:t> open data </a:t>
            </a:r>
            <a:r>
              <a:rPr lang="sl-SI" sz="2000" b="1" dirty="0" err="1" smtClean="0"/>
              <a:t>policy</a:t>
            </a:r>
            <a:endParaRPr lang="sl-SI" sz="2000" b="1" dirty="0" smtClean="0"/>
          </a:p>
          <a:p>
            <a:pPr marL="0" indent="0">
              <a:buNone/>
            </a:pPr>
            <a:endParaRPr lang="sl-SI" sz="2000" b="1" dirty="0" smtClean="0"/>
          </a:p>
          <a:p>
            <a:r>
              <a:rPr lang="sl-SI" sz="2000" dirty="0" err="1" smtClean="0"/>
              <a:t>National</a:t>
            </a:r>
            <a:r>
              <a:rPr lang="sl-SI" sz="2000" dirty="0" smtClean="0"/>
              <a:t> </a:t>
            </a:r>
            <a:r>
              <a:rPr lang="sl-SI" sz="2000" dirty="0" err="1" smtClean="0"/>
              <a:t>Environmental</a:t>
            </a:r>
            <a:r>
              <a:rPr lang="sl-SI" sz="2000" dirty="0" smtClean="0"/>
              <a:t> </a:t>
            </a:r>
            <a:r>
              <a:rPr lang="sl-SI" sz="2000" dirty="0" err="1" smtClean="0"/>
              <a:t>Act</a:t>
            </a:r>
            <a:r>
              <a:rPr lang="sl-SI" sz="2000" dirty="0" smtClean="0"/>
              <a:t> (</a:t>
            </a:r>
            <a:r>
              <a:rPr lang="sl-SI" sz="2000" dirty="0" err="1" smtClean="0"/>
              <a:t>Art.13</a:t>
            </a:r>
            <a:r>
              <a:rPr lang="sl-SI" sz="2000" dirty="0"/>
              <a:t>,</a:t>
            </a:r>
            <a:r>
              <a:rPr lang="sl-SI" sz="2000" dirty="0" smtClean="0"/>
              <a:t> </a:t>
            </a:r>
            <a:r>
              <a:rPr lang="sl-SI" sz="2000" dirty="0" err="1" smtClean="0"/>
              <a:t>Art</a:t>
            </a:r>
            <a:r>
              <a:rPr lang="sl-SI" sz="2000" dirty="0" smtClean="0"/>
              <a:t>. 110)</a:t>
            </a:r>
          </a:p>
          <a:p>
            <a:r>
              <a:rPr lang="sl-SI" sz="2000" dirty="0" smtClean="0"/>
              <a:t>Access to </a:t>
            </a:r>
            <a:r>
              <a:rPr lang="sl-SI" sz="2000" dirty="0" err="1" smtClean="0"/>
              <a:t>Public</a:t>
            </a:r>
            <a:r>
              <a:rPr lang="sl-SI" sz="2000" dirty="0" smtClean="0"/>
              <a:t> </a:t>
            </a:r>
            <a:r>
              <a:rPr lang="sl-SI" sz="2000" dirty="0" err="1" smtClean="0"/>
              <a:t>Information</a:t>
            </a:r>
            <a:r>
              <a:rPr lang="sl-SI" sz="2000" dirty="0" smtClean="0"/>
              <a:t> </a:t>
            </a:r>
            <a:r>
              <a:rPr lang="sl-SI" sz="2000" dirty="0" err="1" smtClean="0"/>
              <a:t>Act</a:t>
            </a:r>
            <a:endParaRPr lang="sl-SI" sz="2000" dirty="0" smtClean="0"/>
          </a:p>
          <a:p>
            <a:r>
              <a:rPr lang="sl-SI" sz="2000" dirty="0" err="1" smtClean="0"/>
              <a:t>Directive</a:t>
            </a:r>
            <a:r>
              <a:rPr lang="sl-SI" sz="2000" dirty="0" smtClean="0"/>
              <a:t> 2003/98/</a:t>
            </a:r>
            <a:r>
              <a:rPr lang="sl-SI" sz="2000" dirty="0" err="1" smtClean="0"/>
              <a:t>EC</a:t>
            </a:r>
            <a:r>
              <a:rPr lang="sl-SI" sz="2000" dirty="0" smtClean="0"/>
              <a:t> on </a:t>
            </a:r>
            <a:r>
              <a:rPr lang="sl-SI" sz="2000" dirty="0" err="1" smtClean="0"/>
              <a:t>the</a:t>
            </a:r>
            <a:r>
              <a:rPr lang="sl-SI" sz="2000" dirty="0" smtClean="0"/>
              <a:t> re-</a:t>
            </a:r>
            <a:r>
              <a:rPr lang="sl-SI" sz="2000" dirty="0" err="1" smtClean="0"/>
              <a:t>use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public</a:t>
            </a:r>
            <a:r>
              <a:rPr lang="sl-SI" sz="2000" dirty="0" smtClean="0"/>
              <a:t> </a:t>
            </a:r>
            <a:r>
              <a:rPr lang="sl-SI" sz="2000" dirty="0" err="1" smtClean="0"/>
              <a:t>sector</a:t>
            </a:r>
            <a:r>
              <a:rPr lang="sl-SI" sz="2000" dirty="0" smtClean="0"/>
              <a:t> </a:t>
            </a:r>
            <a:r>
              <a:rPr lang="sl-SI" sz="2000" dirty="0" err="1" smtClean="0"/>
              <a:t>information</a:t>
            </a:r>
            <a:r>
              <a:rPr lang="sl-SI" sz="2000" dirty="0"/>
              <a:t> </a:t>
            </a:r>
            <a:r>
              <a:rPr lang="sl-SI" sz="2000" dirty="0" smtClean="0"/>
              <a:t>(PSI </a:t>
            </a:r>
            <a:r>
              <a:rPr lang="sl-SI" sz="2000" dirty="0" err="1" smtClean="0"/>
              <a:t>Directive</a:t>
            </a:r>
            <a:r>
              <a:rPr lang="sl-SI" sz="2000" dirty="0" smtClean="0"/>
              <a:t>)</a:t>
            </a:r>
          </a:p>
          <a:p>
            <a:r>
              <a:rPr lang="sl-SI" sz="2000" dirty="0" err="1" smtClean="0"/>
              <a:t>Aarhus</a:t>
            </a:r>
            <a:r>
              <a:rPr lang="sl-SI" sz="2000" dirty="0" smtClean="0"/>
              <a:t> </a:t>
            </a:r>
            <a:r>
              <a:rPr lang="sl-SI" sz="2000" dirty="0" err="1" smtClean="0"/>
              <a:t>convention</a:t>
            </a:r>
            <a:endParaRPr lang="sl-SI" sz="2000" dirty="0" smtClean="0"/>
          </a:p>
          <a:p>
            <a:pPr marL="0" indent="0">
              <a:buNone/>
            </a:pPr>
            <a:endParaRPr lang="sl-SI" sz="1800" dirty="0" smtClean="0"/>
          </a:p>
          <a:p>
            <a:pPr lvl="1"/>
            <a:endParaRPr lang="sl-SI" sz="1400" dirty="0" smtClean="0"/>
          </a:p>
          <a:p>
            <a:pPr lvl="1"/>
            <a:endParaRPr lang="sl-SI" sz="1100" dirty="0" smtClean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689" y="4797586"/>
            <a:ext cx="2114311" cy="1683340"/>
          </a:xfrm>
          <a:prstGeom prst="rect">
            <a:avLst/>
          </a:prstGeom>
          <a:effectLst/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" y="4797586"/>
            <a:ext cx="2744788" cy="168334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355" y="4797587"/>
            <a:ext cx="1995488" cy="17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dirty="0" err="1" smtClean="0"/>
              <a:t>Meteorological</a:t>
            </a:r>
            <a:r>
              <a:rPr lang="sl-SI" sz="2400" b="1" dirty="0" smtClean="0"/>
              <a:t> data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57150" indent="0">
              <a:buNone/>
            </a:pPr>
            <a:r>
              <a:rPr lang="sl-SI" sz="1800" dirty="0" smtClean="0"/>
              <a:t>Real time </a:t>
            </a:r>
            <a:r>
              <a:rPr lang="sl-SI" sz="1800" dirty="0" err="1" smtClean="0"/>
              <a:t>meteo</a:t>
            </a:r>
            <a:r>
              <a:rPr lang="sl-SI" sz="1800" dirty="0" smtClean="0"/>
              <a:t> data</a:t>
            </a:r>
          </a:p>
          <a:p>
            <a:pPr marL="457200" lvl="1" indent="0">
              <a:buNone/>
            </a:pPr>
            <a:r>
              <a:rPr lang="sl-SI" sz="1200" dirty="0" smtClean="0"/>
              <a:t>T, </a:t>
            </a:r>
            <a:r>
              <a:rPr lang="sl-SI" sz="1200" dirty="0" err="1" smtClean="0"/>
              <a:t>RR</a:t>
            </a:r>
            <a:r>
              <a:rPr lang="sl-SI" sz="1200" dirty="0" smtClean="0"/>
              <a:t>, p, </a:t>
            </a:r>
            <a:r>
              <a:rPr lang="sl-SI" sz="1200" dirty="0" err="1" smtClean="0"/>
              <a:t>wind</a:t>
            </a:r>
            <a:r>
              <a:rPr lang="sl-SI" sz="1200" dirty="0" smtClean="0"/>
              <a:t>, solar </a:t>
            </a:r>
            <a:r>
              <a:rPr lang="sl-SI" sz="1200" dirty="0" err="1" smtClean="0"/>
              <a:t>radiance</a:t>
            </a:r>
            <a:r>
              <a:rPr lang="sl-SI" sz="1200" dirty="0" smtClean="0"/>
              <a:t>, ...</a:t>
            </a:r>
            <a:endParaRPr lang="sl-SI" dirty="0" smtClean="0"/>
          </a:p>
          <a:p>
            <a:pPr marL="57150" indent="0">
              <a:buNone/>
            </a:pPr>
            <a:r>
              <a:rPr lang="sl-SI" sz="1800" dirty="0" err="1" smtClean="0"/>
              <a:t>Agrometeorological</a:t>
            </a:r>
            <a:r>
              <a:rPr lang="sl-SI" sz="1800" dirty="0" smtClean="0"/>
              <a:t> data</a:t>
            </a:r>
          </a:p>
          <a:p>
            <a:pPr marL="457200" lvl="1" indent="0">
              <a:buNone/>
            </a:pPr>
            <a:r>
              <a:rPr lang="sl-SI" sz="1050" dirty="0" err="1" smtClean="0"/>
              <a:t>evapotranspiration</a:t>
            </a:r>
            <a:endParaRPr lang="sl-SI" sz="1050" dirty="0" smtClean="0"/>
          </a:p>
          <a:p>
            <a:pPr marL="457200" lvl="1" indent="0">
              <a:buNone/>
            </a:pPr>
            <a:r>
              <a:rPr lang="sl-SI" sz="1050" dirty="0" err="1" smtClean="0"/>
              <a:t>soil</a:t>
            </a:r>
            <a:r>
              <a:rPr lang="sl-SI" sz="1050" dirty="0" smtClean="0"/>
              <a:t> </a:t>
            </a:r>
            <a:r>
              <a:rPr lang="sl-SI" sz="1050" dirty="0" err="1" smtClean="0"/>
              <a:t>moisture&amp;temperature</a:t>
            </a:r>
            <a:endParaRPr lang="sl-SI" sz="1450" dirty="0" smtClean="0"/>
          </a:p>
          <a:p>
            <a:pPr marL="57150" indent="0">
              <a:buNone/>
            </a:pPr>
            <a:endParaRPr lang="sl-SI" sz="1800" dirty="0" smtClean="0"/>
          </a:p>
          <a:p>
            <a:pPr marL="457200" lvl="1" indent="0">
              <a:buNone/>
            </a:pPr>
            <a:endParaRPr lang="sl-SI" sz="1400" dirty="0" smtClean="0"/>
          </a:p>
          <a:p>
            <a:pPr lvl="1"/>
            <a:endParaRPr lang="sl-SI" sz="2000" dirty="0"/>
          </a:p>
        </p:txBody>
      </p:sp>
      <p:sp>
        <p:nvSpPr>
          <p:cNvPr id="9" name="Pravokotnik 8"/>
          <p:cNvSpPr/>
          <p:nvPr/>
        </p:nvSpPr>
        <p:spPr>
          <a:xfrm>
            <a:off x="4566683" y="6332342"/>
            <a:ext cx="183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sl-SI" smtClean="0">
                <a:solidFill>
                  <a:schemeClr val="accent1"/>
                </a:solidFill>
              </a:rPr>
              <a:t>www.arso.gov.si</a:t>
            </a: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3" descr="LOGOTIP-KS-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82" y="4286177"/>
            <a:ext cx="2228978" cy="2006689"/>
          </a:xfrm>
          <a:prstGeom prst="rect">
            <a:avLst/>
          </a:prstGeom>
        </p:spPr>
      </p:pic>
      <p:pic>
        <p:nvPicPr>
          <p:cNvPr id="3074" name="Picture 2" descr="Image result for vremenska postaja kreda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34" y="4274289"/>
            <a:ext cx="2846468" cy="190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ostaja letališče portoro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01" y="4286178"/>
            <a:ext cx="2851199" cy="19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radar pasja rav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270" y="1703473"/>
            <a:ext cx="1779551" cy="21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radar pasja rav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49" y="1690577"/>
            <a:ext cx="2703782" cy="217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90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dirty="0" err="1" smtClean="0"/>
              <a:t>Hydrological</a:t>
            </a:r>
            <a:r>
              <a:rPr lang="sl-SI" sz="2400" b="1" dirty="0" smtClean="0"/>
              <a:t> data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 smtClean="0">
                <a:solidFill>
                  <a:schemeClr val="accent1"/>
                </a:solidFill>
              </a:rPr>
              <a:t>River</a:t>
            </a:r>
            <a:r>
              <a:rPr lang="sl-SI" sz="1800" dirty="0" smtClean="0">
                <a:solidFill>
                  <a:schemeClr val="accent1"/>
                </a:solidFill>
              </a:rPr>
              <a:t> monitoring </a:t>
            </a:r>
            <a:r>
              <a:rPr lang="sl-SI" sz="1800" dirty="0" err="1" smtClean="0">
                <a:solidFill>
                  <a:schemeClr val="accent1"/>
                </a:solidFill>
              </a:rPr>
              <a:t>network</a:t>
            </a:r>
            <a:r>
              <a:rPr lang="sl-SI" sz="1800" dirty="0" smtClean="0">
                <a:solidFill>
                  <a:schemeClr val="accent1"/>
                </a:solidFill>
              </a:rPr>
              <a:t>: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temperature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level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discharge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(*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Qcurves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monitoring)</a:t>
            </a:r>
          </a:p>
          <a:p>
            <a:pPr lvl="1"/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real time data</a:t>
            </a:r>
          </a:p>
          <a:p>
            <a:pPr lvl="1"/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180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stations</a:t>
            </a:r>
            <a:endParaRPr lang="sl-SI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sl-SI" sz="1400" dirty="0" smtClean="0"/>
          </a:p>
          <a:p>
            <a:pPr marL="57150" indent="0">
              <a:buNone/>
            </a:pPr>
            <a:endParaRPr lang="sl-SI" sz="1800" dirty="0" smtClean="0"/>
          </a:p>
          <a:p>
            <a:pPr marL="457200" lvl="1" indent="0">
              <a:buNone/>
            </a:pPr>
            <a:endParaRPr lang="sl-SI" sz="1400" dirty="0" smtClean="0"/>
          </a:p>
          <a:p>
            <a:pPr lvl="1"/>
            <a:endParaRPr lang="sl-SI" sz="2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874" y="1913300"/>
            <a:ext cx="4309638" cy="4234638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140" y="1594323"/>
            <a:ext cx="2518416" cy="2646216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  <p:cxnSp>
        <p:nvCxnSpPr>
          <p:cNvPr id="12" name="Raven puščični povezovalnik 11"/>
          <p:cNvCxnSpPr/>
          <p:nvPr/>
        </p:nvCxnSpPr>
        <p:spPr>
          <a:xfrm flipV="1">
            <a:off x="5344585" y="4134776"/>
            <a:ext cx="1185686" cy="138355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Dekani_Rižana - Milan Čerke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0286" y="4826552"/>
            <a:ext cx="2332570" cy="175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2"/>
            </a:glow>
          </a:effectLst>
        </p:spPr>
      </p:pic>
      <p:sp>
        <p:nvSpPr>
          <p:cNvPr id="9" name="Pravokotnik 8"/>
          <p:cNvSpPr/>
          <p:nvPr/>
        </p:nvSpPr>
        <p:spPr>
          <a:xfrm>
            <a:off x="4566683" y="6332342"/>
            <a:ext cx="183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sl-SI" smtClean="0">
                <a:solidFill>
                  <a:schemeClr val="accent1"/>
                </a:solidFill>
              </a:rPr>
              <a:t>www.arso.gov.si</a:t>
            </a: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3" descr="LOGOTIP-KS-E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aobljeni pravokotnik 6"/>
          <p:cNvSpPr/>
          <p:nvPr/>
        </p:nvSpPr>
        <p:spPr>
          <a:xfrm>
            <a:off x="114300" y="3454400"/>
            <a:ext cx="3657600" cy="10541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/>
              <a:t>River</a:t>
            </a:r>
            <a:r>
              <a:rPr lang="sl-SI" dirty="0" smtClean="0"/>
              <a:t> (</a:t>
            </a:r>
            <a:r>
              <a:rPr lang="sl-SI" dirty="0" err="1" smtClean="0"/>
              <a:t>fresh</a:t>
            </a:r>
            <a:r>
              <a:rPr lang="sl-SI" dirty="0" smtClean="0"/>
              <a:t> </a:t>
            </a:r>
            <a:r>
              <a:rPr lang="sl-SI" dirty="0" err="1" smtClean="0"/>
              <a:t>water</a:t>
            </a:r>
            <a:r>
              <a:rPr lang="sl-SI" dirty="0" smtClean="0"/>
              <a:t>) </a:t>
            </a:r>
            <a:r>
              <a:rPr lang="sl-SI" dirty="0" err="1" smtClean="0"/>
              <a:t>inflow</a:t>
            </a:r>
            <a:r>
              <a:rPr lang="sl-SI" dirty="0"/>
              <a:t> </a:t>
            </a:r>
            <a:r>
              <a:rPr lang="sl-SI" dirty="0" smtClean="0"/>
              <a:t>real time data </a:t>
            </a:r>
            <a:r>
              <a:rPr lang="sl-SI" dirty="0" err="1" smtClean="0"/>
              <a:t>important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oceanography</a:t>
            </a:r>
            <a:r>
              <a:rPr lang="sl-SI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8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Hydrological data</a:t>
            </a:r>
            <a:endParaRPr lang="sl-SI" sz="2400" b="1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 smtClean="0">
                <a:solidFill>
                  <a:schemeClr val="accent1"/>
                </a:solidFill>
              </a:rPr>
              <a:t>Lakes</a:t>
            </a:r>
            <a:r>
              <a:rPr lang="sl-SI" sz="1800" dirty="0" smtClean="0">
                <a:solidFill>
                  <a:schemeClr val="accent1"/>
                </a:solidFill>
              </a:rPr>
              <a:t> monitoring: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temperature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level</a:t>
            </a:r>
            <a:endParaRPr lang="sl-SI" sz="1400" dirty="0" smtClean="0"/>
          </a:p>
          <a:p>
            <a:pPr marL="57150" indent="0">
              <a:buNone/>
            </a:pPr>
            <a:endParaRPr lang="sl-SI" sz="1800" dirty="0" smtClean="0"/>
          </a:p>
          <a:p>
            <a:pPr marL="457200" lvl="1" indent="0">
              <a:buNone/>
            </a:pPr>
            <a:endParaRPr lang="sl-SI" sz="1400" dirty="0" smtClean="0"/>
          </a:p>
          <a:p>
            <a:pPr lvl="1"/>
            <a:endParaRPr lang="sl-SI" sz="2000" dirty="0"/>
          </a:p>
        </p:txBody>
      </p:sp>
      <p:sp>
        <p:nvSpPr>
          <p:cNvPr id="9" name="Pravokotnik 8"/>
          <p:cNvSpPr/>
          <p:nvPr/>
        </p:nvSpPr>
        <p:spPr>
          <a:xfrm>
            <a:off x="4566683" y="6332342"/>
            <a:ext cx="183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sl-SI" smtClean="0">
                <a:solidFill>
                  <a:schemeClr val="accent1"/>
                </a:solidFill>
              </a:rPr>
              <a:t>www.arso.gov.si</a:t>
            </a: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3" descr="LOGOTIP-KS-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60" y="2755709"/>
            <a:ext cx="4422293" cy="3251686"/>
          </a:xfrm>
          <a:prstGeom prst="rect">
            <a:avLst/>
          </a:prstGeom>
        </p:spPr>
      </p:pic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49" y="1513925"/>
            <a:ext cx="3285780" cy="22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erkniško jeze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50" y="3997842"/>
            <a:ext cx="3285780" cy="164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0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5693" y="952386"/>
            <a:ext cx="9324752" cy="419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0" y="952386"/>
            <a:ext cx="6306214" cy="419214"/>
          </a:xfrm>
        </p:spPr>
        <p:txBody>
          <a:bodyPr>
            <a:normAutofit/>
          </a:bodyPr>
          <a:lstStyle/>
          <a:p>
            <a:r>
              <a:rPr lang="sl-SI" sz="2400" b="1" smtClean="0"/>
              <a:t>Hydrological data</a:t>
            </a:r>
            <a:endParaRPr lang="sl-SI" sz="2400" b="1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2260" y="1690577"/>
            <a:ext cx="4024423" cy="4177423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err="1" smtClean="0">
                <a:solidFill>
                  <a:schemeClr val="accent1"/>
                </a:solidFill>
              </a:rPr>
              <a:t>Underground</a:t>
            </a:r>
            <a:r>
              <a:rPr lang="sl-SI" sz="1800" dirty="0" smtClean="0">
                <a:solidFill>
                  <a:schemeClr val="accent1"/>
                </a:solidFill>
              </a:rPr>
              <a:t> </a:t>
            </a:r>
            <a:r>
              <a:rPr lang="sl-SI" sz="1800" dirty="0" err="1" smtClean="0">
                <a:solidFill>
                  <a:schemeClr val="accent1"/>
                </a:solidFill>
              </a:rPr>
              <a:t>water</a:t>
            </a:r>
            <a:r>
              <a:rPr lang="sl-SI" sz="1800" dirty="0" smtClean="0">
                <a:solidFill>
                  <a:schemeClr val="accent1"/>
                </a:solidFill>
              </a:rPr>
              <a:t> monitoring: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temperature</a:t>
            </a:r>
          </a:p>
          <a:p>
            <a:pPr lvl="1"/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water</a:t>
            </a:r>
            <a:r>
              <a:rPr lang="sl-SI" sz="1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sl-SI" sz="1400" dirty="0" err="1" smtClean="0">
                <a:solidFill>
                  <a:schemeClr val="tx1">
                    <a:lumMod val="50000"/>
                  </a:schemeClr>
                </a:solidFill>
              </a:rPr>
              <a:t>level</a:t>
            </a:r>
            <a:endParaRPr lang="sl-SI" sz="1400" dirty="0" smtClean="0"/>
          </a:p>
          <a:p>
            <a:pPr marL="57150" indent="0">
              <a:buNone/>
            </a:pPr>
            <a:endParaRPr lang="sl-SI" sz="1800" dirty="0" smtClean="0"/>
          </a:p>
          <a:p>
            <a:pPr marL="457200" lvl="1" indent="0">
              <a:buNone/>
            </a:pPr>
            <a:endParaRPr lang="sl-SI" sz="1400" dirty="0" smtClean="0"/>
          </a:p>
          <a:p>
            <a:pPr lvl="1"/>
            <a:endParaRPr lang="sl-SI" sz="2000" dirty="0"/>
          </a:p>
        </p:txBody>
      </p:sp>
      <p:sp>
        <p:nvSpPr>
          <p:cNvPr id="9" name="Pravokotnik 8"/>
          <p:cNvSpPr/>
          <p:nvPr/>
        </p:nvSpPr>
        <p:spPr>
          <a:xfrm>
            <a:off x="4566683" y="6332342"/>
            <a:ext cx="183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sl-SI" smtClean="0">
                <a:solidFill>
                  <a:schemeClr val="accent1"/>
                </a:solidFill>
              </a:rPr>
              <a:t>www.arso.gov.si</a:t>
            </a: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322392"/>
            <a:ext cx="1334294" cy="3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3" descr="LOGOTIP-KS-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5" y="241475"/>
            <a:ext cx="2035876" cy="5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25" y="2923779"/>
            <a:ext cx="3831601" cy="29442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029" y="1605513"/>
            <a:ext cx="3444759" cy="2256317"/>
          </a:xfrm>
          <a:prstGeom prst="rect">
            <a:avLst/>
          </a:prstGeom>
        </p:spPr>
      </p:pic>
      <p:pic>
        <p:nvPicPr>
          <p:cNvPr id="2050" name="Picture 2" descr="Image result for podzemna vo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85" y="4095743"/>
            <a:ext cx="3183048" cy="211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8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11234</TotalTime>
  <Words>767</Words>
  <Application>Microsoft Office PowerPoint</Application>
  <PresentationFormat>Diaprojekcija na zaslonu (4:3)</PresentationFormat>
  <Paragraphs>206</Paragraphs>
  <Slides>22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6" baseType="lpstr">
      <vt:lpstr>Calibri</vt:lpstr>
      <vt:lpstr>Republika</vt:lpstr>
      <vt:lpstr>Arial</vt:lpstr>
      <vt:lpstr>Custom Design</vt:lpstr>
      <vt:lpstr>PowerPointova predstavitev</vt:lpstr>
      <vt:lpstr>ARSO</vt:lpstr>
      <vt:lpstr>ARSO</vt:lpstr>
      <vt:lpstr>Hidrološki in meteorološki podatki</vt:lpstr>
      <vt:lpstr>ARSO</vt:lpstr>
      <vt:lpstr>Meteorological data</vt:lpstr>
      <vt:lpstr>Hydrological data</vt:lpstr>
      <vt:lpstr>Hydrological data</vt:lpstr>
      <vt:lpstr>Hydrological data</vt:lpstr>
      <vt:lpstr>Operational marine monitoring network</vt:lpstr>
      <vt:lpstr>Marine data</vt:lpstr>
      <vt:lpstr>Marine data</vt:lpstr>
      <vt:lpstr>Marine data</vt:lpstr>
      <vt:lpstr>Marine data</vt:lpstr>
      <vt:lpstr>Marine data</vt:lpstr>
      <vt:lpstr>Marine data</vt:lpstr>
      <vt:lpstr>Marine data</vt:lpstr>
      <vt:lpstr>Water quality monitoring</vt:lpstr>
      <vt:lpstr>Meteo and Oceanographic Data Exchange</vt:lpstr>
      <vt:lpstr>Operational models</vt:lpstr>
      <vt:lpstr>PowerPointova predstavitev</vt:lpstr>
      <vt:lpstr>Conclusions</vt:lpstr>
    </vt:vector>
  </TitlesOfParts>
  <Company>agencija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Spiller</dc:creator>
  <cp:lastModifiedBy>Maja Jeromel</cp:lastModifiedBy>
  <cp:revision>438</cp:revision>
  <dcterms:created xsi:type="dcterms:W3CDTF">2010-12-22T09:32:52Z</dcterms:created>
  <dcterms:modified xsi:type="dcterms:W3CDTF">2016-09-06T06:20:30Z</dcterms:modified>
</cp:coreProperties>
</file>