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10" r:id="rId2"/>
    <p:sldId id="363" r:id="rId3"/>
    <p:sldId id="346" r:id="rId4"/>
    <p:sldId id="382" r:id="rId5"/>
    <p:sldId id="355" r:id="rId6"/>
    <p:sldId id="356" r:id="rId7"/>
    <p:sldId id="369" r:id="rId8"/>
    <p:sldId id="357" r:id="rId9"/>
    <p:sldId id="370" r:id="rId10"/>
    <p:sldId id="372" r:id="rId11"/>
    <p:sldId id="374" r:id="rId12"/>
    <p:sldId id="375" r:id="rId13"/>
    <p:sldId id="376" r:id="rId14"/>
    <p:sldId id="377" r:id="rId15"/>
    <p:sldId id="378" r:id="rId16"/>
    <p:sldId id="380" r:id="rId17"/>
    <p:sldId id="381" r:id="rId18"/>
    <p:sldId id="383" r:id="rId19"/>
    <p:sldId id="385" r:id="rId20"/>
    <p:sldId id="386" r:id="rId21"/>
    <p:sldId id="388" r:id="rId22"/>
    <p:sldId id="392" r:id="rId23"/>
    <p:sldId id="391" r:id="rId24"/>
    <p:sldId id="362" r:id="rId2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920"/>
    <p:restoredTop sz="94586"/>
  </p:normalViewPr>
  <p:slideViewPr>
    <p:cSldViewPr>
      <p:cViewPr>
        <p:scale>
          <a:sx n="73" d="100"/>
          <a:sy n="73" d="100"/>
        </p:scale>
        <p:origin x="1120" y="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732531-D634-40EE-9A4F-1926A68502DE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0BD2DBE-179C-4F26-B4A9-653B1071C67C}">
      <dgm:prSet custT="1"/>
      <dgm:spPr/>
      <dgm:t>
        <a:bodyPr/>
        <a:lstStyle/>
        <a:p>
          <a:pPr algn="l" rtl="0"/>
          <a:r>
            <a:rPr lang="en-US" sz="2200" dirty="0" smtClean="0"/>
            <a:t>- Italian component of </a:t>
          </a:r>
          <a:r>
            <a:rPr lang="en-US" sz="2200" dirty="0" err="1" smtClean="0"/>
            <a:t>MonGOOS</a:t>
          </a:r>
          <a:r>
            <a:rPr lang="en-US" sz="2200" dirty="0" smtClean="0"/>
            <a:t>/</a:t>
          </a:r>
          <a:r>
            <a:rPr lang="en-US" sz="2200" dirty="0" err="1" smtClean="0"/>
            <a:t>EuroGOOS</a:t>
          </a:r>
          <a:endParaRPr lang="en-US" sz="2200" dirty="0" smtClean="0"/>
        </a:p>
        <a:p>
          <a:pPr algn="l"/>
          <a:r>
            <a:rPr lang="en-US" sz="2200" dirty="0" smtClean="0"/>
            <a:t>- EC H2020 JERICO NEXT</a:t>
          </a:r>
        </a:p>
        <a:p>
          <a:pPr algn="l"/>
          <a:r>
            <a:rPr lang="en-US" sz="2200" dirty="0" smtClean="0"/>
            <a:t>- EC FIXO3</a:t>
          </a:r>
        </a:p>
        <a:p>
          <a:pPr algn="l"/>
          <a:r>
            <a:rPr lang="en-US" sz="2200" dirty="0" smtClean="0"/>
            <a:t>- EC GROOM/EGO</a:t>
          </a:r>
        </a:p>
        <a:p>
          <a:pPr algn="l"/>
          <a:r>
            <a:rPr lang="en-US" sz="2200" dirty="0" smtClean="0"/>
            <a:t>- Link with ESFRI </a:t>
          </a:r>
          <a:r>
            <a:rPr lang="en-US" sz="2200" dirty="0" err="1" smtClean="0"/>
            <a:t>EuroARGO</a:t>
          </a:r>
          <a:r>
            <a:rPr lang="en-US" sz="2200" dirty="0" smtClean="0"/>
            <a:t>, EMSO (ICOS, LTER Europe)</a:t>
          </a:r>
        </a:p>
        <a:p>
          <a:pPr algn="l"/>
          <a:r>
            <a:rPr lang="en-US" sz="2200" dirty="0" smtClean="0"/>
            <a:t>- COPERNICUS Marine Services</a:t>
          </a:r>
        </a:p>
        <a:p>
          <a:pPr algn="l"/>
          <a:r>
            <a:rPr lang="en-US" sz="2200" dirty="0" smtClean="0"/>
            <a:t>- JCOMM</a:t>
          </a:r>
        </a:p>
        <a:p>
          <a:pPr algn="l" rtl="0"/>
          <a:endParaRPr lang="it-IT" sz="2200" dirty="0"/>
        </a:p>
      </dgm:t>
    </dgm:pt>
    <dgm:pt modelId="{3657A112-1087-4AB1-9826-3B2CCA190DDC}" type="parTrans" cxnId="{BD5DE132-F1B8-4D0E-80E4-1D0CF16CEC6B}">
      <dgm:prSet/>
      <dgm:spPr/>
      <dgm:t>
        <a:bodyPr/>
        <a:lstStyle/>
        <a:p>
          <a:endParaRPr lang="it-IT"/>
        </a:p>
      </dgm:t>
    </dgm:pt>
    <dgm:pt modelId="{B800CDBE-059D-457B-B739-38D81D5E3CA4}" type="sibTrans" cxnId="{BD5DE132-F1B8-4D0E-80E4-1D0CF16CEC6B}">
      <dgm:prSet/>
      <dgm:spPr/>
      <dgm:t>
        <a:bodyPr/>
        <a:lstStyle/>
        <a:p>
          <a:endParaRPr lang="it-IT"/>
        </a:p>
      </dgm:t>
    </dgm:pt>
    <dgm:pt modelId="{509A788A-2CEE-4270-A8B0-A61C0A39EA76}" type="pres">
      <dgm:prSet presAssocID="{8F732531-D634-40EE-9A4F-1926A68502D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DEA79C3-31F4-4BDA-A78B-DAFD10B15E04}" type="pres">
      <dgm:prSet presAssocID="{10BD2DBE-179C-4F26-B4A9-653B1071C67C}" presName="composite" presStyleCnt="0"/>
      <dgm:spPr/>
    </dgm:pt>
    <dgm:pt modelId="{E8B418D2-669E-48E4-826F-762D2BC8005F}" type="pres">
      <dgm:prSet presAssocID="{10BD2DBE-179C-4F26-B4A9-653B1071C67C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it-IT"/>
        </a:p>
      </dgm:t>
    </dgm:pt>
    <dgm:pt modelId="{F35ED5FF-DD8C-46D1-991F-0E5DD75B98FD}" type="pres">
      <dgm:prSet presAssocID="{10BD2DBE-179C-4F26-B4A9-653B1071C67C}" presName="txShp" presStyleLbl="node1" presStyleIdx="0" presStyleCnt="1" custScaleX="114276" custScaleY="14550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9B1FA07-6BF7-1744-B0A7-C3781F8F8357}" type="presOf" srcId="{10BD2DBE-179C-4F26-B4A9-653B1071C67C}" destId="{F35ED5FF-DD8C-46D1-991F-0E5DD75B98FD}" srcOrd="0" destOrd="0" presId="urn:microsoft.com/office/officeart/2005/8/layout/vList3"/>
    <dgm:cxn modelId="{0A6C20D0-129A-4944-AE14-85880C8C60E1}" type="presOf" srcId="{8F732531-D634-40EE-9A4F-1926A68502DE}" destId="{509A788A-2CEE-4270-A8B0-A61C0A39EA76}" srcOrd="0" destOrd="0" presId="urn:microsoft.com/office/officeart/2005/8/layout/vList3"/>
    <dgm:cxn modelId="{BD5DE132-F1B8-4D0E-80E4-1D0CF16CEC6B}" srcId="{8F732531-D634-40EE-9A4F-1926A68502DE}" destId="{10BD2DBE-179C-4F26-B4A9-653B1071C67C}" srcOrd="0" destOrd="0" parTransId="{3657A112-1087-4AB1-9826-3B2CCA190DDC}" sibTransId="{B800CDBE-059D-457B-B739-38D81D5E3CA4}"/>
    <dgm:cxn modelId="{ACF7C9CB-798C-094A-81AD-BBFD7D2789E1}" type="presParOf" srcId="{509A788A-2CEE-4270-A8B0-A61C0A39EA76}" destId="{3DEA79C3-31F4-4BDA-A78B-DAFD10B15E04}" srcOrd="0" destOrd="0" presId="urn:microsoft.com/office/officeart/2005/8/layout/vList3"/>
    <dgm:cxn modelId="{00695E9A-C0AB-1E4A-A1E0-7BF5A03E20E3}" type="presParOf" srcId="{3DEA79C3-31F4-4BDA-A78B-DAFD10B15E04}" destId="{E8B418D2-669E-48E4-826F-762D2BC8005F}" srcOrd="0" destOrd="0" presId="urn:microsoft.com/office/officeart/2005/8/layout/vList3"/>
    <dgm:cxn modelId="{C27FCED2-8C31-C344-AC56-716EE36BAC76}" type="presParOf" srcId="{3DEA79C3-31F4-4BDA-A78B-DAFD10B15E04}" destId="{F35ED5FF-DD8C-46D1-991F-0E5DD75B98F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ED5FF-DD8C-46D1-991F-0E5DD75B98FD}">
      <dsp:nvSpPr>
        <dsp:cNvPr id="0" name=""/>
        <dsp:cNvSpPr/>
      </dsp:nvSpPr>
      <dsp:spPr>
        <a:xfrm rot="10800000">
          <a:off x="1490253" y="216020"/>
          <a:ext cx="6292813" cy="403245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22081" tIns="83820" rIns="156464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- Italian component of </a:t>
          </a:r>
          <a:r>
            <a:rPr lang="en-US" sz="2200" kern="1200" dirty="0" err="1" smtClean="0"/>
            <a:t>MonGOOS</a:t>
          </a:r>
          <a:r>
            <a:rPr lang="en-US" sz="2200" kern="1200" dirty="0" smtClean="0"/>
            <a:t>/</a:t>
          </a:r>
          <a:r>
            <a:rPr lang="en-US" sz="2200" kern="1200" dirty="0" err="1" smtClean="0"/>
            <a:t>EuroGOOS</a:t>
          </a:r>
          <a:endParaRPr lang="en-US" sz="2200" kern="1200" dirty="0" smtClean="0"/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- EC H2020 JERICO NEXT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- EC FIXO3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- EC GROOM/EGO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- Link with ESFRI </a:t>
          </a:r>
          <a:r>
            <a:rPr lang="en-US" sz="2200" kern="1200" dirty="0" err="1" smtClean="0"/>
            <a:t>EuroARGO</a:t>
          </a:r>
          <a:r>
            <a:rPr lang="en-US" sz="2200" kern="1200" dirty="0" smtClean="0"/>
            <a:t>, EMSO (ICOS, LTER Europe)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- COPERNICUS Marine Services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- JCOMM</a:t>
          </a:r>
        </a:p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200" kern="1200" dirty="0"/>
        </a:p>
      </dsp:txBody>
      <dsp:txXfrm rot="10800000">
        <a:off x="2498367" y="216020"/>
        <a:ext cx="5284699" cy="4032455"/>
      </dsp:txXfrm>
    </dsp:sp>
    <dsp:sp modelId="{E8B418D2-669E-48E4-826F-762D2BC8005F}">
      <dsp:nvSpPr>
        <dsp:cNvPr id="0" name=""/>
        <dsp:cNvSpPr/>
      </dsp:nvSpPr>
      <dsp:spPr>
        <a:xfrm>
          <a:off x="497654" y="846581"/>
          <a:ext cx="2771332" cy="277133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73924-0DEC-4CF0-A18E-C5DAB6198B26}" type="datetimeFigureOut">
              <a:rPr lang="es-ES" smtClean="0"/>
              <a:t>6/9/16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F7EB5-130A-4ACB-B5A2-34086881A7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9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RITMARE is an Italian Flagship</a:t>
            </a:r>
            <a:r>
              <a:rPr lang="en-GB" baseline="0" noProof="0" dirty="0" smtClean="0"/>
              <a:t> Project but its activities are to be harmonized with the European landscape. Major contributions are foreseen both at Italian and European level.</a:t>
            </a:r>
            <a:endParaRPr lang="en-GB" noProof="0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5750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Here is an innovative product from WP2: the Sea</a:t>
            </a:r>
            <a:r>
              <a:rPr lang="en-GB" baseline="0" noProof="0" dirty="0" smtClean="0"/>
              <a:t> Surface Temperature hourly field made available on a daily base.</a:t>
            </a:r>
          </a:p>
          <a:p>
            <a:r>
              <a:rPr lang="en-GB" baseline="0" noProof="0" dirty="0" smtClean="0"/>
              <a:t>The blue boxes show the methodology implemented for the field reconstruction and validation from satellite images.</a:t>
            </a:r>
            <a:endParaRPr lang="en-GB" noProof="0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66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846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439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GB" sz="1100" dirty="0">
                <a:ea typeface="ＭＳ Ｐゴシック" charset="0"/>
              </a:rPr>
              <a:t>Development of the Mediterranean Forecasting System, forced with the COSMO-ME system (Italian Air Force). </a:t>
            </a:r>
          </a:p>
          <a:p>
            <a:pPr defTabSz="8439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GB" sz="1100" dirty="0">
                <a:ea typeface="ＭＳ Ｐゴシック" charset="0"/>
              </a:rPr>
              <a:t>This system differs from MFS, that is part of the Copernicus Marine Service, because a different high resolution atmospheric forcing is used. </a:t>
            </a:r>
          </a:p>
          <a:p>
            <a:pPr defTabSz="8439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GB" sz="1100" dirty="0">
                <a:ea typeface="ＭＳ Ｐゴシック" charset="0"/>
              </a:rPr>
              <a:t>Products are released on daily base and include analysis and 72-hour forecast maps .</a:t>
            </a:r>
          </a:p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6364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66F7E2-2FF4-4141-AEFE-CA8C635701CA}" type="slidenum">
              <a:rPr lang="it-IT"/>
              <a:pPr/>
              <a:t>20</a:t>
            </a:fld>
            <a:endParaRPr lang="it-IT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3850443" y="9428583"/>
            <a:ext cx="2939365" cy="48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D2741D8-917E-4CD6-AEC5-FFF86D25D813}" type="slidenum">
              <a:rPr lang="it-IT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32946" y="744498"/>
            <a:ext cx="4531783" cy="3722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843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9767" y="4715154"/>
            <a:ext cx="5433420" cy="44635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609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1D45C0-DE17-4231-B988-F2EE5296CEBC}" type="slidenum">
              <a:rPr lang="it-IT"/>
              <a:pPr/>
              <a:t>21</a:t>
            </a:fld>
            <a:endParaRPr lang="it-IT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850443" y="9428583"/>
            <a:ext cx="2939365" cy="48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472A4C1-BF6E-4E26-A999-33C4FB5C7B4A}" type="slidenum">
              <a:rPr lang="it-IT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132946" y="744498"/>
            <a:ext cx="4531783" cy="3722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741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9767" y="4715154"/>
            <a:ext cx="5433420" cy="44635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308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1D45C0-DE17-4231-B988-F2EE5296CEBC}" type="slidenum">
              <a:rPr lang="it-IT"/>
              <a:pPr/>
              <a:t>22</a:t>
            </a:fld>
            <a:endParaRPr lang="it-IT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850443" y="9428583"/>
            <a:ext cx="2939365" cy="48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472A4C1-BF6E-4E26-A999-33C4FB5C7B4A}" type="slidenum">
              <a:rPr lang="it-IT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132946" y="744498"/>
            <a:ext cx="4531783" cy="3722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741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9767" y="4715154"/>
            <a:ext cx="5433420" cy="44635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627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8D6933-15DB-4AFF-BA39-F0EE46DE4A9E}" type="slidenum">
              <a:rPr lang="it-IT"/>
              <a:pPr/>
              <a:t>23</a:t>
            </a:fld>
            <a:endParaRPr lang="it-IT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850443" y="9428583"/>
            <a:ext cx="2939365" cy="48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1186BCA-B051-4559-985A-733879293759}" type="slidenum">
              <a:rPr lang="it-IT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132946" y="744498"/>
            <a:ext cx="4531783" cy="3722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741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9767" y="4715154"/>
            <a:ext cx="5433420" cy="44635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766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damiano\Documents\RITMARE\immagine coordinata\presentaizone\Ritmare-Format-Grafico-cut-high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6655B-2E7C-40CC-A765-93289A501789}" type="datetime1">
              <a:rPr lang="it-IT" smtClean="0"/>
              <a:t>06/09/16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Kostas Nittis Scientific and Strategic Workshop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61F1C-B320-432C-B378-8B2AABE4F6EF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359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44624" y="533400"/>
            <a:ext cx="8229600" cy="4876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4C449F4-E513-4714-A4D6-0D6C987C8F8B}" type="datetimeFigureOut">
              <a:rPr lang="es-ES" smtClean="0"/>
              <a:t>6/9/16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A3FDB0C-4997-4BA0-A333-F5621AD86FE6}" type="slidenum">
              <a:rPr lang="es-ES" smtClean="0"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emf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www.google.it/url?sa=i&amp;rct=j&amp;q=&amp;esrc=s&amp;frm=1&amp;source=images&amp;cd=&amp;cad=rja&amp;uact=8&amp;ved=0CAcQjRxqFQoTCKX396SD1sgCFcPNFAodcr0Cag&amp;url=http://www.bretagna-vacanze.com/alla-scoperta-delle-destinazioni/saint-malo-baie-du-mont-saint-michel/i-posti-da-non-perdere/la-baia-del-mont-saint-michel&amp;bvm=bv.105814755,d.bGg&amp;psig=AFQjCNG2HmSEmdign90gso0xc_NCE_tjAQ&amp;ust=1445601317923940" TargetMode="External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www.google.it/url?sa=i&amp;rct=j&amp;q=&amp;esrc=s&amp;frm=1&amp;source=images&amp;cd=&amp;cad=rja&amp;uact=8&amp;ved=0CAcQjRxqFQoTCKX396SD1sgCFcPNFAodcr0Cag&amp;url=http://www.bretagna-vacanze.com/alla-scoperta-delle-destinazioni/saint-malo-baie-du-mont-saint-michel/i-posti-da-non-perdere/la-baia-del-mont-saint-michel&amp;bvm=bv.105814755,d.bGg&amp;psig=AFQjCNG2HmSEmdign90gso0xc_NCE_tjAQ&amp;ust=1445601317923940" TargetMode="External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hyperlink" Target="http://www.mongoos.eu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Mediterranean </a:t>
            </a:r>
            <a:r>
              <a:rPr lang="en-US" b="1" dirty="0" smtClean="0"/>
              <a:t>oceanography Network for GOOS and the Italian Observing System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Giovanni </a:t>
            </a:r>
            <a:r>
              <a:rPr lang="en-US" dirty="0" err="1" smtClean="0"/>
              <a:t>Coppini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Director of the Ocean Predictions and Applications Division of Euro-Mediterranean Centre on Climate Change</a:t>
            </a:r>
            <a:br>
              <a:rPr lang="en-US" sz="2700" dirty="0" smtClean="0"/>
            </a:br>
            <a:r>
              <a:rPr lang="en-US" sz="2700" dirty="0" smtClean="0"/>
              <a:t>Co-chair of Mediterranean Oceanography Network for GOOS</a:t>
            </a:r>
            <a:br>
              <a:rPr lang="en-US" sz="2700" dirty="0" smtClean="0"/>
            </a:br>
            <a:r>
              <a:rPr lang="en-US" sz="2700" dirty="0" smtClean="0"/>
              <a:t>Leader of the Copernicus Marine Environment Monitoring Service Med-MFC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With the contribution of:  MONGOOS partners;  </a:t>
            </a:r>
            <a:r>
              <a:rPr lang="en-US" sz="2700" dirty="0" err="1" smtClean="0"/>
              <a:t>Aeronautica</a:t>
            </a:r>
            <a:r>
              <a:rPr lang="en-US" sz="2700" dirty="0" smtClean="0"/>
              <a:t> </a:t>
            </a:r>
            <a:r>
              <a:rPr lang="en-US" sz="2700" dirty="0" err="1" smtClean="0"/>
              <a:t>Militare</a:t>
            </a:r>
            <a:r>
              <a:rPr lang="en-US" sz="2700" dirty="0" smtClean="0"/>
              <a:t>, OGS;  CNR; INGV and ISPRA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96616"/>
            <a:ext cx="8229600" cy="970856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pic>
        <p:nvPicPr>
          <p:cNvPr id="4" name="Picture 3" descr="http://wego.meteoam.it/web/images/cnmcalogosm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5410" y="6021288"/>
            <a:ext cx="803467" cy="688686"/>
          </a:xfrm>
          <a:prstGeom prst="rect">
            <a:avLst/>
          </a:prstGeom>
          <a:noFill/>
        </p:spPr>
      </p:pic>
      <p:pic>
        <p:nvPicPr>
          <p:cNvPr id="5" name="Immagine 6" descr="logo cmc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" y="6100735"/>
            <a:ext cx="596088" cy="60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4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4467225" cy="980728"/>
          </a:xfrm>
        </p:spPr>
        <p:txBody>
          <a:bodyPr/>
          <a:lstStyle/>
          <a:p>
            <a:pPr algn="r" eaLnBrk="1" hangingPunct="1"/>
            <a:r>
              <a:rPr lang="it-IT" altLang="it-IT" sz="2800" b="1" dirty="0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/>
            </a:r>
            <a:br>
              <a:rPr lang="it-IT" altLang="it-IT" sz="2800" b="1" dirty="0" smtClean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it-IT" altLang="it-IT" sz="2800" b="1" dirty="0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International </a:t>
            </a:r>
            <a:r>
              <a:rPr lang="it-IT" altLang="it-IT" sz="2800" b="1" dirty="0" err="1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Dimension</a:t>
            </a:r>
            <a:endParaRPr lang="it-IT" altLang="it-IT" sz="2800" b="1" dirty="0" smtClean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1146247913"/>
              </p:ext>
            </p:extLst>
          </p:nvPr>
        </p:nvGraphicFramePr>
        <p:xfrm>
          <a:off x="251520" y="1628800"/>
          <a:ext cx="828072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Kostas </a:t>
            </a:r>
            <a:r>
              <a:rPr lang="en-US" dirty="0" err="1" smtClean="0"/>
              <a:t>Nittis</a:t>
            </a:r>
            <a:r>
              <a:rPr lang="en-US" dirty="0" smtClean="0"/>
              <a:t> Scientific and Strategic Workshop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00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arrotondato 21"/>
          <p:cNvSpPr/>
          <p:nvPr/>
        </p:nvSpPr>
        <p:spPr>
          <a:xfrm>
            <a:off x="395536" y="1484784"/>
            <a:ext cx="8568952" cy="52366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518989" y="1696650"/>
            <a:ext cx="8229600" cy="299494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4812" y="-27384"/>
            <a:ext cx="8229600" cy="1143000"/>
          </a:xfrm>
        </p:spPr>
        <p:txBody>
          <a:bodyPr/>
          <a:lstStyle/>
          <a:p>
            <a:pPr algn="r"/>
            <a:r>
              <a:rPr lang="it-IT" sz="2800" b="1" dirty="0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Extended RITMARE OOS</a:t>
            </a:r>
            <a:endParaRPr lang="it-IT" sz="2800" b="1" dirty="0">
              <a:solidFill>
                <a:srgbClr val="1F497D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t="9262" r="-1309"/>
          <a:stretch/>
        </p:blipFill>
        <p:spPr>
          <a:xfrm>
            <a:off x="3283355" y="2363646"/>
            <a:ext cx="2808312" cy="211627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uppo 15"/>
          <p:cNvGrpSpPr/>
          <p:nvPr/>
        </p:nvGrpSpPr>
        <p:grpSpPr>
          <a:xfrm>
            <a:off x="844812" y="2446568"/>
            <a:ext cx="1846674" cy="2007303"/>
            <a:chOff x="844812" y="2446568"/>
            <a:chExt cx="1846674" cy="200730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812" y="2446568"/>
              <a:ext cx="1846674" cy="13850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CasellaDiTesto 12"/>
            <p:cNvSpPr txBox="1"/>
            <p:nvPr/>
          </p:nvSpPr>
          <p:spPr>
            <a:xfrm>
              <a:off x="844812" y="3992206"/>
              <a:ext cx="11336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BioAcoustics</a:t>
              </a:r>
              <a:r>
                <a:rPr lang="it-IT" sz="1200" dirty="0" smtClean="0"/>
                <a:t> </a:t>
              </a:r>
            </a:p>
            <a:p>
              <a:r>
                <a:rPr lang="it-IT" sz="1200" dirty="0" err="1" smtClean="0"/>
                <a:t>Infrastructure</a:t>
              </a:r>
              <a:r>
                <a:rPr lang="it-IT" sz="1200" dirty="0" smtClean="0"/>
                <a:t> </a:t>
              </a:r>
              <a:endParaRPr lang="it-IT" sz="1200" dirty="0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6562085" y="2446568"/>
            <a:ext cx="1970355" cy="2007303"/>
            <a:chOff x="6562085" y="2446568"/>
            <a:chExt cx="1970355" cy="2007303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4"/>
            <a:srcRect l="14566" t="-2449" r="13385" b="1748"/>
            <a:stretch/>
          </p:blipFill>
          <p:spPr>
            <a:xfrm>
              <a:off x="6655308" y="2446568"/>
              <a:ext cx="1729570" cy="13609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ttangolo 13"/>
            <p:cNvSpPr/>
            <p:nvPr/>
          </p:nvSpPr>
          <p:spPr>
            <a:xfrm>
              <a:off x="6562085" y="3807540"/>
              <a:ext cx="19703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dirty="0" err="1" smtClean="0"/>
                <a:t>Fishery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Oceanography</a:t>
              </a:r>
              <a:r>
                <a:rPr lang="it-IT" sz="1200" dirty="0" smtClean="0"/>
                <a:t> </a:t>
              </a:r>
            </a:p>
            <a:p>
              <a:r>
                <a:rPr lang="it-IT" sz="1200" dirty="0" err="1" smtClean="0"/>
                <a:t>Observing</a:t>
              </a:r>
              <a:r>
                <a:rPr lang="it-IT" sz="1200" dirty="0" smtClean="0"/>
                <a:t> System </a:t>
              </a:r>
              <a:endParaRPr lang="it-IT" sz="1200" dirty="0"/>
            </a:p>
            <a:p>
              <a:r>
                <a:rPr lang="it-IT" sz="1200" dirty="0" err="1"/>
                <a:t>Infrastructure</a:t>
              </a:r>
              <a:r>
                <a:rPr lang="it-IT" sz="1200" dirty="0"/>
                <a:t> </a:t>
              </a: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2003211" y="4870613"/>
            <a:ext cx="6058207" cy="1812550"/>
            <a:chOff x="1691680" y="4744889"/>
            <a:chExt cx="6058207" cy="1812550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6492" y="4744889"/>
              <a:ext cx="3273395" cy="1534119"/>
            </a:xfrm>
            <a:prstGeom prst="rect">
              <a:avLst/>
            </a:prstGeom>
          </p:spPr>
        </p:pic>
        <p:grpSp>
          <p:nvGrpSpPr>
            <p:cNvPr id="18" name="Gruppo 17"/>
            <p:cNvGrpSpPr/>
            <p:nvPr/>
          </p:nvGrpSpPr>
          <p:grpSpPr>
            <a:xfrm>
              <a:off x="1691680" y="4796608"/>
              <a:ext cx="1565631" cy="1760831"/>
              <a:chOff x="1691680" y="4824247"/>
              <a:chExt cx="1565631" cy="1760831"/>
            </a:xfrm>
          </p:grpSpPr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68149" y="4824247"/>
                <a:ext cx="1489162" cy="142163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9" name="CasellaDiTesto 18"/>
              <p:cNvSpPr txBox="1"/>
              <p:nvPr/>
            </p:nvSpPr>
            <p:spPr>
              <a:xfrm>
                <a:off x="1691680" y="6308079"/>
                <a:ext cx="156563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smtClean="0"/>
                  <a:t>EMSO-</a:t>
                </a:r>
                <a:r>
                  <a:rPr lang="it-IT" sz="1200" dirty="0" err="1" smtClean="0"/>
                  <a:t>MedIT</a:t>
                </a:r>
                <a:r>
                  <a:rPr lang="it-IT" sz="1200" dirty="0" smtClean="0"/>
                  <a:t> </a:t>
                </a:r>
                <a:endParaRPr lang="it-IT" sz="1200" dirty="0"/>
              </a:p>
            </p:txBody>
          </p:sp>
        </p:grpSp>
        <p:sp>
          <p:nvSpPr>
            <p:cNvPr id="20" name="CasellaDiTesto 19"/>
            <p:cNvSpPr txBox="1"/>
            <p:nvPr/>
          </p:nvSpPr>
          <p:spPr>
            <a:xfrm>
              <a:off x="5628621" y="6280440"/>
              <a:ext cx="9579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 smtClean="0"/>
                <a:t>MedARGO</a:t>
              </a:r>
              <a:endParaRPr lang="it-IT" sz="1200" dirty="0"/>
            </a:p>
          </p:txBody>
        </p:sp>
      </p:grpSp>
      <p:pic>
        <p:nvPicPr>
          <p:cNvPr id="25" name="Immagin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834" y="1757027"/>
            <a:ext cx="742434" cy="556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ttangolo arrotondato 25"/>
          <p:cNvSpPr/>
          <p:nvPr/>
        </p:nvSpPr>
        <p:spPr>
          <a:xfrm>
            <a:off x="4309317" y="1772816"/>
            <a:ext cx="669468" cy="1440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/>
              <a:t>Portal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80528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Nittis Scientific and Strategic Workshop</a:t>
            </a:r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 bwMode="auto">
          <a:xfrm>
            <a:off x="1691680" y="-39963"/>
            <a:ext cx="748883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it-IT" sz="2800" b="1" dirty="0" err="1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Integrated</a:t>
            </a:r>
            <a:r>
              <a:rPr lang="it-IT" altLang="it-IT" sz="2800" b="1" dirty="0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800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remote </a:t>
            </a:r>
            <a:r>
              <a:rPr lang="it-IT" altLang="it-IT" sz="2800" b="1" dirty="0" err="1">
                <a:solidFill>
                  <a:srgbClr val="1F497D"/>
                </a:solidFill>
                <a:ea typeface="ＭＳ Ｐゴシック" panose="020B0600070205080204" pitchFamily="34" charset="-128"/>
              </a:rPr>
              <a:t>sensing</a:t>
            </a:r>
            <a:r>
              <a:rPr lang="it-IT" altLang="it-IT" sz="2800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800" b="1" dirty="0" err="1">
                <a:solidFill>
                  <a:srgbClr val="1F497D"/>
                </a:solidFill>
                <a:ea typeface="ＭＳ Ｐゴシック" panose="020B0600070205080204" pitchFamily="34" charset="-128"/>
              </a:rPr>
              <a:t>observing</a:t>
            </a:r>
            <a:r>
              <a:rPr lang="it-IT" altLang="it-IT" sz="2800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800" b="1" dirty="0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component</a:t>
            </a:r>
            <a:endParaRPr lang="it-IT" altLang="it-IT" sz="2800" b="1" dirty="0">
              <a:solidFill>
                <a:srgbClr val="1F497D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egnaposto piè di pagina 4"/>
          <p:cNvSpPr txBox="1">
            <a:spLocks/>
          </p:cNvSpPr>
          <p:nvPr/>
        </p:nvSpPr>
        <p:spPr bwMode="auto">
          <a:xfrm>
            <a:off x="179512" y="1554393"/>
            <a:ext cx="374833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i="1" dirty="0" smtClean="0"/>
              <a:t>SAT_LBR</a:t>
            </a:r>
            <a:r>
              <a:rPr lang="it-IT" altLang="it-IT" sz="1600" b="1" i="1" dirty="0"/>
              <a:t>: </a:t>
            </a:r>
            <a:r>
              <a:rPr lang="it-IT" altLang="it-IT" sz="1600" b="1" i="1" dirty="0" smtClean="0"/>
              <a:t>SST </a:t>
            </a:r>
            <a:r>
              <a:rPr lang="it-IT" altLang="it-IT" sz="1600" b="1" i="1" dirty="0" err="1" smtClean="0"/>
              <a:t>hourly</a:t>
            </a:r>
            <a:r>
              <a:rPr lang="it-IT" altLang="it-IT" sz="1600" b="1" i="1" dirty="0" smtClean="0"/>
              <a:t> </a:t>
            </a:r>
            <a:r>
              <a:rPr lang="it-IT" altLang="it-IT" sz="1600" b="1" i="1" dirty="0" err="1" smtClean="0"/>
              <a:t>field</a:t>
            </a:r>
            <a:r>
              <a:rPr lang="it-IT" altLang="it-IT" sz="1600" b="1" i="1" dirty="0" smtClean="0"/>
              <a:t> on 07.06.2011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i="1" dirty="0" smtClean="0"/>
              <a:t>Test and </a:t>
            </a:r>
            <a:r>
              <a:rPr lang="it-IT" altLang="it-IT" sz="1600" i="1" dirty="0" err="1" smtClean="0"/>
              <a:t>validation</a:t>
            </a:r>
            <a:r>
              <a:rPr lang="it-IT" altLang="it-IT" sz="1600" i="1" dirty="0" smtClean="0"/>
              <a:t>    </a:t>
            </a:r>
            <a:endParaRPr lang="it-IT" altLang="it-IT" sz="1600" i="1" dirty="0"/>
          </a:p>
        </p:txBody>
      </p:sp>
      <p:pic>
        <p:nvPicPr>
          <p:cNvPr id="7" name="Immagine 3" descr="schema_diurn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3"/>
          <a:stretch>
            <a:fillRect/>
          </a:stretch>
        </p:blipFill>
        <p:spPr bwMode="auto">
          <a:xfrm>
            <a:off x="3809887" y="1221665"/>
            <a:ext cx="5410790" cy="331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3" descr="FIG5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 b="12743"/>
          <a:stretch>
            <a:fillRect/>
          </a:stretch>
        </p:blipFill>
        <p:spPr bwMode="auto">
          <a:xfrm>
            <a:off x="7126288" y="4430821"/>
            <a:ext cx="2017712" cy="180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9"/>
          <p:cNvSpPr txBox="1">
            <a:spLocks noChangeArrowheads="1"/>
          </p:cNvSpPr>
          <p:nvPr/>
        </p:nvSpPr>
        <p:spPr bwMode="auto">
          <a:xfrm>
            <a:off x="971600" y="6423139"/>
            <a:ext cx="16476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i="1" dirty="0">
                <a:latin typeface="Arial" panose="020B0604020202020204" pitchFamily="34" charset="0"/>
              </a:rPr>
              <a:t>Marullo et al. RSE, 2013 </a:t>
            </a:r>
            <a:endParaRPr lang="en-GB" altLang="it-IT" sz="1000" i="1" dirty="0">
              <a:latin typeface="Arial" panose="020B0604020202020204" pitchFamily="34" charset="0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367837" y="2074844"/>
            <a:ext cx="6182632" cy="4666524"/>
            <a:chOff x="367837" y="1930828"/>
            <a:chExt cx="6182632" cy="4666524"/>
          </a:xfrm>
        </p:grpSpPr>
        <p:pic>
          <p:nvPicPr>
            <p:cNvPr id="11" name="Immagine 13" descr="prov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2276872"/>
              <a:ext cx="5362845" cy="393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magine 13" descr="20110707_colorbar.tiff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37" y="1930828"/>
              <a:ext cx="570499" cy="4666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CasellaDiTesto 11"/>
          <p:cNvSpPr txBox="1">
            <a:spLocks noChangeArrowheads="1"/>
          </p:cNvSpPr>
          <p:nvPr/>
        </p:nvSpPr>
        <p:spPr bwMode="auto">
          <a:xfrm>
            <a:off x="7126288" y="6136268"/>
            <a:ext cx="199236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100" i="1" dirty="0" err="1" smtClean="0">
                <a:latin typeface="Arial" panose="020B0604020202020204" pitchFamily="34" charset="0"/>
              </a:rPr>
              <a:t>Density</a:t>
            </a:r>
            <a:r>
              <a:rPr lang="it-IT" altLang="it-IT" sz="1100" i="1" dirty="0" smtClean="0">
                <a:latin typeface="Arial" panose="020B0604020202020204" pitchFamily="34" charset="0"/>
              </a:rPr>
              <a:t> plot of </a:t>
            </a:r>
            <a:r>
              <a:rPr lang="it-IT" altLang="it-IT" sz="1100" i="1" dirty="0" err="1" smtClean="0">
                <a:latin typeface="Arial" panose="020B0604020202020204" pitchFamily="34" charset="0"/>
              </a:rPr>
              <a:t>observations</a:t>
            </a:r>
            <a:r>
              <a:rPr lang="it-IT" altLang="it-IT" sz="1100" i="1" dirty="0" smtClean="0">
                <a:latin typeface="Arial" panose="020B0604020202020204" pitchFamily="34" charset="0"/>
              </a:rPr>
              <a:t> </a:t>
            </a:r>
            <a:r>
              <a:rPr lang="it-IT" altLang="it-IT" sz="1100" i="1" dirty="0" err="1" smtClean="0">
                <a:latin typeface="Arial" panose="020B0604020202020204" pitchFamily="34" charset="0"/>
              </a:rPr>
              <a:t>against</a:t>
            </a:r>
            <a:r>
              <a:rPr lang="it-IT" altLang="it-IT" sz="1100" i="1" dirty="0" smtClean="0">
                <a:latin typeface="Arial" panose="020B0604020202020204" pitchFamily="34" charset="0"/>
              </a:rPr>
              <a:t> model for the DOISST </a:t>
            </a:r>
            <a:r>
              <a:rPr lang="it-IT" altLang="it-IT" sz="1100" i="1" dirty="0" err="1" smtClean="0">
                <a:latin typeface="Arial" panose="020B0604020202020204" pitchFamily="34" charset="0"/>
              </a:rPr>
              <a:t>validation</a:t>
            </a:r>
            <a:r>
              <a:rPr lang="it-IT" altLang="it-IT" sz="1100" i="1" dirty="0" smtClean="0">
                <a:latin typeface="Arial" panose="020B0604020202020204" pitchFamily="34" charset="0"/>
              </a:rPr>
              <a:t>  </a:t>
            </a:r>
            <a:endParaRPr lang="en-GB" altLang="it-IT" sz="11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4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Nittis Scientific and Strategic Workshop</a:t>
            </a:r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" y="1781454"/>
            <a:ext cx="7200800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7"/>
          <p:cNvSpPr txBox="1">
            <a:spLocks noChangeArrowheads="1"/>
          </p:cNvSpPr>
          <p:nvPr/>
        </p:nvSpPr>
        <p:spPr bwMode="auto">
          <a:xfrm>
            <a:off x="69262" y="5178678"/>
            <a:ext cx="7200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rIns="91435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3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Measured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16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variables</a:t>
            </a:r>
            <a:endParaRPr lang="it-IT" altLang="it-IT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9"/>
          <a:stretch>
            <a:fillRect/>
          </a:stretch>
        </p:blipFill>
        <p:spPr bwMode="auto">
          <a:xfrm>
            <a:off x="7380312" y="3137865"/>
            <a:ext cx="1678241" cy="314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7"/>
          <p:cNvSpPr txBox="1">
            <a:spLocks noChangeArrowheads="1"/>
          </p:cNvSpPr>
          <p:nvPr/>
        </p:nvSpPr>
        <p:spPr bwMode="auto">
          <a:xfrm>
            <a:off x="7380312" y="2780928"/>
            <a:ext cx="16782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rIns="91435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3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Data </a:t>
            </a:r>
            <a:r>
              <a:rPr lang="it-IT" altLang="it-IT" sz="16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availability</a:t>
            </a:r>
            <a:endParaRPr lang="it-IT" altLang="it-IT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 bwMode="auto">
          <a:xfrm>
            <a:off x="806896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it-IT" altLang="it-IT" sz="2800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N</a:t>
            </a:r>
            <a:r>
              <a:rPr lang="en-US" sz="2800" b="1" dirty="0" err="1">
                <a:solidFill>
                  <a:srgbClr val="1F497D"/>
                </a:solidFill>
                <a:ea typeface="ＭＳ Ｐゴシック" panose="020B0600070205080204" pitchFamily="34" charset="-128"/>
                <a:sym typeface="Gill Sans" charset="0"/>
              </a:rPr>
              <a:t>etwork</a:t>
            </a:r>
            <a:r>
              <a:rPr lang="en-US" sz="2800" b="1" dirty="0">
                <a:solidFill>
                  <a:srgbClr val="1F497D"/>
                </a:solidFill>
                <a:ea typeface="ＭＳ Ｐゴシック" panose="020B0600070205080204" pitchFamily="34" charset="-128"/>
                <a:sym typeface="Gill Sans" charset="0"/>
              </a:rPr>
              <a:t> of fixed sites for sea observation</a:t>
            </a:r>
            <a:endParaRPr lang="it-IT" altLang="it-IT" sz="2800" b="1" dirty="0">
              <a:solidFill>
                <a:srgbClr val="1F497D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033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8904" y="-27384"/>
            <a:ext cx="8229600" cy="1143000"/>
          </a:xfrm>
        </p:spPr>
        <p:txBody>
          <a:bodyPr/>
          <a:lstStyle/>
          <a:p>
            <a:pPr algn="r"/>
            <a:r>
              <a:rPr lang="it-IT" sz="2800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E2M3A </a:t>
            </a:r>
            <a:r>
              <a:rPr lang="it-IT" sz="2800" b="1" dirty="0" err="1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Deep-sea</a:t>
            </a:r>
            <a:r>
              <a:rPr lang="it-IT" sz="2800" b="1" dirty="0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 </a:t>
            </a:r>
            <a:r>
              <a:rPr lang="it-IT" sz="2800" b="1" dirty="0" err="1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Observatory</a:t>
            </a:r>
            <a:endParaRPr lang="it-IT" sz="2800" b="1" dirty="0">
              <a:solidFill>
                <a:srgbClr val="1F497D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Nittis Scientific and Strategic Workshop</a:t>
            </a: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250" y="3003169"/>
            <a:ext cx="5545750" cy="415931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57200" y="1462702"/>
            <a:ext cx="425881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buoy</a:t>
            </a:r>
            <a:r>
              <a:rPr lang="it-IT" dirty="0"/>
              <a:t> line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completely</a:t>
            </a:r>
            <a:r>
              <a:rPr lang="it-IT" dirty="0"/>
              <a:t> of:</a:t>
            </a:r>
          </a:p>
          <a:p>
            <a:r>
              <a:rPr lang="it-IT" dirty="0"/>
              <a:t>▸ </a:t>
            </a:r>
            <a:r>
              <a:rPr lang="it-IT" dirty="0" err="1"/>
              <a:t>hull</a:t>
            </a:r>
            <a:r>
              <a:rPr lang="it-IT" dirty="0"/>
              <a:t> and </a:t>
            </a:r>
            <a:r>
              <a:rPr lang="it-IT" dirty="0" err="1"/>
              <a:t>superstructure</a:t>
            </a:r>
            <a:r>
              <a:rPr lang="it-IT" dirty="0"/>
              <a:t> </a:t>
            </a:r>
            <a:r>
              <a:rPr lang="it-IT" dirty="0" err="1"/>
              <a:t>Resinex</a:t>
            </a:r>
            <a:endParaRPr lang="it-IT" dirty="0"/>
          </a:p>
          <a:p>
            <a:r>
              <a:rPr lang="it-IT" dirty="0"/>
              <a:t>▸ </a:t>
            </a:r>
            <a:r>
              <a:rPr lang="it-IT" dirty="0" err="1"/>
              <a:t>mooring</a:t>
            </a:r>
            <a:r>
              <a:rPr lang="it-IT" dirty="0"/>
              <a:t> </a:t>
            </a:r>
            <a:r>
              <a:rPr lang="it-IT" dirty="0" err="1"/>
              <a:t>system</a:t>
            </a:r>
            <a:endParaRPr lang="it-IT" dirty="0"/>
          </a:p>
          <a:p>
            <a:r>
              <a:rPr lang="it-IT" dirty="0"/>
              <a:t>▸ data </a:t>
            </a:r>
            <a:r>
              <a:rPr lang="it-IT" dirty="0" err="1"/>
              <a:t>acquisition</a:t>
            </a:r>
            <a:r>
              <a:rPr lang="it-IT" dirty="0"/>
              <a:t> and control </a:t>
            </a:r>
            <a:r>
              <a:rPr lang="it-IT" dirty="0" err="1"/>
              <a:t>system</a:t>
            </a:r>
            <a:endParaRPr lang="it-IT" dirty="0"/>
          </a:p>
          <a:p>
            <a:r>
              <a:rPr lang="it-IT" dirty="0"/>
              <a:t>▸ </a:t>
            </a:r>
            <a:r>
              <a:rPr lang="it-IT" dirty="0" err="1"/>
              <a:t>telemetry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</a:t>
            </a:r>
            <a:r>
              <a:rPr lang="it-IT" dirty="0" err="1"/>
              <a:t>Iridium</a:t>
            </a:r>
            <a:endParaRPr lang="it-IT" dirty="0"/>
          </a:p>
          <a:p>
            <a:r>
              <a:rPr lang="it-IT" dirty="0"/>
              <a:t>▸ </a:t>
            </a:r>
            <a:r>
              <a:rPr lang="it-IT" dirty="0" err="1"/>
              <a:t>power</a:t>
            </a:r>
            <a:r>
              <a:rPr lang="it-IT" dirty="0"/>
              <a:t> </a:t>
            </a:r>
            <a:r>
              <a:rPr lang="it-IT" dirty="0" err="1"/>
              <a:t>system</a:t>
            </a:r>
            <a:endParaRPr lang="it-IT" dirty="0"/>
          </a:p>
          <a:p>
            <a:r>
              <a:rPr lang="it-IT" dirty="0"/>
              <a:t>▸ </a:t>
            </a:r>
            <a:r>
              <a:rPr lang="it-IT" dirty="0" err="1"/>
              <a:t>payload</a:t>
            </a:r>
            <a:r>
              <a:rPr lang="it-IT" dirty="0"/>
              <a:t> (</a:t>
            </a:r>
            <a:r>
              <a:rPr lang="it-IT" dirty="0" err="1"/>
              <a:t>sensors</a:t>
            </a:r>
            <a:r>
              <a:rPr lang="it-IT" dirty="0"/>
              <a:t>)</a:t>
            </a:r>
          </a:p>
          <a:p>
            <a:r>
              <a:rPr lang="it-IT" dirty="0"/>
              <a:t>▸ </a:t>
            </a:r>
            <a:r>
              <a:rPr lang="it-IT" dirty="0" err="1"/>
              <a:t>auxiliary</a:t>
            </a:r>
            <a:r>
              <a:rPr lang="it-IT" dirty="0"/>
              <a:t> </a:t>
            </a:r>
            <a:r>
              <a:rPr lang="it-IT" dirty="0" err="1"/>
              <a:t>equipment</a:t>
            </a:r>
            <a:endParaRPr lang="it-IT" dirty="0"/>
          </a:p>
          <a:p>
            <a:r>
              <a:rPr lang="it-IT" dirty="0"/>
              <a:t>▸ </a:t>
            </a:r>
            <a:r>
              <a:rPr lang="it-IT" dirty="0" err="1"/>
              <a:t>meteorological</a:t>
            </a:r>
            <a:r>
              <a:rPr lang="it-IT" dirty="0"/>
              <a:t> station</a:t>
            </a:r>
          </a:p>
          <a:p>
            <a:r>
              <a:rPr lang="it-IT" dirty="0"/>
              <a:t>▸ pCO2 Pro-</a:t>
            </a:r>
            <a:r>
              <a:rPr lang="it-IT" dirty="0" err="1"/>
              <a:t>Oceanus</a:t>
            </a:r>
            <a:endParaRPr lang="it-IT" dirty="0"/>
          </a:p>
          <a:p>
            <a:r>
              <a:rPr lang="it-IT" dirty="0"/>
              <a:t>▸ </a:t>
            </a:r>
            <a:r>
              <a:rPr lang="it-IT" dirty="0" err="1"/>
              <a:t>pH</a:t>
            </a:r>
            <a:r>
              <a:rPr lang="it-IT" dirty="0"/>
              <a:t> SAMI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second</a:t>
            </a:r>
            <a:r>
              <a:rPr lang="it-IT" dirty="0"/>
              <a:t> </a:t>
            </a:r>
            <a:r>
              <a:rPr lang="it-IT" dirty="0" err="1"/>
              <a:t>mooring</a:t>
            </a:r>
            <a:r>
              <a:rPr lang="it-IT" dirty="0"/>
              <a:t> line </a:t>
            </a:r>
            <a:r>
              <a:rPr lang="it-IT" dirty="0" err="1"/>
              <a:t>holds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of the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instruments</a:t>
            </a:r>
            <a:r>
              <a:rPr lang="it-IT" dirty="0"/>
              <a:t>:</a:t>
            </a:r>
          </a:p>
          <a:p>
            <a:r>
              <a:rPr lang="it-IT" dirty="0"/>
              <a:t>▸ 1 ADCP RDI150 kHz </a:t>
            </a:r>
            <a:r>
              <a:rPr lang="it-IT" dirty="0" err="1"/>
              <a:t>upward</a:t>
            </a:r>
            <a:endParaRPr lang="it-IT" dirty="0"/>
          </a:p>
          <a:p>
            <a:r>
              <a:rPr lang="it-IT" dirty="0"/>
              <a:t>▸ 2 CTD SBE 16plusV2 SEACAT, RS-232</a:t>
            </a:r>
          </a:p>
          <a:p>
            <a:r>
              <a:rPr lang="it-IT" dirty="0"/>
              <a:t>▸ 3 CT SBE 16</a:t>
            </a:r>
          </a:p>
          <a:p>
            <a:r>
              <a:rPr lang="it-IT" dirty="0"/>
              <a:t>▸ 1 RCM11 </a:t>
            </a:r>
            <a:r>
              <a:rPr lang="it-IT" dirty="0" err="1"/>
              <a:t>Aanderaa</a:t>
            </a:r>
            <a:r>
              <a:rPr lang="it-IT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0719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/>
          <a:srcRect l="6966" t="7537" r="8670" b="9776"/>
          <a:stretch/>
        </p:blipFill>
        <p:spPr>
          <a:xfrm>
            <a:off x="179512" y="1556792"/>
            <a:ext cx="8784976" cy="4843000"/>
          </a:xfrm>
          <a:prstGeom prst="rect">
            <a:avLst/>
          </a:prstGeom>
        </p:spPr>
      </p:pic>
      <p:sp>
        <p:nvSpPr>
          <p:cNvPr id="14" name="Titolo 1"/>
          <p:cNvSpPr txBox="1">
            <a:spLocks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it-IT" altLang="it-IT" sz="2800" b="1" dirty="0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 </a:t>
            </a:r>
            <a:r>
              <a:rPr lang="it-IT" sz="2800" b="1" dirty="0" err="1">
                <a:solidFill>
                  <a:srgbClr val="1F497D"/>
                </a:solidFill>
                <a:ea typeface="ＭＳ Ｐゴシック" panose="020B0600070205080204" pitchFamily="34" charset="-128"/>
              </a:rPr>
              <a:t>Forecasting</a:t>
            </a:r>
            <a:r>
              <a:rPr lang="it-IT" sz="2800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 </a:t>
            </a:r>
            <a:r>
              <a:rPr lang="it-IT" sz="2800" b="1" dirty="0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Systems: MFS-HR</a:t>
            </a:r>
            <a:endParaRPr lang="it-IT" altLang="it-IT" sz="2800" b="1" dirty="0">
              <a:solidFill>
                <a:srgbClr val="1F497D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Kostas Nittis Scientific and Strategic Workshop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516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Nittis Scientific and Strategic Workshop</a:t>
            </a: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302"/>
            <a:ext cx="9144000" cy="6217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9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pPr algn="r"/>
            <a:r>
              <a:rPr lang="it-IT" sz="2800" b="1" dirty="0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RITMARE </a:t>
            </a:r>
            <a:r>
              <a:rPr lang="it-IT" sz="2800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D</a:t>
            </a:r>
            <a:r>
              <a:rPr lang="it-IT" sz="2800" b="1" dirty="0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ata Policy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Nittis Scientific and Strategic Workshop</a:t>
            </a:r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791580" y="1704371"/>
            <a:ext cx="7560840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 smtClean="0"/>
              <a:t>Single data policy for the </a:t>
            </a:r>
            <a:r>
              <a:rPr lang="it-IT" sz="2000" dirty="0" err="1" smtClean="0"/>
              <a:t>whole</a:t>
            </a:r>
            <a:r>
              <a:rPr lang="it-IT" sz="2000" dirty="0" smtClean="0"/>
              <a:t> </a:t>
            </a:r>
            <a:r>
              <a:rPr lang="it-IT" sz="2000" dirty="0" err="1" smtClean="0"/>
              <a:t>project</a:t>
            </a:r>
            <a:endParaRPr lang="it-IT" sz="20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2000" b="1" dirty="0" smtClean="0">
                <a:solidFill>
                  <a:srgbClr val="800000"/>
                </a:solidFill>
              </a:rPr>
              <a:t>Open and free </a:t>
            </a:r>
            <a:r>
              <a:rPr lang="it-IT" sz="2000" b="1" dirty="0" err="1" smtClean="0">
                <a:solidFill>
                  <a:srgbClr val="800000"/>
                </a:solidFill>
              </a:rPr>
              <a:t>access</a:t>
            </a:r>
            <a:r>
              <a:rPr lang="it-IT" sz="2000" b="1" dirty="0" smtClean="0">
                <a:solidFill>
                  <a:srgbClr val="800000"/>
                </a:solidFill>
              </a:rPr>
              <a:t> </a:t>
            </a:r>
            <a:r>
              <a:rPr lang="it-IT" sz="2000" dirty="0" smtClean="0"/>
              <a:t>for </a:t>
            </a:r>
            <a:r>
              <a:rPr lang="it-IT" sz="2000" dirty="0" err="1" smtClean="0"/>
              <a:t>all</a:t>
            </a:r>
            <a:r>
              <a:rPr lang="it-IT" sz="2000" dirty="0" smtClean="0"/>
              <a:t> </a:t>
            </a:r>
            <a:r>
              <a:rPr lang="it-IT" sz="2000" dirty="0" err="1" smtClean="0"/>
              <a:t>users</a:t>
            </a:r>
            <a:r>
              <a:rPr lang="it-IT" sz="2000" dirty="0" smtClean="0"/>
              <a:t> (</a:t>
            </a:r>
            <a:r>
              <a:rPr lang="it-IT" sz="2000" dirty="0" err="1" smtClean="0"/>
              <a:t>internal</a:t>
            </a:r>
            <a:r>
              <a:rPr lang="it-IT" sz="2000" dirty="0" smtClean="0"/>
              <a:t> and </a:t>
            </a:r>
            <a:r>
              <a:rPr lang="it-IT" sz="2000" dirty="0" err="1" smtClean="0"/>
              <a:t>external</a:t>
            </a:r>
            <a:r>
              <a:rPr lang="it-IT" sz="200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2000" dirty="0" smtClean="0"/>
              <a:t>Data originator must be </a:t>
            </a:r>
            <a:r>
              <a:rPr lang="it-IT" sz="2000" b="1" dirty="0" err="1" smtClean="0">
                <a:solidFill>
                  <a:srgbClr val="800000"/>
                </a:solidFill>
              </a:rPr>
              <a:t>quoted</a:t>
            </a:r>
            <a:endParaRPr lang="it-IT" sz="2000" b="1" dirty="0" smtClean="0">
              <a:solidFill>
                <a:srgbClr val="8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2000" dirty="0" smtClean="0"/>
              <a:t>Data originator must be </a:t>
            </a:r>
            <a:r>
              <a:rPr lang="it-IT" sz="2000" b="1" dirty="0" err="1" smtClean="0">
                <a:solidFill>
                  <a:srgbClr val="800000"/>
                </a:solidFill>
              </a:rPr>
              <a:t>contacted</a:t>
            </a:r>
            <a:r>
              <a:rPr lang="it-IT" sz="2000" dirty="0" smtClean="0">
                <a:solidFill>
                  <a:srgbClr val="800000"/>
                </a:solidFill>
              </a:rPr>
              <a:t> </a:t>
            </a:r>
            <a:r>
              <a:rPr lang="it-IT" sz="2000" dirty="0" err="1" smtClean="0"/>
              <a:t>before</a:t>
            </a:r>
            <a:r>
              <a:rPr lang="it-IT" sz="2000" dirty="0" smtClean="0"/>
              <a:t>  </a:t>
            </a:r>
            <a:r>
              <a:rPr lang="it-IT" sz="2000" dirty="0" err="1" smtClean="0"/>
              <a:t>any</a:t>
            </a:r>
            <a:r>
              <a:rPr lang="it-IT" sz="2000" dirty="0" smtClean="0"/>
              <a:t> </a:t>
            </a:r>
            <a:r>
              <a:rPr lang="it-IT" sz="2000" dirty="0" err="1" smtClean="0"/>
              <a:t>publication</a:t>
            </a:r>
            <a:r>
              <a:rPr lang="it-IT" sz="2000" dirty="0" smtClean="0"/>
              <a:t>  (in the first 2 </a:t>
            </a:r>
            <a:r>
              <a:rPr lang="it-IT" sz="2000" dirty="0" err="1" smtClean="0"/>
              <a:t>years</a:t>
            </a:r>
            <a:r>
              <a:rPr lang="it-IT" sz="200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2000" dirty="0" smtClean="0"/>
              <a:t>A </a:t>
            </a:r>
            <a:r>
              <a:rPr lang="it-IT" sz="2000" dirty="0"/>
              <a:t> </a:t>
            </a:r>
            <a:r>
              <a:rPr lang="it-IT" sz="2000" dirty="0" err="1" smtClean="0"/>
              <a:t>observation-dependent</a:t>
            </a:r>
            <a:r>
              <a:rPr lang="it-IT" sz="2000" dirty="0" smtClean="0"/>
              <a:t> </a:t>
            </a:r>
            <a:r>
              <a:rPr lang="it-IT" sz="2000" b="1" dirty="0" err="1" smtClean="0">
                <a:solidFill>
                  <a:srgbClr val="800000"/>
                </a:solidFill>
              </a:rPr>
              <a:t>moratorium</a:t>
            </a:r>
            <a:r>
              <a:rPr lang="it-IT" sz="2000" dirty="0" smtClean="0">
                <a:solidFill>
                  <a:srgbClr val="800000"/>
                </a:solidFill>
              </a:rPr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adopted</a:t>
            </a:r>
            <a:r>
              <a:rPr lang="it-IT" sz="2000" dirty="0" smtClean="0"/>
              <a:t> to </a:t>
            </a:r>
            <a:r>
              <a:rPr lang="it-IT" sz="2000" dirty="0" err="1" smtClean="0"/>
              <a:t>preserve</a:t>
            </a:r>
            <a:r>
              <a:rPr lang="it-IT" sz="2000" dirty="0" smtClean="0"/>
              <a:t> the data originator </a:t>
            </a:r>
            <a:r>
              <a:rPr lang="it-IT" sz="2000" dirty="0" err="1" smtClean="0"/>
              <a:t>publication</a:t>
            </a:r>
            <a:r>
              <a:rPr lang="it-IT" sz="2000" dirty="0" smtClean="0"/>
              <a:t> </a:t>
            </a:r>
            <a:r>
              <a:rPr lang="it-IT" sz="2000" dirty="0" err="1" smtClean="0"/>
              <a:t>priority</a:t>
            </a:r>
            <a:endParaRPr lang="it-IT" sz="20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2000" b="1" dirty="0" err="1" smtClean="0">
                <a:solidFill>
                  <a:srgbClr val="800000"/>
                </a:solidFill>
              </a:rPr>
              <a:t>Metadata</a:t>
            </a:r>
            <a:r>
              <a:rPr lang="it-IT" sz="2000" dirty="0" smtClean="0">
                <a:solidFill>
                  <a:srgbClr val="800000"/>
                </a:solidFill>
              </a:rPr>
              <a:t> </a:t>
            </a:r>
            <a:r>
              <a:rPr lang="it-IT" sz="2000" dirty="0" smtClean="0"/>
              <a:t>delivery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required</a:t>
            </a:r>
            <a:r>
              <a:rPr lang="it-IT" sz="20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5360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47498" y="420666"/>
            <a:ext cx="7708900" cy="57573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eaLnBrk="1" hangingPunct="1"/>
            <a:r>
              <a:rPr lang="it-IT" sz="3200" b="1" dirty="0" err="1">
                <a:solidFill>
                  <a:schemeClr val="tx1"/>
                </a:solidFill>
                <a:cs typeface="Times New Roman" pitchFamily="18" charset="0"/>
              </a:rPr>
              <a:t>Italian</a:t>
            </a:r>
            <a:r>
              <a:rPr lang="it-IT" sz="3200" b="1" dirty="0">
                <a:solidFill>
                  <a:schemeClr val="tx1"/>
                </a:solidFill>
                <a:cs typeface="Times New Roman" pitchFamily="18" charset="0"/>
              </a:rPr>
              <a:t> WIS DCPC </a:t>
            </a:r>
            <a:r>
              <a:rPr lang="it-IT" sz="3200" b="1" dirty="0" err="1">
                <a:solidFill>
                  <a:schemeClr val="tx1"/>
                </a:solidFill>
                <a:cs typeface="Times New Roman" pitchFamily="18" charset="0"/>
              </a:rPr>
              <a:t>Centres</a:t>
            </a:r>
            <a:r>
              <a:rPr lang="it-IT" sz="3200" b="1" dirty="0">
                <a:solidFill>
                  <a:schemeClr val="tx1"/>
                </a:solidFill>
                <a:cs typeface="Times New Roman" pitchFamily="18" charset="0"/>
              </a:rPr>
              <a:t> (1)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031089"/>
            <a:ext cx="2133600" cy="3245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98960E-F67B-41CD-9C99-42392BBD2E6F}" type="slidenum">
              <a:rPr lang="it-IT" sz="1244"/>
              <a:pPr>
                <a:defRPr/>
              </a:pPr>
              <a:t>18</a:t>
            </a:fld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67544" y="1853357"/>
            <a:ext cx="8640960" cy="252697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2844" b="1" dirty="0"/>
              <a:t>ITALIAN DCPC - RTH 	(</a:t>
            </a:r>
            <a:r>
              <a:rPr lang="it-IT" sz="2844" b="1" dirty="0" err="1"/>
              <a:t>Rome</a:t>
            </a:r>
            <a:r>
              <a:rPr lang="it-IT" sz="2844" b="1" dirty="0"/>
              <a:t> </a:t>
            </a:r>
            <a:r>
              <a:rPr lang="it-IT" sz="2844" b="1" dirty="0" err="1"/>
              <a:t>Regional</a:t>
            </a:r>
            <a:r>
              <a:rPr lang="it-IT" sz="2844" b="1" dirty="0"/>
              <a:t>  					      		(Telecommunication </a:t>
            </a:r>
            <a:r>
              <a:rPr lang="it-IT" sz="2844" b="1" dirty="0" err="1"/>
              <a:t>Hub</a:t>
            </a:r>
            <a:r>
              <a:rPr lang="it-IT" sz="2844" b="1" dirty="0"/>
              <a:t>)</a:t>
            </a:r>
          </a:p>
          <a:p>
            <a:pPr lvl="1"/>
            <a:endParaRPr lang="it-IT" sz="1600" b="1" dirty="0"/>
          </a:p>
          <a:p>
            <a:r>
              <a:rPr lang="it-IT" sz="2844" b="1" dirty="0"/>
              <a:t>WWW-GTS-RTH  &gt;&gt;  WIS-RTH </a:t>
            </a:r>
            <a:r>
              <a:rPr lang="it-IT" sz="2844" dirty="0" err="1"/>
              <a:t>with</a:t>
            </a:r>
            <a:r>
              <a:rPr lang="it-IT" sz="2844" dirty="0"/>
              <a:t> the </a:t>
            </a:r>
            <a:r>
              <a:rPr lang="it-IT" sz="2844" dirty="0" err="1"/>
              <a:t>role</a:t>
            </a:r>
            <a:r>
              <a:rPr lang="it-IT" sz="2844" dirty="0"/>
              <a:t> </a:t>
            </a:r>
            <a:r>
              <a:rPr lang="it-IT" sz="2844" dirty="0" err="1"/>
              <a:t>of</a:t>
            </a:r>
            <a:r>
              <a:rPr lang="it-IT" sz="2844" dirty="0"/>
              <a:t> </a:t>
            </a:r>
            <a:r>
              <a:rPr lang="it-IT" sz="2844" b="1" u="sng" dirty="0"/>
              <a:t>WIS DCPC</a:t>
            </a:r>
            <a:endParaRPr lang="it-IT" sz="2844" b="1" dirty="0"/>
          </a:p>
        </p:txBody>
      </p:sp>
      <p:pic>
        <p:nvPicPr>
          <p:cNvPr id="8" name="Picture 7" descr="http://wego.meteoam.it/web/images/cnmcalogosm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7717" y="612687"/>
            <a:ext cx="970774" cy="832092"/>
          </a:xfrm>
          <a:prstGeom prst="rect">
            <a:avLst/>
          </a:prstGeom>
          <a:noFill/>
        </p:spPr>
      </p:pic>
      <p:sp>
        <p:nvSpPr>
          <p:cNvPr id="7" name="Rettangolo 4"/>
          <p:cNvSpPr/>
          <p:nvPr/>
        </p:nvSpPr>
        <p:spPr>
          <a:xfrm>
            <a:off x="497487" y="4788910"/>
            <a:ext cx="8000889" cy="19524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r>
              <a:rPr lang="it-IT" sz="2844" b="1" dirty="0">
                <a:latin typeface="+mj-lt"/>
              </a:rPr>
              <a:t>ITALIAN DCPC RSMC </a:t>
            </a:r>
            <a:r>
              <a:rPr lang="it-IT" sz="2844" b="1" dirty="0" err="1">
                <a:latin typeface="+mj-lt"/>
              </a:rPr>
              <a:t>MMO-Med</a:t>
            </a:r>
            <a:r>
              <a:rPr lang="it-IT" sz="2844" b="1" dirty="0">
                <a:latin typeface="+mj-lt"/>
              </a:rPr>
              <a:t>:</a:t>
            </a:r>
          </a:p>
          <a:p>
            <a:pPr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endParaRPr lang="it-IT" sz="711" b="1" dirty="0">
              <a:latin typeface="+mj-lt"/>
            </a:endParaRPr>
          </a:p>
          <a:p>
            <a:pPr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r>
              <a:rPr lang="it-IT" sz="2844" dirty="0" err="1">
                <a:latin typeface="+mj-lt"/>
              </a:rPr>
              <a:t>Regional</a:t>
            </a:r>
            <a:r>
              <a:rPr lang="it-IT" sz="2844" dirty="0">
                <a:latin typeface="+mj-lt"/>
              </a:rPr>
              <a:t> </a:t>
            </a:r>
            <a:r>
              <a:rPr lang="it-IT" sz="2844" dirty="0" err="1">
                <a:latin typeface="+mj-lt"/>
              </a:rPr>
              <a:t>Specialized</a:t>
            </a:r>
            <a:r>
              <a:rPr lang="it-IT" sz="2844" dirty="0">
                <a:latin typeface="+mj-lt"/>
              </a:rPr>
              <a:t> </a:t>
            </a:r>
            <a:r>
              <a:rPr lang="it-IT" sz="2844" dirty="0" err="1">
                <a:latin typeface="+mj-lt"/>
              </a:rPr>
              <a:t>Centre</a:t>
            </a:r>
            <a:r>
              <a:rPr lang="it-IT" sz="2844" dirty="0">
                <a:latin typeface="+mj-lt"/>
              </a:rPr>
              <a:t> </a:t>
            </a:r>
            <a:r>
              <a:rPr lang="it-IT" sz="2844" dirty="0" err="1">
                <a:latin typeface="+mj-lt"/>
              </a:rPr>
              <a:t>for</a:t>
            </a:r>
            <a:r>
              <a:rPr lang="it-IT" sz="2844" dirty="0">
                <a:latin typeface="+mj-lt"/>
              </a:rPr>
              <a:t> Marine </a:t>
            </a:r>
            <a:r>
              <a:rPr lang="it-IT" sz="2844" dirty="0" err="1">
                <a:latin typeface="+mj-lt"/>
              </a:rPr>
              <a:t>Meteorology</a:t>
            </a:r>
            <a:r>
              <a:rPr lang="it-IT" sz="2844" dirty="0">
                <a:latin typeface="+mj-lt"/>
              </a:rPr>
              <a:t> and </a:t>
            </a:r>
            <a:r>
              <a:rPr lang="it-IT" sz="2844" dirty="0" err="1">
                <a:latin typeface="+mj-lt"/>
              </a:rPr>
              <a:t>Oceanography</a:t>
            </a:r>
            <a:r>
              <a:rPr lang="it-IT" sz="2844" dirty="0">
                <a:latin typeface="+mj-lt"/>
              </a:rPr>
              <a:t> </a:t>
            </a:r>
            <a:r>
              <a:rPr lang="it-IT" sz="2844" dirty="0" err="1">
                <a:latin typeface="+mj-lt"/>
              </a:rPr>
              <a:t>over</a:t>
            </a:r>
            <a:r>
              <a:rPr lang="it-IT" sz="2844" dirty="0">
                <a:latin typeface="+mj-lt"/>
              </a:rPr>
              <a:t> </a:t>
            </a:r>
            <a:r>
              <a:rPr lang="it-IT" sz="2844" dirty="0" err="1">
                <a:latin typeface="+mj-lt"/>
              </a:rPr>
              <a:t>Mediterranean</a:t>
            </a:r>
            <a:r>
              <a:rPr lang="it-IT" sz="2844" dirty="0">
                <a:latin typeface="+mj-lt"/>
              </a:rPr>
              <a:t> </a:t>
            </a:r>
            <a:r>
              <a:rPr lang="it-IT" sz="2844" dirty="0" err="1">
                <a:latin typeface="+mj-lt"/>
              </a:rPr>
              <a:t>Sea</a:t>
            </a:r>
            <a:r>
              <a:rPr lang="it-IT" sz="2844" dirty="0">
                <a:latin typeface="+mj-lt"/>
              </a:rPr>
              <a:t> </a:t>
            </a:r>
            <a:r>
              <a:rPr lang="it-IT" sz="2844" dirty="0" err="1">
                <a:latin typeface="+mj-lt"/>
              </a:rPr>
              <a:t>with</a:t>
            </a:r>
            <a:r>
              <a:rPr lang="it-IT" sz="2844" dirty="0">
                <a:latin typeface="+mj-lt"/>
              </a:rPr>
              <a:t> the </a:t>
            </a:r>
            <a:r>
              <a:rPr lang="it-IT" sz="2844" dirty="0" err="1">
                <a:latin typeface="+mj-lt"/>
              </a:rPr>
              <a:t>role</a:t>
            </a:r>
            <a:r>
              <a:rPr lang="it-IT" sz="2844" dirty="0">
                <a:latin typeface="+mj-lt"/>
              </a:rPr>
              <a:t> </a:t>
            </a:r>
            <a:r>
              <a:rPr lang="it-IT" sz="2844" dirty="0" err="1">
                <a:latin typeface="+mj-lt"/>
              </a:rPr>
              <a:t>of</a:t>
            </a:r>
            <a:r>
              <a:rPr lang="it-IT" sz="2844" dirty="0">
                <a:latin typeface="+mj-lt"/>
              </a:rPr>
              <a:t> </a:t>
            </a:r>
            <a:r>
              <a:rPr lang="it-IT" sz="2844" b="1" u="sng" dirty="0">
                <a:latin typeface="+mj-lt"/>
              </a:rPr>
              <a:t>WIS DCPC</a:t>
            </a:r>
            <a:endParaRPr lang="it-IT" sz="2844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270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548680"/>
            <a:ext cx="7832681" cy="576064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it-IT" sz="2844" b="1" dirty="0">
                <a:solidFill>
                  <a:schemeClr val="tx1"/>
                </a:solidFill>
                <a:cs typeface="Times New Roman" pitchFamily="18" charset="0"/>
              </a:rPr>
              <a:t>The </a:t>
            </a:r>
            <a:r>
              <a:rPr lang="it-IT" sz="2844" b="1" dirty="0" err="1">
                <a:solidFill>
                  <a:schemeClr val="tx1"/>
                </a:solidFill>
                <a:cs typeface="Times New Roman" pitchFamily="18" charset="0"/>
              </a:rPr>
              <a:t>Italian</a:t>
            </a:r>
            <a:r>
              <a:rPr lang="it-IT" sz="2844" b="1" dirty="0">
                <a:solidFill>
                  <a:schemeClr val="tx1"/>
                </a:solidFill>
                <a:cs typeface="Times New Roman" pitchFamily="18" charset="0"/>
              </a:rPr>
              <a:t> WIS RTH DCPC </a:t>
            </a:r>
            <a:r>
              <a:rPr lang="it-IT" sz="2844" b="1" dirty="0" err="1">
                <a:solidFill>
                  <a:schemeClr val="tx1"/>
                </a:solidFill>
                <a:cs typeface="Times New Roman" pitchFamily="18" charset="0"/>
              </a:rPr>
              <a:t>Structure</a:t>
            </a:r>
            <a:endParaRPr lang="it-IT" sz="2844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031089"/>
            <a:ext cx="2133600" cy="3245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D2B7A34-7BC1-4929-8982-248BB1D4311B}" type="slidenum">
              <a:rPr lang="it-IT" sz="1244"/>
              <a:pPr>
                <a:defRPr/>
              </a:pPr>
              <a:t>19</a:t>
            </a:fld>
            <a:endParaRPr lang="it-IT" dirty="0"/>
          </a:p>
        </p:txBody>
      </p:sp>
      <p:sp>
        <p:nvSpPr>
          <p:cNvPr id="6" name="Rettangolo arrotondato 5"/>
          <p:cNvSpPr/>
          <p:nvPr/>
        </p:nvSpPr>
        <p:spPr>
          <a:xfrm>
            <a:off x="3444876" y="1545169"/>
            <a:ext cx="2268538" cy="1214966"/>
          </a:xfrm>
          <a:prstGeom prst="roundRect">
            <a:avLst>
              <a:gd name="adj" fmla="val 11212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489" b="1" dirty="0">
                <a:solidFill>
                  <a:srgbClr val="00B050"/>
                </a:solidFill>
              </a:rPr>
              <a:t>GISC</a:t>
            </a:r>
          </a:p>
          <a:p>
            <a:pPr algn="ctr">
              <a:defRPr/>
            </a:pPr>
            <a:r>
              <a:rPr lang="it-IT" sz="2489" b="1" dirty="0">
                <a:solidFill>
                  <a:srgbClr val="00B050"/>
                </a:solidFill>
              </a:rPr>
              <a:t>(DWD)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3444876" y="3080457"/>
            <a:ext cx="2268538" cy="1216378"/>
          </a:xfrm>
          <a:prstGeom prst="roundRect">
            <a:avLst>
              <a:gd name="adj" fmla="val 11212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489" b="1" dirty="0">
                <a:solidFill>
                  <a:srgbClr val="FF0000"/>
                </a:solidFill>
              </a:rPr>
              <a:t>ITALIAN DCPC - RTH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3009901" y="4896557"/>
            <a:ext cx="1354138" cy="896056"/>
          </a:xfrm>
          <a:prstGeom prst="roundRect">
            <a:avLst>
              <a:gd name="adj" fmla="val 112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</a:rPr>
              <a:t>NATIONAL CENTRE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</a:rPr>
              <a:t>(MALTA)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6227764" y="1546578"/>
            <a:ext cx="2268537" cy="1214967"/>
          </a:xfrm>
          <a:prstGeom prst="roundRect">
            <a:avLst>
              <a:gd name="adj" fmla="val 11212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489" b="1" dirty="0">
                <a:solidFill>
                  <a:srgbClr val="00B050"/>
                </a:solidFill>
              </a:rPr>
              <a:t>GISC</a:t>
            </a:r>
          </a:p>
          <a:p>
            <a:pPr algn="ctr">
              <a:defRPr/>
            </a:pPr>
            <a:r>
              <a:rPr lang="it-IT" sz="2489" b="1" dirty="0">
                <a:solidFill>
                  <a:srgbClr val="00B050"/>
                </a:solidFill>
              </a:rPr>
              <a:t>(MOSCOW)</a:t>
            </a:r>
          </a:p>
        </p:txBody>
      </p:sp>
      <p:cxnSp>
        <p:nvCxnSpPr>
          <p:cNvPr id="17" name="Connettore 2 16"/>
          <p:cNvCxnSpPr>
            <a:stCxn id="6" idx="2"/>
          </p:cNvCxnSpPr>
          <p:nvPr/>
        </p:nvCxnSpPr>
        <p:spPr>
          <a:xfrm>
            <a:off x="4579145" y="2760134"/>
            <a:ext cx="120869" cy="348830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>
            <a:off x="4828029" y="2788929"/>
            <a:ext cx="2432270" cy="256028"/>
          </a:xfrm>
          <a:prstGeom prst="straightConnector1">
            <a:avLst/>
          </a:prstGeom>
          <a:ln w="3175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arrotondato 28"/>
          <p:cNvSpPr/>
          <p:nvPr/>
        </p:nvSpPr>
        <p:spPr>
          <a:xfrm>
            <a:off x="1527175" y="4896557"/>
            <a:ext cx="1380640" cy="896056"/>
          </a:xfrm>
          <a:prstGeom prst="roundRect">
            <a:avLst>
              <a:gd name="adj" fmla="val 112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</a:rPr>
              <a:t>NATIONAL CENTRE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</a:rPr>
              <a:t>(LEBANON)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30" name="Rettangolo arrotondato 29"/>
          <p:cNvSpPr/>
          <p:nvPr/>
        </p:nvSpPr>
        <p:spPr>
          <a:xfrm>
            <a:off x="42864" y="4896557"/>
            <a:ext cx="1355725" cy="896056"/>
          </a:xfrm>
          <a:prstGeom prst="roundRect">
            <a:avLst>
              <a:gd name="adj" fmla="val 112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</a:rPr>
              <a:t>NATIONAL CENTRE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</a:rPr>
              <a:t>(GREECE)</a:t>
            </a: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31" name="Connettore 2 30"/>
          <p:cNvCxnSpPr/>
          <p:nvPr/>
        </p:nvCxnSpPr>
        <p:spPr>
          <a:xfrm flipH="1">
            <a:off x="923595" y="4325100"/>
            <a:ext cx="3328371" cy="512057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 flipH="1">
            <a:off x="2395758" y="4325100"/>
            <a:ext cx="2048228" cy="512057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>
            <a:stCxn id="7" idx="2"/>
          </p:cNvCxnSpPr>
          <p:nvPr/>
        </p:nvCxnSpPr>
        <p:spPr>
          <a:xfrm flipH="1">
            <a:off x="3803915" y="4296835"/>
            <a:ext cx="775230" cy="540322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>
            <a:stCxn id="6" idx="3"/>
            <a:endCxn id="9" idx="1"/>
          </p:cNvCxnSpPr>
          <p:nvPr/>
        </p:nvCxnSpPr>
        <p:spPr>
          <a:xfrm>
            <a:off x="5713413" y="2153355"/>
            <a:ext cx="514350" cy="1412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69"/>
          <p:cNvGrpSpPr>
            <a:grpSpLocks/>
          </p:cNvGrpSpPr>
          <p:nvPr/>
        </p:nvGrpSpPr>
        <p:grpSpPr bwMode="auto">
          <a:xfrm>
            <a:off x="7459663" y="4917723"/>
            <a:ext cx="1524000" cy="852311"/>
            <a:chOff x="7459017" y="5108941"/>
            <a:chExt cx="1525110" cy="958859"/>
          </a:xfrm>
        </p:grpSpPr>
        <p:sp>
          <p:nvSpPr>
            <p:cNvPr id="23" name="Rettangolo arrotondato 22"/>
            <p:cNvSpPr/>
            <p:nvPr/>
          </p:nvSpPr>
          <p:spPr>
            <a:xfrm>
              <a:off x="7459017" y="5108941"/>
              <a:ext cx="1239152" cy="752482"/>
            </a:xfrm>
            <a:prstGeom prst="roundRect">
              <a:avLst>
                <a:gd name="adj" fmla="val 11212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2060"/>
                  </a:solidFill>
                </a:rPr>
                <a:t>NATIONAL CENTRES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26" name="Rettangolo arrotondato 25"/>
            <p:cNvSpPr/>
            <p:nvPr/>
          </p:nvSpPr>
          <p:spPr>
            <a:xfrm>
              <a:off x="7592464" y="5210542"/>
              <a:ext cx="1239152" cy="752482"/>
            </a:xfrm>
            <a:prstGeom prst="roundRect">
              <a:avLst>
                <a:gd name="adj" fmla="val 11212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2060"/>
                  </a:solidFill>
                </a:rPr>
                <a:t>NATIONAL CENTRES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22" name="Rettangolo arrotondato 21"/>
            <p:cNvSpPr/>
            <p:nvPr/>
          </p:nvSpPr>
          <p:spPr>
            <a:xfrm>
              <a:off x="7744975" y="5315318"/>
              <a:ext cx="1239152" cy="752482"/>
            </a:xfrm>
            <a:prstGeom prst="roundRect">
              <a:avLst>
                <a:gd name="adj" fmla="val 11212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2060"/>
                  </a:solidFill>
                </a:rPr>
                <a:t>NATIONAL CENTRES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Rettangolo arrotondato 47"/>
          <p:cNvSpPr/>
          <p:nvPr/>
        </p:nvSpPr>
        <p:spPr>
          <a:xfrm>
            <a:off x="4492625" y="4896557"/>
            <a:ext cx="1354138" cy="896056"/>
          </a:xfrm>
          <a:prstGeom prst="roundRect">
            <a:avLst>
              <a:gd name="adj" fmla="val 112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</a:rPr>
              <a:t>NATIONAL CENTRE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</a:rPr>
              <a:t>(TURKEY)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69" name="Rettangolo arrotondato 68"/>
          <p:cNvSpPr/>
          <p:nvPr/>
        </p:nvSpPr>
        <p:spPr>
          <a:xfrm>
            <a:off x="5975351" y="4896557"/>
            <a:ext cx="1354138" cy="896056"/>
          </a:xfrm>
          <a:prstGeom prst="roundRect">
            <a:avLst>
              <a:gd name="adj" fmla="val 112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</a:rPr>
              <a:t>NATIONAL CENTRE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</a:rPr>
              <a:t>(ITALY)</a:t>
            </a: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40" name="Connettore 2 39"/>
          <p:cNvCxnSpPr/>
          <p:nvPr/>
        </p:nvCxnSpPr>
        <p:spPr>
          <a:xfrm>
            <a:off x="5020050" y="4325100"/>
            <a:ext cx="3136348" cy="512057"/>
          </a:xfrm>
          <a:prstGeom prst="straightConnector1">
            <a:avLst/>
          </a:prstGeom>
          <a:ln w="3175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>
            <a:stCxn id="7" idx="2"/>
          </p:cNvCxnSpPr>
          <p:nvPr/>
        </p:nvCxnSpPr>
        <p:spPr>
          <a:xfrm>
            <a:off x="4579145" y="4296835"/>
            <a:ext cx="504912" cy="540322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/>
          <p:cNvCxnSpPr/>
          <p:nvPr/>
        </p:nvCxnSpPr>
        <p:spPr>
          <a:xfrm>
            <a:off x="4764021" y="4325100"/>
            <a:ext cx="1728192" cy="512057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7" descr="http://wego.meteoam.it/web/images/cnmcalogosm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5" y="612687"/>
            <a:ext cx="970774" cy="832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0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Outline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87680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MONGOOS </a:t>
            </a:r>
            <a:r>
              <a:rPr lang="it-IT" sz="3200" dirty="0" err="1" smtClean="0"/>
              <a:t>international</a:t>
            </a:r>
            <a:r>
              <a:rPr lang="it-IT" sz="3200" dirty="0" smtClean="0"/>
              <a:t> </a:t>
            </a:r>
            <a:r>
              <a:rPr lang="it-IT" sz="3200" dirty="0" err="1" smtClean="0"/>
              <a:t>framework</a:t>
            </a:r>
            <a:endParaRPr lang="it-IT" sz="3200" dirty="0" smtClean="0"/>
          </a:p>
          <a:p>
            <a:r>
              <a:rPr lang="it-IT" sz="3200" dirty="0" smtClean="0"/>
              <a:t>MONGOOS data </a:t>
            </a:r>
            <a:r>
              <a:rPr lang="it-IT" sz="3200" dirty="0" err="1" smtClean="0"/>
              <a:t>portal</a:t>
            </a:r>
            <a:endParaRPr lang="it-IT" sz="3200" dirty="0" smtClean="0"/>
          </a:p>
          <a:p>
            <a:r>
              <a:rPr lang="it-IT" sz="3200" dirty="0" smtClean="0"/>
              <a:t>The </a:t>
            </a:r>
            <a:r>
              <a:rPr lang="it-IT" sz="3200" dirty="0" err="1" smtClean="0"/>
              <a:t>Italian</a:t>
            </a:r>
            <a:r>
              <a:rPr lang="it-IT" sz="3200" dirty="0" smtClean="0"/>
              <a:t> </a:t>
            </a:r>
            <a:r>
              <a:rPr lang="it-IT" sz="3200" dirty="0" err="1" smtClean="0"/>
              <a:t>Observing</a:t>
            </a:r>
            <a:r>
              <a:rPr lang="it-IT" sz="3200" dirty="0" smtClean="0"/>
              <a:t> System</a:t>
            </a:r>
          </a:p>
          <a:p>
            <a:r>
              <a:rPr lang="it-IT" sz="3200" dirty="0" smtClean="0"/>
              <a:t>The </a:t>
            </a:r>
            <a:r>
              <a:rPr lang="it-IT" sz="3200" dirty="0" err="1"/>
              <a:t>Italian</a:t>
            </a:r>
            <a:r>
              <a:rPr lang="it-IT" sz="3200" dirty="0"/>
              <a:t> WIS DCPC Centres </a:t>
            </a:r>
            <a:endParaRPr lang="it-IT" sz="3200" dirty="0" smtClean="0"/>
          </a:p>
          <a:p>
            <a:r>
              <a:rPr lang="it-IT" sz="3200" dirty="0" err="1" smtClean="0"/>
              <a:t>Conclusions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870329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3551238" y="1528235"/>
            <a:ext cx="2268537" cy="1214966"/>
          </a:xfrm>
          <a:prstGeom prst="roundRect">
            <a:avLst>
              <a:gd name="adj" fmla="val 11213"/>
            </a:avLst>
          </a:prstGeom>
          <a:solidFill>
            <a:srgbClr val="FFFFFF"/>
          </a:solidFill>
          <a:ln w="2556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lIns="80000" tIns="41600" rIns="80000" bIns="41600" anchor="ctr"/>
          <a:lstStyle/>
          <a:p>
            <a:pPr algn="ctr"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r>
              <a:rPr lang="it-IT" sz="2489" b="1" dirty="0">
                <a:solidFill>
                  <a:srgbClr val="00B050"/>
                </a:solidFill>
                <a:latin typeface="Calibri" pitchFamily="32" charset="0"/>
              </a:rPr>
              <a:t>GISC- DWD</a:t>
            </a:r>
          </a:p>
          <a:p>
            <a:pPr algn="ctr"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r>
              <a:rPr lang="it-IT" sz="2489" b="1" dirty="0">
                <a:solidFill>
                  <a:srgbClr val="00B050"/>
                </a:solidFill>
                <a:latin typeface="Calibri" pitchFamily="32" charset="0"/>
              </a:rPr>
              <a:t>(</a:t>
            </a:r>
            <a:r>
              <a:rPr lang="it-IT" sz="2489" b="1" dirty="0" err="1">
                <a:solidFill>
                  <a:srgbClr val="00B050"/>
                </a:solidFill>
                <a:latin typeface="Calibri" pitchFamily="32" charset="0"/>
              </a:rPr>
              <a:t>principal</a:t>
            </a:r>
            <a:r>
              <a:rPr lang="it-IT" sz="2489" b="1" dirty="0">
                <a:solidFill>
                  <a:srgbClr val="00B050"/>
                </a:solidFill>
                <a:latin typeface="Calibri" pitchFamily="32" charset="0"/>
              </a:rPr>
              <a:t>)</a:t>
            </a: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3419872" y="3063524"/>
            <a:ext cx="2560284" cy="1216378"/>
          </a:xfrm>
          <a:prstGeom prst="roundRect">
            <a:avLst>
              <a:gd name="adj" fmla="val 11213"/>
            </a:avLst>
          </a:prstGeom>
          <a:solidFill>
            <a:srgbClr val="FFFFFF"/>
          </a:solidFill>
          <a:ln w="255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80000" tIns="41600" rIns="80000" bIns="41600" anchor="ctr"/>
          <a:lstStyle/>
          <a:p>
            <a:pPr algn="ctr"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r>
              <a:rPr lang="it-IT" sz="2489" b="1" dirty="0" err="1">
                <a:solidFill>
                  <a:srgbClr val="FF0000"/>
                </a:solidFill>
                <a:latin typeface="Calibri" pitchFamily="32" charset="0"/>
              </a:rPr>
              <a:t>Italian</a:t>
            </a:r>
            <a:r>
              <a:rPr lang="it-IT" sz="2489" b="1" dirty="0">
                <a:solidFill>
                  <a:srgbClr val="FF0000"/>
                </a:solidFill>
                <a:latin typeface="Calibri" pitchFamily="32" charset="0"/>
              </a:rPr>
              <a:t> DCPC RSMC </a:t>
            </a:r>
            <a:r>
              <a:rPr lang="it-IT" sz="2489" b="1" dirty="0" err="1">
                <a:solidFill>
                  <a:srgbClr val="FF0000"/>
                </a:solidFill>
                <a:latin typeface="Calibri" pitchFamily="32" charset="0"/>
              </a:rPr>
              <a:t>MMO-Med</a:t>
            </a:r>
            <a:endParaRPr lang="it-IT" sz="2489" b="1" dirty="0">
              <a:solidFill>
                <a:srgbClr val="FF0000"/>
              </a:solidFill>
              <a:latin typeface="Calibri" pitchFamily="32" charset="0"/>
            </a:endParaRP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3116264" y="4879624"/>
            <a:ext cx="1354137" cy="896056"/>
          </a:xfrm>
          <a:prstGeom prst="roundRect">
            <a:avLst>
              <a:gd name="adj" fmla="val 11213"/>
            </a:avLst>
          </a:prstGeom>
          <a:solidFill>
            <a:srgbClr val="FFFFFF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</p:spPr>
        <p:txBody>
          <a:bodyPr lIns="80000" tIns="41600" rIns="80000" bIns="41600" anchor="ctr"/>
          <a:lstStyle/>
          <a:p>
            <a:pPr algn="ctr"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endParaRPr lang="en-US" sz="2133" b="1" dirty="0">
              <a:solidFill>
                <a:srgbClr val="002060"/>
              </a:solidFill>
              <a:latin typeface="Calibri" pitchFamily="32" charset="0"/>
            </a:endParaRP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6334126" y="1529645"/>
            <a:ext cx="2268538" cy="1214967"/>
          </a:xfrm>
          <a:prstGeom prst="roundRect">
            <a:avLst>
              <a:gd name="adj" fmla="val 11213"/>
            </a:avLst>
          </a:prstGeom>
          <a:solidFill>
            <a:srgbClr val="FFFFFF"/>
          </a:solidFill>
          <a:ln w="2556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lIns="80000" tIns="41600" rIns="80000" bIns="41600" anchor="ctr"/>
          <a:lstStyle/>
          <a:p>
            <a:pPr algn="ctr"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r>
              <a:rPr lang="it-IT" sz="2489" b="1" dirty="0">
                <a:solidFill>
                  <a:srgbClr val="00B050"/>
                </a:solidFill>
                <a:latin typeface="Calibri" pitchFamily="32" charset="0"/>
              </a:rPr>
              <a:t>GISC-MOSCOW</a:t>
            </a:r>
          </a:p>
        </p:txBody>
      </p:sp>
      <p:cxnSp>
        <p:nvCxnSpPr>
          <p:cNvPr id="9224" name="AutoShape 8"/>
          <p:cNvCxnSpPr>
            <a:cxnSpLocks noChangeShapeType="1"/>
            <a:endCxn id="9221" idx="0"/>
          </p:cNvCxnSpPr>
          <p:nvPr/>
        </p:nvCxnSpPr>
        <p:spPr bwMode="auto">
          <a:xfrm>
            <a:off x="4572000" y="2724922"/>
            <a:ext cx="128014" cy="338602"/>
          </a:xfrm>
          <a:prstGeom prst="straightConnector1">
            <a:avLst/>
          </a:prstGeom>
          <a:noFill/>
          <a:ln w="31680">
            <a:solidFill>
              <a:schemeClr val="accent1"/>
            </a:solidFill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9225" name="AutoShape 9"/>
          <p:cNvCxnSpPr>
            <a:cxnSpLocks noChangeShapeType="1"/>
          </p:cNvCxnSpPr>
          <p:nvPr/>
        </p:nvCxnSpPr>
        <p:spPr bwMode="auto">
          <a:xfrm flipH="1">
            <a:off x="4956043" y="2788929"/>
            <a:ext cx="2368263" cy="192021"/>
          </a:xfrm>
          <a:prstGeom prst="straightConnector1">
            <a:avLst/>
          </a:prstGeom>
          <a:noFill/>
          <a:ln w="31680">
            <a:solidFill>
              <a:schemeClr val="accent1"/>
            </a:solidFill>
            <a:prstDash val="sysDash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1633539" y="4879624"/>
            <a:ext cx="1354137" cy="896056"/>
          </a:xfrm>
          <a:prstGeom prst="roundRect">
            <a:avLst>
              <a:gd name="adj" fmla="val 11213"/>
            </a:avLst>
          </a:prstGeom>
          <a:solidFill>
            <a:srgbClr val="FFFFFF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</p:spPr>
        <p:txBody>
          <a:bodyPr lIns="80000" tIns="41600" rIns="80000" bIns="41600" anchor="ctr"/>
          <a:lstStyle/>
          <a:p>
            <a:pPr algn="ctr"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endParaRPr lang="en-US" sz="2489" b="1" dirty="0">
              <a:solidFill>
                <a:srgbClr val="002060"/>
              </a:solidFill>
              <a:latin typeface="Calibri" pitchFamily="32" charset="0"/>
            </a:endParaRPr>
          </a:p>
        </p:txBody>
      </p:sp>
      <p:cxnSp>
        <p:nvCxnSpPr>
          <p:cNvPr id="9227" name="AutoShape 11"/>
          <p:cNvCxnSpPr>
            <a:cxnSpLocks noChangeShapeType="1"/>
          </p:cNvCxnSpPr>
          <p:nvPr/>
        </p:nvCxnSpPr>
        <p:spPr bwMode="auto">
          <a:xfrm flipH="1">
            <a:off x="2459766" y="4325100"/>
            <a:ext cx="1984221" cy="512057"/>
          </a:xfrm>
          <a:prstGeom prst="straightConnector1">
            <a:avLst/>
          </a:prstGeom>
          <a:noFill/>
          <a:ln w="31750">
            <a:solidFill>
              <a:schemeClr val="accent1"/>
            </a:solidFill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9228" name="AutoShape 12"/>
          <p:cNvCxnSpPr>
            <a:cxnSpLocks noChangeShapeType="1"/>
          </p:cNvCxnSpPr>
          <p:nvPr/>
        </p:nvCxnSpPr>
        <p:spPr bwMode="auto">
          <a:xfrm flipH="1">
            <a:off x="3867922" y="4325100"/>
            <a:ext cx="768088" cy="512057"/>
          </a:xfrm>
          <a:prstGeom prst="straightConnector1">
            <a:avLst/>
          </a:prstGeom>
          <a:noFill/>
          <a:ln w="31680">
            <a:solidFill>
              <a:schemeClr val="accent1"/>
            </a:solidFill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9229" name="AutoShape 13"/>
          <p:cNvCxnSpPr>
            <a:cxnSpLocks noChangeShapeType="1"/>
            <a:stCxn id="9220" idx="3"/>
            <a:endCxn id="9223" idx="1"/>
          </p:cNvCxnSpPr>
          <p:nvPr/>
        </p:nvCxnSpPr>
        <p:spPr bwMode="auto">
          <a:xfrm>
            <a:off x="5819775" y="2135013"/>
            <a:ext cx="514350" cy="1411"/>
          </a:xfrm>
          <a:prstGeom prst="straightConnector1">
            <a:avLst/>
          </a:prstGeom>
          <a:noFill/>
          <a:ln w="31680">
            <a:solidFill>
              <a:schemeClr val="accent1"/>
            </a:solidFill>
            <a:miter lim="800000"/>
            <a:headEnd type="triangle" w="med" len="med"/>
            <a:tailEnd type="triangle" w="med" len="med"/>
          </a:ln>
          <a:effectLst/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516328" y="4517121"/>
            <a:ext cx="1522413" cy="850900"/>
            <a:chOff x="4766" y="3203"/>
            <a:chExt cx="959" cy="603"/>
          </a:xfrm>
        </p:grpSpPr>
        <p:sp>
          <p:nvSpPr>
            <p:cNvPr id="9231" name="AutoShape 15"/>
            <p:cNvSpPr>
              <a:spLocks noChangeArrowheads="1"/>
            </p:cNvSpPr>
            <p:nvPr/>
          </p:nvSpPr>
          <p:spPr bwMode="auto">
            <a:xfrm>
              <a:off x="4766" y="3203"/>
              <a:ext cx="780" cy="473"/>
            </a:xfrm>
            <a:prstGeom prst="roundRect">
              <a:avLst>
                <a:gd name="adj" fmla="val 11213"/>
              </a:avLst>
            </a:prstGeom>
            <a:solidFill>
              <a:srgbClr val="FFFFFF"/>
            </a:solidFill>
            <a:ln w="25560">
              <a:solidFill>
                <a:srgbClr val="385D8A"/>
              </a:solidFill>
              <a:prstDash val="sysDot"/>
              <a:miter lim="800000"/>
              <a:headEnd/>
              <a:tailEnd/>
            </a:ln>
            <a:effectLst/>
          </p:spPr>
          <p:txBody>
            <a:bodyPr lIns="80000" tIns="41600" rIns="80000" bIns="41600" anchor="ctr"/>
            <a:lstStyle/>
            <a:p>
              <a:pPr>
                <a:tabLst>
                  <a:tab pos="0" algn="l"/>
                  <a:tab pos="812810" algn="l"/>
                  <a:tab pos="1625620" algn="l"/>
                  <a:tab pos="2438430" algn="l"/>
                  <a:tab pos="3251241" algn="l"/>
                  <a:tab pos="4064051" algn="l"/>
                  <a:tab pos="4876861" algn="l"/>
                  <a:tab pos="5689671" algn="l"/>
                  <a:tab pos="6502481" algn="l"/>
                  <a:tab pos="7315291" algn="l"/>
                  <a:tab pos="8128102" algn="l"/>
                  <a:tab pos="8940912" algn="l"/>
                </a:tabLst>
              </a:pPr>
              <a:r>
                <a:rPr lang="en-US" sz="1600" b="1">
                  <a:solidFill>
                    <a:srgbClr val="FFFFFF"/>
                  </a:solidFill>
                  <a:latin typeface="Calibri" pitchFamily="32" charset="0"/>
                </a:rPr>
                <a:t>NATIONAL</a:t>
              </a:r>
              <a:r>
                <a:rPr lang="en-US" sz="1600" b="1">
                  <a:solidFill>
                    <a:srgbClr val="002060"/>
                  </a:solidFill>
                  <a:latin typeface="Calibri" pitchFamily="32" charset="0"/>
                </a:rPr>
                <a:t> CENTRES</a:t>
              </a:r>
            </a:p>
          </p:txBody>
        </p:sp>
        <p:sp>
          <p:nvSpPr>
            <p:cNvPr id="9232" name="AutoShape 16"/>
            <p:cNvSpPr>
              <a:spLocks noChangeArrowheads="1"/>
            </p:cNvSpPr>
            <p:nvPr/>
          </p:nvSpPr>
          <p:spPr bwMode="auto">
            <a:xfrm>
              <a:off x="4850" y="3267"/>
              <a:ext cx="780" cy="473"/>
            </a:xfrm>
            <a:prstGeom prst="roundRect">
              <a:avLst>
                <a:gd name="adj" fmla="val 11213"/>
              </a:avLst>
            </a:prstGeom>
            <a:solidFill>
              <a:srgbClr val="FFFFFF"/>
            </a:solidFill>
            <a:ln w="25560">
              <a:solidFill>
                <a:srgbClr val="385D8A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1600"/>
            </a:p>
          </p:txBody>
        </p:sp>
        <p:sp>
          <p:nvSpPr>
            <p:cNvPr id="9233" name="AutoShape 17"/>
            <p:cNvSpPr>
              <a:spLocks noChangeArrowheads="1"/>
            </p:cNvSpPr>
            <p:nvPr/>
          </p:nvSpPr>
          <p:spPr bwMode="auto">
            <a:xfrm>
              <a:off x="4945" y="3333"/>
              <a:ext cx="780" cy="473"/>
            </a:xfrm>
            <a:prstGeom prst="roundRect">
              <a:avLst>
                <a:gd name="adj" fmla="val 11213"/>
              </a:avLst>
            </a:prstGeom>
            <a:solidFill>
              <a:srgbClr val="FFFFFF"/>
            </a:solidFill>
            <a:ln w="25560">
              <a:solidFill>
                <a:srgbClr val="385D8A"/>
              </a:solidFill>
              <a:prstDash val="sysDot"/>
              <a:miter lim="800000"/>
              <a:headEnd/>
              <a:tailEnd/>
            </a:ln>
            <a:effectLst/>
          </p:spPr>
          <p:txBody>
            <a:bodyPr lIns="80000" tIns="41600" rIns="80000" bIns="41600" anchor="ctr"/>
            <a:lstStyle/>
            <a:p>
              <a:pPr algn="ctr">
                <a:tabLst>
                  <a:tab pos="0" algn="l"/>
                  <a:tab pos="812810" algn="l"/>
                  <a:tab pos="1625620" algn="l"/>
                  <a:tab pos="2438430" algn="l"/>
                  <a:tab pos="3251241" algn="l"/>
                  <a:tab pos="4064051" algn="l"/>
                  <a:tab pos="4876861" algn="l"/>
                  <a:tab pos="5689671" algn="l"/>
                  <a:tab pos="6502481" algn="l"/>
                  <a:tab pos="7315291" algn="l"/>
                  <a:tab pos="8128102" algn="l"/>
                  <a:tab pos="8940912" algn="l"/>
                </a:tabLst>
              </a:pPr>
              <a:r>
                <a:rPr lang="en-US" sz="2133" b="1" dirty="0">
                  <a:solidFill>
                    <a:srgbClr val="002060"/>
                  </a:solidFill>
                  <a:latin typeface="Calibri" pitchFamily="32" charset="0"/>
                </a:rPr>
                <a:t>OTHER NCs</a:t>
              </a:r>
            </a:p>
          </p:txBody>
        </p:sp>
      </p:grpSp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4598988" y="4879624"/>
            <a:ext cx="1354137" cy="896056"/>
          </a:xfrm>
          <a:prstGeom prst="roundRect">
            <a:avLst>
              <a:gd name="adj" fmla="val 11213"/>
            </a:avLst>
          </a:prstGeom>
          <a:solidFill>
            <a:srgbClr val="FFFFFF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</p:spPr>
        <p:txBody>
          <a:bodyPr lIns="80000" tIns="41600" rIns="80000" bIns="41600" anchor="ctr"/>
          <a:lstStyle/>
          <a:p>
            <a:pPr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endParaRPr lang="en-US" sz="1244" b="1" dirty="0">
              <a:solidFill>
                <a:srgbClr val="002060"/>
              </a:solidFill>
              <a:latin typeface="Calibri" pitchFamily="32" charset="0"/>
            </a:endParaRPr>
          </a:p>
          <a:p>
            <a:pPr algn="ctr"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r>
              <a:rPr lang="en-US" sz="1244" b="1" dirty="0">
                <a:solidFill>
                  <a:srgbClr val="002060"/>
                </a:solidFill>
                <a:latin typeface="Calibri" pitchFamily="32" charset="0"/>
              </a:rPr>
              <a:t/>
            </a:r>
            <a:br>
              <a:rPr lang="en-US" sz="1244" b="1" dirty="0">
                <a:solidFill>
                  <a:srgbClr val="002060"/>
                </a:solidFill>
                <a:latin typeface="Calibri" pitchFamily="32" charset="0"/>
              </a:rPr>
            </a:br>
            <a:endParaRPr lang="en-US" sz="1244" b="1" dirty="0">
              <a:solidFill>
                <a:srgbClr val="002060"/>
              </a:solidFill>
              <a:latin typeface="Calibri" pitchFamily="32" charset="0"/>
            </a:endParaRPr>
          </a:p>
        </p:txBody>
      </p:sp>
      <p:cxnSp>
        <p:nvCxnSpPr>
          <p:cNvPr id="9235" name="AutoShape 19"/>
          <p:cNvCxnSpPr>
            <a:cxnSpLocks noChangeShapeType="1"/>
          </p:cNvCxnSpPr>
          <p:nvPr/>
        </p:nvCxnSpPr>
        <p:spPr bwMode="auto">
          <a:xfrm>
            <a:off x="4892036" y="4325100"/>
            <a:ext cx="2560284" cy="512057"/>
          </a:xfrm>
          <a:prstGeom prst="straightConnector1">
            <a:avLst/>
          </a:prstGeom>
          <a:noFill/>
          <a:ln w="31680">
            <a:solidFill>
              <a:schemeClr val="accent1"/>
            </a:solidFill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9236" name="AutoShape 20"/>
          <p:cNvCxnSpPr>
            <a:cxnSpLocks noChangeShapeType="1"/>
          </p:cNvCxnSpPr>
          <p:nvPr/>
        </p:nvCxnSpPr>
        <p:spPr bwMode="auto">
          <a:xfrm>
            <a:off x="4764021" y="4325100"/>
            <a:ext cx="448050" cy="512057"/>
          </a:xfrm>
          <a:prstGeom prst="straightConnector1">
            <a:avLst/>
          </a:prstGeom>
          <a:noFill/>
          <a:ln w="31680">
            <a:solidFill>
              <a:schemeClr val="accent1"/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2" name="Rectangle 6"/>
          <p:cNvSpPr txBox="1">
            <a:spLocks noChangeArrowheads="1"/>
          </p:cNvSpPr>
          <p:nvPr/>
        </p:nvSpPr>
        <p:spPr>
          <a:xfrm>
            <a:off x="91502" y="548680"/>
            <a:ext cx="8064896" cy="576064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it-IT" sz="2844" b="1" kern="0" dirty="0" err="1">
                <a:latin typeface="+mj-lt"/>
                <a:ea typeface="+mj-ea"/>
                <a:cs typeface="Times New Roman" pitchFamily="18" charset="0"/>
              </a:rPr>
              <a:t>Italian</a:t>
            </a:r>
            <a:r>
              <a:rPr lang="it-IT" sz="2844" b="1" kern="0" dirty="0">
                <a:latin typeface="+mj-lt"/>
                <a:ea typeface="+mj-ea"/>
                <a:cs typeface="Times New Roman" pitchFamily="18" charset="0"/>
              </a:rPr>
              <a:t> WIS </a:t>
            </a:r>
            <a:r>
              <a:rPr lang="it-IT" sz="2844" b="1" dirty="0"/>
              <a:t>DCPC RSMC </a:t>
            </a:r>
            <a:r>
              <a:rPr lang="it-IT" sz="2844" b="1" dirty="0" err="1"/>
              <a:t>MMO-Med</a:t>
            </a:r>
            <a:r>
              <a:rPr lang="it-IT" sz="2844" b="1" dirty="0"/>
              <a:t> </a:t>
            </a:r>
            <a:r>
              <a:rPr lang="it-IT" sz="2844" b="1" kern="0" dirty="0" err="1">
                <a:latin typeface="+mj-lt"/>
                <a:ea typeface="+mj-ea"/>
                <a:cs typeface="Times New Roman" pitchFamily="18" charset="0"/>
              </a:rPr>
              <a:t>Structure</a:t>
            </a:r>
            <a:endParaRPr lang="it-IT" sz="2844" b="1" kern="0" dirty="0"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947708" y="5477228"/>
            <a:ext cx="752123" cy="3231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000" tIns="40000" rIns="80000" bIns="40000"/>
          <a:lstStyle/>
          <a:p>
            <a:pPr>
              <a:lnSpc>
                <a:spcPct val="90000"/>
              </a:lnSpc>
              <a:spcBef>
                <a:spcPts val="533"/>
              </a:spcBef>
              <a:tabLst>
                <a:tab pos="0" algn="l"/>
                <a:tab pos="397938" algn="l"/>
                <a:tab pos="797288" algn="l"/>
                <a:tab pos="1196637" algn="l"/>
                <a:tab pos="1595987" algn="l"/>
                <a:tab pos="1995336" algn="l"/>
                <a:tab pos="2394686" algn="l"/>
                <a:tab pos="2794035" algn="l"/>
                <a:tab pos="3193385" algn="l"/>
                <a:tab pos="3592734" algn="l"/>
                <a:tab pos="3992084" algn="l"/>
                <a:tab pos="4391433" algn="l"/>
                <a:tab pos="4790783" algn="l"/>
                <a:tab pos="5190132" algn="l"/>
                <a:tab pos="5589481" algn="l"/>
                <a:tab pos="5988830" algn="l"/>
                <a:tab pos="6388180" algn="l"/>
                <a:tab pos="6787529" algn="l"/>
                <a:tab pos="7186879" algn="l"/>
                <a:tab pos="7586228" algn="l"/>
                <a:tab pos="7985578" algn="l"/>
              </a:tabLst>
            </a:pPr>
            <a:r>
              <a:rPr lang="it-IT" sz="1422" b="1" i="1" dirty="0">
                <a:solidFill>
                  <a:schemeClr val="accent4"/>
                </a:solidFill>
                <a:latin typeface="Calibri" pitchFamily="32" charset="0"/>
              </a:rPr>
              <a:t>   INGV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1923177" y="5733256"/>
            <a:ext cx="77187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r>
              <a:rPr lang="en-US" sz="2133" b="1" dirty="0">
                <a:solidFill>
                  <a:schemeClr val="accent1"/>
                </a:solidFill>
                <a:latin typeface="Calibri" pitchFamily="32" charset="0"/>
              </a:rPr>
              <a:t>INGV</a:t>
            </a: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5723" y="4965171"/>
            <a:ext cx="527756" cy="52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" name="Rettangolo 29"/>
          <p:cNvSpPr/>
          <p:nvPr/>
        </p:nvSpPr>
        <p:spPr>
          <a:xfrm>
            <a:off x="3345606" y="5733256"/>
            <a:ext cx="851516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r>
              <a:rPr lang="en-US" sz="2133" b="1" dirty="0">
                <a:solidFill>
                  <a:schemeClr val="accent1"/>
                </a:solidFill>
                <a:latin typeface="Calibri" pitchFamily="32" charset="0"/>
              </a:rPr>
              <a:t>ISPRA</a:t>
            </a: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1269" y="4901164"/>
            <a:ext cx="900696" cy="840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3" name="Rettangolo 32"/>
          <p:cNvSpPr/>
          <p:nvPr/>
        </p:nvSpPr>
        <p:spPr>
          <a:xfrm>
            <a:off x="4956042" y="5733256"/>
            <a:ext cx="673582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dirty="0">
                <a:solidFill>
                  <a:schemeClr val="accent1"/>
                </a:solidFill>
                <a:latin typeface="Calibri" pitchFamily="32" charset="0"/>
              </a:rPr>
              <a:t>OGS</a:t>
            </a:r>
            <a:endParaRPr lang="it-IT" sz="2133" dirty="0">
              <a:solidFill>
                <a:schemeClr val="accent1"/>
              </a:solidFill>
            </a:endParaRPr>
          </a:p>
        </p:txBody>
      </p:sp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6043" y="5070430"/>
            <a:ext cx="702733" cy="53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" name="Picture 7" descr="http://wego.meteoam.it/web/images/cnmcalogosmal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7717" y="612687"/>
            <a:ext cx="970774" cy="832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588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381000" y="1895122"/>
            <a:ext cx="8610600" cy="3644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000" tIns="41600" rIns="80000" bIns="41600"/>
          <a:lstStyle/>
          <a:p>
            <a:pPr>
              <a:lnSpc>
                <a:spcPct val="90000"/>
              </a:lnSpc>
              <a:spcBef>
                <a:spcPts val="489"/>
              </a:spcBef>
              <a:tabLst>
                <a:tab pos="0" algn="l"/>
                <a:tab pos="397938" algn="l"/>
                <a:tab pos="797288" algn="l"/>
                <a:tab pos="1196637" algn="l"/>
                <a:tab pos="1595987" algn="l"/>
                <a:tab pos="1995336" algn="l"/>
                <a:tab pos="2394686" algn="l"/>
                <a:tab pos="2794035" algn="l"/>
                <a:tab pos="3193385" algn="l"/>
                <a:tab pos="3592734" algn="l"/>
                <a:tab pos="3992084" algn="l"/>
                <a:tab pos="4391433" algn="l"/>
                <a:tab pos="4790783" algn="l"/>
                <a:tab pos="5190132" algn="l"/>
                <a:tab pos="5589481" algn="l"/>
                <a:tab pos="5988830" algn="l"/>
                <a:tab pos="6388180" algn="l"/>
                <a:tab pos="6787529" algn="l"/>
                <a:tab pos="7186879" algn="l"/>
                <a:tab pos="7586228" algn="l"/>
                <a:tab pos="7985578" algn="l"/>
              </a:tabLst>
            </a:pPr>
            <a:endParaRPr lang="en-US" sz="2844">
              <a:latin typeface="Calibri" pitchFamily="32" charset="0"/>
            </a:endParaRPr>
          </a:p>
          <a:p>
            <a:pPr>
              <a:lnSpc>
                <a:spcPct val="90000"/>
              </a:lnSpc>
              <a:spcBef>
                <a:spcPts val="489"/>
              </a:spcBef>
              <a:tabLst>
                <a:tab pos="0" algn="l"/>
                <a:tab pos="397938" algn="l"/>
                <a:tab pos="797288" algn="l"/>
                <a:tab pos="1196637" algn="l"/>
                <a:tab pos="1595987" algn="l"/>
                <a:tab pos="1995336" algn="l"/>
                <a:tab pos="2394686" algn="l"/>
                <a:tab pos="2794035" algn="l"/>
                <a:tab pos="3193385" algn="l"/>
                <a:tab pos="3592734" algn="l"/>
                <a:tab pos="3992084" algn="l"/>
                <a:tab pos="4391433" algn="l"/>
                <a:tab pos="4790783" algn="l"/>
                <a:tab pos="5190132" algn="l"/>
                <a:tab pos="5589481" algn="l"/>
                <a:tab pos="5988830" algn="l"/>
                <a:tab pos="6388180" algn="l"/>
                <a:tab pos="6787529" algn="l"/>
                <a:tab pos="7186879" algn="l"/>
                <a:tab pos="7586228" algn="l"/>
                <a:tab pos="7985578" algn="l"/>
              </a:tabLst>
            </a:pPr>
            <a:endParaRPr lang="en-US" sz="2844">
              <a:latin typeface="Calibri" pitchFamily="32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989014" y="317500"/>
            <a:ext cx="8153400" cy="9835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000" tIns="41600" rIns="80000" bIns="41600" anchor="ctr"/>
          <a:lstStyle/>
          <a:p>
            <a:pPr algn="ctr">
              <a:tabLst>
                <a:tab pos="0" algn="l"/>
                <a:tab pos="397938" algn="l"/>
                <a:tab pos="797288" algn="l"/>
                <a:tab pos="1196637" algn="l"/>
                <a:tab pos="1595987" algn="l"/>
                <a:tab pos="1995336" algn="l"/>
                <a:tab pos="2394686" algn="l"/>
                <a:tab pos="2794035" algn="l"/>
                <a:tab pos="3193385" algn="l"/>
                <a:tab pos="3592734" algn="l"/>
                <a:tab pos="3992084" algn="l"/>
                <a:tab pos="4391433" algn="l"/>
                <a:tab pos="4790783" algn="l"/>
                <a:tab pos="5190132" algn="l"/>
                <a:tab pos="5589481" algn="l"/>
                <a:tab pos="5988830" algn="l"/>
                <a:tab pos="6388180" algn="l"/>
                <a:tab pos="6787529" algn="l"/>
                <a:tab pos="7186879" algn="l"/>
                <a:tab pos="7586228" algn="l"/>
                <a:tab pos="7985578" algn="l"/>
              </a:tabLst>
            </a:pPr>
            <a:endParaRPr lang="en-US" sz="3200" dirty="0">
              <a:latin typeface="Century Gothic" pitchFamily="32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987602" y="420666"/>
            <a:ext cx="7104789" cy="99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89" b="1" dirty="0" err="1"/>
              <a:t>Italian</a:t>
            </a:r>
            <a:r>
              <a:rPr lang="it-IT" sz="2489" b="1" dirty="0"/>
              <a:t> DCPC RSMC </a:t>
            </a:r>
            <a:r>
              <a:rPr lang="it-IT" sz="2489" b="1" dirty="0" smtClean="0"/>
              <a:t>MMO-</a:t>
            </a:r>
            <a:r>
              <a:rPr lang="it-IT" sz="2489" b="1" dirty="0" err="1" smtClean="0"/>
              <a:t>Med</a:t>
            </a:r>
            <a:endParaRPr lang="it-IT" sz="2489" b="1" dirty="0"/>
          </a:p>
          <a:p>
            <a:pPr algn="ctr"/>
            <a:endParaRPr lang="it-IT" sz="1244" b="1" dirty="0"/>
          </a:p>
          <a:p>
            <a:pPr algn="ctr"/>
            <a:r>
              <a:rPr lang="it-IT" sz="2133" b="1" dirty="0" err="1" smtClean="0"/>
              <a:t>Examples</a:t>
            </a:r>
            <a:r>
              <a:rPr lang="it-IT" sz="2133" b="1" dirty="0" smtClean="0"/>
              <a:t> of </a:t>
            </a:r>
            <a:r>
              <a:rPr lang="it-IT" sz="2133" b="1" dirty="0" err="1" smtClean="0"/>
              <a:t>porducts</a:t>
            </a:r>
            <a:endParaRPr lang="it-IT" sz="2133" dirty="0"/>
          </a:p>
        </p:txBody>
      </p:sp>
      <p:pic>
        <p:nvPicPr>
          <p:cNvPr id="10" name="Picture 7" descr="http://wego.meteoam.it/web/images/cnmcalogo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7717" y="612687"/>
            <a:ext cx="970774" cy="832092"/>
          </a:xfrm>
          <a:prstGeom prst="rect">
            <a:avLst/>
          </a:prstGeom>
          <a:noFill/>
        </p:spPr>
      </p:pic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516467" y="2870682"/>
            <a:ext cx="8610600" cy="3644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000" tIns="41600" rIns="80000" bIns="41600"/>
          <a:lstStyle/>
          <a:p>
            <a:pPr>
              <a:lnSpc>
                <a:spcPct val="90000"/>
              </a:lnSpc>
              <a:spcBef>
                <a:spcPts val="489"/>
              </a:spcBef>
              <a:tabLst>
                <a:tab pos="0" algn="l"/>
                <a:tab pos="397938" algn="l"/>
                <a:tab pos="797288" algn="l"/>
                <a:tab pos="1196637" algn="l"/>
                <a:tab pos="1595987" algn="l"/>
                <a:tab pos="1995336" algn="l"/>
                <a:tab pos="2394686" algn="l"/>
                <a:tab pos="2794035" algn="l"/>
                <a:tab pos="3193385" algn="l"/>
                <a:tab pos="3592734" algn="l"/>
                <a:tab pos="3992084" algn="l"/>
                <a:tab pos="4391433" algn="l"/>
                <a:tab pos="4790783" algn="l"/>
                <a:tab pos="5190132" algn="l"/>
                <a:tab pos="5589481" algn="l"/>
                <a:tab pos="5988830" algn="l"/>
                <a:tab pos="6388180" algn="l"/>
                <a:tab pos="6787529" algn="l"/>
                <a:tab pos="7186879" algn="l"/>
                <a:tab pos="7586228" algn="l"/>
                <a:tab pos="7985578" algn="l"/>
              </a:tabLst>
            </a:pPr>
            <a:endParaRPr lang="en-US" sz="2844">
              <a:latin typeface="Calibri" pitchFamily="32" charset="0"/>
            </a:endParaRPr>
          </a:p>
          <a:p>
            <a:pPr>
              <a:lnSpc>
                <a:spcPct val="90000"/>
              </a:lnSpc>
              <a:spcBef>
                <a:spcPts val="489"/>
              </a:spcBef>
              <a:tabLst>
                <a:tab pos="0" algn="l"/>
                <a:tab pos="397938" algn="l"/>
                <a:tab pos="797288" algn="l"/>
                <a:tab pos="1196637" algn="l"/>
                <a:tab pos="1595987" algn="l"/>
                <a:tab pos="1995336" algn="l"/>
                <a:tab pos="2394686" algn="l"/>
                <a:tab pos="2794035" algn="l"/>
                <a:tab pos="3193385" algn="l"/>
                <a:tab pos="3592734" algn="l"/>
                <a:tab pos="3992084" algn="l"/>
                <a:tab pos="4391433" algn="l"/>
                <a:tab pos="4790783" algn="l"/>
                <a:tab pos="5190132" algn="l"/>
                <a:tab pos="5589481" algn="l"/>
                <a:tab pos="5988830" algn="l"/>
                <a:tab pos="6388180" algn="l"/>
                <a:tab pos="6787529" algn="l"/>
                <a:tab pos="7186879" algn="l"/>
                <a:tab pos="7586228" algn="l"/>
                <a:tab pos="7985578" algn="l"/>
              </a:tabLst>
            </a:pPr>
            <a:endParaRPr lang="en-US" sz="2844">
              <a:latin typeface="Calibri" pitchFamily="32" charset="0"/>
            </a:endParaRPr>
          </a:p>
        </p:txBody>
      </p:sp>
      <p:pic>
        <p:nvPicPr>
          <p:cNvPr id="502786" name="Picture 2" descr="http://www.bretagna-vacanze.com/var/crtbre/storage/images/media/images/decouvrir/emblematiques/baie-du-mont-saint-michel/baie-du-mt-st-michel/575658-1-fre-FR/baie-du-mt-st-michel_large_rw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37" y="404664"/>
            <a:ext cx="1730382" cy="1152128"/>
          </a:xfrm>
          <a:prstGeom prst="rect">
            <a:avLst/>
          </a:prstGeom>
          <a:noFill/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4007" y="3172972"/>
            <a:ext cx="8988491" cy="1984220"/>
          </a:xfrm>
          <a:prstGeom prst="rect">
            <a:avLst/>
          </a:prstGeom>
          <a:ln/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3393" indent="-303393" algn="just">
              <a:spcBef>
                <a:spcPts val="711"/>
              </a:spcBef>
              <a:buFont typeface="Arial" pitchFamily="34" charset="0"/>
              <a:buNone/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r>
              <a:rPr lang="en-GB" sz="1778" b="1" dirty="0" smtClean="0"/>
              <a:t>                                          </a:t>
            </a:r>
            <a:r>
              <a:rPr lang="en-GB" sz="1956" b="1" dirty="0" smtClean="0"/>
              <a:t>Marine Meteorological products</a:t>
            </a:r>
          </a:p>
          <a:p>
            <a:pPr marL="303393" indent="-303393" algn="just">
              <a:spcBef>
                <a:spcPts val="711"/>
              </a:spcBef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 smtClean="0"/>
          </a:p>
          <a:p>
            <a:pPr marL="303393" indent="-303393" algn="just">
              <a:spcBef>
                <a:spcPts val="711"/>
              </a:spcBef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 smtClean="0"/>
          </a:p>
          <a:p>
            <a:pPr marL="303393" indent="-303393" algn="just">
              <a:spcBef>
                <a:spcPts val="711"/>
              </a:spcBef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 smtClean="0"/>
          </a:p>
          <a:p>
            <a:pPr marL="0" indent="-303393" algn="just">
              <a:spcBef>
                <a:spcPts val="1600"/>
              </a:spcBef>
              <a:buFont typeface="Arial" pitchFamily="34" charset="0"/>
              <a:buNone/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r>
              <a:rPr lang="en-GB" sz="1778" b="1" dirty="0" smtClean="0"/>
              <a:t>                                             </a:t>
            </a:r>
          </a:p>
          <a:p>
            <a:pPr marL="303393" indent="-303393" algn="just">
              <a:spcBef>
                <a:spcPts val="711"/>
              </a:spcBef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 smtClean="0"/>
          </a:p>
          <a:p>
            <a:pPr marL="303393" indent="-303393" algn="just">
              <a:spcBef>
                <a:spcPts val="711"/>
              </a:spcBef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 smtClean="0"/>
          </a:p>
          <a:p>
            <a:pPr marL="303393" indent="-303393" algn="just">
              <a:spcBef>
                <a:spcPts val="711"/>
              </a:spcBef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 smtClean="0"/>
          </a:p>
          <a:p>
            <a:pPr marL="303393" indent="-303393" algn="just">
              <a:spcBef>
                <a:spcPts val="711"/>
              </a:spcBef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 smtClean="0"/>
          </a:p>
          <a:p>
            <a:pPr marL="303393" indent="-303393">
              <a:spcBef>
                <a:spcPts val="711"/>
              </a:spcBef>
              <a:buFont typeface="Arial" pitchFamily="34" charset="0"/>
              <a:buNone/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 smtClean="0"/>
          </a:p>
          <a:p>
            <a:pPr marL="303393" indent="-303393">
              <a:spcBef>
                <a:spcPts val="533"/>
              </a:spcBef>
              <a:buFont typeface="Arial" pitchFamily="34" charset="0"/>
              <a:buNone/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711" b="1" dirty="0"/>
          </a:p>
        </p:txBody>
      </p:sp>
      <p:graphicFrame>
        <p:nvGraphicFramePr>
          <p:cNvPr id="13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149038"/>
              </p:ext>
            </p:extLst>
          </p:nvPr>
        </p:nvGraphicFramePr>
        <p:xfrm>
          <a:off x="846138" y="3685029"/>
          <a:ext cx="7834312" cy="1397844"/>
        </p:xfrm>
        <a:graphic>
          <a:graphicData uri="http://schemas.openxmlformats.org/drawingml/2006/table">
            <a:tbl>
              <a:tblPr/>
              <a:tblGrid>
                <a:gridCol w="3235325"/>
                <a:gridCol w="4598987"/>
              </a:tblGrid>
              <a:tr h="39811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Observations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 </a:t>
                      </a:r>
                    </a:p>
                  </a:txBody>
                  <a:tcPr marL="90000" marR="90000" marT="54144" marB="416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Wave monitoring system</a:t>
                      </a:r>
                    </a:p>
                  </a:txBody>
                  <a:tcPr marL="90000" marR="90000" marT="52575" marB="416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99972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Forecasts</a:t>
                      </a:r>
                    </a:p>
                  </a:txBody>
                  <a:tcPr marL="90000" marR="90000" marT="54144" marB="416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NWP including EPS; post-processing including expert systems; value-added products</a:t>
                      </a:r>
                    </a:p>
                  </a:txBody>
                  <a:tcPr marL="90000" marR="90000" marT="51008" marB="416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5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381000" y="1895122"/>
            <a:ext cx="8610600" cy="3644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000" tIns="41600" rIns="80000" bIns="41600"/>
          <a:lstStyle/>
          <a:p>
            <a:pPr>
              <a:lnSpc>
                <a:spcPct val="90000"/>
              </a:lnSpc>
              <a:spcBef>
                <a:spcPts val="489"/>
              </a:spcBef>
              <a:tabLst>
                <a:tab pos="0" algn="l"/>
                <a:tab pos="397938" algn="l"/>
                <a:tab pos="797288" algn="l"/>
                <a:tab pos="1196637" algn="l"/>
                <a:tab pos="1595987" algn="l"/>
                <a:tab pos="1995336" algn="l"/>
                <a:tab pos="2394686" algn="l"/>
                <a:tab pos="2794035" algn="l"/>
                <a:tab pos="3193385" algn="l"/>
                <a:tab pos="3592734" algn="l"/>
                <a:tab pos="3992084" algn="l"/>
                <a:tab pos="4391433" algn="l"/>
                <a:tab pos="4790783" algn="l"/>
                <a:tab pos="5190132" algn="l"/>
                <a:tab pos="5589481" algn="l"/>
                <a:tab pos="5988830" algn="l"/>
                <a:tab pos="6388180" algn="l"/>
                <a:tab pos="6787529" algn="l"/>
                <a:tab pos="7186879" algn="l"/>
                <a:tab pos="7586228" algn="l"/>
                <a:tab pos="7985578" algn="l"/>
              </a:tabLst>
            </a:pPr>
            <a:endParaRPr lang="en-US" sz="2844">
              <a:latin typeface="Calibri" pitchFamily="32" charset="0"/>
            </a:endParaRPr>
          </a:p>
          <a:p>
            <a:pPr>
              <a:lnSpc>
                <a:spcPct val="90000"/>
              </a:lnSpc>
              <a:spcBef>
                <a:spcPts val="489"/>
              </a:spcBef>
              <a:tabLst>
                <a:tab pos="0" algn="l"/>
                <a:tab pos="397938" algn="l"/>
                <a:tab pos="797288" algn="l"/>
                <a:tab pos="1196637" algn="l"/>
                <a:tab pos="1595987" algn="l"/>
                <a:tab pos="1995336" algn="l"/>
                <a:tab pos="2394686" algn="l"/>
                <a:tab pos="2794035" algn="l"/>
                <a:tab pos="3193385" algn="l"/>
                <a:tab pos="3592734" algn="l"/>
                <a:tab pos="3992084" algn="l"/>
                <a:tab pos="4391433" algn="l"/>
                <a:tab pos="4790783" algn="l"/>
                <a:tab pos="5190132" algn="l"/>
                <a:tab pos="5589481" algn="l"/>
                <a:tab pos="5988830" algn="l"/>
                <a:tab pos="6388180" algn="l"/>
                <a:tab pos="6787529" algn="l"/>
                <a:tab pos="7186879" algn="l"/>
                <a:tab pos="7586228" algn="l"/>
                <a:tab pos="7985578" algn="l"/>
              </a:tabLst>
            </a:pPr>
            <a:endParaRPr lang="en-US" sz="2844">
              <a:latin typeface="Calibri" pitchFamily="32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989014" y="317500"/>
            <a:ext cx="8153400" cy="9835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000" tIns="41600" rIns="80000" bIns="41600" anchor="ctr"/>
          <a:lstStyle/>
          <a:p>
            <a:pPr algn="ctr">
              <a:tabLst>
                <a:tab pos="0" algn="l"/>
                <a:tab pos="397938" algn="l"/>
                <a:tab pos="797288" algn="l"/>
                <a:tab pos="1196637" algn="l"/>
                <a:tab pos="1595987" algn="l"/>
                <a:tab pos="1995336" algn="l"/>
                <a:tab pos="2394686" algn="l"/>
                <a:tab pos="2794035" algn="l"/>
                <a:tab pos="3193385" algn="l"/>
                <a:tab pos="3592734" algn="l"/>
                <a:tab pos="3992084" algn="l"/>
                <a:tab pos="4391433" algn="l"/>
                <a:tab pos="4790783" algn="l"/>
                <a:tab pos="5190132" algn="l"/>
                <a:tab pos="5589481" algn="l"/>
                <a:tab pos="5988830" algn="l"/>
                <a:tab pos="6388180" algn="l"/>
                <a:tab pos="6787529" algn="l"/>
                <a:tab pos="7186879" algn="l"/>
                <a:tab pos="7586228" algn="l"/>
                <a:tab pos="7985578" algn="l"/>
              </a:tabLst>
            </a:pPr>
            <a:endParaRPr lang="en-US" sz="3200" dirty="0">
              <a:latin typeface="Century Gothic" pitchFamily="32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8840"/>
            <a:ext cx="9052498" cy="4416491"/>
          </a:xfrm>
          <a:prstGeom prst="rect">
            <a:avLst/>
          </a:prstGeom>
          <a:ln/>
        </p:spPr>
        <p:txBody>
          <a:bodyPr anchor="t"/>
          <a:lstStyle/>
          <a:p>
            <a:pPr marL="303393" indent="-303393" algn="just">
              <a:spcBef>
                <a:spcPts val="711"/>
              </a:spcBef>
              <a:buNone/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r>
              <a:rPr lang="en-GB" sz="1778" b="1" dirty="0"/>
              <a:t>          					         </a:t>
            </a:r>
            <a:r>
              <a:rPr lang="en-GB" sz="1956" b="1" dirty="0"/>
              <a:t>Oceanographic products</a:t>
            </a:r>
          </a:p>
          <a:p>
            <a:pPr marL="303393" indent="-303393" algn="just">
              <a:spcBef>
                <a:spcPts val="711"/>
              </a:spcBef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/>
          </a:p>
          <a:p>
            <a:pPr marL="0" indent="-303393" algn="just">
              <a:spcBef>
                <a:spcPts val="1600"/>
              </a:spcBef>
              <a:buNone/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r>
              <a:rPr lang="en-GB" sz="1778" b="1" dirty="0"/>
              <a:t>                                                  </a:t>
            </a:r>
          </a:p>
          <a:p>
            <a:pPr marL="303393" indent="-303393" algn="just">
              <a:spcBef>
                <a:spcPts val="711"/>
              </a:spcBef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/>
          </a:p>
          <a:p>
            <a:pPr marL="303393" indent="-303393" algn="just">
              <a:spcBef>
                <a:spcPts val="711"/>
              </a:spcBef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/>
          </a:p>
          <a:p>
            <a:pPr marL="303393" indent="-303393" algn="just">
              <a:spcBef>
                <a:spcPts val="711"/>
              </a:spcBef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/>
          </a:p>
          <a:p>
            <a:pPr marL="303393" indent="-303393" algn="just">
              <a:spcBef>
                <a:spcPts val="711"/>
              </a:spcBef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/>
          </a:p>
          <a:p>
            <a:pPr marL="303393" indent="-303393">
              <a:spcBef>
                <a:spcPts val="711"/>
              </a:spcBef>
              <a:buNone/>
              <a:tabLst>
                <a:tab pos="396528" algn="l"/>
                <a:tab pos="795877" algn="l"/>
                <a:tab pos="1195226" algn="l"/>
                <a:tab pos="1594575" algn="l"/>
                <a:tab pos="1993925" algn="l"/>
                <a:tab pos="2393274" algn="l"/>
                <a:tab pos="2792624" algn="l"/>
                <a:tab pos="3191973" algn="l"/>
                <a:tab pos="3591323" algn="l"/>
                <a:tab pos="3990672" algn="l"/>
                <a:tab pos="4390022" algn="l"/>
                <a:tab pos="4789371" algn="l"/>
                <a:tab pos="5188721" algn="l"/>
                <a:tab pos="5588070" algn="l"/>
                <a:tab pos="5987420" algn="l"/>
                <a:tab pos="6386769" algn="l"/>
                <a:tab pos="6786119" algn="l"/>
                <a:tab pos="7185468" algn="l"/>
                <a:tab pos="7584817" algn="l"/>
                <a:tab pos="7984166" algn="l"/>
              </a:tabLst>
            </a:pPr>
            <a:endParaRPr lang="en-GB" sz="1778" b="1" dirty="0"/>
          </a:p>
        </p:txBody>
      </p:sp>
      <p:graphicFrame>
        <p:nvGraphicFramePr>
          <p:cNvPr id="8214" name="Group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529818"/>
              </p:ext>
            </p:extLst>
          </p:nvPr>
        </p:nvGraphicFramePr>
        <p:xfrm>
          <a:off x="603559" y="2500897"/>
          <a:ext cx="7680854" cy="3809517"/>
        </p:xfrm>
        <a:graphic>
          <a:graphicData uri="http://schemas.openxmlformats.org/drawingml/2006/table">
            <a:tbl>
              <a:tblPr/>
              <a:tblGrid>
                <a:gridCol w="3169876"/>
                <a:gridCol w="4510978"/>
              </a:tblGrid>
              <a:tr h="50735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Observations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 </a:t>
                      </a:r>
                    </a:p>
                  </a:txBody>
                  <a:tcPr marL="90000" marR="90000" marT="54144" marB="416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profiling floats, tide gauge monitoring network</a:t>
                      </a:r>
                    </a:p>
                  </a:txBody>
                  <a:tcPr marL="90000" marR="90000" marT="52575" marB="416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1800620">
                <a:tc>
                  <a:txBody>
                    <a:bodyPr/>
                    <a:lstStyle/>
                    <a:p>
                      <a:pPr marL="341313" indent="-341313">
                        <a:spcBef>
                          <a:spcPts val="600"/>
                        </a:spcBef>
                        <a:buNone/>
                        <a:tabLst>
                          <a:tab pos="446088" algn="l"/>
                          <a:tab pos="895350" algn="l"/>
                          <a:tab pos="1344613" algn="l"/>
                          <a:tab pos="1793875" algn="l"/>
                          <a:tab pos="2243138" algn="l"/>
                          <a:tab pos="2692400" algn="l"/>
                          <a:tab pos="3141663" algn="l"/>
                          <a:tab pos="3590925" algn="l"/>
                          <a:tab pos="4040188" algn="l"/>
                          <a:tab pos="4489450" algn="l"/>
                          <a:tab pos="4938713" algn="l"/>
                          <a:tab pos="5387975" algn="l"/>
                          <a:tab pos="5837238" algn="l"/>
                          <a:tab pos="6286500" algn="l"/>
                          <a:tab pos="6735763" algn="l"/>
                          <a:tab pos="7185025" algn="l"/>
                          <a:tab pos="7634288" algn="l"/>
                          <a:tab pos="8083550" algn="l"/>
                          <a:tab pos="8532813" algn="l"/>
                          <a:tab pos="8982075" algn="l"/>
                        </a:tabLst>
                      </a:pP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Forecasts</a:t>
                      </a:r>
                    </a:p>
                    <a:p>
                      <a:pPr marL="341313" indent="-341313">
                        <a:spcBef>
                          <a:spcPts val="600"/>
                        </a:spcBef>
                        <a:buNone/>
                        <a:tabLst>
                          <a:tab pos="446088" algn="l"/>
                          <a:tab pos="895350" algn="l"/>
                          <a:tab pos="1344613" algn="l"/>
                          <a:tab pos="1793875" algn="l"/>
                          <a:tab pos="2243138" algn="l"/>
                          <a:tab pos="2692400" algn="l"/>
                          <a:tab pos="3141663" algn="l"/>
                          <a:tab pos="3590925" algn="l"/>
                          <a:tab pos="4040188" algn="l"/>
                          <a:tab pos="4489450" algn="l"/>
                          <a:tab pos="4938713" algn="l"/>
                          <a:tab pos="5387975" algn="l"/>
                          <a:tab pos="5837238" algn="l"/>
                          <a:tab pos="6286500" algn="l"/>
                          <a:tab pos="6735763" algn="l"/>
                          <a:tab pos="7185025" algn="l"/>
                          <a:tab pos="7634288" algn="l"/>
                          <a:tab pos="8083550" algn="l"/>
                          <a:tab pos="8532813" algn="l"/>
                          <a:tab pos="8982075" algn="l"/>
                        </a:tabLst>
                      </a:pPr>
                      <a:endParaRPr lang="en-GB" sz="2100" b="1" dirty="0" smtClean="0">
                        <a:solidFill>
                          <a:schemeClr val="accent1"/>
                        </a:solidFill>
                      </a:endParaRPr>
                    </a:p>
                    <a:p>
                      <a:pPr marL="341313" indent="-341313">
                        <a:spcBef>
                          <a:spcPts val="600"/>
                        </a:spcBef>
                        <a:buNone/>
                        <a:tabLst>
                          <a:tab pos="446088" algn="l"/>
                          <a:tab pos="895350" algn="l"/>
                          <a:tab pos="1344613" algn="l"/>
                          <a:tab pos="1793875" algn="l"/>
                          <a:tab pos="2243138" algn="l"/>
                          <a:tab pos="2692400" algn="l"/>
                          <a:tab pos="3141663" algn="l"/>
                          <a:tab pos="3590925" algn="l"/>
                          <a:tab pos="4040188" algn="l"/>
                          <a:tab pos="4489450" algn="l"/>
                          <a:tab pos="4938713" algn="l"/>
                          <a:tab pos="5387975" algn="l"/>
                          <a:tab pos="5837238" algn="l"/>
                          <a:tab pos="6286500" algn="l"/>
                          <a:tab pos="6735763" algn="l"/>
                          <a:tab pos="7185025" algn="l"/>
                          <a:tab pos="7634288" algn="l"/>
                          <a:tab pos="8083550" algn="l"/>
                          <a:tab pos="8532813" algn="l"/>
                          <a:tab pos="8982075" algn="l"/>
                        </a:tabLst>
                      </a:pPr>
                      <a:endParaRPr lang="en-GB" sz="2100" b="0" dirty="0" smtClean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  <a:p>
                      <a:pPr marL="341313" indent="-341313">
                        <a:spcBef>
                          <a:spcPts val="600"/>
                        </a:spcBef>
                        <a:buNone/>
                        <a:tabLst>
                          <a:tab pos="446088" algn="l"/>
                          <a:tab pos="895350" algn="l"/>
                          <a:tab pos="1344613" algn="l"/>
                          <a:tab pos="1793875" algn="l"/>
                          <a:tab pos="2243138" algn="l"/>
                          <a:tab pos="2692400" algn="l"/>
                          <a:tab pos="3141663" algn="l"/>
                          <a:tab pos="3590925" algn="l"/>
                          <a:tab pos="4040188" algn="l"/>
                          <a:tab pos="4489450" algn="l"/>
                          <a:tab pos="4938713" algn="l"/>
                          <a:tab pos="5387975" algn="l"/>
                          <a:tab pos="5837238" algn="l"/>
                          <a:tab pos="6286500" algn="l"/>
                          <a:tab pos="6735763" algn="l"/>
                          <a:tab pos="7185025" algn="l"/>
                          <a:tab pos="7634288" algn="l"/>
                          <a:tab pos="8083550" algn="l"/>
                          <a:tab pos="8532813" algn="l"/>
                          <a:tab pos="8982075" algn="l"/>
                        </a:tabLst>
                      </a:pPr>
                      <a:endParaRPr lang="en-GB" sz="2100" b="0" dirty="0" smtClean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90000" marR="90000" marT="54144" marB="416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ocean and wave (including coastal) forecasts;</a:t>
                      </a:r>
                      <a:b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</a:b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on-line validation products;</a:t>
                      </a:r>
                      <a:b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</a:b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post-processing products;</a:t>
                      </a:r>
                      <a:b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</a:b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value-added products.</a:t>
                      </a:r>
                    </a:p>
                  </a:txBody>
                  <a:tcPr marL="90000" marR="90000" marT="52575" marB="416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1404436">
                <a:tc>
                  <a:txBody>
                    <a:bodyPr/>
                    <a:lstStyle/>
                    <a:p>
                      <a:pPr marL="341313" marR="0" indent="-3413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6088" algn="l"/>
                          <a:tab pos="895350" algn="l"/>
                          <a:tab pos="1344613" algn="l"/>
                          <a:tab pos="1793875" algn="l"/>
                          <a:tab pos="2243138" algn="l"/>
                          <a:tab pos="2692400" algn="l"/>
                          <a:tab pos="3141663" algn="l"/>
                          <a:tab pos="3590925" algn="l"/>
                          <a:tab pos="4040188" algn="l"/>
                          <a:tab pos="4489450" algn="l"/>
                          <a:tab pos="4938713" algn="l"/>
                          <a:tab pos="5387975" algn="l"/>
                          <a:tab pos="5837238" algn="l"/>
                          <a:tab pos="6286500" algn="l"/>
                          <a:tab pos="6735763" algn="l"/>
                          <a:tab pos="7185025" algn="l"/>
                          <a:tab pos="7634288" algn="l"/>
                          <a:tab pos="8083550" algn="l"/>
                          <a:tab pos="8532813" algn="l"/>
                          <a:tab pos="8982075" algn="l"/>
                        </a:tabLst>
                        <a:defRPr/>
                      </a:pPr>
                      <a:r>
                        <a:rPr lang="en-GB" sz="21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Future additional</a:t>
                      </a:r>
                      <a:r>
                        <a:rPr lang="en-GB" sz="2100" b="0" baseline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GB" sz="21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products:</a:t>
                      </a:r>
                      <a:endParaRPr kumimoji="0" lang="en-GB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341313" indent="-341313">
                        <a:spcBef>
                          <a:spcPts val="600"/>
                        </a:spcBef>
                        <a:buNone/>
                        <a:tabLst>
                          <a:tab pos="446088" algn="l"/>
                          <a:tab pos="895350" algn="l"/>
                          <a:tab pos="1344613" algn="l"/>
                          <a:tab pos="1793875" algn="l"/>
                          <a:tab pos="2243138" algn="l"/>
                          <a:tab pos="2692400" algn="l"/>
                          <a:tab pos="3141663" algn="l"/>
                          <a:tab pos="3590925" algn="l"/>
                          <a:tab pos="4040188" algn="l"/>
                          <a:tab pos="4489450" algn="l"/>
                          <a:tab pos="4938713" algn="l"/>
                          <a:tab pos="5387975" algn="l"/>
                          <a:tab pos="5837238" algn="l"/>
                          <a:tab pos="6286500" algn="l"/>
                          <a:tab pos="6735763" algn="l"/>
                          <a:tab pos="7185025" algn="l"/>
                          <a:tab pos="7634288" algn="l"/>
                          <a:tab pos="8083550" algn="l"/>
                          <a:tab pos="8532813" algn="l"/>
                          <a:tab pos="8982075" algn="l"/>
                        </a:tabLst>
                      </a:pPr>
                      <a:endParaRPr kumimoji="0" lang="en-GB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0000" marR="90000" marT="54144" marB="416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lang="en-GB" sz="210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new classes of observation, reanalyses</a:t>
                      </a:r>
                      <a:r>
                        <a:rPr lang="en-GB" sz="2100" baseline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GB" sz="210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and </a:t>
                      </a:r>
                      <a:r>
                        <a:rPr lang="en-GB" sz="2100" dirty="0" err="1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climatological</a:t>
                      </a:r>
                      <a:r>
                        <a:rPr lang="en-GB" sz="210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 oceanographic products, biogeochemical analyses, etc.).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marT="52575" marB="41600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987602" y="420666"/>
            <a:ext cx="7104789" cy="99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89" b="1" dirty="0" err="1"/>
              <a:t>Italian</a:t>
            </a:r>
            <a:r>
              <a:rPr lang="it-IT" sz="2489" b="1" dirty="0"/>
              <a:t> DCPC RSMC </a:t>
            </a:r>
            <a:r>
              <a:rPr lang="it-IT" sz="2489" b="1" dirty="0" smtClean="0"/>
              <a:t>MMO-</a:t>
            </a:r>
            <a:r>
              <a:rPr lang="it-IT" sz="2489" b="1" dirty="0" err="1" smtClean="0"/>
              <a:t>Med</a:t>
            </a:r>
            <a:endParaRPr lang="it-IT" sz="2489" b="1" dirty="0"/>
          </a:p>
          <a:p>
            <a:pPr algn="ctr"/>
            <a:endParaRPr lang="it-IT" sz="1244" b="1" dirty="0"/>
          </a:p>
          <a:p>
            <a:pPr algn="ctr"/>
            <a:r>
              <a:rPr lang="it-IT" sz="2133" b="1" dirty="0" err="1" smtClean="0"/>
              <a:t>Examples</a:t>
            </a:r>
            <a:r>
              <a:rPr lang="it-IT" sz="2133" b="1" dirty="0" smtClean="0"/>
              <a:t> of </a:t>
            </a:r>
            <a:r>
              <a:rPr lang="it-IT" sz="2133" b="1" dirty="0" err="1" smtClean="0"/>
              <a:t>porducts</a:t>
            </a:r>
            <a:endParaRPr lang="it-IT" sz="2133" dirty="0"/>
          </a:p>
        </p:txBody>
      </p:sp>
      <p:pic>
        <p:nvPicPr>
          <p:cNvPr id="10" name="Picture 7" descr="http://wego.meteoam.it/web/images/cnmcalogo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7717" y="612687"/>
            <a:ext cx="970774" cy="832092"/>
          </a:xfrm>
          <a:prstGeom prst="rect">
            <a:avLst/>
          </a:prstGeom>
          <a:noFill/>
        </p:spPr>
      </p:pic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516467" y="2318621"/>
            <a:ext cx="8610600" cy="3644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000" tIns="41600" rIns="80000" bIns="41600"/>
          <a:lstStyle/>
          <a:p>
            <a:pPr>
              <a:lnSpc>
                <a:spcPct val="90000"/>
              </a:lnSpc>
              <a:spcBef>
                <a:spcPts val="489"/>
              </a:spcBef>
              <a:tabLst>
                <a:tab pos="0" algn="l"/>
                <a:tab pos="397938" algn="l"/>
                <a:tab pos="797288" algn="l"/>
                <a:tab pos="1196637" algn="l"/>
                <a:tab pos="1595987" algn="l"/>
                <a:tab pos="1995336" algn="l"/>
                <a:tab pos="2394686" algn="l"/>
                <a:tab pos="2794035" algn="l"/>
                <a:tab pos="3193385" algn="l"/>
                <a:tab pos="3592734" algn="l"/>
                <a:tab pos="3992084" algn="l"/>
                <a:tab pos="4391433" algn="l"/>
                <a:tab pos="4790783" algn="l"/>
                <a:tab pos="5190132" algn="l"/>
                <a:tab pos="5589481" algn="l"/>
                <a:tab pos="5988830" algn="l"/>
                <a:tab pos="6388180" algn="l"/>
                <a:tab pos="6787529" algn="l"/>
                <a:tab pos="7186879" algn="l"/>
                <a:tab pos="7586228" algn="l"/>
                <a:tab pos="7985578" algn="l"/>
              </a:tabLst>
            </a:pPr>
            <a:endParaRPr lang="en-US" sz="2844">
              <a:latin typeface="Calibri" pitchFamily="32" charset="0"/>
            </a:endParaRPr>
          </a:p>
          <a:p>
            <a:pPr>
              <a:lnSpc>
                <a:spcPct val="90000"/>
              </a:lnSpc>
              <a:spcBef>
                <a:spcPts val="489"/>
              </a:spcBef>
              <a:tabLst>
                <a:tab pos="0" algn="l"/>
                <a:tab pos="397938" algn="l"/>
                <a:tab pos="797288" algn="l"/>
                <a:tab pos="1196637" algn="l"/>
                <a:tab pos="1595987" algn="l"/>
                <a:tab pos="1995336" algn="l"/>
                <a:tab pos="2394686" algn="l"/>
                <a:tab pos="2794035" algn="l"/>
                <a:tab pos="3193385" algn="l"/>
                <a:tab pos="3592734" algn="l"/>
                <a:tab pos="3992084" algn="l"/>
                <a:tab pos="4391433" algn="l"/>
                <a:tab pos="4790783" algn="l"/>
                <a:tab pos="5190132" algn="l"/>
                <a:tab pos="5589481" algn="l"/>
                <a:tab pos="5988830" algn="l"/>
                <a:tab pos="6388180" algn="l"/>
                <a:tab pos="6787529" algn="l"/>
                <a:tab pos="7186879" algn="l"/>
                <a:tab pos="7586228" algn="l"/>
                <a:tab pos="7985578" algn="l"/>
              </a:tabLst>
            </a:pPr>
            <a:endParaRPr lang="en-US" sz="2844">
              <a:latin typeface="Calibri" pitchFamily="32" charset="0"/>
            </a:endParaRPr>
          </a:p>
        </p:txBody>
      </p:sp>
      <p:pic>
        <p:nvPicPr>
          <p:cNvPr id="502786" name="Picture 2" descr="http://www.bretagna-vacanze.com/var/crtbre/storage/images/media/images/decouvrir/emblematiques/baie-du-mont-saint-michel/baie-du-mt-st-michel/575658-1-fre-FR/baie-du-mt-st-michel_large_rw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37" y="404664"/>
            <a:ext cx="1730382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449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538" y="980780"/>
            <a:ext cx="7544513" cy="5364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itolo 5"/>
          <p:cNvSpPr txBox="1">
            <a:spLocks/>
          </p:cNvSpPr>
          <p:nvPr/>
        </p:nvSpPr>
        <p:spPr>
          <a:xfrm>
            <a:off x="155509" y="420666"/>
            <a:ext cx="8229600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28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44" b="1" kern="0" dirty="0" err="1">
                <a:latin typeface="+mj-lt"/>
                <a:ea typeface="+mj-ea"/>
                <a:cs typeface="+mj-cs"/>
              </a:rPr>
              <a:t>Italian</a:t>
            </a:r>
            <a:r>
              <a:rPr lang="it-IT" sz="2844" b="1" kern="0" dirty="0">
                <a:latin typeface="+mj-lt"/>
                <a:ea typeface="+mj-ea"/>
                <a:cs typeface="+mj-cs"/>
              </a:rPr>
              <a:t> WIS DCPC(s) WEB </a:t>
            </a:r>
            <a:r>
              <a:rPr lang="it-IT" sz="2844" b="1" kern="0" dirty="0" err="1">
                <a:latin typeface="+mj-lt"/>
                <a:ea typeface="+mj-ea"/>
                <a:cs typeface="+mj-cs"/>
              </a:rPr>
              <a:t>Portal</a:t>
            </a:r>
            <a:endParaRPr lang="it-IT" sz="2844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olo 5"/>
          <p:cNvSpPr txBox="1">
            <a:spLocks/>
          </p:cNvSpPr>
          <p:nvPr/>
        </p:nvSpPr>
        <p:spPr>
          <a:xfrm>
            <a:off x="1627673" y="5221200"/>
            <a:ext cx="5696633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28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44" kern="0" dirty="0">
                <a:latin typeface="+mj-lt"/>
                <a:ea typeface="+mj-ea"/>
                <a:cs typeface="+mj-cs"/>
              </a:rPr>
              <a:t>http://dcpc.meteoam.it</a:t>
            </a:r>
          </a:p>
        </p:txBody>
      </p:sp>
      <p:pic>
        <p:nvPicPr>
          <p:cNvPr id="7" name="Picture 7" descr="http://wego.meteoam.it/web/images/cnmcalogosma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7717" y="612687"/>
            <a:ext cx="970774" cy="832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843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4876800"/>
          </a:xfrm>
        </p:spPr>
        <p:txBody>
          <a:bodyPr>
            <a:normAutofit fontScale="85000" lnSpcReduction="20000"/>
          </a:bodyPr>
          <a:lstStyle/>
          <a:p>
            <a:r>
              <a:rPr lang="cy-GB" dirty="0" smtClean="0"/>
              <a:t>MONGOOS facilitates the consolidation of operational oceanography in the Mediterranean</a:t>
            </a:r>
          </a:p>
          <a:p>
            <a:r>
              <a:rPr lang="cy-GB" dirty="0" smtClean="0"/>
              <a:t>Italy coordinate the Copernicus Marine Service MED-MFC which represents state of the art operational forecasting system for the Mediterranean Sea</a:t>
            </a:r>
          </a:p>
          <a:p>
            <a:r>
              <a:rPr lang="cy-GB" dirty="0" smtClean="0"/>
              <a:t>MONGOOS coordinate the effor of the Mediterranean Observing system in coordination with EMODET and CMEMS and should coordinate with WIGOS</a:t>
            </a:r>
          </a:p>
          <a:p>
            <a:r>
              <a:rPr lang="cy-GB" dirty="0" smtClean="0"/>
              <a:t>Italian Observing system contribution supports CMEMS and EMODNET and should be included into </a:t>
            </a:r>
            <a:r>
              <a:rPr lang="cy-GB" dirty="0" smtClean="0"/>
              <a:t>WIGOS</a:t>
            </a:r>
          </a:p>
          <a:p>
            <a:r>
              <a:rPr lang="cy-GB" dirty="0" smtClean="0"/>
              <a:t>Italy coordinate and contribute to the CMEMS MED-MFC, OC TAC and contribute to the In-situ TAC and OSI TAC</a:t>
            </a:r>
            <a:endParaRPr lang="cy-GB" dirty="0" smtClean="0"/>
          </a:p>
          <a:p>
            <a:r>
              <a:rPr lang="cy-GB" dirty="0" smtClean="0"/>
              <a:t>Italian </a:t>
            </a:r>
            <a:r>
              <a:rPr lang="cy-GB" dirty="0"/>
              <a:t>Observing system data are available and more data will become available in the final phase of RITMARE</a:t>
            </a:r>
          </a:p>
          <a:p>
            <a:pPr>
              <a:tabLst>
                <a:tab pos="0" algn="l"/>
                <a:tab pos="812810" algn="l"/>
                <a:tab pos="1625620" algn="l"/>
                <a:tab pos="2438430" algn="l"/>
                <a:tab pos="3251241" algn="l"/>
                <a:tab pos="4064051" algn="l"/>
                <a:tab pos="4876861" algn="l"/>
                <a:tab pos="5689671" algn="l"/>
                <a:tab pos="6502481" algn="l"/>
                <a:tab pos="7315291" algn="l"/>
                <a:tab pos="8128102" algn="l"/>
                <a:tab pos="8940912" algn="l"/>
              </a:tabLst>
            </a:pPr>
            <a:r>
              <a:rPr lang="it-IT" dirty="0"/>
              <a:t>The ITALIAN DCPC RSMC MMO-</a:t>
            </a:r>
            <a:r>
              <a:rPr lang="it-IT" dirty="0" err="1"/>
              <a:t>Med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opertational</a:t>
            </a:r>
            <a:r>
              <a:rPr lang="it-IT" dirty="0"/>
              <a:t> </a:t>
            </a:r>
            <a:r>
              <a:rPr lang="it-IT" dirty="0" err="1"/>
              <a:t>Regional</a:t>
            </a:r>
            <a:r>
              <a:rPr lang="it-IT" dirty="0"/>
              <a:t> </a:t>
            </a:r>
            <a:r>
              <a:rPr lang="it-IT" dirty="0" err="1"/>
              <a:t>Specialized</a:t>
            </a:r>
            <a:r>
              <a:rPr lang="it-IT" dirty="0"/>
              <a:t> Centre for Marine </a:t>
            </a:r>
            <a:r>
              <a:rPr lang="it-IT" dirty="0" err="1"/>
              <a:t>Meteorology</a:t>
            </a:r>
            <a:r>
              <a:rPr lang="it-IT" dirty="0"/>
              <a:t> and </a:t>
            </a:r>
            <a:r>
              <a:rPr lang="it-IT" dirty="0" err="1"/>
              <a:t>Oceanography</a:t>
            </a:r>
            <a:r>
              <a:rPr lang="it-IT" dirty="0"/>
              <a:t> over </a:t>
            </a:r>
            <a:r>
              <a:rPr lang="it-IT" dirty="0" err="1"/>
              <a:t>Mediterranean</a:t>
            </a:r>
            <a:r>
              <a:rPr lang="it-IT" dirty="0"/>
              <a:t> Sea with the </a:t>
            </a:r>
            <a:r>
              <a:rPr lang="it-IT" dirty="0" err="1"/>
              <a:t>role</a:t>
            </a:r>
            <a:r>
              <a:rPr lang="it-IT" dirty="0"/>
              <a:t> of WIS </a:t>
            </a:r>
            <a:r>
              <a:rPr lang="it-IT" dirty="0" smtClean="0"/>
              <a:t>DCPC. </a:t>
            </a:r>
            <a:r>
              <a:rPr lang="it-IT" dirty="0" err="1" smtClean="0"/>
              <a:t>It’s</a:t>
            </a:r>
            <a:r>
              <a:rPr lang="it-IT" dirty="0" smtClean="0"/>
              <a:t> </a:t>
            </a:r>
            <a:r>
              <a:rPr lang="it-IT" dirty="0" err="1" smtClean="0"/>
              <a:t>working</a:t>
            </a:r>
            <a:r>
              <a:rPr lang="it-IT" dirty="0" smtClean="0"/>
              <a:t> and </a:t>
            </a:r>
            <a:r>
              <a:rPr lang="it-IT" dirty="0" err="1" smtClean="0"/>
              <a:t>will</a:t>
            </a:r>
            <a:r>
              <a:rPr lang="it-IT" dirty="0" smtClean="0"/>
              <a:t> be </a:t>
            </a:r>
            <a:r>
              <a:rPr lang="it-IT" dirty="0" err="1" smtClean="0"/>
              <a:t>expanded</a:t>
            </a:r>
            <a:r>
              <a:rPr lang="it-IT" dirty="0" smtClean="0"/>
              <a:t> in the </a:t>
            </a:r>
            <a:r>
              <a:rPr lang="it-IT" dirty="0" smtClean="0"/>
              <a:t>future.</a:t>
            </a:r>
            <a:endParaRPr lang="it-IT" dirty="0"/>
          </a:p>
          <a:p>
            <a:endParaRPr lang="cy-GB" dirty="0" smtClean="0"/>
          </a:p>
        </p:txBody>
      </p:sp>
    </p:spTree>
    <p:extLst>
      <p:ext uri="{BB962C8B-B14F-4D97-AF65-F5344CB8AC3E}">
        <p14:creationId xmlns:p14="http://schemas.microsoft.com/office/powerpoint/2010/main" val="360756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/>
        </p:nvSpPr>
        <p:spPr bwMode="auto">
          <a:xfrm>
            <a:off x="-139700" y="-100013"/>
            <a:ext cx="9283700" cy="1143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323" tIns="45664" rIns="91323" bIns="45664" anchor="ctr"/>
          <a:lstStyle>
            <a:lvl1pPr>
              <a:spcBef>
                <a:spcPct val="20000"/>
              </a:spcBef>
              <a:buFont typeface="Times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800" dirty="0" err="1" smtClean="0">
                <a:solidFill>
                  <a:srgbClr val="087BA5"/>
                </a:solidFill>
              </a:rPr>
              <a:t>Operational</a:t>
            </a:r>
            <a:r>
              <a:rPr lang="it-IT" altLang="en-US" sz="2800" dirty="0" smtClean="0">
                <a:solidFill>
                  <a:srgbClr val="087BA5"/>
                </a:solidFill>
              </a:rPr>
              <a:t> </a:t>
            </a:r>
            <a:r>
              <a:rPr lang="it-IT" altLang="en-US" sz="2800" dirty="0" err="1" smtClean="0">
                <a:solidFill>
                  <a:srgbClr val="087BA5"/>
                </a:solidFill>
              </a:rPr>
              <a:t>Oceanography</a:t>
            </a:r>
            <a:r>
              <a:rPr lang="it-IT" altLang="en-US" sz="2800" dirty="0" smtClean="0">
                <a:solidFill>
                  <a:srgbClr val="087BA5"/>
                </a:solidFill>
              </a:rPr>
              <a:t> User</a:t>
            </a:r>
            <a:r>
              <a:rPr lang="it-IT" altLang="en-US" sz="2800" dirty="0">
                <a:solidFill>
                  <a:srgbClr val="087BA5"/>
                </a:solidFill>
              </a:rPr>
              <a:t>-</a:t>
            </a:r>
            <a:r>
              <a:rPr lang="it-IT" altLang="en-US" sz="2800" dirty="0" err="1">
                <a:solidFill>
                  <a:srgbClr val="087BA5"/>
                </a:solidFill>
              </a:rPr>
              <a:t>centered</a:t>
            </a:r>
            <a:r>
              <a:rPr lang="it-IT" altLang="en-US" sz="2800" dirty="0">
                <a:solidFill>
                  <a:srgbClr val="087BA5"/>
                </a:solidFill>
              </a:rPr>
              <a:t> Services</a:t>
            </a:r>
            <a:br>
              <a:rPr lang="it-IT" altLang="en-US" sz="2800" dirty="0">
                <a:solidFill>
                  <a:srgbClr val="087BA5"/>
                </a:solidFill>
              </a:rPr>
            </a:br>
            <a:r>
              <a:rPr lang="en-US" altLang="en-US" sz="2800" dirty="0"/>
              <a:t>Why? For whom?</a:t>
            </a:r>
          </a:p>
        </p:txBody>
      </p:sp>
      <p:pic>
        <p:nvPicPr>
          <p:cNvPr id="184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985838"/>
            <a:ext cx="173196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0663" y="2184400"/>
            <a:ext cx="1982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Safety of navigation</a:t>
            </a:r>
          </a:p>
        </p:txBody>
      </p:sp>
      <p:pic>
        <p:nvPicPr>
          <p:cNvPr id="18436" name="Immagine 6" descr="Schermata 2013-07-12 alle 11.31.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985838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2354263" y="2095500"/>
            <a:ext cx="22177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Coastal protection and erosion</a:t>
            </a:r>
          </a:p>
        </p:txBody>
      </p:sp>
      <p:pic>
        <p:nvPicPr>
          <p:cNvPr id="1843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985838"/>
            <a:ext cx="172878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9"/>
          <p:cNvSpPr txBox="1">
            <a:spLocks noChangeArrowheads="1"/>
          </p:cNvSpPr>
          <p:nvPr/>
        </p:nvSpPr>
        <p:spPr bwMode="auto">
          <a:xfrm>
            <a:off x="4767263" y="2352675"/>
            <a:ext cx="216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Search and Rescue</a:t>
            </a:r>
          </a:p>
        </p:txBody>
      </p:sp>
      <p:pic>
        <p:nvPicPr>
          <p:cNvPr id="1844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930525"/>
            <a:ext cx="17287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52388" y="4370388"/>
            <a:ext cx="18446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Climate Change</a:t>
            </a:r>
          </a:p>
        </p:txBody>
      </p:sp>
      <p:pic>
        <p:nvPicPr>
          <p:cNvPr id="1844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985838"/>
            <a:ext cx="143986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Box 13"/>
          <p:cNvSpPr txBox="1">
            <a:spLocks noChangeArrowheads="1"/>
          </p:cNvSpPr>
          <p:nvPr/>
        </p:nvSpPr>
        <p:spPr bwMode="auto">
          <a:xfrm>
            <a:off x="7265988" y="2209800"/>
            <a:ext cx="1878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Pollution emergencies</a:t>
            </a:r>
          </a:p>
        </p:txBody>
      </p:sp>
      <p:pic>
        <p:nvPicPr>
          <p:cNvPr id="1844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2930525"/>
            <a:ext cx="180022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TextBox 15"/>
          <p:cNvSpPr txBox="1">
            <a:spLocks noChangeArrowheads="1"/>
          </p:cNvSpPr>
          <p:nvPr/>
        </p:nvSpPr>
        <p:spPr bwMode="auto">
          <a:xfrm>
            <a:off x="1993900" y="4171950"/>
            <a:ext cx="293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Protection&amp;management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of maring ecosystems</a:t>
            </a:r>
          </a:p>
        </p:txBody>
      </p:sp>
      <p:pic>
        <p:nvPicPr>
          <p:cNvPr id="18446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2930525"/>
            <a:ext cx="18113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7110413" y="4286250"/>
            <a:ext cx="2033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Military activities</a:t>
            </a:r>
          </a:p>
        </p:txBody>
      </p:sp>
      <p:pic>
        <p:nvPicPr>
          <p:cNvPr id="18448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5018088"/>
            <a:ext cx="143351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9" name="TextBox 22"/>
          <p:cNvSpPr txBox="1">
            <a:spLocks noChangeArrowheads="1"/>
          </p:cNvSpPr>
          <p:nvPr/>
        </p:nvSpPr>
        <p:spPr bwMode="auto">
          <a:xfrm>
            <a:off x="-23813" y="6448425"/>
            <a:ext cx="2338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Renewable energies </a:t>
            </a:r>
          </a:p>
        </p:txBody>
      </p:sp>
      <p:pic>
        <p:nvPicPr>
          <p:cNvPr id="18450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5027613"/>
            <a:ext cx="189071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1" name="TextBox 24"/>
          <p:cNvSpPr txBox="1">
            <a:spLocks noChangeArrowheads="1"/>
          </p:cNvSpPr>
          <p:nvPr/>
        </p:nvSpPr>
        <p:spPr bwMode="auto">
          <a:xfrm>
            <a:off x="2317750" y="6457950"/>
            <a:ext cx="2576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Fishery&amp;acquacolture</a:t>
            </a:r>
          </a:p>
        </p:txBody>
      </p:sp>
      <p:pic>
        <p:nvPicPr>
          <p:cNvPr id="18452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938463"/>
            <a:ext cx="16732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3" name="TextBox 26"/>
          <p:cNvSpPr txBox="1">
            <a:spLocks noChangeArrowheads="1"/>
          </p:cNvSpPr>
          <p:nvPr/>
        </p:nvSpPr>
        <p:spPr bwMode="auto">
          <a:xfrm>
            <a:off x="4953000" y="4232275"/>
            <a:ext cx="1689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Off-shore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activities</a:t>
            </a:r>
          </a:p>
        </p:txBody>
      </p:sp>
      <p:pic>
        <p:nvPicPr>
          <p:cNvPr id="18454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5029200"/>
            <a:ext cx="1871662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5" name="TextBox 17"/>
          <p:cNvSpPr txBox="1">
            <a:spLocks noChangeArrowheads="1"/>
          </p:cNvSpPr>
          <p:nvPr/>
        </p:nvSpPr>
        <p:spPr bwMode="auto">
          <a:xfrm>
            <a:off x="5170488" y="6457950"/>
            <a:ext cx="1052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Tourism</a:t>
            </a:r>
          </a:p>
        </p:txBody>
      </p:sp>
      <p:pic>
        <p:nvPicPr>
          <p:cNvPr id="18456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5029200"/>
            <a:ext cx="19431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7" name="TextBox 17"/>
          <p:cNvSpPr txBox="1">
            <a:spLocks noChangeArrowheads="1"/>
          </p:cNvSpPr>
          <p:nvPr/>
        </p:nvSpPr>
        <p:spPr bwMode="auto">
          <a:xfrm>
            <a:off x="6623050" y="6457950"/>
            <a:ext cx="2520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charset="0"/>
              </a:rPr>
              <a:t>Harbours</a:t>
            </a:r>
          </a:p>
        </p:txBody>
      </p:sp>
    </p:spTree>
    <p:extLst>
      <p:ext uri="{BB962C8B-B14F-4D97-AF65-F5344CB8AC3E}">
        <p14:creationId xmlns:p14="http://schemas.microsoft.com/office/powerpoint/2010/main" val="2953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52400" y="1700213"/>
            <a:ext cx="4437063" cy="4897437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charset="-128"/>
              </a:rPr>
              <a:t>GOOS regional alliance for Operational Oceanography at the Med Sea.</a:t>
            </a:r>
          </a:p>
          <a:p>
            <a:r>
              <a:rPr lang="en-US" altLang="en-US">
                <a:solidFill>
                  <a:schemeClr val="accent2"/>
                </a:solidFill>
                <a:ea typeface="ＭＳ Ｐゴシック" charset="-128"/>
              </a:rPr>
              <a:t>Objective of fostering operational oceanography in the Med Sea and promote collaboration</a:t>
            </a:r>
          </a:p>
          <a:p>
            <a:r>
              <a:rPr lang="en-US" altLang="en-US">
                <a:solidFill>
                  <a:schemeClr val="accent2"/>
                </a:solidFill>
                <a:ea typeface="ＭＳ Ｐゴシック" charset="-128"/>
              </a:rPr>
              <a:t>Mediterranean component of EUROGOOS</a:t>
            </a:r>
          </a:p>
          <a:p>
            <a:r>
              <a:rPr lang="en-US" altLang="en-US">
                <a:solidFill>
                  <a:schemeClr val="accent2"/>
                </a:solidFill>
                <a:ea typeface="ＭＳ Ｐゴシック" charset="-128"/>
              </a:rPr>
              <a:t>35 partners form 13 countries</a:t>
            </a:r>
          </a:p>
          <a:p>
            <a:endParaRPr lang="en-US" altLang="en-US">
              <a:solidFill>
                <a:schemeClr val="accent2"/>
              </a:solidFill>
              <a:ea typeface="ＭＳ Ｐゴシック" charset="-128"/>
            </a:endParaRPr>
          </a:p>
          <a:p>
            <a:endParaRPr lang="en-US" altLang="en-US">
              <a:solidFill>
                <a:schemeClr val="accent2"/>
              </a:solidFill>
              <a:ea typeface="ＭＳ Ｐゴシック" charset="-128"/>
            </a:endParaRPr>
          </a:p>
          <a:p>
            <a:endParaRPr lang="en-US" altLang="en-US">
              <a:solidFill>
                <a:schemeClr val="accent2"/>
              </a:solidFill>
              <a:ea typeface="ＭＳ Ｐゴシック" charset="-128"/>
            </a:endParaRPr>
          </a:p>
        </p:txBody>
      </p:sp>
      <p:pic>
        <p:nvPicPr>
          <p:cNvPr id="12290" name="Picture 2" descr="gramap20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44675"/>
            <a:ext cx="4486275" cy="2008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1403350" y="6165850"/>
            <a:ext cx="5256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200">
                <a:hlinkClick r:id="rId3"/>
              </a:rPr>
              <a:t>www.mongoos.eu</a:t>
            </a:r>
            <a:r>
              <a:rPr lang="en-US" altLang="en-US" sz="3200"/>
              <a:t> </a:t>
            </a:r>
          </a:p>
        </p:txBody>
      </p:sp>
      <p:sp>
        <p:nvSpPr>
          <p:cNvPr id="36869" name="Rectangle 3"/>
          <p:cNvSpPr>
            <a:spLocks noChangeArrowheads="1"/>
          </p:cNvSpPr>
          <p:nvPr/>
        </p:nvSpPr>
        <p:spPr bwMode="auto">
          <a:xfrm>
            <a:off x="4602163" y="4340225"/>
            <a:ext cx="64516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800100" indent="-3429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chemeClr val="accent2"/>
                </a:solidFill>
              </a:rPr>
              <a:t>MONGOOS principal objectives:</a:t>
            </a:r>
          </a:p>
          <a:p>
            <a:pPr lvl="1">
              <a:buFont typeface="Arial" charset="0"/>
              <a:buChar char="•"/>
            </a:pPr>
            <a:r>
              <a:rPr lang="en-US" altLang="en-US">
                <a:solidFill>
                  <a:schemeClr val="accent2"/>
                </a:solidFill>
              </a:rPr>
              <a:t>Improved Fitness for Purpose. </a:t>
            </a:r>
          </a:p>
          <a:p>
            <a:pPr lvl="1">
              <a:buFont typeface="Arial" charset="0"/>
              <a:buChar char="•"/>
            </a:pPr>
            <a:r>
              <a:rPr lang="en-US" altLang="en-US">
                <a:solidFill>
                  <a:schemeClr val="accent2"/>
                </a:solidFill>
              </a:rPr>
              <a:t>Greater Awareness. </a:t>
            </a:r>
          </a:p>
          <a:p>
            <a:pPr lvl="1">
              <a:buFont typeface="Arial" charset="0"/>
              <a:buChar char="•"/>
            </a:pPr>
            <a:r>
              <a:rPr lang="en-US" altLang="en-US">
                <a:solidFill>
                  <a:schemeClr val="accent2"/>
                </a:solidFill>
              </a:rPr>
              <a:t>Increased Down-streaming. </a:t>
            </a:r>
          </a:p>
          <a:p>
            <a:pPr lvl="1">
              <a:buFont typeface="Arial" charset="0"/>
              <a:buChar char="•"/>
            </a:pPr>
            <a:r>
              <a:rPr lang="en-US" altLang="en-US">
                <a:solidFill>
                  <a:schemeClr val="accent2"/>
                </a:solidFill>
              </a:rPr>
              <a:t>Improved Capacity. </a:t>
            </a: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69168" y="341784"/>
            <a:ext cx="8867328" cy="1143000"/>
          </a:xfrm>
        </p:spPr>
        <p:txBody>
          <a:bodyPr>
            <a:normAutofit/>
          </a:bodyPr>
          <a:lstStyle/>
          <a:p>
            <a:r>
              <a:rPr lang="es-ES" dirty="0" err="1" smtClean="0"/>
              <a:t>What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Mongoos</a:t>
            </a:r>
            <a:r>
              <a:rPr lang="es-ES" dirty="0"/>
              <a:t>?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n-US" sz="2000" dirty="0" smtClean="0"/>
              <a:t>(</a:t>
            </a:r>
            <a:r>
              <a:rPr lang="en-US" sz="2000" i="1" dirty="0"/>
              <a:t>Mediterranean Operational Network for the Global Ocean Observing System</a:t>
            </a:r>
            <a:r>
              <a:rPr lang="en-US" sz="2000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3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1 Título"/>
          <p:cNvSpPr>
            <a:spLocks noGrp="1"/>
          </p:cNvSpPr>
          <p:nvPr>
            <p:ph type="title"/>
          </p:nvPr>
        </p:nvSpPr>
        <p:spPr>
          <a:xfrm>
            <a:off x="256714" y="0"/>
            <a:ext cx="8866187" cy="1143000"/>
          </a:xfrm>
        </p:spPr>
        <p:txBody>
          <a:bodyPr>
            <a:normAutofit/>
          </a:bodyPr>
          <a:lstStyle/>
          <a:p>
            <a:r>
              <a:rPr lang="es-ES" altLang="en-US" sz="2800" dirty="0" err="1" smtClean="0">
                <a:ea typeface="ＭＳ Ｐゴシック" charset="-128"/>
              </a:rPr>
              <a:t>Contribution</a:t>
            </a:r>
            <a:r>
              <a:rPr lang="es-ES" altLang="en-US" sz="2800" dirty="0" smtClean="0">
                <a:ea typeface="ＭＳ Ｐゴシック" charset="-128"/>
              </a:rPr>
              <a:t> to </a:t>
            </a:r>
            <a:r>
              <a:rPr lang="es-ES" altLang="en-US" sz="2800" dirty="0" err="1" smtClean="0">
                <a:ea typeface="ＭＳ Ｐゴシック" charset="-128"/>
              </a:rPr>
              <a:t>the</a:t>
            </a:r>
            <a:r>
              <a:rPr lang="es-ES" altLang="en-US" sz="2800" dirty="0" smtClean="0">
                <a:ea typeface="ＭＳ Ｐゴシック" charset="-128"/>
              </a:rPr>
              <a:t> CMEMS in situ TAC </a:t>
            </a:r>
            <a:r>
              <a:rPr lang="es-ES" altLang="en-US" sz="2800" dirty="0" err="1" smtClean="0">
                <a:ea typeface="ＭＳ Ｐゴシック" charset="-128"/>
              </a:rPr>
              <a:t>by</a:t>
            </a:r>
            <a:r>
              <a:rPr lang="es-ES" altLang="en-US" sz="2800" dirty="0" smtClean="0">
                <a:ea typeface="ＭＳ Ｐゴシック" charset="-128"/>
              </a:rPr>
              <a:t> </a:t>
            </a:r>
            <a:r>
              <a:rPr lang="es-ES" altLang="en-US" sz="2800" dirty="0" err="1" smtClean="0">
                <a:ea typeface="ＭＳ Ｐゴシック" charset="-128"/>
              </a:rPr>
              <a:t>MonGOOS</a:t>
            </a:r>
            <a:endParaRPr lang="es-ES" altLang="en-US" sz="2800" dirty="0">
              <a:ea typeface="ＭＳ Ｐゴシック" charset="-128"/>
            </a:endParaRPr>
          </a:p>
        </p:txBody>
      </p:sp>
      <p:pic>
        <p:nvPicPr>
          <p:cNvPr id="4" name="Immagine 3" descr="Schermata 2016-04-13 alle 13.32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611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5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Contribution to CMEMS Ocean Color and OSI (SST) TAC by </a:t>
            </a:r>
            <a:r>
              <a:rPr lang="en-US" dirty="0" err="1" smtClean="0"/>
              <a:t>MonGOOS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84784"/>
            <a:ext cx="8229600" cy="4876800"/>
          </a:xfrm>
        </p:spPr>
        <p:txBody>
          <a:bodyPr/>
          <a:lstStyle/>
          <a:p>
            <a:r>
              <a:rPr lang="en-US" dirty="0" smtClean="0"/>
              <a:t>CNR is coordinating the Ocean Color TAC, produce the Ocean color products for the Med and the SST products for the MED in the OSI TAC</a:t>
            </a:r>
            <a:endParaRPr lang="en-US" dirty="0"/>
          </a:p>
        </p:txBody>
      </p:sp>
      <p:pic>
        <p:nvPicPr>
          <p:cNvPr id="18436" name="Picture 4" descr="uick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66" y="3356992"/>
            <a:ext cx="4333034" cy="2836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40" y="3994241"/>
            <a:ext cx="3919860" cy="25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0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397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kumimoji="1" lang="fr-FR" altLang="en-US" sz="3300" dirty="0" smtClean="0">
                <a:ea typeface="ＭＳ Ｐゴシック" charset="-128"/>
              </a:rPr>
              <a:t>CMEMS </a:t>
            </a:r>
            <a:r>
              <a:rPr kumimoji="1" lang="fr-FR" altLang="en-US" sz="3300" dirty="0">
                <a:ea typeface="ＭＳ Ｐゴシック" charset="-128"/>
              </a:rPr>
              <a:t>- </a:t>
            </a:r>
            <a:r>
              <a:rPr kumimoji="1" lang="fr-FR" altLang="en-US" sz="3300" dirty="0" err="1">
                <a:ea typeface="ＭＳ Ｐゴシック" charset="-128"/>
              </a:rPr>
              <a:t>Forecasting</a:t>
            </a:r>
            <a:r>
              <a:rPr kumimoji="1" lang="fr-FR" altLang="en-US" sz="3300" dirty="0">
                <a:ea typeface="ＭＳ Ｐゴシック" charset="-128"/>
              </a:rPr>
              <a:t> </a:t>
            </a:r>
            <a:r>
              <a:rPr kumimoji="1" lang="fr-FR" altLang="en-US" sz="3300" dirty="0" smtClean="0">
                <a:ea typeface="ＭＳ Ｐゴシック" charset="-128"/>
              </a:rPr>
              <a:t>and </a:t>
            </a:r>
            <a:r>
              <a:rPr kumimoji="1" lang="fr-FR" altLang="en-US" sz="3300" dirty="0" err="1" smtClean="0">
                <a:ea typeface="ＭＳ Ｐゴシック" charset="-128"/>
              </a:rPr>
              <a:t>reanalysis</a:t>
            </a:r>
            <a:r>
              <a:rPr kumimoji="1" lang="fr-FR" altLang="en-US" sz="3300" dirty="0" smtClean="0">
                <a:ea typeface="ＭＳ Ｐゴシック" charset="-128"/>
              </a:rPr>
              <a:t>, </a:t>
            </a:r>
            <a:r>
              <a:rPr kumimoji="1" lang="fr-FR" altLang="en-US" sz="3300" dirty="0" err="1" smtClean="0">
                <a:ea typeface="ＭＳ Ｐゴシック" charset="-128"/>
              </a:rPr>
              <a:t>coord</a:t>
            </a:r>
            <a:r>
              <a:rPr kumimoji="1" lang="fr-FR" altLang="en-US" sz="3300" dirty="0" smtClean="0">
                <a:ea typeface="ＭＳ Ｐゴシック" charset="-128"/>
              </a:rPr>
              <a:t> by Mercator </a:t>
            </a:r>
            <a:r>
              <a:rPr kumimoji="1" lang="fr-FR" altLang="en-US" sz="3300" dirty="0" err="1" smtClean="0">
                <a:ea typeface="ＭＳ Ｐゴシック" charset="-128"/>
              </a:rPr>
              <a:t>Ocean</a:t>
            </a:r>
            <a:endParaRPr lang="en-US" altLang="en-US" sz="3300" dirty="0">
              <a:ea typeface="ＭＳ Ｐゴシック" charset="-128"/>
            </a:endParaRPr>
          </a:p>
        </p:txBody>
      </p:sp>
      <p:pic>
        <p:nvPicPr>
          <p:cNvPr id="21506" name="Picture 3" descr="Bassins_MYO_sans GOOS_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373188"/>
            <a:ext cx="794226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AutoShape 4"/>
          <p:cNvSpPr>
            <a:spLocks noChangeArrowheads="1"/>
          </p:cNvSpPr>
          <p:nvPr/>
        </p:nvSpPr>
        <p:spPr bwMode="auto">
          <a:xfrm>
            <a:off x="642938" y="5516563"/>
            <a:ext cx="2049462" cy="815975"/>
          </a:xfrm>
          <a:prstGeom prst="wedgeRoundRectCallout">
            <a:avLst>
              <a:gd name="adj1" fmla="val 57278"/>
              <a:gd name="adj2" fmla="val -238394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Eastern North Atlantic</a:t>
            </a: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0" y="3540125"/>
            <a:ext cx="1223963" cy="912813"/>
          </a:xfrm>
          <a:prstGeom prst="wedgeRoundRectCallout">
            <a:avLst>
              <a:gd name="adj1" fmla="val 87917"/>
              <a:gd name="adj2" fmla="val -10509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Global</a:t>
            </a:r>
          </a:p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Ocean</a:t>
            </a:r>
          </a:p>
        </p:txBody>
      </p:sp>
      <p:sp>
        <p:nvSpPr>
          <p:cNvPr id="21509" name="AutoShape 6"/>
          <p:cNvSpPr>
            <a:spLocks noChangeArrowheads="1"/>
          </p:cNvSpPr>
          <p:nvPr/>
        </p:nvSpPr>
        <p:spPr bwMode="auto">
          <a:xfrm>
            <a:off x="457200" y="2060575"/>
            <a:ext cx="1666875" cy="766763"/>
          </a:xfrm>
          <a:prstGeom prst="wedgeRoundRectCallout">
            <a:avLst>
              <a:gd name="adj1" fmla="val 111352"/>
              <a:gd name="adj2" fmla="val 56000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North West Shelves</a:t>
            </a:r>
          </a:p>
        </p:txBody>
      </p:sp>
      <p:sp>
        <p:nvSpPr>
          <p:cNvPr id="21510" name="AutoShape 7"/>
          <p:cNvSpPr>
            <a:spLocks noChangeArrowheads="1"/>
          </p:cNvSpPr>
          <p:nvPr/>
        </p:nvSpPr>
        <p:spPr bwMode="auto">
          <a:xfrm>
            <a:off x="1763713" y="1412875"/>
            <a:ext cx="1728787" cy="504825"/>
          </a:xfrm>
          <a:prstGeom prst="wedgeRoundRectCallout">
            <a:avLst>
              <a:gd name="adj1" fmla="val 79630"/>
              <a:gd name="adj2" fmla="val 1991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Arctic</a:t>
            </a:r>
          </a:p>
        </p:txBody>
      </p:sp>
      <p:sp>
        <p:nvSpPr>
          <p:cNvPr id="21511" name="AutoShape 8"/>
          <p:cNvSpPr>
            <a:spLocks noChangeArrowheads="1"/>
          </p:cNvSpPr>
          <p:nvPr/>
        </p:nvSpPr>
        <p:spPr bwMode="auto">
          <a:xfrm>
            <a:off x="5295900" y="1700213"/>
            <a:ext cx="1223963" cy="504825"/>
          </a:xfrm>
          <a:prstGeom prst="wedgeRoundRectCallout">
            <a:avLst>
              <a:gd name="adj1" fmla="val -114463"/>
              <a:gd name="adj2" fmla="val 179560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Baltic</a:t>
            </a:r>
          </a:p>
        </p:txBody>
      </p:sp>
      <p:sp>
        <p:nvSpPr>
          <p:cNvPr id="21512" name="AutoShape 9"/>
          <p:cNvSpPr>
            <a:spLocks noChangeArrowheads="1"/>
          </p:cNvSpPr>
          <p:nvPr/>
        </p:nvSpPr>
        <p:spPr bwMode="auto">
          <a:xfrm>
            <a:off x="4945063" y="4508500"/>
            <a:ext cx="1930400" cy="504825"/>
          </a:xfrm>
          <a:prstGeom prst="wedgeRoundRectCallout">
            <a:avLst>
              <a:gd name="adj1" fmla="val -39208"/>
              <a:gd name="adj2" fmla="val -188259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Black Sea</a:t>
            </a:r>
          </a:p>
        </p:txBody>
      </p:sp>
      <p:sp>
        <p:nvSpPr>
          <p:cNvPr id="21513" name="AutoShape 10"/>
          <p:cNvSpPr>
            <a:spLocks noChangeArrowheads="1"/>
          </p:cNvSpPr>
          <p:nvPr/>
        </p:nvSpPr>
        <p:spPr bwMode="auto">
          <a:xfrm>
            <a:off x="2916238" y="5084763"/>
            <a:ext cx="2447925" cy="504825"/>
          </a:xfrm>
          <a:prstGeom prst="wedgeRoundRectCallout">
            <a:avLst>
              <a:gd name="adj1" fmla="val -1491"/>
              <a:gd name="adj2" fmla="val -233963"/>
              <a:gd name="adj3" fmla="val 16667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alibri" charset="0"/>
              </a:rPr>
              <a:t>Mediterranean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672263" y="1371600"/>
            <a:ext cx="2471737" cy="4876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1B505C"/>
              </a:buClr>
              <a:buFont typeface="Wingdings" charset="2"/>
              <a:buNone/>
            </a:pPr>
            <a:r>
              <a:rPr lang="en-US" altLang="en-US" sz="2400" b="0" i="1" dirty="0">
                <a:solidFill>
                  <a:schemeClr val="tx2"/>
                </a:solidFill>
                <a:latin typeface="Times New Roman" charset="0"/>
              </a:rPr>
              <a:t>A Pan-European network of existing infrastructures, value-added by the Copernicus initiative, </a:t>
            </a:r>
          </a:p>
          <a:p>
            <a:pPr>
              <a:buClr>
                <a:srgbClr val="1B505C"/>
              </a:buClr>
              <a:buFont typeface="Wingdings" charset="2"/>
              <a:buNone/>
            </a:pPr>
            <a:r>
              <a:rPr lang="en-US" altLang="en-US" sz="2400" b="0" i="1" dirty="0">
                <a:solidFill>
                  <a:schemeClr val="tx2"/>
                </a:solidFill>
                <a:latin typeface="Times New Roman" charset="0"/>
              </a:rPr>
              <a:t>coordinated and with common quality standards </a:t>
            </a:r>
            <a:endParaRPr lang="en-GB" altLang="en-US" b="0" dirty="0">
              <a:solidFill>
                <a:schemeClr val="tx2"/>
              </a:solidFill>
            </a:endParaRP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2717800" y="3416300"/>
            <a:ext cx="2946400" cy="1498600"/>
          </a:xfrm>
          <a:prstGeom prst="ellipse">
            <a:avLst/>
          </a:prstGeom>
          <a:solidFill>
            <a:srgbClr val="FFFF99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516" name="TextBox 12"/>
          <p:cNvSpPr txBox="1">
            <a:spLocks noChangeArrowheads="1"/>
          </p:cNvSpPr>
          <p:nvPr/>
        </p:nvSpPr>
        <p:spPr bwMode="auto">
          <a:xfrm>
            <a:off x="5881022" y="5842337"/>
            <a:ext cx="35155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87BA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 smtClean="0"/>
              <a:t>CMEMS </a:t>
            </a:r>
            <a:r>
              <a:rPr lang="en-US" altLang="en-US" dirty="0" smtClean="0"/>
              <a:t>MED-MFC is </a:t>
            </a:r>
            <a:endParaRPr lang="en-US" altLang="en-US" dirty="0"/>
          </a:p>
          <a:p>
            <a:r>
              <a:rPr lang="en-US" altLang="en-US" dirty="0"/>
              <a:t>coordinated by </a:t>
            </a:r>
            <a:r>
              <a:rPr lang="en-US" altLang="en-US" dirty="0" smtClean="0"/>
              <a:t>CMCC with OGS, INGV and HCMR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166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3193" y="692696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err="1" smtClean="0"/>
              <a:t>Mongoos</a:t>
            </a:r>
            <a:r>
              <a:rPr lang="es-ES" dirty="0" smtClean="0"/>
              <a:t> </a:t>
            </a:r>
            <a:r>
              <a:rPr lang="es-ES" dirty="0" err="1" smtClean="0"/>
              <a:t>Downscaling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CMEMS  </a:t>
            </a:r>
            <a:r>
              <a:rPr lang="es-ES" dirty="0" err="1" smtClean="0"/>
              <a:t>Med</a:t>
            </a:r>
            <a:r>
              <a:rPr lang="es-ES" dirty="0" smtClean="0"/>
              <a:t>-MFC </a:t>
            </a:r>
            <a:br>
              <a:rPr lang="es-ES" dirty="0" smtClean="0"/>
            </a:br>
            <a:r>
              <a:rPr lang="es-ES" dirty="0" err="1" smtClean="0"/>
              <a:t>Circulation</a:t>
            </a:r>
            <a:r>
              <a:rPr lang="es-ES" dirty="0" smtClean="0"/>
              <a:t> </a:t>
            </a:r>
            <a:r>
              <a:rPr lang="es-ES" dirty="0" err="1" smtClean="0"/>
              <a:t>forecast</a:t>
            </a:r>
            <a:r>
              <a:rPr lang="es-ES" dirty="0" smtClean="0"/>
              <a:t> </a:t>
            </a:r>
            <a:r>
              <a:rPr lang="es-ES" dirty="0" err="1" smtClean="0"/>
              <a:t>systems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7356802" cy="31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3193" y="6237312"/>
            <a:ext cx="867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Italy runs several high resolution forecasting systems nested in CMEMS MED-MFC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9719" y="548680"/>
            <a:ext cx="8229600" cy="1143000"/>
          </a:xfrm>
        </p:spPr>
        <p:txBody>
          <a:bodyPr/>
          <a:lstStyle/>
          <a:p>
            <a:pPr algn="ctr"/>
            <a:r>
              <a:rPr lang="it-IT" sz="2800" b="1" dirty="0" err="1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Italian</a:t>
            </a:r>
            <a:r>
              <a:rPr lang="it-IT" sz="2800" b="1" dirty="0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 </a:t>
            </a:r>
            <a:r>
              <a:rPr lang="it-IT" sz="2800" b="1" dirty="0" err="1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Observing</a:t>
            </a:r>
            <a:r>
              <a:rPr lang="it-IT" sz="2800" b="1" dirty="0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 System</a:t>
            </a:r>
            <a:br>
              <a:rPr lang="it-IT" sz="2800" b="1" dirty="0" smtClean="0">
                <a:solidFill>
                  <a:srgbClr val="1F497D"/>
                </a:solidFill>
                <a:ea typeface="ＭＳ Ｐゴシック" panose="020B0600070205080204" pitchFamily="34" charset="-128"/>
              </a:rPr>
            </a:br>
            <a:r>
              <a:rPr lang="it-IT" sz="2800" b="1" dirty="0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RITMARE</a:t>
            </a:r>
            <a:r>
              <a:rPr lang="it-IT" sz="2800" b="1" baseline="0" dirty="0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 OOS </a:t>
            </a:r>
            <a:r>
              <a:rPr lang="it-IT" sz="2800" b="1" baseline="0" dirty="0" err="1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I</a:t>
            </a:r>
            <a:r>
              <a:rPr lang="it-IT" sz="2800" b="1" dirty="0" err="1" smtClean="0">
                <a:solidFill>
                  <a:srgbClr val="1F497D"/>
                </a:solidFill>
                <a:ea typeface="ＭＳ Ｐゴシック" panose="020B0600070205080204" pitchFamily="34" charset="-128"/>
              </a:rPr>
              <a:t>nfrastructure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Kostas Nittis Scientific and Strategic Workshop</a:t>
            </a: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0344" r="29657" b="884"/>
          <a:stretch/>
        </p:blipFill>
        <p:spPr>
          <a:xfrm>
            <a:off x="305816" y="1772816"/>
            <a:ext cx="2033936" cy="2472267"/>
          </a:xfrm>
          <a:prstGeom prst="rect">
            <a:avLst/>
          </a:prstGeom>
        </p:spPr>
      </p:pic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320713"/>
              </p:ext>
            </p:extLst>
          </p:nvPr>
        </p:nvGraphicFramePr>
        <p:xfrm>
          <a:off x="2843808" y="1916832"/>
          <a:ext cx="6155511" cy="2758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76264"/>
                <a:gridCol w="3779247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it-IT" dirty="0" err="1" smtClean="0"/>
                        <a:t>Infrastructure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Fixed-point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mooring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</a:t>
                      </a:r>
                      <a:r>
                        <a:rPr lang="it-IT" i="1" dirty="0" smtClean="0"/>
                        <a:t>(+2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Gliders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/>
                </a:tc>
              </a:tr>
              <a:tr h="274424">
                <a:tc>
                  <a:txBody>
                    <a:bodyPr/>
                    <a:lstStyle/>
                    <a:p>
                      <a:r>
                        <a:rPr lang="it-IT" baseline="0" dirty="0" err="1" smtClean="0"/>
                        <a:t>Radars</a:t>
                      </a:r>
                      <a:r>
                        <a:rPr lang="it-IT" baseline="0" dirty="0" smtClean="0"/>
                        <a:t> (</a:t>
                      </a:r>
                      <a:r>
                        <a:rPr lang="it-IT" b="1" baseline="0" dirty="0" smtClean="0">
                          <a:solidFill>
                            <a:schemeClr val="tx2"/>
                          </a:solidFill>
                        </a:rPr>
                        <a:t>HF</a:t>
                      </a:r>
                      <a:r>
                        <a:rPr lang="it-IT" b="0" baseline="0" dirty="0" smtClean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it-IT" b="1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it-IT" baseline="0" dirty="0" smtClean="0">
                          <a:solidFill>
                            <a:schemeClr val="tx1"/>
                          </a:solidFill>
                        </a:rPr>
                        <a:t> band)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chemeClr val="tx2"/>
                          </a:solidFill>
                        </a:rPr>
                        <a:t>3+</a:t>
                      </a:r>
                      <a:r>
                        <a:rPr lang="it-IT" b="1" i="1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lang="it-IT" b="1" i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it-IT" b="1" i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4+</a:t>
                      </a:r>
                      <a:r>
                        <a:rPr lang="it-IT" b="1" i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it-IT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Relocatable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equipment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 </a:t>
                      </a:r>
                      <a:r>
                        <a:rPr lang="it-IT" err="1" smtClean="0"/>
                        <a:t>additional</a:t>
                      </a:r>
                      <a:r>
                        <a:rPr lang="it-IT" baseline="0" smtClean="0"/>
                        <a:t> deep-sea </a:t>
                      </a:r>
                      <a:r>
                        <a:rPr lang="it-IT" baseline="0" dirty="0" err="1" smtClean="0"/>
                        <a:t>moorings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Pre-opeartional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models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7 (2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Mediterranean</a:t>
                      </a:r>
                      <a:r>
                        <a:rPr lang="it-IT" baseline="0" dirty="0" smtClean="0"/>
                        <a:t> scale)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4698095"/>
            <a:ext cx="2085462" cy="165226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4838542"/>
            <a:ext cx="2088232" cy="145518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437112"/>
            <a:ext cx="2359365" cy="18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dad">
  <a:themeElements>
    <a:clrScheme name="Claridad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da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4175</TotalTime>
  <Words>1018</Words>
  <Application>Microsoft Macintosh PowerPoint</Application>
  <PresentationFormat>On-screen Show (4:3)</PresentationFormat>
  <Paragraphs>224</Paragraphs>
  <Slides>24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Century Gothic</vt:lpstr>
      <vt:lpstr>Gill Sans</vt:lpstr>
      <vt:lpstr>ＭＳ Ｐゴシック</vt:lpstr>
      <vt:lpstr>Times New Roman</vt:lpstr>
      <vt:lpstr>Wingdings</vt:lpstr>
      <vt:lpstr>Arial</vt:lpstr>
      <vt:lpstr>Calibri</vt:lpstr>
      <vt:lpstr>Claridad</vt:lpstr>
      <vt:lpstr>Mediterranean oceanography Network for GOOS and the Italian Observing System Giovanni Coppini  Director of the Ocean Predictions and Applications Division of Euro-Mediterranean Centre on Climate Change Co-chair of Mediterranean Oceanography Network for GOOS Leader of the Copernicus Marine Environment Monitoring Service Med-MFC  With the contribution of:  MONGOOS partners;  Aeronautica Militare, OGS;  CNR; INGV and ISPRA</vt:lpstr>
      <vt:lpstr>Outline</vt:lpstr>
      <vt:lpstr>PowerPoint Presentation</vt:lpstr>
      <vt:lpstr>What is Mongoos? (Mediterranean Operational Network for the Global Ocean Observing System)</vt:lpstr>
      <vt:lpstr>Contribution to the CMEMS in situ TAC by MonGOOS</vt:lpstr>
      <vt:lpstr>Contribution to CMEMS Ocean Color and OSI (SST) TAC by MonGOOS</vt:lpstr>
      <vt:lpstr>CMEMS - Forecasting and reanalysis, coord by Mercator Ocean</vt:lpstr>
      <vt:lpstr>Mongoos Downscaling from CMEMS  Med-MFC  Circulation forecast systems</vt:lpstr>
      <vt:lpstr>Italian Observing System RITMARE OOS Infrastructure</vt:lpstr>
      <vt:lpstr> International Dimension</vt:lpstr>
      <vt:lpstr>Extended RITMARE OOS</vt:lpstr>
      <vt:lpstr>PowerPoint Presentation</vt:lpstr>
      <vt:lpstr>PowerPoint Presentation</vt:lpstr>
      <vt:lpstr>E2M3A Deep-sea Observatory</vt:lpstr>
      <vt:lpstr>PowerPoint Presentation</vt:lpstr>
      <vt:lpstr>PowerPoint Presentation</vt:lpstr>
      <vt:lpstr>RITMARE Data Policy</vt:lpstr>
      <vt:lpstr>Italian WIS DCPC Centres (1)</vt:lpstr>
      <vt:lpstr>The Italian WIS RTH DCPC Structure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MonGOOS status and 2013 activities</dc:title>
  <dc:creator>ENRIQUE ALVAREZ FANJUL</dc:creator>
  <cp:lastModifiedBy>Microsoft Office User</cp:lastModifiedBy>
  <cp:revision>140</cp:revision>
  <dcterms:created xsi:type="dcterms:W3CDTF">2013-09-30T08:14:56Z</dcterms:created>
  <dcterms:modified xsi:type="dcterms:W3CDTF">2016-09-06T07:11:08Z</dcterms:modified>
</cp:coreProperties>
</file>