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4" r:id="rId2"/>
    <p:sldMasterId id="2147483676" r:id="rId3"/>
    <p:sldMasterId id="2147483688" r:id="rId4"/>
    <p:sldMasterId id="2147483700" r:id="rId5"/>
    <p:sldMasterId id="2147483712" r:id="rId6"/>
  </p:sldMasterIdLst>
  <p:notesMasterIdLst>
    <p:notesMasterId r:id="rId29"/>
  </p:notesMasterIdLst>
  <p:sldIdLst>
    <p:sldId id="281" r:id="rId7"/>
    <p:sldId id="291" r:id="rId8"/>
    <p:sldId id="295" r:id="rId9"/>
    <p:sldId id="297" r:id="rId10"/>
    <p:sldId id="298" r:id="rId11"/>
    <p:sldId id="285" r:id="rId12"/>
    <p:sldId id="286" r:id="rId13"/>
    <p:sldId id="287" r:id="rId14"/>
    <p:sldId id="288" r:id="rId15"/>
    <p:sldId id="268" r:id="rId16"/>
    <p:sldId id="284" r:id="rId17"/>
    <p:sldId id="290" r:id="rId18"/>
    <p:sldId id="289" r:id="rId19"/>
    <p:sldId id="283" r:id="rId20"/>
    <p:sldId id="276" r:id="rId21"/>
    <p:sldId id="273" r:id="rId22"/>
    <p:sldId id="277" r:id="rId23"/>
    <p:sldId id="278" r:id="rId24"/>
    <p:sldId id="279" r:id="rId25"/>
    <p:sldId id="280" r:id="rId26"/>
    <p:sldId id="274" r:id="rId27"/>
    <p:sldId id="275"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3399"/>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A"/>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88"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3.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1143000" y="685800"/>
            <a:ext cx="4572000" cy="3429000"/>
          </a:xfrm>
          <a:prstGeom prst="rect">
            <a:avLst/>
          </a:prstGeom>
        </p:spPr>
        <p:txBody>
          <a:bodyPr/>
          <a:lstStyle/>
          <a:p>
            <a:endParaRPr/>
          </a:p>
        </p:txBody>
      </p:sp>
      <p:sp>
        <p:nvSpPr>
          <p:cNvPr id="219" name="Shape 21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4403699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Rot="1" noChangeAspect="1" noChangeArrowheads="1" noTextEdit="1"/>
          </p:cNvSpPr>
          <p:nvPr>
            <p:ph type="sldImg"/>
          </p:nvPr>
        </p:nvSpPr>
        <p:spPr>
          <a:xfrm>
            <a:off x="1143000" y="685800"/>
            <a:ext cx="4572000" cy="3429000"/>
          </a:xfrm>
          <a:ln/>
        </p:spPr>
      </p:sp>
      <p:sp>
        <p:nvSpPr>
          <p:cNvPr id="1884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19</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20</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21</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22</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10</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11</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lgn="r" eaLnBrk="1" hangingPunct="1"/>
            <a:fld id="{7A84F8F7-3358-0D4D-91E6-B3660347091D}" type="slidenum">
              <a:rPr lang="en-US" sz="1200">
                <a:latin typeface="Arial" charset="0"/>
                <a:cs typeface="Arial" charset="0"/>
              </a:rPr>
              <a:pPr algn="r" eaLnBrk="1" hangingPunct="1"/>
              <a:t>12</a:t>
            </a:fld>
            <a:endParaRPr lang="en-US" sz="1200">
              <a:latin typeface="Arial" charset="0"/>
              <a:cs typeface="Arial" charset="0"/>
            </a:endParaRPr>
          </a:p>
        </p:txBody>
      </p:sp>
      <p:sp>
        <p:nvSpPr>
          <p:cNvPr id="103426"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lgn="r"/>
            <a:fld id="{F85CCD6C-E193-204B-A566-4719519C3BF1}" type="slidenum">
              <a:rPr lang="en-CA" sz="1200">
                <a:solidFill>
                  <a:srgbClr val="000000"/>
                </a:solidFill>
              </a:rPr>
              <a:pPr algn="r"/>
              <a:t>12</a:t>
            </a:fld>
            <a:endParaRPr lang="en-CA" sz="1200">
              <a:solidFill>
                <a:srgbClr val="000000"/>
              </a:solidFill>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xfrm>
            <a:off x="914508" y="4344607"/>
            <a:ext cx="5028986" cy="41135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sz="1400" b="1">
              <a:latin typeface="Times New Roman" charset="0"/>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14</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15</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16</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17</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Times"/>
              </a:defRPr>
            </a:lvl1pPr>
            <a:lvl2pPr marL="742950" indent="-285750" algn="l" eaLnBrk="0" hangingPunct="0">
              <a:spcBef>
                <a:spcPct val="30000"/>
              </a:spcBef>
              <a:defRPr sz="1200">
                <a:solidFill>
                  <a:schemeClr val="tx1"/>
                </a:solidFill>
                <a:latin typeface="Times"/>
              </a:defRPr>
            </a:lvl2pPr>
            <a:lvl3pPr marL="1143000" indent="-228600" algn="l" eaLnBrk="0" hangingPunct="0">
              <a:spcBef>
                <a:spcPct val="30000"/>
              </a:spcBef>
              <a:defRPr sz="1200">
                <a:solidFill>
                  <a:schemeClr val="tx1"/>
                </a:solidFill>
                <a:latin typeface="Times"/>
              </a:defRPr>
            </a:lvl3pPr>
            <a:lvl4pPr marL="1600200" indent="-228600" algn="l" eaLnBrk="0" hangingPunct="0">
              <a:spcBef>
                <a:spcPct val="30000"/>
              </a:spcBef>
              <a:defRPr sz="1200">
                <a:solidFill>
                  <a:schemeClr val="tx1"/>
                </a:solidFill>
                <a:latin typeface="Times"/>
              </a:defRPr>
            </a:lvl4pPr>
            <a:lvl5pPr marL="2057400" indent="-228600" algn="l" eaLnBrk="0" hangingPunct="0">
              <a:spcBef>
                <a:spcPct val="30000"/>
              </a:spcBef>
              <a:defRPr sz="1200">
                <a:solidFill>
                  <a:schemeClr val="tx1"/>
                </a:solidFill>
                <a:latin typeface="Times"/>
              </a:defRPr>
            </a:lvl5pPr>
            <a:lvl6pPr marL="2514600" indent="-228600" eaLnBrk="0" fontAlgn="base" hangingPunct="0">
              <a:spcBef>
                <a:spcPct val="30000"/>
              </a:spcBef>
              <a:spcAft>
                <a:spcPct val="0"/>
              </a:spcAft>
              <a:defRPr sz="1200">
                <a:solidFill>
                  <a:schemeClr val="tx1"/>
                </a:solidFill>
                <a:latin typeface="Times"/>
              </a:defRPr>
            </a:lvl6pPr>
            <a:lvl7pPr marL="2971800" indent="-228600" eaLnBrk="0" fontAlgn="base" hangingPunct="0">
              <a:spcBef>
                <a:spcPct val="30000"/>
              </a:spcBef>
              <a:spcAft>
                <a:spcPct val="0"/>
              </a:spcAft>
              <a:defRPr sz="1200">
                <a:solidFill>
                  <a:schemeClr val="tx1"/>
                </a:solidFill>
                <a:latin typeface="Times"/>
              </a:defRPr>
            </a:lvl7pPr>
            <a:lvl8pPr marL="3429000" indent="-228600" eaLnBrk="0" fontAlgn="base" hangingPunct="0">
              <a:spcBef>
                <a:spcPct val="30000"/>
              </a:spcBef>
              <a:spcAft>
                <a:spcPct val="0"/>
              </a:spcAft>
              <a:defRPr sz="1200">
                <a:solidFill>
                  <a:schemeClr val="tx1"/>
                </a:solidFill>
                <a:latin typeface="Times"/>
              </a:defRPr>
            </a:lvl8pPr>
            <a:lvl9pPr marL="3886200" indent="-228600" eaLnBrk="0" fontAlgn="base" hangingPunct="0">
              <a:spcBef>
                <a:spcPct val="30000"/>
              </a:spcBef>
              <a:spcAft>
                <a:spcPct val="0"/>
              </a:spcAft>
              <a:defRPr sz="1200">
                <a:solidFill>
                  <a:schemeClr val="tx1"/>
                </a:solidFill>
                <a:latin typeface="Times"/>
              </a:defRPr>
            </a:lvl9pPr>
          </a:lstStyle>
          <a:p>
            <a:pPr algn="r" fontAlgn="base">
              <a:spcBef>
                <a:spcPct val="0"/>
              </a:spcBef>
              <a:spcAft>
                <a:spcPct val="0"/>
              </a:spcAft>
            </a:pPr>
            <a:fld id="{4E53125F-C2BC-4201-9745-A1284DE46233}" type="slidenum">
              <a:rPr lang="en-US" altLang="en-US" kern="1200">
                <a:solidFill>
                  <a:prstClr val="black"/>
                </a:solidFill>
                <a:cs typeface="Arial" pitchFamily="34" charset="0"/>
              </a:rPr>
              <a:pPr algn="r" fontAlgn="base">
                <a:spcBef>
                  <a:spcPct val="0"/>
                </a:spcBef>
                <a:spcAft>
                  <a:spcPct val="0"/>
                </a:spcAft>
              </a:pPr>
              <a:t>18</a:t>
            </a:fld>
            <a:endParaRPr lang="en-US" altLang="en-US" kern="1200">
              <a:solidFill>
                <a:prstClr val="black"/>
              </a:solidFill>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19" name="image2.jpeg" descr="wmo_ppt_2012_last.jp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0" name="Shape 20"/>
          <p:cNvSpPr/>
          <p:nvPr/>
        </p:nvSpPr>
        <p:spPr>
          <a:xfrm>
            <a:off x="117475" y="6530182"/>
            <a:ext cx="1141413" cy="1778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defTabSz="457200">
              <a:defRPr sz="1200">
                <a:latin typeface="Arial Narrow"/>
                <a:ea typeface="Arial Narrow"/>
                <a:cs typeface="Arial Narrow"/>
                <a:sym typeface="Arial Narrow"/>
              </a:defRPr>
            </a:lvl1pPr>
          </a:lstStyle>
          <a:p>
            <a:r>
              <a:t>www.wmo.int</a:t>
            </a:r>
          </a:p>
        </p:txBody>
      </p:sp>
      <p:sp>
        <p:nvSpPr>
          <p:cNvPr id="21" name="Shape 21"/>
          <p:cNvSpPr>
            <a:spLocks noGrp="1"/>
          </p:cNvSpPr>
          <p:nvPr>
            <p:ph type="title"/>
          </p:nvPr>
        </p:nvSpPr>
        <p:spPr>
          <a:xfrm>
            <a:off x="250825" y="3573462"/>
            <a:ext cx="8713790" cy="719147"/>
          </a:xfrm>
          <a:prstGeom prst="rect">
            <a:avLst/>
          </a:prstGeom>
        </p:spPr>
        <p:txBody>
          <a:bodyPr lIns="45718" tIns="45718" rIns="45718" bIns="45718" anchor="ctr"/>
          <a:lstStyle>
            <a:lvl1pPr algn="ctr" defTabSz="914400">
              <a:defRPr sz="4000">
                <a:solidFill>
                  <a:srgbClr val="FFFFFF"/>
                </a:solidFill>
                <a:latin typeface="Arial Narrow"/>
                <a:ea typeface="Arial Narrow"/>
                <a:cs typeface="Arial Narrow"/>
                <a:sym typeface="Arial Narrow"/>
              </a:defRPr>
            </a:lvl1pPr>
          </a:lstStyle>
          <a:p>
            <a:r>
              <a:t>Title Text</a:t>
            </a:r>
          </a:p>
        </p:txBody>
      </p:sp>
      <p:sp>
        <p:nvSpPr>
          <p:cNvPr id="22" name="Shape 22"/>
          <p:cNvSpPr>
            <a:spLocks noGrp="1"/>
          </p:cNvSpPr>
          <p:nvPr>
            <p:ph type="sldNum" sz="quarter" idx="2"/>
          </p:nvPr>
        </p:nvSpPr>
        <p:spPr>
          <a:xfrm>
            <a:off x="4419600" y="6356350"/>
            <a:ext cx="2133600" cy="368300"/>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7" name="Shape 127"/>
          <p:cNvSpPr>
            <a:spLocks noGrp="1"/>
          </p:cNvSpPr>
          <p:nvPr>
            <p:ph type="title"/>
          </p:nvPr>
        </p:nvSpPr>
        <p:spPr>
          <a:xfrm>
            <a:off x="250825" y="117475"/>
            <a:ext cx="8713790" cy="935038"/>
          </a:xfrm>
          <a:prstGeom prst="rect">
            <a:avLst/>
          </a:prstGeom>
        </p:spPr>
        <p:txBody>
          <a:bodyPr anchor="ctr"/>
          <a:lstStyle>
            <a:lvl1pPr defTabSz="914400">
              <a:defRPr sz="3000" b="1">
                <a:latin typeface="Arial"/>
                <a:ea typeface="Arial"/>
                <a:cs typeface="Arial"/>
                <a:sym typeface="Arial"/>
              </a:defRPr>
            </a:lvl1pPr>
          </a:lstStyle>
          <a:p>
            <a:r>
              <a:t>Title Text</a:t>
            </a:r>
          </a:p>
        </p:txBody>
      </p:sp>
      <p:sp>
        <p:nvSpPr>
          <p:cNvPr id="128" name="Shape 128"/>
          <p:cNvSpPr>
            <a:spLocks noGrp="1"/>
          </p:cNvSpPr>
          <p:nvPr>
            <p:ph type="body" idx="1"/>
          </p:nvPr>
        </p:nvSpPr>
        <p:spPr>
          <a:xfrm>
            <a:off x="250825" y="1052512"/>
            <a:ext cx="8713790" cy="5805490"/>
          </a:xfrm>
          <a:prstGeom prst="rect">
            <a:avLst/>
          </a:prstGeom>
        </p:spPr>
        <p:txBody>
          <a:bodyPr/>
          <a:lstStyle>
            <a:lvl1pPr marL="533400" indent="-533400" defTabSz="914400">
              <a:spcBef>
                <a:spcPts val="600"/>
              </a:spcBef>
              <a:buClr>
                <a:srgbClr val="FF9900"/>
              </a:buClr>
              <a:buSzPct val="100000"/>
              <a:buFont typeface="Wingdings"/>
              <a:buChar char="▪"/>
              <a:defRPr sz="2800">
                <a:latin typeface="Arial"/>
                <a:ea typeface="Arial"/>
                <a:cs typeface="Arial"/>
                <a:sym typeface="Arial"/>
              </a:defRPr>
            </a:lvl1pPr>
            <a:lvl2pPr marL="990600" indent="-533400" defTabSz="914400">
              <a:spcBef>
                <a:spcPts val="600"/>
              </a:spcBef>
              <a:buClr>
                <a:srgbClr val="FF9900"/>
              </a:buClr>
              <a:buSzPct val="100000"/>
              <a:buFont typeface="Wingdings"/>
              <a:buChar char="▪"/>
              <a:defRPr sz="2800">
                <a:latin typeface="Arial"/>
                <a:ea typeface="Arial"/>
                <a:cs typeface="Arial"/>
                <a:sym typeface="Arial"/>
              </a:defRPr>
            </a:lvl2pPr>
            <a:lvl3pPr marL="1447800" indent="-533400" defTabSz="914400">
              <a:spcBef>
                <a:spcPts val="600"/>
              </a:spcBef>
              <a:buClr>
                <a:srgbClr val="FF9900"/>
              </a:buClr>
              <a:buSzPct val="100000"/>
              <a:buFont typeface="Wingdings"/>
              <a:buChar char="▪"/>
              <a:defRPr sz="2800">
                <a:latin typeface="Arial"/>
                <a:ea typeface="Arial"/>
                <a:cs typeface="Arial"/>
                <a:sym typeface="Arial"/>
              </a:defRPr>
            </a:lvl3pPr>
            <a:lvl4pPr marL="1905000" indent="-533400" defTabSz="914400">
              <a:spcBef>
                <a:spcPts val="600"/>
              </a:spcBef>
              <a:buClr>
                <a:srgbClr val="FF9900"/>
              </a:buClr>
              <a:buSzPct val="100000"/>
              <a:buFont typeface="Wingdings"/>
              <a:buChar char="▪"/>
              <a:defRPr sz="2800">
                <a:latin typeface="Arial"/>
                <a:ea typeface="Arial"/>
                <a:cs typeface="Arial"/>
                <a:sym typeface="Arial"/>
              </a:defRPr>
            </a:lvl4pPr>
            <a:lvl5pPr marL="2362200" indent="-533400" defTabSz="914400">
              <a:spcBef>
                <a:spcPts val="600"/>
              </a:spcBef>
              <a:buClr>
                <a:srgbClr val="FF9900"/>
              </a:buClr>
              <a:buSzPct val="100000"/>
              <a:buFont typeface="Wingdings"/>
              <a:buChar char="▪"/>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29" name="Shape 129"/>
          <p:cNvSpPr>
            <a:spLocks noGrp="1"/>
          </p:cNvSpPr>
          <p:nvPr>
            <p:ph type="sldNum" sz="quarter" idx="2"/>
          </p:nvPr>
        </p:nvSpPr>
        <p:spPr>
          <a:xfrm>
            <a:off x="6837709" y="6478587"/>
            <a:ext cx="182217" cy="172815"/>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36" name="image1.png" descr="wmo_ppt_2012.psd"/>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7" name="Shape 137"/>
          <p:cNvSpPr>
            <a:spLocks noGrp="1"/>
          </p:cNvSpPr>
          <p:nvPr>
            <p:ph type="title"/>
          </p:nvPr>
        </p:nvSpPr>
        <p:spPr>
          <a:xfrm>
            <a:off x="1908175" y="0"/>
            <a:ext cx="6985000" cy="1990725"/>
          </a:xfrm>
          <a:prstGeom prst="rect">
            <a:avLst/>
          </a:prstGeom>
        </p:spPr>
        <p:txBody>
          <a:bodyPr anchor="ctr"/>
          <a:lstStyle>
            <a:lvl1pPr defTabSz="914400">
              <a:defRPr sz="4000" b="1">
                <a:solidFill>
                  <a:srgbClr val="FFFFFF"/>
                </a:solidFill>
                <a:latin typeface="Arial"/>
                <a:ea typeface="Arial"/>
                <a:cs typeface="Arial"/>
                <a:sym typeface="Arial"/>
              </a:defRPr>
            </a:lvl1pPr>
          </a:lstStyle>
          <a:p>
            <a:r>
              <a:t>Title Text</a:t>
            </a:r>
          </a:p>
        </p:txBody>
      </p:sp>
      <p:sp>
        <p:nvSpPr>
          <p:cNvPr id="138" name="Shape 138"/>
          <p:cNvSpPr>
            <a:spLocks noGrp="1"/>
          </p:cNvSpPr>
          <p:nvPr>
            <p:ph type="body" sz="half" idx="1"/>
          </p:nvPr>
        </p:nvSpPr>
        <p:spPr>
          <a:xfrm>
            <a:off x="1908175" y="3405187"/>
            <a:ext cx="6985000" cy="3452813"/>
          </a:xfrm>
          <a:prstGeom prst="rect">
            <a:avLst/>
          </a:prstGeom>
        </p:spPr>
        <p:txBody>
          <a:bodyPr/>
          <a:lstStyle>
            <a:lvl1pPr defTabSz="914400">
              <a:spcBef>
                <a:spcPts val="600"/>
              </a:spcBef>
              <a:buClr>
                <a:srgbClr val="FF9900"/>
              </a:buClr>
              <a:buSzPct val="100000"/>
              <a:buFont typeface="Wingdings"/>
              <a:buChar char="▪"/>
              <a:defRPr sz="2800">
                <a:solidFill>
                  <a:srgbClr val="FFFFFF"/>
                </a:solidFill>
                <a:latin typeface="Arial"/>
                <a:ea typeface="Arial"/>
                <a:cs typeface="Arial"/>
                <a:sym typeface="Arial"/>
              </a:defRPr>
            </a:lvl1pPr>
            <a:lvl2pPr marL="990600" indent="-533400" defTabSz="914400">
              <a:spcBef>
                <a:spcPts val="600"/>
              </a:spcBef>
              <a:buClr>
                <a:srgbClr val="FF9900"/>
              </a:buClr>
              <a:buSzPct val="100000"/>
              <a:buFont typeface="Wingdings"/>
              <a:buChar char="▪"/>
              <a:defRPr sz="2800">
                <a:solidFill>
                  <a:srgbClr val="FFFFFF"/>
                </a:solidFill>
                <a:latin typeface="Arial"/>
                <a:ea typeface="Arial"/>
                <a:cs typeface="Arial"/>
                <a:sym typeface="Arial"/>
              </a:defRPr>
            </a:lvl2pPr>
            <a:lvl3pPr marL="1447800" indent="-533400" defTabSz="914400">
              <a:spcBef>
                <a:spcPts val="600"/>
              </a:spcBef>
              <a:buClr>
                <a:srgbClr val="FF9900"/>
              </a:buClr>
              <a:buSzPct val="100000"/>
              <a:buFont typeface="Wingdings"/>
              <a:buChar char="▪"/>
              <a:defRPr sz="2800">
                <a:solidFill>
                  <a:srgbClr val="FFFFFF"/>
                </a:solidFill>
                <a:latin typeface="Arial"/>
                <a:ea typeface="Arial"/>
                <a:cs typeface="Arial"/>
                <a:sym typeface="Arial"/>
              </a:defRPr>
            </a:lvl3pPr>
            <a:lvl4pPr marL="1905000" indent="-533400" defTabSz="914400">
              <a:spcBef>
                <a:spcPts val="600"/>
              </a:spcBef>
              <a:buClr>
                <a:srgbClr val="FF9900"/>
              </a:buClr>
              <a:buSzPct val="100000"/>
              <a:buFont typeface="Wingdings"/>
              <a:buChar char="▪"/>
              <a:defRPr sz="2800">
                <a:solidFill>
                  <a:srgbClr val="FFFFFF"/>
                </a:solidFill>
                <a:latin typeface="Arial"/>
                <a:ea typeface="Arial"/>
                <a:cs typeface="Arial"/>
                <a:sym typeface="Arial"/>
              </a:defRPr>
            </a:lvl4pPr>
            <a:lvl5pPr marL="2362200" indent="-533400" defTabSz="914400">
              <a:spcBef>
                <a:spcPts val="600"/>
              </a:spcBef>
              <a:buClr>
                <a:srgbClr val="FF9900"/>
              </a:buClr>
              <a:buSzPct val="100000"/>
              <a:buFont typeface="Wingdings"/>
              <a:buChar char="▪"/>
              <a:defRPr sz="2800">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9" name="Shape 139"/>
          <p:cNvSpPr>
            <a:spLocks noGrp="1"/>
          </p:cNvSpPr>
          <p:nvPr>
            <p:ph type="sldNum" sz="quarter" idx="2"/>
          </p:nvPr>
        </p:nvSpPr>
        <p:spPr>
          <a:xfrm>
            <a:off x="6766280" y="6467475"/>
            <a:ext cx="182217" cy="172815"/>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able">
    <p:spTree>
      <p:nvGrpSpPr>
        <p:cNvPr id="1" name=""/>
        <p:cNvGrpSpPr/>
        <p:nvPr/>
      </p:nvGrpSpPr>
      <p:grpSpPr>
        <a:xfrm>
          <a:off x="0" y="0"/>
          <a:ext cx="0" cy="0"/>
          <a:chOff x="0" y="0"/>
          <a:chExt cx="0" cy="0"/>
        </a:xfrm>
      </p:grpSpPr>
      <p:sp>
        <p:nvSpPr>
          <p:cNvPr id="146" name="Shape 146"/>
          <p:cNvSpPr>
            <a:spLocks noGrp="1"/>
          </p:cNvSpPr>
          <p:nvPr>
            <p:ph type="title"/>
          </p:nvPr>
        </p:nvSpPr>
        <p:spPr>
          <a:xfrm>
            <a:off x="250825" y="0"/>
            <a:ext cx="8713790" cy="1169988"/>
          </a:xfrm>
          <a:prstGeom prst="rect">
            <a:avLst/>
          </a:prstGeom>
        </p:spPr>
        <p:txBody>
          <a:bodyPr anchor="ctr"/>
          <a:lstStyle>
            <a:lvl1pPr defTabSz="914400">
              <a:defRPr sz="3000" b="1">
                <a:latin typeface="Arial"/>
                <a:ea typeface="Arial"/>
                <a:cs typeface="Arial"/>
                <a:sym typeface="Arial"/>
              </a:defRPr>
            </a:lvl1pPr>
          </a:lstStyle>
          <a:p>
            <a:r>
              <a:t>Title Text</a:t>
            </a:r>
          </a:p>
        </p:txBody>
      </p:sp>
      <p:sp>
        <p:nvSpPr>
          <p:cNvPr id="147" name="Shape 147"/>
          <p:cNvSpPr>
            <a:spLocks noGrp="1"/>
          </p:cNvSpPr>
          <p:nvPr>
            <p:ph type="sldNum" sz="quarter" idx="2"/>
          </p:nvPr>
        </p:nvSpPr>
        <p:spPr>
          <a:xfrm>
            <a:off x="6837709" y="6478587"/>
            <a:ext cx="182217" cy="172815"/>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4" name="Shape 154"/>
          <p:cNvSpPr>
            <a:spLocks noGrp="1"/>
          </p:cNvSpPr>
          <p:nvPr>
            <p:ph type="title"/>
          </p:nvPr>
        </p:nvSpPr>
        <p:spPr>
          <a:xfrm>
            <a:off x="250825" y="117475"/>
            <a:ext cx="8713790" cy="935038"/>
          </a:xfrm>
          <a:prstGeom prst="rect">
            <a:avLst/>
          </a:prstGeom>
        </p:spPr>
        <p:txBody>
          <a:bodyPr anchor="ctr"/>
          <a:lstStyle>
            <a:lvl1pPr defTabSz="914400">
              <a:defRPr sz="3000">
                <a:latin typeface="Arial"/>
                <a:ea typeface="Arial"/>
                <a:cs typeface="Arial"/>
                <a:sym typeface="Arial"/>
              </a:defRPr>
            </a:lvl1pPr>
          </a:lstStyle>
          <a:p>
            <a:r>
              <a:t>Title Text</a:t>
            </a:r>
          </a:p>
        </p:txBody>
      </p:sp>
      <p:sp>
        <p:nvSpPr>
          <p:cNvPr id="155" name="Shape 155"/>
          <p:cNvSpPr>
            <a:spLocks noGrp="1"/>
          </p:cNvSpPr>
          <p:nvPr>
            <p:ph type="body" idx="1"/>
          </p:nvPr>
        </p:nvSpPr>
        <p:spPr>
          <a:xfrm>
            <a:off x="250825" y="1052512"/>
            <a:ext cx="8713790" cy="5805488"/>
          </a:xfrm>
          <a:prstGeom prst="rect">
            <a:avLst/>
          </a:prstGeom>
        </p:spPr>
        <p:txBody>
          <a:bodyPr/>
          <a:lstStyle>
            <a:lvl1pPr marL="533400" indent="-533400" defTabSz="914400">
              <a:spcBef>
                <a:spcPts val="600"/>
              </a:spcBef>
              <a:buClr>
                <a:srgbClr val="FF9900"/>
              </a:buClr>
              <a:buSzPct val="100000"/>
              <a:buFont typeface="Wingdings"/>
              <a:buChar char="▪"/>
              <a:defRPr sz="2800">
                <a:latin typeface="Arial"/>
                <a:ea typeface="Arial"/>
                <a:cs typeface="Arial"/>
                <a:sym typeface="Arial"/>
              </a:defRPr>
            </a:lvl1pPr>
            <a:lvl2pPr marL="1286932" indent="-829732" defTabSz="914400">
              <a:spcBef>
                <a:spcPts val="600"/>
              </a:spcBef>
              <a:buClr>
                <a:srgbClr val="FF9900"/>
              </a:buClr>
              <a:buSzPct val="100000"/>
              <a:buFont typeface="Wingdings"/>
              <a:buChar char="▪"/>
              <a:defRPr sz="2800">
                <a:latin typeface="Arial"/>
                <a:ea typeface="Arial"/>
                <a:cs typeface="Arial"/>
                <a:sym typeface="Arial"/>
              </a:defRPr>
            </a:lvl2pPr>
            <a:lvl3pPr marL="1447800" indent="-533400" defTabSz="914400">
              <a:spcBef>
                <a:spcPts val="600"/>
              </a:spcBef>
              <a:buClr>
                <a:srgbClr val="FF9900"/>
              </a:buClr>
              <a:buSzPct val="100000"/>
              <a:buFont typeface="Wingdings"/>
              <a:buChar char="▪"/>
              <a:defRPr sz="2800">
                <a:latin typeface="Arial"/>
                <a:ea typeface="Arial"/>
                <a:cs typeface="Arial"/>
                <a:sym typeface="Arial"/>
              </a:defRPr>
            </a:lvl3pPr>
            <a:lvl4pPr marL="1905000" indent="-533400" defTabSz="914400">
              <a:spcBef>
                <a:spcPts val="600"/>
              </a:spcBef>
              <a:buClr>
                <a:srgbClr val="FF9900"/>
              </a:buClr>
              <a:buSzPct val="100000"/>
              <a:buFont typeface="Wingdings"/>
              <a:buChar char="▪"/>
              <a:defRPr sz="2800">
                <a:latin typeface="Arial"/>
                <a:ea typeface="Arial"/>
                <a:cs typeface="Arial"/>
                <a:sym typeface="Arial"/>
              </a:defRPr>
            </a:lvl4pPr>
            <a:lvl5pPr marL="2421464" indent="-592664" defTabSz="914400">
              <a:spcBef>
                <a:spcPts val="600"/>
              </a:spcBef>
              <a:buClr>
                <a:srgbClr val="FF9900"/>
              </a:buClr>
              <a:buSzPct val="100000"/>
              <a:buFont typeface="Wingdings"/>
              <a:buChar char="▪"/>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56" name="Shape 156"/>
          <p:cNvSpPr>
            <a:spLocks noGrp="1"/>
          </p:cNvSpPr>
          <p:nvPr>
            <p:ph type="sldNum" sz="quarter" idx="2"/>
          </p:nvPr>
        </p:nvSpPr>
        <p:spPr>
          <a:xfrm>
            <a:off x="6868219" y="6478587"/>
            <a:ext cx="151707" cy="177801"/>
          </a:xfrm>
          <a:prstGeom prst="rect">
            <a:avLst/>
          </a:prstGeom>
        </p:spPr>
        <p:txBody>
          <a:bodyPr/>
          <a:lstStyle>
            <a:lvl1pPr>
              <a:defRPr sz="1200">
                <a:latin typeface="Arial Narrow"/>
                <a:ea typeface="Arial Narrow"/>
                <a:cs typeface="Arial Narrow"/>
                <a:sym typeface="Arial Narrow"/>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3" name="Shape 163"/>
          <p:cNvSpPr>
            <a:spLocks noGrp="1"/>
          </p:cNvSpPr>
          <p:nvPr>
            <p:ph type="sldNum" sz="quarter" idx="2"/>
          </p:nvPr>
        </p:nvSpPr>
        <p:spPr>
          <a:xfrm>
            <a:off x="8367172" y="6184899"/>
            <a:ext cx="521246" cy="546101"/>
          </a:xfrm>
          <a:prstGeom prst="rect">
            <a:avLst/>
          </a:prstGeom>
        </p:spPr>
        <p:txBody>
          <a:bodyPr anchor="ctr"/>
          <a:lstStyle>
            <a:lvl1pPr>
              <a:defRPr sz="3600">
                <a:latin typeface="News Gothic MT"/>
                <a:ea typeface="News Gothic MT"/>
                <a:cs typeface="News Gothic MT"/>
                <a:sym typeface="News Gothic MT"/>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70" name="Shape 170"/>
          <p:cNvSpPr>
            <a:spLocks noGrp="1"/>
          </p:cNvSpPr>
          <p:nvPr>
            <p:ph type="title"/>
          </p:nvPr>
        </p:nvSpPr>
        <p:spPr>
          <a:xfrm>
            <a:off x="250825" y="0"/>
            <a:ext cx="8713790" cy="1169988"/>
          </a:xfrm>
          <a:prstGeom prst="rect">
            <a:avLst/>
          </a:prstGeom>
        </p:spPr>
        <p:txBody>
          <a:bodyPr lIns="45718" tIns="45718" rIns="45718" bIns="45718" anchor="ctr"/>
          <a:lstStyle>
            <a:lvl1pPr defTabSz="914400">
              <a:defRPr sz="3000" b="1">
                <a:latin typeface="Arial"/>
                <a:ea typeface="Arial"/>
                <a:cs typeface="Arial"/>
                <a:sym typeface="Arial"/>
              </a:defRPr>
            </a:lvl1pPr>
          </a:lstStyle>
          <a:p>
            <a:r>
              <a:t>Title Text</a:t>
            </a:r>
          </a:p>
        </p:txBody>
      </p:sp>
      <p:sp>
        <p:nvSpPr>
          <p:cNvPr id="171" name="Shape 171"/>
          <p:cNvSpPr>
            <a:spLocks noGrp="1"/>
          </p:cNvSpPr>
          <p:nvPr>
            <p:ph type="sldNum" sz="quarter" idx="2"/>
          </p:nvPr>
        </p:nvSpPr>
        <p:spPr>
          <a:xfrm>
            <a:off x="6746273" y="6478587"/>
            <a:ext cx="273652" cy="264251"/>
          </a:xfrm>
          <a:prstGeom prst="rect">
            <a:avLst/>
          </a:prstGeom>
        </p:spPr>
        <p:txBody>
          <a:bodyPr lIns="45718" tIns="45718" rIns="45718" bIns="45718"/>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78" name="Shape 178"/>
          <p:cNvSpPr>
            <a:spLocks noGrp="1"/>
          </p:cNvSpPr>
          <p:nvPr>
            <p:ph type="title"/>
          </p:nvPr>
        </p:nvSpPr>
        <p:spPr>
          <a:xfrm>
            <a:off x="250825" y="0"/>
            <a:ext cx="8713790" cy="1169988"/>
          </a:xfrm>
          <a:prstGeom prst="rect">
            <a:avLst/>
          </a:prstGeom>
        </p:spPr>
        <p:txBody>
          <a:bodyPr lIns="45718" tIns="45718" rIns="45718" bIns="45718" anchor="ctr"/>
          <a:lstStyle>
            <a:lvl1pPr defTabSz="914400">
              <a:defRPr sz="3000">
                <a:latin typeface="Arial"/>
                <a:ea typeface="Arial"/>
                <a:cs typeface="Arial"/>
                <a:sym typeface="Arial"/>
              </a:defRPr>
            </a:lvl1pPr>
          </a:lstStyle>
          <a:p>
            <a:r>
              <a:t>Title Text</a:t>
            </a:r>
          </a:p>
        </p:txBody>
      </p:sp>
      <p:sp>
        <p:nvSpPr>
          <p:cNvPr id="179" name="Shape 179"/>
          <p:cNvSpPr>
            <a:spLocks noGrp="1"/>
          </p:cNvSpPr>
          <p:nvPr>
            <p:ph type="sldNum" sz="quarter" idx="2"/>
          </p:nvPr>
        </p:nvSpPr>
        <p:spPr>
          <a:xfrm>
            <a:off x="6746273" y="6478587"/>
            <a:ext cx="273652" cy="264251"/>
          </a:xfrm>
          <a:prstGeom prst="rect">
            <a:avLst/>
          </a:prstGeom>
        </p:spPr>
        <p:txBody>
          <a:bodyPr lIns="45718" tIns="45718" rIns="45718" bIns="45718"/>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6" name="Shape 186"/>
          <p:cNvSpPr>
            <a:spLocks noGrp="1"/>
          </p:cNvSpPr>
          <p:nvPr>
            <p:ph type="title"/>
          </p:nvPr>
        </p:nvSpPr>
        <p:spPr>
          <a:prstGeom prst="rect">
            <a:avLst/>
          </a:prstGeom>
        </p:spPr>
        <p:txBody>
          <a:bodyPr/>
          <a:lstStyle/>
          <a:p>
            <a:r>
              <a:t>Title Text</a:t>
            </a:r>
          </a:p>
        </p:txBody>
      </p:sp>
      <p:sp>
        <p:nvSpPr>
          <p:cNvPr id="187" name="Shape 18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88" name="Shape 18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5" name="Shape 195"/>
          <p:cNvSpPr>
            <a:spLocks noGrp="1"/>
          </p:cNvSpPr>
          <p:nvPr>
            <p:ph type="sldNum" sz="quarter" idx="2"/>
          </p:nvPr>
        </p:nvSpPr>
        <p:spPr>
          <a:xfrm>
            <a:off x="6868219" y="6478587"/>
            <a:ext cx="151707" cy="177801"/>
          </a:xfrm>
          <a:prstGeom prst="rect">
            <a:avLst/>
          </a:prstGeom>
        </p:spPr>
        <p:txBody>
          <a:bodyPr/>
          <a:lstStyle>
            <a:lvl1pPr>
              <a:defRPr sz="1200">
                <a:latin typeface="Arial Narrow"/>
                <a:ea typeface="Arial Narrow"/>
                <a:cs typeface="Arial Narrow"/>
                <a:sym typeface="Arial Narrow"/>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2" name="Shape 202"/>
          <p:cNvSpPr>
            <a:spLocks noGrp="1"/>
          </p:cNvSpPr>
          <p:nvPr>
            <p:ph type="title"/>
          </p:nvPr>
        </p:nvSpPr>
        <p:spPr>
          <a:xfrm>
            <a:off x="250825" y="117475"/>
            <a:ext cx="8713790" cy="935038"/>
          </a:xfrm>
          <a:prstGeom prst="rect">
            <a:avLst/>
          </a:prstGeom>
        </p:spPr>
        <p:txBody>
          <a:bodyPr anchor="ctr"/>
          <a:lstStyle>
            <a:lvl1pPr defTabSz="914400">
              <a:defRPr sz="3000">
                <a:latin typeface="Arial"/>
                <a:ea typeface="Arial"/>
                <a:cs typeface="Arial"/>
                <a:sym typeface="Arial"/>
              </a:defRPr>
            </a:lvl1pPr>
          </a:lstStyle>
          <a:p>
            <a:r>
              <a:t>Title Text</a:t>
            </a:r>
          </a:p>
        </p:txBody>
      </p:sp>
      <p:sp>
        <p:nvSpPr>
          <p:cNvPr id="203" name="Shape 203"/>
          <p:cNvSpPr>
            <a:spLocks noGrp="1"/>
          </p:cNvSpPr>
          <p:nvPr>
            <p:ph type="body" idx="1"/>
          </p:nvPr>
        </p:nvSpPr>
        <p:spPr>
          <a:xfrm>
            <a:off x="250825" y="1052512"/>
            <a:ext cx="8713790" cy="5805490"/>
          </a:xfrm>
          <a:prstGeom prst="rect">
            <a:avLst/>
          </a:prstGeom>
        </p:spPr>
        <p:txBody>
          <a:bodyPr/>
          <a:lstStyle>
            <a:lvl1pPr marL="533400" indent="-533400" defTabSz="914400">
              <a:spcBef>
                <a:spcPts val="600"/>
              </a:spcBef>
              <a:buClr>
                <a:srgbClr val="FF9900"/>
              </a:buClr>
              <a:buSzPct val="100000"/>
              <a:buFont typeface="Wingdings"/>
              <a:buChar char="▪"/>
              <a:defRPr sz="2800">
                <a:latin typeface="Arial"/>
                <a:ea typeface="Arial"/>
                <a:cs typeface="Arial"/>
                <a:sym typeface="Arial"/>
              </a:defRPr>
            </a:lvl1pPr>
            <a:lvl2pPr marL="990600" indent="-533400" defTabSz="914400">
              <a:spcBef>
                <a:spcPts val="600"/>
              </a:spcBef>
              <a:buClr>
                <a:srgbClr val="FF9900"/>
              </a:buClr>
              <a:buSzPct val="100000"/>
              <a:buFont typeface="Wingdings"/>
              <a:buChar char="▪"/>
              <a:defRPr sz="2800">
                <a:latin typeface="Arial"/>
                <a:ea typeface="Arial"/>
                <a:cs typeface="Arial"/>
                <a:sym typeface="Arial"/>
              </a:defRPr>
            </a:lvl2pPr>
            <a:lvl3pPr marL="1447800" indent="-533400" defTabSz="914400">
              <a:spcBef>
                <a:spcPts val="600"/>
              </a:spcBef>
              <a:buClr>
                <a:srgbClr val="FF9900"/>
              </a:buClr>
              <a:buSzPct val="100000"/>
              <a:buFont typeface="Wingdings"/>
              <a:buChar char="▪"/>
              <a:defRPr sz="2800">
                <a:latin typeface="Arial"/>
                <a:ea typeface="Arial"/>
                <a:cs typeface="Arial"/>
                <a:sym typeface="Arial"/>
              </a:defRPr>
            </a:lvl3pPr>
            <a:lvl4pPr marL="1905000" indent="-533400" defTabSz="914400">
              <a:spcBef>
                <a:spcPts val="600"/>
              </a:spcBef>
              <a:buClr>
                <a:srgbClr val="FF9900"/>
              </a:buClr>
              <a:buSzPct val="100000"/>
              <a:buFont typeface="Wingdings"/>
              <a:buChar char="▪"/>
              <a:defRPr sz="2800">
                <a:latin typeface="Arial"/>
                <a:ea typeface="Arial"/>
                <a:cs typeface="Arial"/>
                <a:sym typeface="Arial"/>
              </a:defRPr>
            </a:lvl4pPr>
            <a:lvl5pPr marL="2362200" indent="-533400" defTabSz="914400">
              <a:spcBef>
                <a:spcPts val="600"/>
              </a:spcBef>
              <a:buClr>
                <a:srgbClr val="FF9900"/>
              </a:buClr>
              <a:buSzPct val="100000"/>
              <a:buFont typeface="Wingdings"/>
              <a:buChar char="▪"/>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04" name="Shape 204"/>
          <p:cNvSpPr>
            <a:spLocks noGrp="1"/>
          </p:cNvSpPr>
          <p:nvPr>
            <p:ph type="sldNum" sz="quarter" idx="2"/>
          </p:nvPr>
        </p:nvSpPr>
        <p:spPr>
          <a:xfrm>
            <a:off x="6837709" y="6478587"/>
            <a:ext cx="182217" cy="172815"/>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9" name="image2.jpeg" descr="wmo_ppt_2012_last.jp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30" name="Shape 30"/>
          <p:cNvSpPr/>
          <p:nvPr/>
        </p:nvSpPr>
        <p:spPr>
          <a:xfrm>
            <a:off x="117475" y="6532671"/>
            <a:ext cx="1141413" cy="17281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defTabSz="457200">
              <a:defRPr sz="1200">
                <a:latin typeface="Arial"/>
                <a:ea typeface="Arial"/>
                <a:cs typeface="Arial"/>
                <a:sym typeface="Arial"/>
              </a:defRPr>
            </a:lvl1pPr>
          </a:lstStyle>
          <a:p>
            <a:r>
              <a:t>www.wmo.int</a:t>
            </a:r>
          </a:p>
        </p:txBody>
      </p:sp>
      <p:sp>
        <p:nvSpPr>
          <p:cNvPr id="31" name="Shape 31"/>
          <p:cNvSpPr>
            <a:spLocks noGrp="1"/>
          </p:cNvSpPr>
          <p:nvPr>
            <p:ph type="sldNum" sz="quarter" idx="2"/>
          </p:nvPr>
        </p:nvSpPr>
        <p:spPr>
          <a:xfrm>
            <a:off x="5148262" y="6462712"/>
            <a:ext cx="386662" cy="375227"/>
          </a:xfrm>
          <a:prstGeom prst="rect">
            <a:avLst/>
          </a:prstGeom>
        </p:spPr>
        <p:txBody>
          <a:bodyPr lIns="45718" tIns="45718" rIns="45718" bIns="45718"/>
          <a:lstStyle>
            <a:lvl1pPr algn="l">
              <a:defRPr sz="2000" b="1">
                <a:solidFill>
                  <a:srgbClr val="008000"/>
                </a:solidFill>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3"/>
          <p:cNvSpPr>
            <a:spLocks noGrp="1" noChangeArrowheads="1"/>
          </p:cNvSpPr>
          <p:nvPr>
            <p:ph type="ctrTitle"/>
          </p:nvPr>
        </p:nvSpPr>
        <p:spPr>
          <a:xfrm>
            <a:off x="611188" y="3211515"/>
            <a:ext cx="7921625" cy="1730375"/>
          </a:xfrm>
        </p:spPr>
        <p:txBody>
          <a:bodyPr/>
          <a:lstStyle>
            <a:lvl1pPr algn="ctr">
              <a:defRPr smtClean="0"/>
            </a:lvl1pPr>
          </a:lstStyle>
          <a:p>
            <a:r>
              <a:rPr lang="en-US" smtClean="0"/>
              <a:t>Click to edit Master title style</a:t>
            </a:r>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defRPr smtClean="0"/>
            </a:lvl1pPr>
          </a:lstStyle>
          <a:p>
            <a:r>
              <a:rPr lang="en-US" smtClean="0"/>
              <a:t>Click to edit Master subtitle style</a:t>
            </a:r>
          </a:p>
        </p:txBody>
      </p:sp>
      <p:sp>
        <p:nvSpPr>
          <p:cNvPr id="5" name="Rectangle 4"/>
          <p:cNvSpPr>
            <a:spLocks noGrp="1" noChangeArrowheads="1"/>
          </p:cNvSpPr>
          <p:nvPr>
            <p:ph type="ftr" sz="quarter" idx="10"/>
          </p:nvPr>
        </p:nvSpPr>
        <p:spPr/>
        <p:txBody>
          <a:bodyPr/>
          <a:lstStyle>
            <a:lvl1pPr eaLnBrk="1" hangingPunct="1">
              <a:defRPr/>
            </a:lvl1pPr>
          </a:lstStyle>
          <a:p>
            <a:pPr>
              <a:defRPr/>
            </a:pPr>
            <a:r>
              <a:rPr lang="en-US"/>
              <a:t>CGMS-43 Item D.1</a:t>
            </a:r>
          </a:p>
        </p:txBody>
      </p:sp>
      <p:sp>
        <p:nvSpPr>
          <p:cNvPr id="6" name="Rectangle 5"/>
          <p:cNvSpPr>
            <a:spLocks noGrp="1" noChangeArrowheads="1"/>
          </p:cNvSpPr>
          <p:nvPr>
            <p:ph type="sldNum" sz="quarter" idx="11"/>
          </p:nvPr>
        </p:nvSpPr>
        <p:spPr/>
        <p:txBody>
          <a:bodyPr/>
          <a:lstStyle>
            <a:lvl1pPr eaLnBrk="1" hangingPunct="1">
              <a:defRPr/>
            </a:lvl1pPr>
          </a:lstStyle>
          <a:p>
            <a:pPr>
              <a:defRPr/>
            </a:pPr>
            <a:fld id="{94FD21BF-C6B8-3349-97FD-333A479C4790}" type="slidenum">
              <a:rPr lang="en-US"/>
              <a:pPr>
                <a:defRPr/>
              </a:pPr>
              <a:t>‹#›</a:t>
            </a:fld>
            <a:endParaRPr lang="en-US"/>
          </a:p>
        </p:txBody>
      </p:sp>
    </p:spTree>
    <p:extLst>
      <p:ext uri="{BB962C8B-B14F-4D97-AF65-F5344CB8AC3E}">
        <p14:creationId xmlns:p14="http://schemas.microsoft.com/office/powerpoint/2010/main" val="2835104871"/>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585F007-16E7-884A-8809-F80BBDA89650}" type="slidenum">
              <a:rPr lang="en-US" altLang="zh-CN"/>
              <a:pPr>
                <a:defRPr/>
              </a:pPr>
              <a:t>‹#›</a:t>
            </a:fld>
            <a:endParaRPr lang="en-US" altLang="zh-CN"/>
          </a:p>
        </p:txBody>
      </p:sp>
    </p:spTree>
    <p:extLst>
      <p:ext uri="{BB962C8B-B14F-4D97-AF65-F5344CB8AC3E}">
        <p14:creationId xmlns:p14="http://schemas.microsoft.com/office/powerpoint/2010/main" val="3664472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801D891-1EB0-8646-B4EA-AAC3F2BAEE05}" type="slidenum">
              <a:rPr lang="en-US" altLang="zh-CN"/>
              <a:pPr>
                <a:defRPr/>
              </a:pPr>
              <a:t>‹#›</a:t>
            </a:fld>
            <a:endParaRPr lang="en-US" altLang="zh-CN"/>
          </a:p>
        </p:txBody>
      </p:sp>
    </p:spTree>
    <p:extLst>
      <p:ext uri="{BB962C8B-B14F-4D97-AF65-F5344CB8AC3E}">
        <p14:creationId xmlns:p14="http://schemas.microsoft.com/office/powerpoint/2010/main" val="7972843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98CBE407-F545-EC47-99BB-58CA021B8BFC}" type="slidenum">
              <a:rPr lang="en-US" altLang="zh-CN"/>
              <a:pPr>
                <a:defRPr/>
              </a:pPr>
              <a:t>‹#›</a:t>
            </a:fld>
            <a:endParaRPr lang="en-US" altLang="zh-CN"/>
          </a:p>
        </p:txBody>
      </p:sp>
    </p:spTree>
    <p:extLst>
      <p:ext uri="{BB962C8B-B14F-4D97-AF65-F5344CB8AC3E}">
        <p14:creationId xmlns:p14="http://schemas.microsoft.com/office/powerpoint/2010/main" val="38980934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39EBDD9-0317-164E-B843-6738A8CCE324}" type="slidenum">
              <a:rPr lang="en-US" altLang="zh-CN"/>
              <a:pPr>
                <a:defRPr/>
              </a:pPr>
              <a:t>‹#›</a:t>
            </a:fld>
            <a:endParaRPr lang="en-US" altLang="zh-CN"/>
          </a:p>
        </p:txBody>
      </p:sp>
    </p:spTree>
    <p:extLst>
      <p:ext uri="{BB962C8B-B14F-4D97-AF65-F5344CB8AC3E}">
        <p14:creationId xmlns:p14="http://schemas.microsoft.com/office/powerpoint/2010/main" val="31065470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B88BC65-E7B4-0340-86C4-14E77A8E5110}" type="slidenum">
              <a:rPr lang="en-US" altLang="zh-CN"/>
              <a:pPr>
                <a:defRPr/>
              </a:pPr>
              <a:t>‹#›</a:t>
            </a:fld>
            <a:endParaRPr lang="en-US" altLang="zh-CN"/>
          </a:p>
        </p:txBody>
      </p:sp>
    </p:spTree>
    <p:extLst>
      <p:ext uri="{BB962C8B-B14F-4D97-AF65-F5344CB8AC3E}">
        <p14:creationId xmlns:p14="http://schemas.microsoft.com/office/powerpoint/2010/main" val="4069695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11B83E50-B843-F84B-A4B7-F3E790843802}" type="slidenum">
              <a:rPr lang="en-US" altLang="zh-CN"/>
              <a:pPr>
                <a:defRPr/>
              </a:pPr>
              <a:t>‹#›</a:t>
            </a:fld>
            <a:endParaRPr lang="en-US" altLang="zh-CN"/>
          </a:p>
        </p:txBody>
      </p:sp>
    </p:spTree>
    <p:extLst>
      <p:ext uri="{BB962C8B-B14F-4D97-AF65-F5344CB8AC3E}">
        <p14:creationId xmlns:p14="http://schemas.microsoft.com/office/powerpoint/2010/main" val="3594473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D0586047-4EDB-FA4C-9A3B-A38DDFB067BE}" type="slidenum">
              <a:rPr lang="en-US" altLang="zh-CN"/>
              <a:pPr>
                <a:defRPr/>
              </a:pPr>
              <a:t>‹#›</a:t>
            </a:fld>
            <a:endParaRPr lang="en-US" altLang="zh-CN"/>
          </a:p>
        </p:txBody>
      </p:sp>
    </p:spTree>
    <p:extLst>
      <p:ext uri="{BB962C8B-B14F-4D97-AF65-F5344CB8AC3E}">
        <p14:creationId xmlns:p14="http://schemas.microsoft.com/office/powerpoint/2010/main" val="2730897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2ED4050-B73C-8E4D-8055-03E41923E5CF}" type="slidenum">
              <a:rPr lang="en-US" altLang="zh-CN"/>
              <a:pPr>
                <a:defRPr/>
              </a:pPr>
              <a:t>‹#›</a:t>
            </a:fld>
            <a:endParaRPr lang="en-US" altLang="zh-CN"/>
          </a:p>
        </p:txBody>
      </p:sp>
    </p:spTree>
    <p:extLst>
      <p:ext uri="{BB962C8B-B14F-4D97-AF65-F5344CB8AC3E}">
        <p14:creationId xmlns:p14="http://schemas.microsoft.com/office/powerpoint/2010/main" val="572824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D8C9291-EC89-A344-AD0B-E60441B1E730}" type="slidenum">
              <a:rPr lang="en-US" altLang="zh-CN"/>
              <a:pPr>
                <a:defRPr/>
              </a:pPr>
              <a:t>‹#›</a:t>
            </a:fld>
            <a:endParaRPr lang="en-US" altLang="zh-CN"/>
          </a:p>
        </p:txBody>
      </p:sp>
    </p:spTree>
    <p:extLst>
      <p:ext uri="{BB962C8B-B14F-4D97-AF65-F5344CB8AC3E}">
        <p14:creationId xmlns:p14="http://schemas.microsoft.com/office/powerpoint/2010/main" val="383969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6" name="image1.png" descr="wmo_ppt_2012.psd"/>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47" name="Shape 47"/>
          <p:cNvSpPr/>
          <p:nvPr/>
        </p:nvSpPr>
        <p:spPr>
          <a:xfrm>
            <a:off x="468309" y="1341437"/>
            <a:ext cx="1079510" cy="421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spcBef>
                <a:spcPts val="1000"/>
              </a:spcBef>
              <a:defRPr sz="1800">
                <a:solidFill>
                  <a:srgbClr val="FFFFFF"/>
                </a:solidFill>
                <a:latin typeface="Arial Black"/>
                <a:ea typeface="Arial Black"/>
                <a:cs typeface="Arial Black"/>
                <a:sym typeface="Arial Black"/>
              </a:defRPr>
            </a:lvl1pPr>
          </a:lstStyle>
          <a:p>
            <a:r>
              <a:t>WMO</a:t>
            </a:r>
          </a:p>
        </p:txBody>
      </p:sp>
      <p:sp>
        <p:nvSpPr>
          <p:cNvPr id="48" name="Shape 48"/>
          <p:cNvSpPr>
            <a:spLocks noGrp="1"/>
          </p:cNvSpPr>
          <p:nvPr>
            <p:ph type="title"/>
          </p:nvPr>
        </p:nvSpPr>
        <p:spPr>
          <a:xfrm>
            <a:off x="250825" y="117475"/>
            <a:ext cx="8713790" cy="935038"/>
          </a:xfrm>
          <a:prstGeom prst="rect">
            <a:avLst/>
          </a:prstGeom>
        </p:spPr>
        <p:txBody>
          <a:bodyPr lIns="45718" tIns="45718" rIns="45718" bIns="45718" anchor="ctr"/>
          <a:lstStyle>
            <a:lvl1pPr defTabSz="914400">
              <a:defRPr sz="3000">
                <a:latin typeface="Arial"/>
                <a:ea typeface="Arial"/>
                <a:cs typeface="Arial"/>
                <a:sym typeface="Arial"/>
              </a:defRPr>
            </a:lvl1pPr>
          </a:lstStyle>
          <a:p>
            <a:r>
              <a:t>Title Text</a:t>
            </a:r>
          </a:p>
        </p:txBody>
      </p:sp>
      <p:sp>
        <p:nvSpPr>
          <p:cNvPr id="49" name="Shape 49"/>
          <p:cNvSpPr>
            <a:spLocks noGrp="1"/>
          </p:cNvSpPr>
          <p:nvPr>
            <p:ph type="body" idx="1"/>
          </p:nvPr>
        </p:nvSpPr>
        <p:spPr>
          <a:xfrm>
            <a:off x="250825" y="1052512"/>
            <a:ext cx="8713790" cy="5805488"/>
          </a:xfrm>
          <a:prstGeom prst="rect">
            <a:avLst/>
          </a:prstGeom>
        </p:spPr>
        <p:txBody>
          <a:bodyPr lIns="45718" tIns="45718" rIns="45718" bIns="45718"/>
          <a:lstStyle>
            <a:lvl1pPr marL="533400" indent="-533400" defTabSz="914400">
              <a:spcBef>
                <a:spcPts val="600"/>
              </a:spcBef>
              <a:buClr>
                <a:srgbClr val="FF9900"/>
              </a:buClr>
              <a:buSzPct val="100000"/>
              <a:buFont typeface="Wingdings"/>
              <a:buChar char="▪"/>
              <a:defRPr sz="2800">
                <a:latin typeface="Arial"/>
                <a:ea typeface="Arial"/>
                <a:cs typeface="Arial"/>
                <a:sym typeface="Arial"/>
              </a:defRPr>
            </a:lvl1pPr>
            <a:lvl2pPr marL="1286932" indent="-829732" defTabSz="914400">
              <a:spcBef>
                <a:spcPts val="600"/>
              </a:spcBef>
              <a:buClr>
                <a:srgbClr val="FF9900"/>
              </a:buClr>
              <a:buSzPct val="100000"/>
              <a:buFont typeface="Wingdings"/>
              <a:buChar char="▪"/>
              <a:defRPr sz="2800">
                <a:latin typeface="Arial"/>
                <a:ea typeface="Arial"/>
                <a:cs typeface="Arial"/>
                <a:sym typeface="Arial"/>
              </a:defRPr>
            </a:lvl2pPr>
            <a:lvl3pPr marL="1447800" indent="-533400" defTabSz="914400">
              <a:spcBef>
                <a:spcPts val="600"/>
              </a:spcBef>
              <a:buClr>
                <a:srgbClr val="FF9900"/>
              </a:buClr>
              <a:buSzPct val="100000"/>
              <a:buFont typeface="Wingdings"/>
              <a:buChar char="▪"/>
              <a:defRPr sz="2800">
                <a:latin typeface="Arial"/>
                <a:ea typeface="Arial"/>
                <a:cs typeface="Arial"/>
                <a:sym typeface="Arial"/>
              </a:defRPr>
            </a:lvl3pPr>
            <a:lvl4pPr marL="1905000" indent="-533400" defTabSz="914400">
              <a:spcBef>
                <a:spcPts val="600"/>
              </a:spcBef>
              <a:buClr>
                <a:srgbClr val="FF9900"/>
              </a:buClr>
              <a:buSzPct val="100000"/>
              <a:buFont typeface="Wingdings"/>
              <a:buChar char="▪"/>
              <a:defRPr sz="2800">
                <a:latin typeface="Arial"/>
                <a:ea typeface="Arial"/>
                <a:cs typeface="Arial"/>
                <a:sym typeface="Arial"/>
              </a:defRPr>
            </a:lvl4pPr>
            <a:lvl5pPr marL="2421464" indent="-592664" defTabSz="914400">
              <a:spcBef>
                <a:spcPts val="600"/>
              </a:spcBef>
              <a:buClr>
                <a:srgbClr val="FF9900"/>
              </a:buClr>
              <a:buSzPct val="100000"/>
              <a:buFont typeface="Wingdings"/>
              <a:buChar char="▪"/>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xfrm>
            <a:off x="4419600" y="6356350"/>
            <a:ext cx="2133600" cy="368300"/>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AFBDF22-556F-6A44-9961-1C0DD1C3F1B1}" type="slidenum">
              <a:rPr lang="en-US" altLang="zh-CN"/>
              <a:pPr>
                <a:defRPr/>
              </a:pPr>
              <a:t>‹#›</a:t>
            </a:fld>
            <a:endParaRPr lang="en-US" altLang="zh-CN"/>
          </a:p>
        </p:txBody>
      </p:sp>
    </p:spTree>
    <p:extLst>
      <p:ext uri="{BB962C8B-B14F-4D97-AF65-F5344CB8AC3E}">
        <p14:creationId xmlns:p14="http://schemas.microsoft.com/office/powerpoint/2010/main" val="1502759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4" y="115888"/>
            <a:ext cx="2068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5888"/>
            <a:ext cx="6057900"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156895E-5CDC-EB40-B010-4A92A2C104FE}" type="slidenum">
              <a:rPr lang="en-US" altLang="zh-CN"/>
              <a:pPr>
                <a:defRPr/>
              </a:pPr>
              <a:t>‹#›</a:t>
            </a:fld>
            <a:endParaRPr lang="en-US" altLang="zh-CN"/>
          </a:p>
        </p:txBody>
      </p:sp>
    </p:spTree>
    <p:extLst>
      <p:ext uri="{BB962C8B-B14F-4D97-AF65-F5344CB8AC3E}">
        <p14:creationId xmlns:p14="http://schemas.microsoft.com/office/powerpoint/2010/main" val="41396307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585F007-16E7-884A-8809-F80BBDA89650}" type="slidenum">
              <a:rPr lang="en-US" altLang="zh-CN"/>
              <a:pPr>
                <a:defRPr/>
              </a:pPr>
              <a:t>‹#›</a:t>
            </a:fld>
            <a:endParaRPr lang="en-US" altLang="zh-CN"/>
          </a:p>
        </p:txBody>
      </p:sp>
    </p:spTree>
    <p:extLst>
      <p:ext uri="{BB962C8B-B14F-4D97-AF65-F5344CB8AC3E}">
        <p14:creationId xmlns:p14="http://schemas.microsoft.com/office/powerpoint/2010/main" val="36644720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801D891-1EB0-8646-B4EA-AAC3F2BAEE05}" type="slidenum">
              <a:rPr lang="en-US" altLang="zh-CN"/>
              <a:pPr>
                <a:defRPr/>
              </a:pPr>
              <a:t>‹#›</a:t>
            </a:fld>
            <a:endParaRPr lang="en-US" altLang="zh-CN"/>
          </a:p>
        </p:txBody>
      </p:sp>
    </p:spTree>
    <p:extLst>
      <p:ext uri="{BB962C8B-B14F-4D97-AF65-F5344CB8AC3E}">
        <p14:creationId xmlns:p14="http://schemas.microsoft.com/office/powerpoint/2010/main" val="7972843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98CBE407-F545-EC47-99BB-58CA021B8BFC}" type="slidenum">
              <a:rPr lang="en-US" altLang="zh-CN"/>
              <a:pPr>
                <a:defRPr/>
              </a:pPr>
              <a:t>‹#›</a:t>
            </a:fld>
            <a:endParaRPr lang="en-US" altLang="zh-CN"/>
          </a:p>
        </p:txBody>
      </p:sp>
    </p:spTree>
    <p:extLst>
      <p:ext uri="{BB962C8B-B14F-4D97-AF65-F5344CB8AC3E}">
        <p14:creationId xmlns:p14="http://schemas.microsoft.com/office/powerpoint/2010/main" val="38980934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39EBDD9-0317-164E-B843-6738A8CCE324}" type="slidenum">
              <a:rPr lang="en-US" altLang="zh-CN"/>
              <a:pPr>
                <a:defRPr/>
              </a:pPr>
              <a:t>‹#›</a:t>
            </a:fld>
            <a:endParaRPr lang="en-US" altLang="zh-CN"/>
          </a:p>
        </p:txBody>
      </p:sp>
    </p:spTree>
    <p:extLst>
      <p:ext uri="{BB962C8B-B14F-4D97-AF65-F5344CB8AC3E}">
        <p14:creationId xmlns:p14="http://schemas.microsoft.com/office/powerpoint/2010/main" val="31065470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B88BC65-E7B4-0340-86C4-14E77A8E5110}" type="slidenum">
              <a:rPr lang="en-US" altLang="zh-CN"/>
              <a:pPr>
                <a:defRPr/>
              </a:pPr>
              <a:t>‹#›</a:t>
            </a:fld>
            <a:endParaRPr lang="en-US" altLang="zh-CN"/>
          </a:p>
        </p:txBody>
      </p:sp>
    </p:spTree>
    <p:extLst>
      <p:ext uri="{BB962C8B-B14F-4D97-AF65-F5344CB8AC3E}">
        <p14:creationId xmlns:p14="http://schemas.microsoft.com/office/powerpoint/2010/main" val="40696959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11B83E50-B843-F84B-A4B7-F3E790843802}" type="slidenum">
              <a:rPr lang="en-US" altLang="zh-CN"/>
              <a:pPr>
                <a:defRPr/>
              </a:pPr>
              <a:t>‹#›</a:t>
            </a:fld>
            <a:endParaRPr lang="en-US" altLang="zh-CN"/>
          </a:p>
        </p:txBody>
      </p:sp>
    </p:spTree>
    <p:extLst>
      <p:ext uri="{BB962C8B-B14F-4D97-AF65-F5344CB8AC3E}">
        <p14:creationId xmlns:p14="http://schemas.microsoft.com/office/powerpoint/2010/main" val="3594473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D0586047-4EDB-FA4C-9A3B-A38DDFB067BE}" type="slidenum">
              <a:rPr lang="en-US" altLang="zh-CN"/>
              <a:pPr>
                <a:defRPr/>
              </a:pPr>
              <a:t>‹#›</a:t>
            </a:fld>
            <a:endParaRPr lang="en-US" altLang="zh-CN"/>
          </a:p>
        </p:txBody>
      </p:sp>
    </p:spTree>
    <p:extLst>
      <p:ext uri="{BB962C8B-B14F-4D97-AF65-F5344CB8AC3E}">
        <p14:creationId xmlns:p14="http://schemas.microsoft.com/office/powerpoint/2010/main" val="2730897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2ED4050-B73C-8E4D-8055-03E41923E5CF}" type="slidenum">
              <a:rPr lang="en-US" altLang="zh-CN"/>
              <a:pPr>
                <a:defRPr/>
              </a:pPr>
              <a:t>‹#›</a:t>
            </a:fld>
            <a:endParaRPr lang="en-US" altLang="zh-CN"/>
          </a:p>
        </p:txBody>
      </p:sp>
    </p:spTree>
    <p:extLst>
      <p:ext uri="{BB962C8B-B14F-4D97-AF65-F5344CB8AC3E}">
        <p14:creationId xmlns:p14="http://schemas.microsoft.com/office/powerpoint/2010/main" val="57282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57" name="image2.jpeg" descr="wmo_ppt_2012_last.jp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58" name="Shape 58"/>
          <p:cNvSpPr/>
          <p:nvPr/>
        </p:nvSpPr>
        <p:spPr>
          <a:xfrm>
            <a:off x="117475" y="6530182"/>
            <a:ext cx="1141413" cy="1778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defTabSz="457200">
              <a:defRPr sz="1200">
                <a:latin typeface="Arial Narrow"/>
                <a:ea typeface="Arial Narrow"/>
                <a:cs typeface="Arial Narrow"/>
                <a:sym typeface="Arial Narrow"/>
              </a:defRPr>
            </a:lvl1pPr>
          </a:lstStyle>
          <a:p>
            <a:r>
              <a:t>www.wmo.int</a:t>
            </a:r>
          </a:p>
        </p:txBody>
      </p:sp>
      <p:sp>
        <p:nvSpPr>
          <p:cNvPr id="59" name="Shape 59"/>
          <p:cNvSpPr>
            <a:spLocks noGrp="1"/>
          </p:cNvSpPr>
          <p:nvPr>
            <p:ph type="title"/>
          </p:nvPr>
        </p:nvSpPr>
        <p:spPr>
          <a:xfrm>
            <a:off x="250825" y="3573462"/>
            <a:ext cx="8713790" cy="719147"/>
          </a:xfrm>
          <a:prstGeom prst="rect">
            <a:avLst/>
          </a:prstGeom>
        </p:spPr>
        <p:txBody>
          <a:bodyPr lIns="45718" tIns="45718" rIns="45718" bIns="45718" anchor="ctr"/>
          <a:lstStyle>
            <a:lvl1pPr algn="ctr" defTabSz="914400">
              <a:defRPr sz="4000">
                <a:solidFill>
                  <a:srgbClr val="FFFFFF"/>
                </a:solidFill>
                <a:latin typeface="Arial Narrow"/>
                <a:ea typeface="Arial Narrow"/>
                <a:cs typeface="Arial Narrow"/>
                <a:sym typeface="Arial Narrow"/>
              </a:defRPr>
            </a:lvl1pPr>
          </a:lstStyle>
          <a:p>
            <a:r>
              <a:t>Title Text</a:t>
            </a:r>
          </a:p>
        </p:txBody>
      </p:sp>
      <p:sp>
        <p:nvSpPr>
          <p:cNvPr id="60" name="Shape 60"/>
          <p:cNvSpPr>
            <a:spLocks noGrp="1"/>
          </p:cNvSpPr>
          <p:nvPr>
            <p:ph type="sldNum" sz="quarter" idx="2"/>
          </p:nvPr>
        </p:nvSpPr>
        <p:spPr>
          <a:xfrm>
            <a:off x="5148262" y="6462712"/>
            <a:ext cx="386662" cy="375227"/>
          </a:xfrm>
          <a:prstGeom prst="rect">
            <a:avLst/>
          </a:prstGeom>
        </p:spPr>
        <p:txBody>
          <a:bodyPr lIns="45718" tIns="45718" rIns="45718" bIns="45718"/>
          <a:lstStyle>
            <a:lvl1pPr algn="l">
              <a:defRPr sz="2000" b="1">
                <a:solidFill>
                  <a:srgbClr val="008000"/>
                </a:solidFill>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D8C9291-EC89-A344-AD0B-E60441B1E730}" type="slidenum">
              <a:rPr lang="en-US" altLang="zh-CN"/>
              <a:pPr>
                <a:defRPr/>
              </a:pPr>
              <a:t>‹#›</a:t>
            </a:fld>
            <a:endParaRPr lang="en-US" altLang="zh-CN"/>
          </a:p>
        </p:txBody>
      </p:sp>
    </p:spTree>
    <p:extLst>
      <p:ext uri="{BB962C8B-B14F-4D97-AF65-F5344CB8AC3E}">
        <p14:creationId xmlns:p14="http://schemas.microsoft.com/office/powerpoint/2010/main" val="38396978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AFBDF22-556F-6A44-9961-1C0DD1C3F1B1}" type="slidenum">
              <a:rPr lang="en-US" altLang="zh-CN"/>
              <a:pPr>
                <a:defRPr/>
              </a:pPr>
              <a:t>‹#›</a:t>
            </a:fld>
            <a:endParaRPr lang="en-US" altLang="zh-CN"/>
          </a:p>
        </p:txBody>
      </p:sp>
    </p:spTree>
    <p:extLst>
      <p:ext uri="{BB962C8B-B14F-4D97-AF65-F5344CB8AC3E}">
        <p14:creationId xmlns:p14="http://schemas.microsoft.com/office/powerpoint/2010/main" val="15027599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4" y="115888"/>
            <a:ext cx="2068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5888"/>
            <a:ext cx="6057900"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156895E-5CDC-EB40-B010-4A92A2C104FE}" type="slidenum">
              <a:rPr lang="en-US" altLang="zh-CN"/>
              <a:pPr>
                <a:defRPr/>
              </a:pPr>
              <a:t>‹#›</a:t>
            </a:fld>
            <a:endParaRPr lang="en-US" altLang="zh-CN"/>
          </a:p>
        </p:txBody>
      </p:sp>
    </p:spTree>
    <p:extLst>
      <p:ext uri="{BB962C8B-B14F-4D97-AF65-F5344CB8AC3E}">
        <p14:creationId xmlns:p14="http://schemas.microsoft.com/office/powerpoint/2010/main" val="41396307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585F007-16E7-884A-8809-F80BBDA89650}" type="slidenum">
              <a:rPr lang="en-US" altLang="zh-CN"/>
              <a:pPr>
                <a:defRPr/>
              </a:pPr>
              <a:t>‹#›</a:t>
            </a:fld>
            <a:endParaRPr lang="en-US" altLang="zh-CN"/>
          </a:p>
        </p:txBody>
      </p:sp>
    </p:spTree>
    <p:extLst>
      <p:ext uri="{BB962C8B-B14F-4D97-AF65-F5344CB8AC3E}">
        <p14:creationId xmlns:p14="http://schemas.microsoft.com/office/powerpoint/2010/main" val="36644720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801D891-1EB0-8646-B4EA-AAC3F2BAEE05}" type="slidenum">
              <a:rPr lang="en-US" altLang="zh-CN"/>
              <a:pPr>
                <a:defRPr/>
              </a:pPr>
              <a:t>‹#›</a:t>
            </a:fld>
            <a:endParaRPr lang="en-US" altLang="zh-CN"/>
          </a:p>
        </p:txBody>
      </p:sp>
    </p:spTree>
    <p:extLst>
      <p:ext uri="{BB962C8B-B14F-4D97-AF65-F5344CB8AC3E}">
        <p14:creationId xmlns:p14="http://schemas.microsoft.com/office/powerpoint/2010/main" val="7972843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98CBE407-F545-EC47-99BB-58CA021B8BFC}" type="slidenum">
              <a:rPr lang="en-US" altLang="zh-CN"/>
              <a:pPr>
                <a:defRPr/>
              </a:pPr>
              <a:t>‹#›</a:t>
            </a:fld>
            <a:endParaRPr lang="en-US" altLang="zh-CN"/>
          </a:p>
        </p:txBody>
      </p:sp>
    </p:spTree>
    <p:extLst>
      <p:ext uri="{BB962C8B-B14F-4D97-AF65-F5344CB8AC3E}">
        <p14:creationId xmlns:p14="http://schemas.microsoft.com/office/powerpoint/2010/main" val="38980934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39EBDD9-0317-164E-B843-6738A8CCE324}" type="slidenum">
              <a:rPr lang="en-US" altLang="zh-CN"/>
              <a:pPr>
                <a:defRPr/>
              </a:pPr>
              <a:t>‹#›</a:t>
            </a:fld>
            <a:endParaRPr lang="en-US" altLang="zh-CN"/>
          </a:p>
        </p:txBody>
      </p:sp>
    </p:spTree>
    <p:extLst>
      <p:ext uri="{BB962C8B-B14F-4D97-AF65-F5344CB8AC3E}">
        <p14:creationId xmlns:p14="http://schemas.microsoft.com/office/powerpoint/2010/main" val="31065470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B88BC65-E7B4-0340-86C4-14E77A8E5110}" type="slidenum">
              <a:rPr lang="en-US" altLang="zh-CN"/>
              <a:pPr>
                <a:defRPr/>
              </a:pPr>
              <a:t>‹#›</a:t>
            </a:fld>
            <a:endParaRPr lang="en-US" altLang="zh-CN"/>
          </a:p>
        </p:txBody>
      </p:sp>
    </p:spTree>
    <p:extLst>
      <p:ext uri="{BB962C8B-B14F-4D97-AF65-F5344CB8AC3E}">
        <p14:creationId xmlns:p14="http://schemas.microsoft.com/office/powerpoint/2010/main" val="40696959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11B83E50-B843-F84B-A4B7-F3E790843802}" type="slidenum">
              <a:rPr lang="en-US" altLang="zh-CN"/>
              <a:pPr>
                <a:defRPr/>
              </a:pPr>
              <a:t>‹#›</a:t>
            </a:fld>
            <a:endParaRPr lang="en-US" altLang="zh-CN"/>
          </a:p>
        </p:txBody>
      </p:sp>
    </p:spTree>
    <p:extLst>
      <p:ext uri="{BB962C8B-B14F-4D97-AF65-F5344CB8AC3E}">
        <p14:creationId xmlns:p14="http://schemas.microsoft.com/office/powerpoint/2010/main" val="3594473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D0586047-4EDB-FA4C-9A3B-A38DDFB067BE}" type="slidenum">
              <a:rPr lang="en-US" altLang="zh-CN"/>
              <a:pPr>
                <a:defRPr/>
              </a:pPr>
              <a:t>‹#›</a:t>
            </a:fld>
            <a:endParaRPr lang="en-US" altLang="zh-CN"/>
          </a:p>
        </p:txBody>
      </p:sp>
    </p:spTree>
    <p:extLst>
      <p:ext uri="{BB962C8B-B14F-4D97-AF65-F5344CB8AC3E}">
        <p14:creationId xmlns:p14="http://schemas.microsoft.com/office/powerpoint/2010/main" val="273089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6" name="Shape 76"/>
          <p:cNvSpPr/>
          <p:nvPr/>
        </p:nvSpPr>
        <p:spPr>
          <a:xfrm>
            <a:off x="468312" y="6356350"/>
            <a:ext cx="5688015" cy="282576"/>
          </a:xfrm>
          <a:custGeom>
            <a:avLst/>
            <a:gdLst/>
            <a:ahLst/>
            <a:cxnLst>
              <a:cxn ang="0">
                <a:pos x="wd2" y="hd2"/>
              </a:cxn>
              <a:cxn ang="5400000">
                <a:pos x="wd2" y="hd2"/>
              </a:cxn>
              <a:cxn ang="10800000">
                <a:pos x="wd2" y="hd2"/>
              </a:cxn>
              <a:cxn ang="16200000">
                <a:pos x="wd2" y="hd2"/>
              </a:cxn>
            </a:cxnLst>
            <a:rect l="0" t="0" r="r" b="b"/>
            <a:pathLst>
              <a:path w="21600" h="21600" extrusionOk="0">
                <a:moveTo>
                  <a:pt x="523" y="0"/>
                </a:moveTo>
                <a:lnTo>
                  <a:pt x="0" y="21600"/>
                </a:lnTo>
                <a:lnTo>
                  <a:pt x="21077" y="21600"/>
                </a:lnTo>
                <a:lnTo>
                  <a:pt x="21600" y="0"/>
                </a:lnTo>
                <a:close/>
              </a:path>
            </a:pathLst>
          </a:custGeom>
          <a:solidFill>
            <a:srgbClr val="0F3692"/>
          </a:solidFill>
          <a:ln w="12700">
            <a:miter lim="400000"/>
          </a:ln>
        </p:spPr>
        <p:txBody>
          <a:bodyPr lIns="45718" tIns="45718" rIns="45718" bIns="45718" anchor="ctr"/>
          <a:lstStyle/>
          <a:p>
            <a:pPr algn="ctr" defTabSz="457200">
              <a:defRPr sz="1800">
                <a:solidFill>
                  <a:srgbClr val="3333FF"/>
                </a:solidFill>
                <a:latin typeface="Arial"/>
                <a:ea typeface="Arial"/>
                <a:cs typeface="Arial"/>
                <a:sym typeface="Arial"/>
              </a:defRPr>
            </a:pPr>
            <a:endParaRPr/>
          </a:p>
        </p:txBody>
      </p:sp>
      <p:sp>
        <p:nvSpPr>
          <p:cNvPr id="77" name="Shape 77"/>
          <p:cNvSpPr/>
          <p:nvPr/>
        </p:nvSpPr>
        <p:spPr>
          <a:xfrm>
            <a:off x="5364162" y="5373687"/>
            <a:ext cx="792172" cy="17281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457200">
              <a:defRPr sz="1200">
                <a:solidFill>
                  <a:srgbClr val="FFFFFF"/>
                </a:solidFill>
                <a:latin typeface="Arial"/>
                <a:ea typeface="Arial"/>
                <a:cs typeface="Arial"/>
                <a:sym typeface="Arial"/>
              </a:defRPr>
            </a:lvl1pPr>
          </a:lstStyle>
          <a:p>
            <a:r>
              <a:t>Slide </a:t>
            </a:r>
          </a:p>
        </p:txBody>
      </p:sp>
      <p:pic>
        <p:nvPicPr>
          <p:cNvPr id="78" name="image2.png" descr="ECMWF_new_logo"/>
          <p:cNvPicPr>
            <a:picLocks noChangeAspect="1"/>
          </p:cNvPicPr>
          <p:nvPr/>
        </p:nvPicPr>
        <p:blipFill>
          <a:blip r:embed="rId2">
            <a:extLst/>
          </a:blip>
          <a:stretch>
            <a:fillRect/>
          </a:stretch>
        </p:blipFill>
        <p:spPr>
          <a:xfrm>
            <a:off x="6443662" y="6310312"/>
            <a:ext cx="2084397" cy="374660"/>
          </a:xfrm>
          <a:prstGeom prst="rect">
            <a:avLst/>
          </a:prstGeom>
          <a:ln w="12700">
            <a:miter lim="400000"/>
          </a:ln>
        </p:spPr>
      </p:pic>
      <p:sp>
        <p:nvSpPr>
          <p:cNvPr id="79" name="Shape 79"/>
          <p:cNvSpPr>
            <a:spLocks noGrp="1"/>
          </p:cNvSpPr>
          <p:nvPr>
            <p:ph type="sldNum" sz="quarter" idx="2"/>
          </p:nvPr>
        </p:nvSpPr>
        <p:spPr>
          <a:xfrm>
            <a:off x="4932362" y="6353175"/>
            <a:ext cx="351731" cy="345629"/>
          </a:xfrm>
          <a:prstGeom prst="rect">
            <a:avLst/>
          </a:prstGeom>
        </p:spPr>
        <p:txBody>
          <a:bodyPr/>
          <a:lstStyle>
            <a:lvl1pPr algn="l"/>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2ED4050-B73C-8E4D-8055-03E41923E5CF}" type="slidenum">
              <a:rPr lang="en-US" altLang="zh-CN"/>
              <a:pPr>
                <a:defRPr/>
              </a:pPr>
              <a:t>‹#›</a:t>
            </a:fld>
            <a:endParaRPr lang="en-US" altLang="zh-CN"/>
          </a:p>
        </p:txBody>
      </p:sp>
    </p:spTree>
    <p:extLst>
      <p:ext uri="{BB962C8B-B14F-4D97-AF65-F5344CB8AC3E}">
        <p14:creationId xmlns:p14="http://schemas.microsoft.com/office/powerpoint/2010/main" val="5728249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D8C9291-EC89-A344-AD0B-E60441B1E730}" type="slidenum">
              <a:rPr lang="en-US" altLang="zh-CN"/>
              <a:pPr>
                <a:defRPr/>
              </a:pPr>
              <a:t>‹#›</a:t>
            </a:fld>
            <a:endParaRPr lang="en-US" altLang="zh-CN"/>
          </a:p>
        </p:txBody>
      </p:sp>
    </p:spTree>
    <p:extLst>
      <p:ext uri="{BB962C8B-B14F-4D97-AF65-F5344CB8AC3E}">
        <p14:creationId xmlns:p14="http://schemas.microsoft.com/office/powerpoint/2010/main" val="38396978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AFBDF22-556F-6A44-9961-1C0DD1C3F1B1}" type="slidenum">
              <a:rPr lang="en-US" altLang="zh-CN"/>
              <a:pPr>
                <a:defRPr/>
              </a:pPr>
              <a:t>‹#›</a:t>
            </a:fld>
            <a:endParaRPr lang="en-US" altLang="zh-CN"/>
          </a:p>
        </p:txBody>
      </p:sp>
    </p:spTree>
    <p:extLst>
      <p:ext uri="{BB962C8B-B14F-4D97-AF65-F5344CB8AC3E}">
        <p14:creationId xmlns:p14="http://schemas.microsoft.com/office/powerpoint/2010/main" val="15027599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4" y="115888"/>
            <a:ext cx="2068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5888"/>
            <a:ext cx="6057900"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156895E-5CDC-EB40-B010-4A92A2C104FE}" type="slidenum">
              <a:rPr lang="en-US" altLang="zh-CN"/>
              <a:pPr>
                <a:defRPr/>
              </a:pPr>
              <a:t>‹#›</a:t>
            </a:fld>
            <a:endParaRPr lang="en-US" altLang="zh-CN"/>
          </a:p>
        </p:txBody>
      </p:sp>
    </p:spTree>
    <p:extLst>
      <p:ext uri="{BB962C8B-B14F-4D97-AF65-F5344CB8AC3E}">
        <p14:creationId xmlns:p14="http://schemas.microsoft.com/office/powerpoint/2010/main" val="41396307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585F007-16E7-884A-8809-F80BBDA89650}" type="slidenum">
              <a:rPr lang="en-US" altLang="zh-CN"/>
              <a:pPr>
                <a:defRPr/>
              </a:pPr>
              <a:t>‹#›</a:t>
            </a:fld>
            <a:endParaRPr lang="en-US" altLang="zh-CN"/>
          </a:p>
        </p:txBody>
      </p:sp>
    </p:spTree>
    <p:extLst>
      <p:ext uri="{BB962C8B-B14F-4D97-AF65-F5344CB8AC3E}">
        <p14:creationId xmlns:p14="http://schemas.microsoft.com/office/powerpoint/2010/main" val="36644720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801D891-1EB0-8646-B4EA-AAC3F2BAEE05}" type="slidenum">
              <a:rPr lang="en-US" altLang="zh-CN"/>
              <a:pPr>
                <a:defRPr/>
              </a:pPr>
              <a:t>‹#›</a:t>
            </a:fld>
            <a:endParaRPr lang="en-US" altLang="zh-CN"/>
          </a:p>
        </p:txBody>
      </p:sp>
    </p:spTree>
    <p:extLst>
      <p:ext uri="{BB962C8B-B14F-4D97-AF65-F5344CB8AC3E}">
        <p14:creationId xmlns:p14="http://schemas.microsoft.com/office/powerpoint/2010/main" val="7972843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98CBE407-F545-EC47-99BB-58CA021B8BFC}" type="slidenum">
              <a:rPr lang="en-US" altLang="zh-CN"/>
              <a:pPr>
                <a:defRPr/>
              </a:pPr>
              <a:t>‹#›</a:t>
            </a:fld>
            <a:endParaRPr lang="en-US" altLang="zh-CN"/>
          </a:p>
        </p:txBody>
      </p:sp>
    </p:spTree>
    <p:extLst>
      <p:ext uri="{BB962C8B-B14F-4D97-AF65-F5344CB8AC3E}">
        <p14:creationId xmlns:p14="http://schemas.microsoft.com/office/powerpoint/2010/main" val="389809347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28778"/>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39EBDD9-0317-164E-B843-6738A8CCE324}" type="slidenum">
              <a:rPr lang="en-US" altLang="zh-CN"/>
              <a:pPr>
                <a:defRPr/>
              </a:pPr>
              <a:t>‹#›</a:t>
            </a:fld>
            <a:endParaRPr lang="en-US" altLang="zh-CN"/>
          </a:p>
        </p:txBody>
      </p:sp>
    </p:spTree>
    <p:extLst>
      <p:ext uri="{BB962C8B-B14F-4D97-AF65-F5344CB8AC3E}">
        <p14:creationId xmlns:p14="http://schemas.microsoft.com/office/powerpoint/2010/main" val="31065470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B88BC65-E7B4-0340-86C4-14E77A8E5110}" type="slidenum">
              <a:rPr lang="en-US" altLang="zh-CN"/>
              <a:pPr>
                <a:defRPr/>
              </a:pPr>
              <a:t>‹#›</a:t>
            </a:fld>
            <a:endParaRPr lang="en-US" altLang="zh-CN"/>
          </a:p>
        </p:txBody>
      </p:sp>
    </p:spTree>
    <p:extLst>
      <p:ext uri="{BB962C8B-B14F-4D97-AF65-F5344CB8AC3E}">
        <p14:creationId xmlns:p14="http://schemas.microsoft.com/office/powerpoint/2010/main" val="40696959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11B83E50-B843-F84B-A4B7-F3E790843802}" type="slidenum">
              <a:rPr lang="en-US" altLang="zh-CN"/>
              <a:pPr>
                <a:defRPr/>
              </a:pPr>
              <a:t>‹#›</a:t>
            </a:fld>
            <a:endParaRPr lang="en-US" altLang="zh-CN"/>
          </a:p>
        </p:txBody>
      </p:sp>
    </p:spTree>
    <p:extLst>
      <p:ext uri="{BB962C8B-B14F-4D97-AF65-F5344CB8AC3E}">
        <p14:creationId xmlns:p14="http://schemas.microsoft.com/office/powerpoint/2010/main" val="359447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6" name="Shape 86"/>
          <p:cNvSpPr>
            <a:spLocks noGrp="1"/>
          </p:cNvSpPr>
          <p:nvPr>
            <p:ph type="sldNum" sz="quarter" idx="2"/>
          </p:nvPr>
        </p:nvSpPr>
        <p:spPr>
          <a:xfrm>
            <a:off x="6868219" y="6478587"/>
            <a:ext cx="151707" cy="177801"/>
          </a:xfrm>
          <a:prstGeom prst="rect">
            <a:avLst/>
          </a:prstGeom>
        </p:spPr>
        <p:txBody>
          <a:bodyPr/>
          <a:lstStyle>
            <a:lvl1pPr>
              <a:defRPr sz="1200">
                <a:latin typeface="Arial Narrow"/>
                <a:ea typeface="Arial Narrow"/>
                <a:cs typeface="Arial Narrow"/>
                <a:sym typeface="Arial Narrow"/>
              </a:defRPr>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D0586047-4EDB-FA4C-9A3B-A38DDFB067BE}" type="slidenum">
              <a:rPr lang="en-US" altLang="zh-CN"/>
              <a:pPr>
                <a:defRPr/>
              </a:pPr>
              <a:t>‹#›</a:t>
            </a:fld>
            <a:endParaRPr lang="en-US" altLang="zh-CN"/>
          </a:p>
        </p:txBody>
      </p:sp>
    </p:spTree>
    <p:extLst>
      <p:ext uri="{BB962C8B-B14F-4D97-AF65-F5344CB8AC3E}">
        <p14:creationId xmlns:p14="http://schemas.microsoft.com/office/powerpoint/2010/main" val="27308978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2ED4050-B73C-8E4D-8055-03E41923E5CF}" type="slidenum">
              <a:rPr lang="en-US" altLang="zh-CN"/>
              <a:pPr>
                <a:defRPr/>
              </a:pPr>
              <a:t>‹#›</a:t>
            </a:fld>
            <a:endParaRPr lang="en-US" altLang="zh-CN"/>
          </a:p>
        </p:txBody>
      </p:sp>
    </p:spTree>
    <p:extLst>
      <p:ext uri="{BB962C8B-B14F-4D97-AF65-F5344CB8AC3E}">
        <p14:creationId xmlns:p14="http://schemas.microsoft.com/office/powerpoint/2010/main" val="5728249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D8C9291-EC89-A344-AD0B-E60441B1E730}" type="slidenum">
              <a:rPr lang="en-US" altLang="zh-CN"/>
              <a:pPr>
                <a:defRPr/>
              </a:pPr>
              <a:t>‹#›</a:t>
            </a:fld>
            <a:endParaRPr lang="en-US" altLang="zh-CN"/>
          </a:p>
        </p:txBody>
      </p:sp>
    </p:spTree>
    <p:extLst>
      <p:ext uri="{BB962C8B-B14F-4D97-AF65-F5344CB8AC3E}">
        <p14:creationId xmlns:p14="http://schemas.microsoft.com/office/powerpoint/2010/main" val="383969788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AFBDF22-556F-6A44-9961-1C0DD1C3F1B1}" type="slidenum">
              <a:rPr lang="en-US" altLang="zh-CN"/>
              <a:pPr>
                <a:defRPr/>
              </a:pPr>
              <a:t>‹#›</a:t>
            </a:fld>
            <a:endParaRPr lang="en-US" altLang="zh-CN"/>
          </a:p>
        </p:txBody>
      </p:sp>
    </p:spTree>
    <p:extLst>
      <p:ext uri="{BB962C8B-B14F-4D97-AF65-F5344CB8AC3E}">
        <p14:creationId xmlns:p14="http://schemas.microsoft.com/office/powerpoint/2010/main" val="15027599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4" y="115888"/>
            <a:ext cx="2068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5888"/>
            <a:ext cx="6057900"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156895E-5CDC-EB40-B010-4A92A2C104FE}" type="slidenum">
              <a:rPr lang="en-US" altLang="zh-CN"/>
              <a:pPr>
                <a:defRPr/>
              </a:pPr>
              <a:t>‹#›</a:t>
            </a:fld>
            <a:endParaRPr lang="en-US" altLang="zh-CN"/>
          </a:p>
        </p:txBody>
      </p:sp>
    </p:spTree>
    <p:extLst>
      <p:ext uri="{BB962C8B-B14F-4D97-AF65-F5344CB8AC3E}">
        <p14:creationId xmlns:p14="http://schemas.microsoft.com/office/powerpoint/2010/main" val="413963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p>
            <a:r>
              <a:t>Title Text</a:t>
            </a:r>
          </a:p>
        </p:txBody>
      </p:sp>
      <p:sp>
        <p:nvSpPr>
          <p:cNvPr id="94" name="Shape 9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02" name="Shape 102"/>
          <p:cNvSpPr>
            <a:spLocks noGrp="1"/>
          </p:cNvSpPr>
          <p:nvPr>
            <p:ph type="title"/>
          </p:nvPr>
        </p:nvSpPr>
        <p:spPr>
          <a:xfrm>
            <a:off x="1331640" y="159491"/>
            <a:ext cx="7355162" cy="1138419"/>
          </a:xfrm>
          <a:prstGeom prst="rect">
            <a:avLst/>
          </a:prstGeom>
        </p:spPr>
        <p:txBody>
          <a:bodyPr anchor="ctr"/>
          <a:lstStyle>
            <a:lvl1pPr defTabSz="914400">
              <a:defRPr sz="3000">
                <a:latin typeface="Arial"/>
                <a:ea typeface="Arial"/>
                <a:cs typeface="Arial"/>
                <a:sym typeface="Arial"/>
              </a:defRPr>
            </a:lvl1pPr>
          </a:lstStyle>
          <a:p>
            <a:r>
              <a:t>Title Text</a:t>
            </a:r>
          </a:p>
        </p:txBody>
      </p:sp>
      <p:sp>
        <p:nvSpPr>
          <p:cNvPr id="103" name="Shape 103"/>
          <p:cNvSpPr>
            <a:spLocks noGrp="1"/>
          </p:cNvSpPr>
          <p:nvPr>
            <p:ph type="body" sz="quarter" idx="1"/>
          </p:nvPr>
        </p:nvSpPr>
        <p:spPr>
          <a:xfrm>
            <a:off x="457200" y="1297907"/>
            <a:ext cx="4040188" cy="876968"/>
          </a:xfrm>
          <a:prstGeom prst="rect">
            <a:avLst/>
          </a:prstGeom>
        </p:spPr>
        <p:txBody>
          <a:bodyPr anchor="b"/>
          <a:lstStyle>
            <a:lvl1pPr defTabSz="914400">
              <a:spcBef>
                <a:spcPts val="500"/>
              </a:spcBef>
              <a:defRPr sz="2400" b="1">
                <a:latin typeface="Arial"/>
                <a:ea typeface="Arial"/>
                <a:cs typeface="Arial"/>
                <a:sym typeface="Arial"/>
              </a:defRPr>
            </a:lvl1pPr>
            <a:lvl2pPr marL="702127" indent="-244927" defTabSz="914400">
              <a:spcBef>
                <a:spcPts val="500"/>
              </a:spcBef>
              <a:buSzPct val="100000"/>
              <a:buChar char="▪"/>
              <a:defRPr sz="2400" b="1">
                <a:latin typeface="Arial"/>
                <a:ea typeface="Arial"/>
                <a:cs typeface="Arial"/>
                <a:sym typeface="Arial"/>
              </a:defRPr>
            </a:lvl2pPr>
            <a:lvl3pPr marL="1143000" indent="-228600" defTabSz="914400">
              <a:spcBef>
                <a:spcPts val="500"/>
              </a:spcBef>
              <a:buSzPct val="100000"/>
              <a:buChar char="▪"/>
              <a:defRPr sz="2400" b="1">
                <a:latin typeface="Arial"/>
                <a:ea typeface="Arial"/>
                <a:cs typeface="Arial"/>
                <a:sym typeface="Arial"/>
              </a:defRPr>
            </a:lvl3pPr>
            <a:lvl4pPr marL="1645920" indent="-274319" defTabSz="914400">
              <a:spcBef>
                <a:spcPts val="500"/>
              </a:spcBef>
              <a:buSzPct val="100000"/>
              <a:buChar char="▪"/>
              <a:defRPr sz="2400" b="1">
                <a:latin typeface="Arial"/>
                <a:ea typeface="Arial"/>
                <a:cs typeface="Arial"/>
                <a:sym typeface="Arial"/>
              </a:defRPr>
            </a:lvl4pPr>
            <a:lvl5pPr marL="2103120" indent="-274320" defTabSz="914400">
              <a:spcBef>
                <a:spcPts val="500"/>
              </a:spcBef>
              <a:buSzPct val="100000"/>
              <a:buChar char="▪"/>
              <a:defRPr sz="2400" b="1">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04" name="Shape 104"/>
          <p:cNvSpPr>
            <a:spLocks noGrp="1"/>
          </p:cNvSpPr>
          <p:nvPr>
            <p:ph type="sldNum" sz="quarter" idx="2"/>
          </p:nvPr>
        </p:nvSpPr>
        <p:spPr>
          <a:xfrm>
            <a:off x="4419600" y="6356350"/>
            <a:ext cx="2133600" cy="368300"/>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20" name="Shape 120"/>
          <p:cNvSpPr>
            <a:spLocks noGrp="1"/>
          </p:cNvSpPr>
          <p:nvPr>
            <p:ph type="sldNum" sz="quarter" idx="2"/>
          </p:nvPr>
        </p:nvSpPr>
        <p:spPr>
          <a:xfrm>
            <a:off x="6837709" y="6478587"/>
            <a:ext cx="182217" cy="172815"/>
          </a:xfrm>
          <a:prstGeom prst="rect">
            <a:avLst/>
          </a:prstGeom>
        </p:spPr>
        <p:txBody>
          <a:bodyPr/>
          <a:lstStyle>
            <a:lvl1pPr>
              <a:defRPr sz="1200"/>
            </a:lvl1pPr>
          </a:lstStyle>
          <a:p>
            <a:fld id="{86CB4B4D-7CA3-9044-876B-883B54F8677D}" type="slidenum">
              <a:rPr/>
              <a:pPr/>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3" Type="http://schemas.openxmlformats.org/officeDocument/2006/relationships/image" Target="../media/image6.jpeg"/><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2.xml"/><Relationship Id="rId12" Type="http://schemas.openxmlformats.org/officeDocument/2006/relationships/theme" Target="../theme/theme4.xml"/><Relationship Id="rId13" Type="http://schemas.openxmlformats.org/officeDocument/2006/relationships/image" Target="../media/image6.jpeg"/><Relationship Id="rId1" Type="http://schemas.openxmlformats.org/officeDocument/2006/relationships/slideLayout" Target="../slideLayouts/slideLayout32.xml"/><Relationship Id="rId2" Type="http://schemas.openxmlformats.org/officeDocument/2006/relationships/slideLayout" Target="../slideLayouts/slideLayout33.xml"/><Relationship Id="rId3" Type="http://schemas.openxmlformats.org/officeDocument/2006/relationships/slideLayout" Target="../slideLayouts/slideLayout34.xml"/><Relationship Id="rId4" Type="http://schemas.openxmlformats.org/officeDocument/2006/relationships/slideLayout" Target="../slideLayouts/slideLayout35.xml"/><Relationship Id="rId5" Type="http://schemas.openxmlformats.org/officeDocument/2006/relationships/slideLayout" Target="../slideLayouts/slideLayout36.xml"/><Relationship Id="rId6" Type="http://schemas.openxmlformats.org/officeDocument/2006/relationships/slideLayout" Target="../slideLayouts/slideLayout37.xml"/><Relationship Id="rId7" Type="http://schemas.openxmlformats.org/officeDocument/2006/relationships/slideLayout" Target="../slideLayouts/slideLayout38.xml"/><Relationship Id="rId8" Type="http://schemas.openxmlformats.org/officeDocument/2006/relationships/slideLayout" Target="../slideLayouts/slideLayout39.xml"/><Relationship Id="rId9" Type="http://schemas.openxmlformats.org/officeDocument/2006/relationships/slideLayout" Target="../slideLayouts/slideLayout40.xml"/><Relationship Id="rId10"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3.xml"/><Relationship Id="rId12" Type="http://schemas.openxmlformats.org/officeDocument/2006/relationships/theme" Target="../theme/theme5.xml"/><Relationship Id="rId13" Type="http://schemas.openxmlformats.org/officeDocument/2006/relationships/image" Target="../media/image6.jpeg"/><Relationship Id="rId1" Type="http://schemas.openxmlformats.org/officeDocument/2006/relationships/slideLayout" Target="../slideLayouts/slideLayout43.xml"/><Relationship Id="rId2" Type="http://schemas.openxmlformats.org/officeDocument/2006/relationships/slideLayout" Target="../slideLayouts/slideLayout44.xml"/><Relationship Id="rId3" Type="http://schemas.openxmlformats.org/officeDocument/2006/relationships/slideLayout" Target="../slideLayouts/slideLayout45.xml"/><Relationship Id="rId4" Type="http://schemas.openxmlformats.org/officeDocument/2006/relationships/slideLayout" Target="../slideLayouts/slideLayout46.xml"/><Relationship Id="rId5" Type="http://schemas.openxmlformats.org/officeDocument/2006/relationships/slideLayout" Target="../slideLayouts/slideLayout47.xml"/><Relationship Id="rId6" Type="http://schemas.openxmlformats.org/officeDocument/2006/relationships/slideLayout" Target="../slideLayouts/slideLayout48.xml"/><Relationship Id="rId7" Type="http://schemas.openxmlformats.org/officeDocument/2006/relationships/slideLayout" Target="../slideLayouts/slideLayout49.xml"/><Relationship Id="rId8" Type="http://schemas.openxmlformats.org/officeDocument/2006/relationships/slideLayout" Target="../slideLayouts/slideLayout50.xml"/><Relationship Id="rId9" Type="http://schemas.openxmlformats.org/officeDocument/2006/relationships/slideLayout" Target="../slideLayouts/slideLayout51.xml"/><Relationship Id="rId10"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4.xml"/><Relationship Id="rId12" Type="http://schemas.openxmlformats.org/officeDocument/2006/relationships/theme" Target="../theme/theme6.xml"/><Relationship Id="rId13" Type="http://schemas.openxmlformats.org/officeDocument/2006/relationships/image" Target="../media/image6.jpeg"/><Relationship Id="rId1" Type="http://schemas.openxmlformats.org/officeDocument/2006/relationships/slideLayout" Target="../slideLayouts/slideLayout54.xml"/><Relationship Id="rId2" Type="http://schemas.openxmlformats.org/officeDocument/2006/relationships/slideLayout" Target="../slideLayouts/slideLayout55.xml"/><Relationship Id="rId3" Type="http://schemas.openxmlformats.org/officeDocument/2006/relationships/slideLayout" Target="../slideLayouts/slideLayout56.xml"/><Relationship Id="rId4" Type="http://schemas.openxmlformats.org/officeDocument/2006/relationships/slideLayout" Target="../slideLayouts/slideLayout57.xml"/><Relationship Id="rId5" Type="http://schemas.openxmlformats.org/officeDocument/2006/relationships/slideLayout" Target="../slideLayouts/slideLayout58.xml"/><Relationship Id="rId6" Type="http://schemas.openxmlformats.org/officeDocument/2006/relationships/slideLayout" Target="../slideLayouts/slideLayout59.xml"/><Relationship Id="rId7" Type="http://schemas.openxmlformats.org/officeDocument/2006/relationships/slideLayout" Target="../slideLayouts/slideLayout60.xml"/><Relationship Id="rId8" Type="http://schemas.openxmlformats.org/officeDocument/2006/relationships/slideLayout" Target="../slideLayouts/slideLayout61.xml"/><Relationship Id="rId9" Type="http://schemas.openxmlformats.org/officeDocument/2006/relationships/slideLayout" Target="../slideLayouts/slideLayout62.xml"/><Relationship Id="rId10"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wmo_ppt_2012.jpg"/>
          <p:cNvPicPr>
            <a:picLocks noChangeAspect="1"/>
          </p:cNvPicPr>
          <p:nvPr/>
        </p:nvPicPr>
        <p:blipFill>
          <a:blip r:embed="rId21">
            <a:extLst/>
          </a:blip>
          <a:stretch>
            <a:fillRect/>
          </a:stretch>
        </p:blipFill>
        <p:spPr>
          <a:xfrm>
            <a:off x="0" y="0"/>
            <a:ext cx="9144000" cy="6858000"/>
          </a:xfrm>
          <a:prstGeom prst="rect">
            <a:avLst/>
          </a:prstGeom>
          <a:ln w="12700">
            <a:miter lim="400000"/>
          </a:ln>
        </p:spPr>
      </p:pic>
      <p:sp>
        <p:nvSpPr>
          <p:cNvPr id="3" name="Shape 3"/>
          <p:cNvSpPr>
            <a:spLocks noGrp="1"/>
          </p:cNvSpPr>
          <p:nvPr>
            <p:ph type="title"/>
          </p:nvPr>
        </p:nvSpPr>
        <p:spPr>
          <a:xfrm>
            <a:off x="457200" y="274635"/>
            <a:ext cx="8229600" cy="132556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6668194" y="6478587"/>
            <a:ext cx="351731" cy="345629"/>
          </a:xfrm>
          <a:prstGeom prst="rect">
            <a:avLst/>
          </a:prstGeom>
          <a:ln w="12700">
            <a:miter lim="400000"/>
          </a:ln>
        </p:spPr>
        <p:txBody>
          <a:bodyPr wrap="none" lIns="0" tIns="0" rIns="0" bIns="0">
            <a:spAutoFit/>
          </a:bodyPr>
          <a:lstStyle>
            <a:lvl1pPr algn="r">
              <a:defRPr sz="2400">
                <a:latin typeface="Arial"/>
                <a:ea typeface="Arial"/>
                <a:cs typeface="Arial"/>
                <a:sym typeface="Aria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6" r:id="rId5"/>
    <p:sldLayoutId id="2147483657" r:id="rId6"/>
    <p:sldLayoutId id="2147483658" r:id="rId7"/>
    <p:sldLayoutId id="2147483659"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71" r:id="rId19"/>
  </p:sldLayoutIdLst>
  <p:transition xmlns:p14="http://schemas.microsoft.com/office/powerpoint/2010/main" spd="med"/>
  <p:txStyles>
    <p:titleStyle>
      <a:lvl1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1pPr>
      <a:lvl2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2pPr>
      <a:lvl3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3pPr>
      <a:lvl4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4pPr>
      <a:lvl5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5pPr>
      <a:lvl6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6pPr>
      <a:lvl7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7pPr>
      <a:lvl8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8pPr>
      <a:lvl9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9pPr>
    </p:titleStyle>
    <p:bodyStyle>
      <a:lvl1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1pPr>
      <a:lvl2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2pPr>
      <a:lvl3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3pPr>
      <a:lvl4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4pPr>
      <a:lvl5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5pPr>
      <a:lvl6pPr marL="2514600" marR="0" indent="-228600" algn="l" defTabSz="457200" rtl="0" latinLnBrk="0">
        <a:lnSpc>
          <a:spcPct val="100000"/>
        </a:lnSpc>
        <a:spcBef>
          <a:spcPts val="0"/>
        </a:spcBef>
        <a:spcAft>
          <a:spcPts val="0"/>
        </a:spcAft>
        <a:buClrTx/>
        <a:buSzPct val="100000"/>
        <a:buFontTx/>
        <a:buChar char="▪"/>
        <a:tabLst/>
        <a:defRPr sz="1200" b="0" i="0" u="none" strike="noStrike" cap="none" spc="0" baseline="0">
          <a:ln>
            <a:noFill/>
          </a:ln>
          <a:solidFill>
            <a:srgbClr val="000000"/>
          </a:solidFill>
          <a:uFillTx/>
          <a:latin typeface="+mj-lt"/>
          <a:ea typeface="+mj-ea"/>
          <a:cs typeface="+mj-cs"/>
          <a:sym typeface="Helvetica"/>
        </a:defRPr>
      </a:lvl6pPr>
      <a:lvl7pPr marL="2971800" marR="0" indent="-228600" algn="l" defTabSz="457200" rtl="0" latinLnBrk="0">
        <a:lnSpc>
          <a:spcPct val="100000"/>
        </a:lnSpc>
        <a:spcBef>
          <a:spcPts val="0"/>
        </a:spcBef>
        <a:spcAft>
          <a:spcPts val="0"/>
        </a:spcAft>
        <a:buClrTx/>
        <a:buSzPct val="100000"/>
        <a:buFontTx/>
        <a:buChar char="▪"/>
        <a:tabLst/>
        <a:defRPr sz="1200" b="0" i="0" u="none" strike="noStrike" cap="none" spc="0" baseline="0">
          <a:ln>
            <a:noFill/>
          </a:ln>
          <a:solidFill>
            <a:srgbClr val="000000"/>
          </a:solidFill>
          <a:uFillTx/>
          <a:latin typeface="+mj-lt"/>
          <a:ea typeface="+mj-ea"/>
          <a:cs typeface="+mj-cs"/>
          <a:sym typeface="Helvetica"/>
        </a:defRPr>
      </a:lvl7pPr>
      <a:lvl8pPr marL="3429000" marR="0" indent="-228600" algn="l" defTabSz="457200" rtl="0" latinLnBrk="0">
        <a:lnSpc>
          <a:spcPct val="100000"/>
        </a:lnSpc>
        <a:spcBef>
          <a:spcPts val="0"/>
        </a:spcBef>
        <a:spcAft>
          <a:spcPts val="0"/>
        </a:spcAft>
        <a:buClrTx/>
        <a:buSzPct val="100000"/>
        <a:buFontTx/>
        <a:buChar char="▪"/>
        <a:tabLst/>
        <a:defRPr sz="1200" b="0" i="0" u="none" strike="noStrike" cap="none" spc="0" baseline="0">
          <a:ln>
            <a:noFill/>
          </a:ln>
          <a:solidFill>
            <a:srgbClr val="000000"/>
          </a:solidFill>
          <a:uFillTx/>
          <a:latin typeface="+mj-lt"/>
          <a:ea typeface="+mj-ea"/>
          <a:cs typeface="+mj-cs"/>
          <a:sym typeface="Helvetica"/>
        </a:defRPr>
      </a:lvl8pPr>
      <a:lvl9pPr marL="3886200" marR="0" indent="-228600" algn="l" defTabSz="457200" rtl="0" latinLnBrk="0">
        <a:lnSpc>
          <a:spcPct val="100000"/>
        </a:lnSpc>
        <a:spcBef>
          <a:spcPts val="0"/>
        </a:spcBef>
        <a:spcAft>
          <a:spcPts val="0"/>
        </a:spcAft>
        <a:buClrTx/>
        <a:buSzPct val="100000"/>
        <a:buFontTx/>
        <a:buChar char="▪"/>
        <a:tabLst/>
        <a:defRPr sz="1200" b="0" i="0" u="none" strike="noStrike" cap="none" spc="0" baseline="0">
          <a:ln>
            <a:noFill/>
          </a:ln>
          <a:solidFill>
            <a:srgbClr val="000000"/>
          </a:solidFill>
          <a:uFillTx/>
          <a:latin typeface="+mj-lt"/>
          <a:ea typeface="+mj-ea"/>
          <a:cs typeface="+mj-cs"/>
          <a:sym typeface="Helvetica"/>
        </a:defRPr>
      </a:lvl9pPr>
    </p:bodyStyle>
    <p:otherStyle>
      <a:lvl1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3"/>
          <p:cNvSpPr>
            <a:spLocks noGrp="1" noChangeArrowheads="1"/>
          </p:cNvSpPr>
          <p:nvPr>
            <p:ph type="title"/>
          </p:nvPr>
        </p:nvSpPr>
        <p:spPr bwMode="auto">
          <a:xfrm>
            <a:off x="1403838" y="1989138"/>
            <a:ext cx="756138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7107" name="Rectangle 4"/>
          <p:cNvSpPr>
            <a:spLocks noGrp="1" noChangeArrowheads="1"/>
          </p:cNvSpPr>
          <p:nvPr>
            <p:ph type="body" idx="1"/>
          </p:nvPr>
        </p:nvSpPr>
        <p:spPr bwMode="auto">
          <a:xfrm>
            <a:off x="1403838" y="3284538"/>
            <a:ext cx="7561385"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6"/>
          <p:cNvSpPr>
            <a:spLocks noGrp="1" noChangeArrowheads="1"/>
          </p:cNvSpPr>
          <p:nvPr>
            <p:ph type="ftr" sz="quarter" idx="3"/>
          </p:nvPr>
        </p:nvSpPr>
        <p:spPr bwMode="auto">
          <a:xfrm>
            <a:off x="2842846" y="6467475"/>
            <a:ext cx="2521927" cy="3317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solidFill>
                  <a:srgbClr val="000000"/>
                </a:solidFill>
                <a:latin typeface="Arial" charset="0"/>
                <a:ea typeface="+mn-ea"/>
                <a:cs typeface="Times New Roman" pitchFamily="18" charset="0"/>
              </a:defRPr>
            </a:lvl1pPr>
          </a:lstStyle>
          <a:p>
            <a:pPr fontAlgn="base">
              <a:spcAft>
                <a:spcPct val="0"/>
              </a:spcAft>
              <a:defRPr/>
            </a:pPr>
            <a:r>
              <a:rPr lang="en-US" kern="1200"/>
              <a:t>CGMS-43 Item D.1</a:t>
            </a:r>
          </a:p>
        </p:txBody>
      </p:sp>
      <p:sp>
        <p:nvSpPr>
          <p:cNvPr id="12" name="Rectangle 7"/>
          <p:cNvSpPr>
            <a:spLocks noGrp="1" noChangeArrowheads="1"/>
          </p:cNvSpPr>
          <p:nvPr>
            <p:ph type="sldNum" sz="quarter" idx="4"/>
          </p:nvPr>
        </p:nvSpPr>
        <p:spPr bwMode="auto">
          <a:xfrm>
            <a:off x="5795597" y="6467475"/>
            <a:ext cx="1153257" cy="3317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Arial" charset="0"/>
                <a:cs typeface="Times New Roman" charset="0"/>
              </a:defRPr>
            </a:lvl1pPr>
          </a:lstStyle>
          <a:p>
            <a:pPr fontAlgn="base">
              <a:spcBef>
                <a:spcPct val="0"/>
              </a:spcBef>
              <a:spcAft>
                <a:spcPct val="0"/>
              </a:spcAft>
              <a:defRPr/>
            </a:pPr>
            <a:fld id="{22D214E2-4B30-4749-801D-607D223468E9}" type="slidenum">
              <a:rPr lang="en-US" kern="1200">
                <a:ea typeface="ＭＳ Ｐゴシック" charset="0"/>
              </a:rPr>
              <a:pPr fontAlgn="base">
                <a:spcBef>
                  <a:spcPct val="0"/>
                </a:spcBef>
                <a:spcAft>
                  <a:spcPct val="0"/>
                </a:spcAft>
                <a:defRPr/>
              </a:pPr>
              <a:t>‹#›</a:t>
            </a:fld>
            <a:endParaRPr lang="en-US" kern="120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75" r:id="rId1"/>
  </p:sldLayoutIdLst>
  <p:hf hdr="0" dt="0"/>
  <p:txStyles>
    <p:titleStyle>
      <a:lvl1pPr algn="l" rtl="0" eaLnBrk="0" fontAlgn="base" hangingPunct="0">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200">
          <a:solidFill>
            <a:schemeClr val="tx2"/>
          </a:solidFill>
          <a:latin typeface="Arial Narrow" pitchFamily="34" charset="0"/>
        </a:defRPr>
      </a:lvl6pPr>
      <a:lvl7pPr marL="914400" algn="l" rtl="0" eaLnBrk="0" fontAlgn="base" hangingPunct="0">
        <a:spcBef>
          <a:spcPct val="0"/>
        </a:spcBef>
        <a:spcAft>
          <a:spcPct val="0"/>
        </a:spcAft>
        <a:defRPr sz="3200">
          <a:solidFill>
            <a:schemeClr val="tx2"/>
          </a:solidFill>
          <a:latin typeface="Arial Narrow" pitchFamily="34" charset="0"/>
        </a:defRPr>
      </a:lvl7pPr>
      <a:lvl8pPr marL="1371600" algn="l" rtl="0" eaLnBrk="0" fontAlgn="base" hangingPunct="0">
        <a:spcBef>
          <a:spcPct val="0"/>
        </a:spcBef>
        <a:spcAft>
          <a:spcPct val="0"/>
        </a:spcAft>
        <a:defRPr sz="3200">
          <a:solidFill>
            <a:schemeClr val="tx2"/>
          </a:solidFill>
          <a:latin typeface="Arial Narrow" pitchFamily="34" charset="0"/>
        </a:defRPr>
      </a:lvl8pPr>
      <a:lvl9pPr marL="1828800" algn="l" rtl="0" eaLnBrk="0" fontAlgn="base" hangingPunct="0">
        <a:spcBef>
          <a:spcPct val="0"/>
        </a:spcBef>
        <a:spcAft>
          <a:spcPct val="0"/>
        </a:spcAft>
        <a:defRPr sz="3200">
          <a:solidFill>
            <a:schemeClr val="tx2"/>
          </a:solidFill>
          <a:latin typeface="Arial Narrow" pitchFamily="34" charset="0"/>
        </a:defRPr>
      </a:lvl9pPr>
    </p:titleStyle>
    <p:bodyStyle>
      <a:lvl1pPr marL="533400" indent="-533400" algn="l" rtl="0" eaLnBrk="0" fontAlgn="base" hangingPunct="0">
        <a:spcBef>
          <a:spcPct val="20000"/>
        </a:spcBef>
        <a:spcAft>
          <a:spcPct val="0"/>
        </a:spcAft>
        <a:buClr>
          <a:srgbClr val="FF9900"/>
        </a:buClr>
        <a:buFont typeface="Wingdings" charset="0"/>
        <a:defRPr sz="2800">
          <a:solidFill>
            <a:schemeClr val="bg1"/>
          </a:solidFill>
          <a:latin typeface="+mn-lt"/>
          <a:ea typeface="ＭＳ Ｐゴシック" charset="0"/>
          <a:cs typeface="ＭＳ Ｐゴシック" charset="0"/>
        </a:defRPr>
      </a:lvl1pPr>
      <a:lvl2pPr marL="990600" indent="-533400" algn="l" rtl="0" eaLnBrk="0" fontAlgn="base" hangingPunct="0">
        <a:spcBef>
          <a:spcPct val="20000"/>
        </a:spcBef>
        <a:spcAft>
          <a:spcPct val="0"/>
        </a:spcAft>
        <a:buClr>
          <a:srgbClr val="FF9900"/>
        </a:buClr>
        <a:buFont typeface="Wingdings" charset="0"/>
        <a:buChar char="§"/>
        <a:defRPr sz="2800">
          <a:solidFill>
            <a:schemeClr val="bg1"/>
          </a:solidFill>
          <a:latin typeface="+mn-lt"/>
          <a:ea typeface="ＭＳ Ｐゴシック" charset="0"/>
        </a:defRPr>
      </a:lvl2pPr>
      <a:lvl3pPr marL="1371600" indent="-457200" algn="l" rtl="0" eaLnBrk="0" fontAlgn="base" hangingPunct="0">
        <a:spcBef>
          <a:spcPct val="20000"/>
        </a:spcBef>
        <a:spcAft>
          <a:spcPct val="0"/>
        </a:spcAft>
        <a:buClr>
          <a:srgbClr val="FF9900"/>
        </a:buClr>
        <a:buFont typeface="Wingdings" charset="0"/>
        <a:buChar char="§"/>
        <a:defRPr sz="2400">
          <a:solidFill>
            <a:schemeClr val="bg1"/>
          </a:solidFill>
          <a:latin typeface="+mn-lt"/>
          <a:ea typeface="ＭＳ Ｐゴシック" charset="0"/>
        </a:defRPr>
      </a:lvl3pPr>
      <a:lvl4pPr marL="1752600" indent="-381000" algn="l" rtl="0" eaLnBrk="0" fontAlgn="base" hangingPunct="0">
        <a:spcBef>
          <a:spcPct val="20000"/>
        </a:spcBef>
        <a:spcAft>
          <a:spcPct val="0"/>
        </a:spcAft>
        <a:buClr>
          <a:srgbClr val="FF9900"/>
        </a:buClr>
        <a:buFont typeface="Wingdings" charset="0"/>
        <a:buChar char="§"/>
        <a:defRPr sz="2000">
          <a:solidFill>
            <a:schemeClr val="bg1"/>
          </a:solidFill>
          <a:latin typeface="+mn-lt"/>
          <a:ea typeface="ＭＳ Ｐゴシック" charset="0"/>
        </a:defRPr>
      </a:lvl4pPr>
      <a:lvl5pPr marL="2209800" indent="-381000" algn="l" rtl="0" eaLnBrk="0" fontAlgn="base" hangingPunct="0">
        <a:spcBef>
          <a:spcPct val="20000"/>
        </a:spcBef>
        <a:spcAft>
          <a:spcPct val="0"/>
        </a:spcAft>
        <a:buClr>
          <a:srgbClr val="FF9900"/>
        </a:buClr>
        <a:buFont typeface="Wingdings" charset="0"/>
        <a:buChar char="§"/>
        <a:defRPr sz="2000">
          <a:solidFill>
            <a:schemeClr val="bg1"/>
          </a:solidFill>
          <a:latin typeface="+mn-lt"/>
          <a:ea typeface="ＭＳ Ｐゴシック" charset="0"/>
        </a:defRPr>
      </a:lvl5pPr>
      <a:lvl6pPr marL="26670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Grp="1" noChangeArrowheads="1"/>
          </p:cNvSpPr>
          <p:nvPr>
            <p:ph type="title"/>
          </p:nvPr>
        </p:nvSpPr>
        <p:spPr bwMode="auto">
          <a:xfrm>
            <a:off x="1403350" y="115888"/>
            <a:ext cx="75612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32772" name="Rectangle 4"/>
          <p:cNvSpPr>
            <a:spLocks noGrp="1" noChangeArrowheads="1"/>
          </p:cNvSpPr>
          <p:nvPr>
            <p:ph type="body" idx="1"/>
          </p:nvPr>
        </p:nvSpPr>
        <p:spPr bwMode="auto">
          <a:xfrm>
            <a:off x="685800" y="1628775"/>
            <a:ext cx="77724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45" name="Rectangle 5"/>
          <p:cNvSpPr>
            <a:spLocks noGrp="1" noChangeArrowheads="1"/>
          </p:cNvSpPr>
          <p:nvPr>
            <p:ph type="dt" sz="half" idx="2"/>
          </p:nvPr>
        </p:nvSpPr>
        <p:spPr bwMode="auto">
          <a:xfrm>
            <a:off x="6858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6" name="Rectangle 6"/>
          <p:cNvSpPr>
            <a:spLocks noGrp="1" noChangeArrowheads="1"/>
          </p:cNvSpPr>
          <p:nvPr>
            <p:ph type="ftr" sz="quarter" idx="3"/>
          </p:nvPr>
        </p:nvSpPr>
        <p:spPr bwMode="auto">
          <a:xfrm>
            <a:off x="3124200" y="63817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7" name="Rectangle 7"/>
          <p:cNvSpPr>
            <a:spLocks noGrp="1" noChangeArrowheads="1"/>
          </p:cNvSpPr>
          <p:nvPr>
            <p:ph type="sldNum" sz="quarter" idx="4"/>
          </p:nvPr>
        </p:nvSpPr>
        <p:spPr bwMode="auto">
          <a:xfrm>
            <a:off x="65532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eaLnBrk="0" fontAlgn="base">
              <a:spcBef>
                <a:spcPct val="0"/>
              </a:spcBef>
              <a:spcAft>
                <a:spcPct val="0"/>
              </a:spcAft>
              <a:defRPr/>
            </a:pPr>
            <a:fld id="{A2865F99-C9F2-1A4B-B51D-82C1B87B119A}" type="slidenum">
              <a:rPr lang="en-US" altLang="zh-CN" kern="1200">
                <a:latin typeface="Times" charset="0"/>
                <a:ea typeface="MS PGothic" charset="0"/>
              </a:rPr>
              <a:pPr eaLnBrk="0" fontAlgn="base">
                <a:spcBef>
                  <a:spcPct val="0"/>
                </a:spcBef>
                <a:spcAft>
                  <a:spcPct val="0"/>
                </a:spcAft>
                <a:defRPr/>
              </a:pPr>
              <a:t>‹#›</a:t>
            </a:fld>
            <a:endParaRPr lang="en-US" altLang="zh-CN" kern="1200">
              <a:latin typeface="Times" charset="0"/>
              <a:ea typeface="MS PGothic" charset="0"/>
            </a:endParaRPr>
          </a:p>
        </p:txBody>
      </p:sp>
      <p:sp>
        <p:nvSpPr>
          <p:cNvPr id="9224" name="Text Box 8"/>
          <p:cNvSpPr txBox="1">
            <a:spLocks noChangeArrowheads="1"/>
          </p:cNvSpPr>
          <p:nvPr/>
        </p:nvSpPr>
        <p:spPr bwMode="auto">
          <a:xfrm>
            <a:off x="0" y="946150"/>
            <a:ext cx="1512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lgn="ctr" fontAlgn="base" hangingPunct="1">
              <a:spcBef>
                <a:spcPct val="20000"/>
              </a:spcBef>
              <a:spcAft>
                <a:spcPct val="0"/>
              </a:spcAft>
              <a:defRPr/>
            </a:pPr>
            <a:r>
              <a:rPr lang="en-US" altLang="zh-CN" sz="1200" kern="1200" smtClean="0">
                <a:solidFill>
                  <a:srgbClr val="FFFFFF"/>
                </a:solidFill>
                <a:latin typeface="Arial Black" charset="0"/>
                <a:ea typeface="SimSun" charset="0"/>
                <a:cs typeface="Arial" charset="0"/>
              </a:rPr>
              <a:t>WMO OMM</a:t>
            </a:r>
            <a:endParaRPr lang="en-US" altLang="zh-CN" sz="1200" kern="1200" smtClean="0">
              <a:solidFill>
                <a:srgbClr val="000000"/>
              </a:solidFill>
              <a:latin typeface="Arial Black" charset="0"/>
              <a:ea typeface="SimSun" charset="0"/>
              <a:cs typeface="Arial"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2pPr>
      <a:lvl3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3pPr>
      <a:lvl4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4pPr>
      <a:lvl5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5pPr>
      <a:lvl6pPr marL="457200" algn="l" rtl="0" eaLnBrk="0" fontAlgn="base" hangingPunct="0">
        <a:spcBef>
          <a:spcPct val="0"/>
        </a:spcBef>
        <a:spcAft>
          <a:spcPct val="0"/>
        </a:spcAft>
        <a:defRPr sz="4400">
          <a:solidFill>
            <a:schemeClr val="tx2"/>
          </a:solidFill>
          <a:latin typeface="Arial Narrow" pitchFamily="34" charset="0"/>
          <a:cs typeface="Arial" pitchFamily="34" charset="0"/>
        </a:defRPr>
      </a:lvl6pPr>
      <a:lvl7pPr marL="914400" algn="l" rtl="0" eaLnBrk="0" fontAlgn="base" hangingPunct="0">
        <a:spcBef>
          <a:spcPct val="0"/>
        </a:spcBef>
        <a:spcAft>
          <a:spcPct val="0"/>
        </a:spcAft>
        <a:defRPr sz="4400">
          <a:solidFill>
            <a:schemeClr val="tx2"/>
          </a:solidFill>
          <a:latin typeface="Arial Narrow" pitchFamily="34" charset="0"/>
          <a:cs typeface="Arial" pitchFamily="34" charset="0"/>
        </a:defRPr>
      </a:lvl7pPr>
      <a:lvl8pPr marL="1371600" algn="l" rtl="0" eaLnBrk="0" fontAlgn="base" hangingPunct="0">
        <a:spcBef>
          <a:spcPct val="0"/>
        </a:spcBef>
        <a:spcAft>
          <a:spcPct val="0"/>
        </a:spcAft>
        <a:defRPr sz="4400">
          <a:solidFill>
            <a:schemeClr val="tx2"/>
          </a:solidFill>
          <a:latin typeface="Arial Narrow" pitchFamily="34" charset="0"/>
          <a:cs typeface="Arial" pitchFamily="34" charset="0"/>
        </a:defRPr>
      </a:lvl8pPr>
      <a:lvl9pPr marL="1828800" algn="l" rtl="0" eaLnBrk="0" fontAlgn="base" hangingPunct="0">
        <a:spcBef>
          <a:spcPct val="0"/>
        </a:spcBef>
        <a:spcAft>
          <a:spcPct val="0"/>
        </a:spcAft>
        <a:defRPr sz="4400">
          <a:solidFill>
            <a:schemeClr val="tx2"/>
          </a:solidFill>
          <a:latin typeface="Arial Narrow"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Grp="1" noChangeArrowheads="1"/>
          </p:cNvSpPr>
          <p:nvPr>
            <p:ph type="title"/>
          </p:nvPr>
        </p:nvSpPr>
        <p:spPr bwMode="auto">
          <a:xfrm>
            <a:off x="1403350" y="115888"/>
            <a:ext cx="75612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32772" name="Rectangle 4"/>
          <p:cNvSpPr>
            <a:spLocks noGrp="1" noChangeArrowheads="1"/>
          </p:cNvSpPr>
          <p:nvPr>
            <p:ph type="body" idx="1"/>
          </p:nvPr>
        </p:nvSpPr>
        <p:spPr bwMode="auto">
          <a:xfrm>
            <a:off x="685800" y="1628775"/>
            <a:ext cx="77724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45" name="Rectangle 5"/>
          <p:cNvSpPr>
            <a:spLocks noGrp="1" noChangeArrowheads="1"/>
          </p:cNvSpPr>
          <p:nvPr>
            <p:ph type="dt" sz="half" idx="2"/>
          </p:nvPr>
        </p:nvSpPr>
        <p:spPr bwMode="auto">
          <a:xfrm>
            <a:off x="6858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6" name="Rectangle 6"/>
          <p:cNvSpPr>
            <a:spLocks noGrp="1" noChangeArrowheads="1"/>
          </p:cNvSpPr>
          <p:nvPr>
            <p:ph type="ftr" sz="quarter" idx="3"/>
          </p:nvPr>
        </p:nvSpPr>
        <p:spPr bwMode="auto">
          <a:xfrm>
            <a:off x="3124200" y="63817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7" name="Rectangle 7"/>
          <p:cNvSpPr>
            <a:spLocks noGrp="1" noChangeArrowheads="1"/>
          </p:cNvSpPr>
          <p:nvPr>
            <p:ph type="sldNum" sz="quarter" idx="4"/>
          </p:nvPr>
        </p:nvSpPr>
        <p:spPr bwMode="auto">
          <a:xfrm>
            <a:off x="65532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eaLnBrk="0" fontAlgn="base">
              <a:spcBef>
                <a:spcPct val="0"/>
              </a:spcBef>
              <a:spcAft>
                <a:spcPct val="0"/>
              </a:spcAft>
              <a:defRPr/>
            </a:pPr>
            <a:fld id="{A2865F99-C9F2-1A4B-B51D-82C1B87B119A}" type="slidenum">
              <a:rPr lang="en-US" altLang="zh-CN" kern="1200">
                <a:latin typeface="Times" charset="0"/>
                <a:ea typeface="MS PGothic" charset="0"/>
              </a:rPr>
              <a:pPr eaLnBrk="0" fontAlgn="base">
                <a:spcBef>
                  <a:spcPct val="0"/>
                </a:spcBef>
                <a:spcAft>
                  <a:spcPct val="0"/>
                </a:spcAft>
                <a:defRPr/>
              </a:pPr>
              <a:t>‹#›</a:t>
            </a:fld>
            <a:endParaRPr lang="en-US" altLang="zh-CN" kern="1200">
              <a:latin typeface="Times" charset="0"/>
              <a:ea typeface="MS PGothic" charset="0"/>
            </a:endParaRPr>
          </a:p>
        </p:txBody>
      </p:sp>
      <p:sp>
        <p:nvSpPr>
          <p:cNvPr id="9224" name="Text Box 8"/>
          <p:cNvSpPr txBox="1">
            <a:spLocks noChangeArrowheads="1"/>
          </p:cNvSpPr>
          <p:nvPr/>
        </p:nvSpPr>
        <p:spPr bwMode="auto">
          <a:xfrm>
            <a:off x="0" y="946150"/>
            <a:ext cx="1512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lgn="ctr" fontAlgn="base" hangingPunct="1">
              <a:spcBef>
                <a:spcPct val="20000"/>
              </a:spcBef>
              <a:spcAft>
                <a:spcPct val="0"/>
              </a:spcAft>
              <a:defRPr/>
            </a:pPr>
            <a:r>
              <a:rPr lang="en-US" altLang="zh-CN" sz="1200" kern="1200" smtClean="0">
                <a:solidFill>
                  <a:srgbClr val="FFFFFF"/>
                </a:solidFill>
                <a:latin typeface="Arial Black" charset="0"/>
                <a:ea typeface="SimSun" charset="0"/>
                <a:cs typeface="Arial" charset="0"/>
              </a:rPr>
              <a:t>WMO OMM</a:t>
            </a:r>
            <a:endParaRPr lang="en-US" altLang="zh-CN" sz="1200" kern="1200" smtClean="0">
              <a:solidFill>
                <a:srgbClr val="000000"/>
              </a:solidFill>
              <a:latin typeface="Arial Black" charset="0"/>
              <a:ea typeface="SimSun" charset="0"/>
              <a:cs typeface="Arial" charset="0"/>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2pPr>
      <a:lvl3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3pPr>
      <a:lvl4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4pPr>
      <a:lvl5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5pPr>
      <a:lvl6pPr marL="457200" algn="l" rtl="0" eaLnBrk="0" fontAlgn="base" hangingPunct="0">
        <a:spcBef>
          <a:spcPct val="0"/>
        </a:spcBef>
        <a:spcAft>
          <a:spcPct val="0"/>
        </a:spcAft>
        <a:defRPr sz="4400">
          <a:solidFill>
            <a:schemeClr val="tx2"/>
          </a:solidFill>
          <a:latin typeface="Arial Narrow" pitchFamily="34" charset="0"/>
          <a:cs typeface="Arial" pitchFamily="34" charset="0"/>
        </a:defRPr>
      </a:lvl6pPr>
      <a:lvl7pPr marL="914400" algn="l" rtl="0" eaLnBrk="0" fontAlgn="base" hangingPunct="0">
        <a:spcBef>
          <a:spcPct val="0"/>
        </a:spcBef>
        <a:spcAft>
          <a:spcPct val="0"/>
        </a:spcAft>
        <a:defRPr sz="4400">
          <a:solidFill>
            <a:schemeClr val="tx2"/>
          </a:solidFill>
          <a:latin typeface="Arial Narrow" pitchFamily="34" charset="0"/>
          <a:cs typeface="Arial" pitchFamily="34" charset="0"/>
        </a:defRPr>
      </a:lvl7pPr>
      <a:lvl8pPr marL="1371600" algn="l" rtl="0" eaLnBrk="0" fontAlgn="base" hangingPunct="0">
        <a:spcBef>
          <a:spcPct val="0"/>
        </a:spcBef>
        <a:spcAft>
          <a:spcPct val="0"/>
        </a:spcAft>
        <a:defRPr sz="4400">
          <a:solidFill>
            <a:schemeClr val="tx2"/>
          </a:solidFill>
          <a:latin typeface="Arial Narrow" pitchFamily="34" charset="0"/>
          <a:cs typeface="Arial" pitchFamily="34" charset="0"/>
        </a:defRPr>
      </a:lvl8pPr>
      <a:lvl9pPr marL="1828800" algn="l" rtl="0" eaLnBrk="0" fontAlgn="base" hangingPunct="0">
        <a:spcBef>
          <a:spcPct val="0"/>
        </a:spcBef>
        <a:spcAft>
          <a:spcPct val="0"/>
        </a:spcAft>
        <a:defRPr sz="4400">
          <a:solidFill>
            <a:schemeClr val="tx2"/>
          </a:solidFill>
          <a:latin typeface="Arial Narrow"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Grp="1" noChangeArrowheads="1"/>
          </p:cNvSpPr>
          <p:nvPr>
            <p:ph type="title"/>
          </p:nvPr>
        </p:nvSpPr>
        <p:spPr bwMode="auto">
          <a:xfrm>
            <a:off x="1403350" y="115888"/>
            <a:ext cx="75612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32772" name="Rectangle 4"/>
          <p:cNvSpPr>
            <a:spLocks noGrp="1" noChangeArrowheads="1"/>
          </p:cNvSpPr>
          <p:nvPr>
            <p:ph type="body" idx="1"/>
          </p:nvPr>
        </p:nvSpPr>
        <p:spPr bwMode="auto">
          <a:xfrm>
            <a:off x="685800" y="1628775"/>
            <a:ext cx="77724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45" name="Rectangle 5"/>
          <p:cNvSpPr>
            <a:spLocks noGrp="1" noChangeArrowheads="1"/>
          </p:cNvSpPr>
          <p:nvPr>
            <p:ph type="dt" sz="half" idx="2"/>
          </p:nvPr>
        </p:nvSpPr>
        <p:spPr bwMode="auto">
          <a:xfrm>
            <a:off x="6858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6" name="Rectangle 6"/>
          <p:cNvSpPr>
            <a:spLocks noGrp="1" noChangeArrowheads="1"/>
          </p:cNvSpPr>
          <p:nvPr>
            <p:ph type="ftr" sz="quarter" idx="3"/>
          </p:nvPr>
        </p:nvSpPr>
        <p:spPr bwMode="auto">
          <a:xfrm>
            <a:off x="3124200" y="63817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7" name="Rectangle 7"/>
          <p:cNvSpPr>
            <a:spLocks noGrp="1" noChangeArrowheads="1"/>
          </p:cNvSpPr>
          <p:nvPr>
            <p:ph type="sldNum" sz="quarter" idx="4"/>
          </p:nvPr>
        </p:nvSpPr>
        <p:spPr bwMode="auto">
          <a:xfrm>
            <a:off x="65532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eaLnBrk="0" fontAlgn="base">
              <a:spcBef>
                <a:spcPct val="0"/>
              </a:spcBef>
              <a:spcAft>
                <a:spcPct val="0"/>
              </a:spcAft>
              <a:defRPr/>
            </a:pPr>
            <a:fld id="{A2865F99-C9F2-1A4B-B51D-82C1B87B119A}" type="slidenum">
              <a:rPr lang="en-US" altLang="zh-CN" kern="1200">
                <a:latin typeface="Times" charset="0"/>
                <a:ea typeface="MS PGothic" charset="0"/>
              </a:rPr>
              <a:pPr eaLnBrk="0" fontAlgn="base">
                <a:spcBef>
                  <a:spcPct val="0"/>
                </a:spcBef>
                <a:spcAft>
                  <a:spcPct val="0"/>
                </a:spcAft>
                <a:defRPr/>
              </a:pPr>
              <a:t>‹#›</a:t>
            </a:fld>
            <a:endParaRPr lang="en-US" altLang="zh-CN" kern="1200">
              <a:latin typeface="Times" charset="0"/>
              <a:ea typeface="MS PGothic" charset="0"/>
            </a:endParaRPr>
          </a:p>
        </p:txBody>
      </p:sp>
      <p:sp>
        <p:nvSpPr>
          <p:cNvPr id="9224" name="Text Box 8"/>
          <p:cNvSpPr txBox="1">
            <a:spLocks noChangeArrowheads="1"/>
          </p:cNvSpPr>
          <p:nvPr/>
        </p:nvSpPr>
        <p:spPr bwMode="auto">
          <a:xfrm>
            <a:off x="0" y="946150"/>
            <a:ext cx="1512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lgn="ctr" fontAlgn="base" hangingPunct="1">
              <a:spcBef>
                <a:spcPct val="20000"/>
              </a:spcBef>
              <a:spcAft>
                <a:spcPct val="0"/>
              </a:spcAft>
              <a:defRPr/>
            </a:pPr>
            <a:r>
              <a:rPr lang="en-US" altLang="zh-CN" sz="1200" kern="1200" smtClean="0">
                <a:solidFill>
                  <a:srgbClr val="FFFFFF"/>
                </a:solidFill>
                <a:latin typeface="Arial Black" charset="0"/>
                <a:ea typeface="SimSun" charset="0"/>
                <a:cs typeface="Arial" charset="0"/>
              </a:rPr>
              <a:t>WMO OMM</a:t>
            </a:r>
            <a:endParaRPr lang="en-US" altLang="zh-CN" sz="1200" kern="1200" smtClean="0">
              <a:solidFill>
                <a:srgbClr val="000000"/>
              </a:solidFill>
              <a:latin typeface="Arial Black" charset="0"/>
              <a:ea typeface="SimSun" charset="0"/>
              <a:cs typeface="Arial"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2pPr>
      <a:lvl3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3pPr>
      <a:lvl4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4pPr>
      <a:lvl5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5pPr>
      <a:lvl6pPr marL="457200" algn="l" rtl="0" eaLnBrk="0" fontAlgn="base" hangingPunct="0">
        <a:spcBef>
          <a:spcPct val="0"/>
        </a:spcBef>
        <a:spcAft>
          <a:spcPct val="0"/>
        </a:spcAft>
        <a:defRPr sz="4400">
          <a:solidFill>
            <a:schemeClr val="tx2"/>
          </a:solidFill>
          <a:latin typeface="Arial Narrow" pitchFamily="34" charset="0"/>
          <a:cs typeface="Arial" pitchFamily="34" charset="0"/>
        </a:defRPr>
      </a:lvl6pPr>
      <a:lvl7pPr marL="914400" algn="l" rtl="0" eaLnBrk="0" fontAlgn="base" hangingPunct="0">
        <a:spcBef>
          <a:spcPct val="0"/>
        </a:spcBef>
        <a:spcAft>
          <a:spcPct val="0"/>
        </a:spcAft>
        <a:defRPr sz="4400">
          <a:solidFill>
            <a:schemeClr val="tx2"/>
          </a:solidFill>
          <a:latin typeface="Arial Narrow" pitchFamily="34" charset="0"/>
          <a:cs typeface="Arial" pitchFamily="34" charset="0"/>
        </a:defRPr>
      </a:lvl7pPr>
      <a:lvl8pPr marL="1371600" algn="l" rtl="0" eaLnBrk="0" fontAlgn="base" hangingPunct="0">
        <a:spcBef>
          <a:spcPct val="0"/>
        </a:spcBef>
        <a:spcAft>
          <a:spcPct val="0"/>
        </a:spcAft>
        <a:defRPr sz="4400">
          <a:solidFill>
            <a:schemeClr val="tx2"/>
          </a:solidFill>
          <a:latin typeface="Arial Narrow" pitchFamily="34" charset="0"/>
          <a:cs typeface="Arial" pitchFamily="34" charset="0"/>
        </a:defRPr>
      </a:lvl8pPr>
      <a:lvl9pPr marL="1828800" algn="l" rtl="0" eaLnBrk="0" fontAlgn="base" hangingPunct="0">
        <a:spcBef>
          <a:spcPct val="0"/>
        </a:spcBef>
        <a:spcAft>
          <a:spcPct val="0"/>
        </a:spcAft>
        <a:defRPr sz="4400">
          <a:solidFill>
            <a:schemeClr val="tx2"/>
          </a:solidFill>
          <a:latin typeface="Arial Narrow"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Grp="1" noChangeArrowheads="1"/>
          </p:cNvSpPr>
          <p:nvPr>
            <p:ph type="title"/>
          </p:nvPr>
        </p:nvSpPr>
        <p:spPr bwMode="auto">
          <a:xfrm>
            <a:off x="1403350" y="115888"/>
            <a:ext cx="75612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32772" name="Rectangle 4"/>
          <p:cNvSpPr>
            <a:spLocks noGrp="1" noChangeArrowheads="1"/>
          </p:cNvSpPr>
          <p:nvPr>
            <p:ph type="body" idx="1"/>
          </p:nvPr>
        </p:nvSpPr>
        <p:spPr bwMode="auto">
          <a:xfrm>
            <a:off x="685800" y="1628775"/>
            <a:ext cx="77724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45" name="Rectangle 5"/>
          <p:cNvSpPr>
            <a:spLocks noGrp="1" noChangeArrowheads="1"/>
          </p:cNvSpPr>
          <p:nvPr>
            <p:ph type="dt" sz="half" idx="2"/>
          </p:nvPr>
        </p:nvSpPr>
        <p:spPr bwMode="auto">
          <a:xfrm>
            <a:off x="6858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6" name="Rectangle 6"/>
          <p:cNvSpPr>
            <a:spLocks noGrp="1" noChangeArrowheads="1"/>
          </p:cNvSpPr>
          <p:nvPr>
            <p:ph type="ftr" sz="quarter" idx="3"/>
          </p:nvPr>
        </p:nvSpPr>
        <p:spPr bwMode="auto">
          <a:xfrm>
            <a:off x="3124200" y="63817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SimSun" charset="0"/>
                <a:cs typeface="Arial" charset="0"/>
              </a:defRPr>
            </a:lvl1pPr>
          </a:lstStyle>
          <a:p>
            <a:pPr eaLnBrk="0" fontAlgn="base">
              <a:spcBef>
                <a:spcPct val="0"/>
              </a:spcBef>
              <a:spcAft>
                <a:spcPct val="0"/>
              </a:spcAft>
              <a:defRPr/>
            </a:pPr>
            <a:endParaRPr lang="en-US" altLang="zh-CN" kern="1200">
              <a:latin typeface="Times" charset="0"/>
            </a:endParaRPr>
          </a:p>
        </p:txBody>
      </p:sp>
      <p:sp>
        <p:nvSpPr>
          <p:cNvPr id="10247" name="Rectangle 7"/>
          <p:cNvSpPr>
            <a:spLocks noGrp="1" noChangeArrowheads="1"/>
          </p:cNvSpPr>
          <p:nvPr>
            <p:ph type="sldNum" sz="quarter" idx="4"/>
          </p:nvPr>
        </p:nvSpPr>
        <p:spPr bwMode="auto">
          <a:xfrm>
            <a:off x="65532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Arial" charset="0"/>
              </a:defRPr>
            </a:lvl1pPr>
          </a:lstStyle>
          <a:p>
            <a:pPr eaLnBrk="0" fontAlgn="base">
              <a:spcBef>
                <a:spcPct val="0"/>
              </a:spcBef>
              <a:spcAft>
                <a:spcPct val="0"/>
              </a:spcAft>
              <a:defRPr/>
            </a:pPr>
            <a:fld id="{A2865F99-C9F2-1A4B-B51D-82C1B87B119A}" type="slidenum">
              <a:rPr lang="en-US" altLang="zh-CN" kern="1200">
                <a:latin typeface="Times" charset="0"/>
                <a:ea typeface="MS PGothic" charset="0"/>
              </a:rPr>
              <a:pPr eaLnBrk="0" fontAlgn="base">
                <a:spcBef>
                  <a:spcPct val="0"/>
                </a:spcBef>
                <a:spcAft>
                  <a:spcPct val="0"/>
                </a:spcAft>
                <a:defRPr/>
              </a:pPr>
              <a:t>‹#›</a:t>
            </a:fld>
            <a:endParaRPr lang="en-US" altLang="zh-CN" kern="1200">
              <a:latin typeface="Times" charset="0"/>
              <a:ea typeface="MS PGothic" charset="0"/>
            </a:endParaRPr>
          </a:p>
        </p:txBody>
      </p:sp>
      <p:sp>
        <p:nvSpPr>
          <p:cNvPr id="9224" name="Text Box 8"/>
          <p:cNvSpPr txBox="1">
            <a:spLocks noChangeArrowheads="1"/>
          </p:cNvSpPr>
          <p:nvPr/>
        </p:nvSpPr>
        <p:spPr bwMode="auto">
          <a:xfrm>
            <a:off x="0" y="946150"/>
            <a:ext cx="1512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lgn="ctr" fontAlgn="base" hangingPunct="1">
              <a:spcBef>
                <a:spcPct val="20000"/>
              </a:spcBef>
              <a:spcAft>
                <a:spcPct val="0"/>
              </a:spcAft>
              <a:defRPr/>
            </a:pPr>
            <a:r>
              <a:rPr lang="en-US" altLang="zh-CN" sz="1200" kern="1200" smtClean="0">
                <a:solidFill>
                  <a:srgbClr val="FFFFFF"/>
                </a:solidFill>
                <a:latin typeface="Arial Black" charset="0"/>
                <a:ea typeface="SimSun" charset="0"/>
                <a:cs typeface="Arial" charset="0"/>
              </a:rPr>
              <a:t>WMO OMM</a:t>
            </a:r>
            <a:endParaRPr lang="en-US" altLang="zh-CN" sz="1200" kern="1200" smtClean="0">
              <a:solidFill>
                <a:srgbClr val="000000"/>
              </a:solidFill>
              <a:latin typeface="Arial Black" charset="0"/>
              <a:ea typeface="SimSun" charset="0"/>
              <a:cs typeface="Arial" charset="0"/>
            </a:endParaRP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2pPr>
      <a:lvl3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3pPr>
      <a:lvl4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4pPr>
      <a:lvl5pPr algn="l" rtl="0" eaLnBrk="0" fontAlgn="base" hangingPunct="0">
        <a:spcBef>
          <a:spcPct val="0"/>
        </a:spcBef>
        <a:spcAft>
          <a:spcPct val="0"/>
        </a:spcAft>
        <a:defRPr sz="4400">
          <a:solidFill>
            <a:schemeClr val="tx2"/>
          </a:solidFill>
          <a:latin typeface="Arial Narrow" pitchFamily="34" charset="0"/>
          <a:ea typeface="MS PGothic" pitchFamily="34" charset="-128"/>
          <a:cs typeface="Arial" pitchFamily="34" charset="0"/>
        </a:defRPr>
      </a:lvl5pPr>
      <a:lvl6pPr marL="457200" algn="l" rtl="0" eaLnBrk="0" fontAlgn="base" hangingPunct="0">
        <a:spcBef>
          <a:spcPct val="0"/>
        </a:spcBef>
        <a:spcAft>
          <a:spcPct val="0"/>
        </a:spcAft>
        <a:defRPr sz="4400">
          <a:solidFill>
            <a:schemeClr val="tx2"/>
          </a:solidFill>
          <a:latin typeface="Arial Narrow" pitchFamily="34" charset="0"/>
          <a:cs typeface="Arial" pitchFamily="34" charset="0"/>
        </a:defRPr>
      </a:lvl6pPr>
      <a:lvl7pPr marL="914400" algn="l" rtl="0" eaLnBrk="0" fontAlgn="base" hangingPunct="0">
        <a:spcBef>
          <a:spcPct val="0"/>
        </a:spcBef>
        <a:spcAft>
          <a:spcPct val="0"/>
        </a:spcAft>
        <a:defRPr sz="4400">
          <a:solidFill>
            <a:schemeClr val="tx2"/>
          </a:solidFill>
          <a:latin typeface="Arial Narrow" pitchFamily="34" charset="0"/>
          <a:cs typeface="Arial" pitchFamily="34" charset="0"/>
        </a:defRPr>
      </a:lvl7pPr>
      <a:lvl8pPr marL="1371600" algn="l" rtl="0" eaLnBrk="0" fontAlgn="base" hangingPunct="0">
        <a:spcBef>
          <a:spcPct val="0"/>
        </a:spcBef>
        <a:spcAft>
          <a:spcPct val="0"/>
        </a:spcAft>
        <a:defRPr sz="4400">
          <a:solidFill>
            <a:schemeClr val="tx2"/>
          </a:solidFill>
          <a:latin typeface="Arial Narrow" pitchFamily="34" charset="0"/>
          <a:cs typeface="Arial" pitchFamily="34" charset="0"/>
        </a:defRPr>
      </a:lvl8pPr>
      <a:lvl9pPr marL="1828800" algn="l" rtl="0" eaLnBrk="0" fontAlgn="base" hangingPunct="0">
        <a:spcBef>
          <a:spcPct val="0"/>
        </a:spcBef>
        <a:spcAft>
          <a:spcPct val="0"/>
        </a:spcAft>
        <a:defRPr sz="4400">
          <a:solidFill>
            <a:schemeClr val="tx2"/>
          </a:solidFill>
          <a:latin typeface="Arial Narrow"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hyperlink" Target="%23_Annex_to_Draf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4"/>
          <p:cNvSpPr>
            <a:spLocks noGrp="1" noChangeArrowheads="1"/>
          </p:cNvSpPr>
          <p:nvPr>
            <p:ph type="ctrTitle"/>
          </p:nvPr>
        </p:nvSpPr>
        <p:spPr>
          <a:xfrm>
            <a:off x="611067" y="2509838"/>
            <a:ext cx="7921869" cy="2303462"/>
          </a:xfrm>
        </p:spPr>
        <p:txBody>
          <a:bodyPr/>
          <a:lstStyle/>
          <a:p>
            <a:pPr>
              <a:lnSpc>
                <a:spcPct val="90000"/>
              </a:lnSpc>
              <a:spcBef>
                <a:spcPct val="20000"/>
              </a:spcBef>
            </a:pPr>
            <a:r>
              <a:rPr lang="en-GB" sz="3600" dirty="0">
                <a:latin typeface="Arial" charset="0"/>
              </a:rPr>
              <a:t>Introduction on WIGOS </a:t>
            </a:r>
            <a:r>
              <a:rPr lang="en-GB" sz="3600" dirty="0" smtClean="0">
                <a:latin typeface="Arial" charset="0"/>
              </a:rPr>
              <a:t>Regional </a:t>
            </a:r>
            <a:r>
              <a:rPr lang="en-GB" sz="3600" dirty="0" err="1" smtClean="0">
                <a:latin typeface="Arial" charset="0"/>
              </a:rPr>
              <a:t>Centers</a:t>
            </a:r>
            <a:r>
              <a:rPr lang="en-GB" sz="3600" dirty="0" smtClean="0">
                <a:latin typeface="Arial" charset="0"/>
              </a:rPr>
              <a:t/>
            </a:r>
            <a:br>
              <a:rPr lang="en-GB" sz="3600" dirty="0" smtClean="0">
                <a:latin typeface="Arial" charset="0"/>
              </a:rPr>
            </a:br>
            <a:r>
              <a:rPr lang="en-GB" sz="3600" dirty="0">
                <a:latin typeface="Arial" charset="0"/>
              </a:rPr>
              <a:t/>
            </a:r>
            <a:br>
              <a:rPr lang="en-GB" sz="3600" dirty="0">
                <a:latin typeface="Arial" charset="0"/>
              </a:rPr>
            </a:br>
            <a:r>
              <a:rPr lang="en-US" sz="2800" b="1" dirty="0">
                <a:solidFill>
                  <a:srgbClr val="660066"/>
                </a:solidFill>
                <a:latin typeface="Arial" charset="0"/>
              </a:rPr>
              <a:t>--Congratulations to the RA VI WIGOS Workshop On Marine Met &amp; Oceanography Requirements </a:t>
            </a:r>
            <a:r>
              <a:rPr lang="en-GB" sz="2000" dirty="0">
                <a:solidFill>
                  <a:srgbClr val="660066"/>
                </a:solidFill>
                <a:latin typeface="Arial" charset="0"/>
              </a:rPr>
              <a:t/>
            </a:r>
            <a:br>
              <a:rPr lang="en-GB" sz="2000" dirty="0">
                <a:solidFill>
                  <a:srgbClr val="660066"/>
                </a:solidFill>
                <a:latin typeface="Arial" charset="0"/>
              </a:rPr>
            </a:br>
            <a:endParaRPr lang="en-US" sz="3600" dirty="0">
              <a:solidFill>
                <a:srgbClr val="660066"/>
              </a:solidFill>
              <a:latin typeface="Arial" charset="0"/>
            </a:endParaRPr>
          </a:p>
        </p:txBody>
      </p:sp>
      <p:sp>
        <p:nvSpPr>
          <p:cNvPr id="187394" name="Rectangle 6"/>
          <p:cNvSpPr>
            <a:spLocks noGrp="1" noChangeArrowheads="1"/>
          </p:cNvSpPr>
          <p:nvPr>
            <p:ph type="subTitle" idx="1"/>
          </p:nvPr>
        </p:nvSpPr>
        <p:spPr>
          <a:xfrm>
            <a:off x="770794" y="4941891"/>
            <a:ext cx="7921869" cy="1366837"/>
          </a:xfrm>
        </p:spPr>
        <p:txBody>
          <a:bodyPr/>
          <a:lstStyle/>
          <a:p>
            <a:pPr>
              <a:lnSpc>
                <a:spcPct val="90000"/>
              </a:lnSpc>
            </a:pPr>
            <a:r>
              <a:rPr lang="en-US" sz="1800">
                <a:latin typeface="Arial" charset="0"/>
              </a:rPr>
              <a:t>Dr Wenjian Zhang</a:t>
            </a:r>
          </a:p>
          <a:p>
            <a:pPr>
              <a:lnSpc>
                <a:spcPct val="90000"/>
              </a:lnSpc>
            </a:pPr>
            <a:r>
              <a:rPr lang="en-US" sz="1800">
                <a:latin typeface="Arial" charset="0"/>
              </a:rPr>
              <a:t>Assistant Secretary-General</a:t>
            </a:r>
          </a:p>
          <a:p>
            <a:pPr>
              <a:lnSpc>
                <a:spcPct val="90000"/>
              </a:lnSpc>
            </a:pPr>
            <a:r>
              <a:rPr lang="en-US" sz="1800">
                <a:latin typeface="Arial" charset="0"/>
              </a:rPr>
              <a:t>World Meteorological Organization (WMO)</a:t>
            </a:r>
          </a:p>
          <a:p>
            <a:pPr>
              <a:lnSpc>
                <a:spcPct val="90000"/>
              </a:lnSpc>
            </a:pPr>
            <a:r>
              <a:rPr lang="en-US" sz="1800">
                <a:latin typeface="Arial" charset="0"/>
              </a:rPr>
              <a:t>Split, Croatia, Sept. 5-7, 2016</a:t>
            </a:r>
          </a:p>
        </p:txBody>
      </p:sp>
      <p:sp>
        <p:nvSpPr>
          <p:cNvPr id="187395" name="Title 9"/>
          <p:cNvSpPr txBox="1">
            <a:spLocks/>
          </p:cNvSpPr>
          <p:nvPr/>
        </p:nvSpPr>
        <p:spPr bwMode="auto">
          <a:xfrm>
            <a:off x="117231" y="6453191"/>
            <a:ext cx="2438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1400">
                <a:solidFill>
                  <a:schemeClr val="tx1"/>
                </a:solidFill>
                <a:latin typeface="Times New Roman" charset="0"/>
                <a:ea typeface="ＭＳ Ｐゴシック" charset="0"/>
                <a:cs typeface="ＭＳ Ｐゴシック" charset="0"/>
              </a:defRPr>
            </a:lvl1pPr>
            <a:lvl2pPr marL="742950" indent="-285750" defTabSz="457200" eaLnBrk="0" hangingPunct="0">
              <a:defRPr sz="1400">
                <a:solidFill>
                  <a:schemeClr val="tx1"/>
                </a:solidFill>
                <a:latin typeface="Times New Roman" charset="0"/>
                <a:ea typeface="ＭＳ Ｐゴシック" charset="0"/>
              </a:defRPr>
            </a:lvl2pPr>
            <a:lvl3pPr marL="1143000" indent="-228600" defTabSz="457200" eaLnBrk="0" hangingPunct="0">
              <a:defRPr sz="1400">
                <a:solidFill>
                  <a:schemeClr val="tx1"/>
                </a:solidFill>
                <a:latin typeface="Times New Roman" charset="0"/>
                <a:ea typeface="ＭＳ Ｐゴシック" charset="0"/>
              </a:defRPr>
            </a:lvl3pPr>
            <a:lvl4pPr marL="1600200" indent="-228600" defTabSz="457200" eaLnBrk="0" hangingPunct="0">
              <a:defRPr sz="1400">
                <a:solidFill>
                  <a:schemeClr val="tx1"/>
                </a:solidFill>
                <a:latin typeface="Times New Roman" charset="0"/>
                <a:ea typeface="ＭＳ Ｐゴシック" charset="0"/>
              </a:defRPr>
            </a:lvl4pPr>
            <a:lvl5pPr marL="2057400" indent="-228600" defTabSz="4572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fontAlgn="base" hangingPunct="1">
              <a:spcBef>
                <a:spcPct val="0"/>
              </a:spcBef>
              <a:spcAft>
                <a:spcPct val="0"/>
              </a:spcAft>
            </a:pPr>
            <a:r>
              <a:rPr lang="en-US" sz="1200" kern="1200" smtClean="0">
                <a:solidFill>
                  <a:srgbClr val="000000"/>
                </a:solidFill>
                <a:latin typeface="Arial" charset="0"/>
                <a:cs typeface="Arial" charset="0"/>
              </a:rPr>
              <a:t>WMO; OBS/SAT</a:t>
            </a:r>
          </a:p>
        </p:txBody>
      </p:sp>
    </p:spTree>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5" name="Rectangle 9"/>
          <p:cNvSpPr>
            <a:spLocks noGrp="1" noChangeArrowheads="1"/>
          </p:cNvSpPr>
          <p:nvPr>
            <p:ph type="title" idx="4294967295"/>
          </p:nvPr>
        </p:nvSpPr>
        <p:spPr>
          <a:xfrm>
            <a:off x="457199" y="84135"/>
            <a:ext cx="8507413" cy="706440"/>
          </a:xfrm>
        </p:spPr>
        <p:txBody>
          <a:bodyPr>
            <a:normAutofit fontScale="90000"/>
          </a:bodyPr>
          <a:lstStyle/>
          <a:p>
            <a:r>
              <a:rPr lang="en-GB" sz="2700" b="1" dirty="0"/>
              <a:t>PLAN FOR THE WIGOS PRE-OPERATIONAL PHASE 2016-2019 (</a:t>
            </a:r>
            <a:r>
              <a:rPr lang="en-GB" sz="2700" b="1" dirty="0" smtClean="0"/>
              <a:t>PWPP)</a:t>
            </a:r>
            <a:endParaRPr lang="en-US" sz="3600" dirty="0"/>
          </a:p>
        </p:txBody>
      </p:sp>
      <p:sp>
        <p:nvSpPr>
          <p:cNvPr id="8196" name="Rectangle 10"/>
          <p:cNvSpPr>
            <a:spLocks noGrp="1" noChangeArrowheads="1"/>
          </p:cNvSpPr>
          <p:nvPr>
            <p:ph type="body" idx="4294967295"/>
          </p:nvPr>
        </p:nvSpPr>
        <p:spPr>
          <a:xfrm>
            <a:off x="250825" y="1028701"/>
            <a:ext cx="8713788" cy="5422899"/>
          </a:xfrm>
        </p:spPr>
        <p:txBody>
          <a:bodyPr>
            <a:noAutofit/>
          </a:bodyPr>
          <a:lstStyle/>
          <a:p>
            <a:r>
              <a:rPr lang="hr-HR" sz="3600" b="1" dirty="0" smtClean="0">
                <a:solidFill>
                  <a:srgbClr val="002060"/>
                </a:solidFill>
                <a:latin typeface="Arial Narrow" pitchFamily="34" charset="0"/>
              </a:rPr>
              <a:t> </a:t>
            </a:r>
            <a:r>
              <a:rPr lang="hr-HR" sz="4400" b="1" dirty="0" smtClean="0">
                <a:solidFill>
                  <a:srgbClr val="002060"/>
                </a:solidFill>
                <a:latin typeface="Arial Narrow" pitchFamily="34" charset="0"/>
              </a:rPr>
              <a:t>  </a:t>
            </a:r>
            <a:r>
              <a:rPr lang="en-GB" sz="2800" b="1" dirty="0"/>
              <a:t>3.5 Concept development and initial establishment of Regional WIGOS Centres</a:t>
            </a:r>
            <a:endParaRPr lang="en-US" sz="3600" dirty="0"/>
          </a:p>
          <a:p>
            <a:r>
              <a:rPr lang="en-GB" sz="2800" dirty="0"/>
              <a:t>Regional guidance, oversight and support for national WIGOS implementation efforts will be a major item of priority. </a:t>
            </a:r>
            <a:endParaRPr lang="en-GB" sz="2800" dirty="0" smtClean="0"/>
          </a:p>
          <a:p>
            <a:r>
              <a:rPr lang="en-GB" sz="2800" dirty="0" smtClean="0"/>
              <a:t>Many </a:t>
            </a:r>
            <a:r>
              <a:rPr lang="en-GB" sz="2800" dirty="0"/>
              <a:t>WMO Members are already now requesting guidance and support for their implementation efforts, and this can be provided better and more efficiently via a regional support structure rather than in direct interaction between the WMO Secretariat and individual Members.</a:t>
            </a:r>
            <a:endParaRPr lang="en-US" sz="3600" dirty="0"/>
          </a:p>
          <a:p>
            <a:pPr lvl="1">
              <a:buClr>
                <a:srgbClr val="000066"/>
              </a:buClr>
              <a:buSzPct val="130000"/>
              <a:buFont typeface="Arial" pitchFamily="34" charset="0"/>
              <a:buChar char="•"/>
            </a:pPr>
            <a:endParaRPr lang="en-US" altLang="en-US" sz="2000" i="1" dirty="0" smtClean="0">
              <a:solidFill>
                <a:srgbClr val="002060"/>
              </a:solidFill>
              <a:latin typeface="Arial Narrow"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389071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strips(downRight)">
                                      <p:cBhvr>
                                        <p:cTn id="7" dur="500"/>
                                        <p:tgtEl>
                                          <p:spTgt spid="819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bg/>
                                          </p:spTgt>
                                        </p:tgtEl>
                                        <p:attrNameLst>
                                          <p:attrName>style.visibility</p:attrName>
                                        </p:attrNameLst>
                                      </p:cBhvr>
                                      <p:to>
                                        <p:strVal val="visible"/>
                                      </p:to>
                                    </p:set>
                                    <p:animEffect transition="in" filter="randombar(horizontal)">
                                      <p:cBhvr>
                                        <p:cTn id="10" dur="500"/>
                                        <p:tgtEl>
                                          <p:spTgt spid="8196">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4" dur="500"/>
                                        <p:tgtEl>
                                          <p:spTgt spid="8196">
                                            <p:txEl>
                                              <p:pRg st="0" end="0"/>
                                            </p:txEl>
                                          </p:spTgt>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8196">
                                            <p:txEl>
                                              <p:pRg st="1" end="1"/>
                                            </p:txEl>
                                          </p:spTgt>
                                        </p:tgtEl>
                                        <p:attrNameLst>
                                          <p:attrName>style.visibility</p:attrName>
                                        </p:attrNameLst>
                                      </p:cBhvr>
                                      <p:to>
                                        <p:strVal val="visible"/>
                                      </p:to>
                                    </p:set>
                                    <p:animEffect transition="in" filter="randombar(horizontal)">
                                      <p:cBhvr>
                                        <p:cTn id="18" dur="500"/>
                                        <p:tgtEl>
                                          <p:spTgt spid="8196">
                                            <p:txEl>
                                              <p:pRg st="1" end="1"/>
                                            </p:txEl>
                                          </p:spTgt>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22" dur="500"/>
                                        <p:tgtEl>
                                          <p:spTgt spid="81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5" name="Rectangle 9"/>
          <p:cNvSpPr>
            <a:spLocks noGrp="1" noChangeArrowheads="1"/>
          </p:cNvSpPr>
          <p:nvPr>
            <p:ph type="title" idx="4294967295"/>
          </p:nvPr>
        </p:nvSpPr>
        <p:spPr>
          <a:xfrm>
            <a:off x="457200" y="-4765"/>
            <a:ext cx="8229600" cy="706440"/>
          </a:xfrm>
        </p:spPr>
        <p:txBody>
          <a:bodyPr>
            <a:normAutofit fontScale="90000"/>
          </a:bodyPr>
          <a:lstStyle/>
          <a:p>
            <a:pPr algn="ctr"/>
            <a:r>
              <a:rPr lang="en-GB" sz="3600" b="1" dirty="0"/>
              <a:t>PLAN FOR THE WIGOS PRE-OPERATIONAL PHASE 2016-2019 (PWPP)</a:t>
            </a:r>
            <a:endParaRPr lang="en-US" altLang="en-US" sz="3400" b="1" dirty="0" smtClean="0">
              <a:solidFill>
                <a:srgbClr val="002060"/>
              </a:solidFill>
              <a:effectLst>
                <a:outerShdw blurRad="38100" dist="38100" dir="2700000" algn="tl">
                  <a:srgbClr val="000000">
                    <a:alpha val="43137"/>
                  </a:srgbClr>
                </a:outerShdw>
              </a:effectLst>
              <a:latin typeface="Calibri" pitchFamily="34" charset="0"/>
            </a:endParaRPr>
          </a:p>
        </p:txBody>
      </p:sp>
      <p:sp>
        <p:nvSpPr>
          <p:cNvPr id="8196" name="Rectangle 10"/>
          <p:cNvSpPr>
            <a:spLocks noGrp="1" noChangeArrowheads="1"/>
          </p:cNvSpPr>
          <p:nvPr>
            <p:ph type="body" idx="4294967295"/>
          </p:nvPr>
        </p:nvSpPr>
        <p:spPr>
          <a:xfrm>
            <a:off x="250825" y="1028701"/>
            <a:ext cx="8713788" cy="5422899"/>
          </a:xfrm>
        </p:spPr>
        <p:txBody>
          <a:bodyPr>
            <a:noAutofit/>
          </a:bodyPr>
          <a:lstStyle/>
          <a:p>
            <a:r>
              <a:rPr lang="hr-HR" sz="4000" b="1" dirty="0" smtClean="0">
                <a:solidFill>
                  <a:srgbClr val="002060"/>
                </a:solidFill>
                <a:latin typeface="Arial Narrow" pitchFamily="34" charset="0"/>
              </a:rPr>
              <a:t>   </a:t>
            </a:r>
            <a:r>
              <a:rPr lang="en-GB" sz="2400" b="1" dirty="0"/>
              <a:t>3.5 Concept development and initial establishment of Regional WIGOS Centres</a:t>
            </a:r>
            <a:endParaRPr lang="en-US" sz="3200" dirty="0"/>
          </a:p>
          <a:p>
            <a:r>
              <a:rPr lang="en-GB" sz="2400" dirty="0" smtClean="0"/>
              <a:t>The </a:t>
            </a:r>
            <a:r>
              <a:rPr lang="en-GB" sz="2400" dirty="0"/>
              <a:t>following key items with milestones are proposed:</a:t>
            </a:r>
            <a:endParaRPr lang="en-US" sz="3200" dirty="0"/>
          </a:p>
          <a:p>
            <a:r>
              <a:rPr lang="en-GB" sz="2400" dirty="0"/>
              <a:t>(a)	Development of the Concept document on Regional WIGOS Centres for EC-68;</a:t>
            </a:r>
            <a:endParaRPr lang="en-US" sz="3200" dirty="0"/>
          </a:p>
          <a:p>
            <a:r>
              <a:rPr lang="en-GB" sz="2400" dirty="0"/>
              <a:t>(b)	Establishment of one or more Regional WIGOS Centres in pilot mode from 2017;</a:t>
            </a:r>
            <a:endParaRPr lang="en-US" sz="3200" dirty="0"/>
          </a:p>
          <a:p>
            <a:r>
              <a:rPr lang="en-GB" sz="2400" dirty="0"/>
              <a:t>(c)	Operational phase of initial Regional WIGOS Centres by mid-2018;</a:t>
            </a:r>
            <a:endParaRPr lang="en-US" sz="3200" dirty="0"/>
          </a:p>
          <a:p>
            <a:r>
              <a:rPr lang="en-GB" sz="2400" dirty="0"/>
              <a:t>(d)	Establishment of Regional WIGOS Centres covering all WMO Regions by 2019.</a:t>
            </a:r>
            <a:endParaRPr lang="en-US" sz="3200" dirty="0"/>
          </a:p>
          <a:p>
            <a:r>
              <a:rPr lang="en-GB" sz="2400" dirty="0"/>
              <a:t>The Regional WIGOS Centres will work closely with the WIGOS Project Office as well as with the WMO Members in their Region (or sub-Region) on their implementation activities. </a:t>
            </a:r>
            <a:endParaRPr lang="en-US" sz="3200" dirty="0"/>
          </a:p>
          <a:p>
            <a:r>
              <a:rPr lang="en-GB" sz="1400" dirty="0"/>
              <a:t> </a:t>
            </a:r>
            <a:endParaRPr lang="en-US" sz="1400" dirty="0"/>
          </a:p>
          <a:p>
            <a:pPr lvl="1">
              <a:buClr>
                <a:srgbClr val="000066"/>
              </a:buClr>
              <a:buSzPct val="130000"/>
              <a:buFont typeface="Arial" pitchFamily="34" charset="0"/>
              <a:buChar char="•"/>
            </a:pPr>
            <a:endParaRPr lang="en-US" altLang="en-US" sz="2000" i="1" dirty="0" smtClean="0">
              <a:solidFill>
                <a:srgbClr val="002060"/>
              </a:solidFill>
              <a:latin typeface="Arial Narrow"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8517003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strips(downRight)">
                                      <p:cBhvr>
                                        <p:cTn id="7" dur="500"/>
                                        <p:tgtEl>
                                          <p:spTgt spid="819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bg/>
                                          </p:spTgt>
                                        </p:tgtEl>
                                        <p:attrNameLst>
                                          <p:attrName>style.visibility</p:attrName>
                                        </p:attrNameLst>
                                      </p:cBhvr>
                                      <p:to>
                                        <p:strVal val="visible"/>
                                      </p:to>
                                    </p:set>
                                    <p:animEffect transition="in" filter="randombar(horizontal)">
                                      <p:cBhvr>
                                        <p:cTn id="10" dur="500"/>
                                        <p:tgtEl>
                                          <p:spTgt spid="8196">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4" dur="500"/>
                                        <p:tgtEl>
                                          <p:spTgt spid="8196">
                                            <p:txEl>
                                              <p:pRg st="0" end="0"/>
                                            </p:txEl>
                                          </p:spTgt>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8196">
                                            <p:txEl>
                                              <p:pRg st="1" end="1"/>
                                            </p:txEl>
                                          </p:spTgt>
                                        </p:tgtEl>
                                        <p:attrNameLst>
                                          <p:attrName>style.visibility</p:attrName>
                                        </p:attrNameLst>
                                      </p:cBhvr>
                                      <p:to>
                                        <p:strVal val="visible"/>
                                      </p:to>
                                    </p:set>
                                    <p:animEffect transition="in" filter="randombar(horizontal)">
                                      <p:cBhvr>
                                        <p:cTn id="18" dur="500"/>
                                        <p:tgtEl>
                                          <p:spTgt spid="8196">
                                            <p:txEl>
                                              <p:pRg st="1" end="1"/>
                                            </p:txEl>
                                          </p:spTgt>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22" dur="500"/>
                                        <p:tgtEl>
                                          <p:spTgt spid="8196">
                                            <p:txEl>
                                              <p:pRg st="2" end="2"/>
                                            </p:txEl>
                                          </p:spTgt>
                                        </p:tgtEl>
                                      </p:cBhvr>
                                    </p:animEffect>
                                  </p:childTnLst>
                                </p:cTn>
                              </p:par>
                            </p:childTnLst>
                          </p:cTn>
                        </p:par>
                        <p:par>
                          <p:cTn id="23" fill="hold">
                            <p:stCondLst>
                              <p:cond delay="2000"/>
                            </p:stCondLst>
                            <p:childTnLst>
                              <p:par>
                                <p:cTn id="24" presetID="14" presetClass="entr" presetSubtype="10" fill="hold" grpId="0" nodeType="afterEffect">
                                  <p:stCondLst>
                                    <p:cond delay="0"/>
                                  </p:stCondLst>
                                  <p:childTnLst>
                                    <p:set>
                                      <p:cBhvr>
                                        <p:cTn id="25" dur="1" fill="hold">
                                          <p:stCondLst>
                                            <p:cond delay="0"/>
                                          </p:stCondLst>
                                        </p:cTn>
                                        <p:tgtEl>
                                          <p:spTgt spid="8196">
                                            <p:txEl>
                                              <p:pRg st="3" end="3"/>
                                            </p:txEl>
                                          </p:spTgt>
                                        </p:tgtEl>
                                        <p:attrNameLst>
                                          <p:attrName>style.visibility</p:attrName>
                                        </p:attrNameLst>
                                      </p:cBhvr>
                                      <p:to>
                                        <p:strVal val="visible"/>
                                      </p:to>
                                    </p:set>
                                    <p:animEffect transition="in" filter="randombar(horizontal)">
                                      <p:cBhvr>
                                        <p:cTn id="26" dur="500"/>
                                        <p:tgtEl>
                                          <p:spTgt spid="8196">
                                            <p:txEl>
                                              <p:pRg st="3" end="3"/>
                                            </p:txEl>
                                          </p:spTgt>
                                        </p:tgtEl>
                                      </p:cBhvr>
                                    </p:animEffect>
                                  </p:childTnLst>
                                </p:cTn>
                              </p:par>
                            </p:childTnLst>
                          </p:cTn>
                        </p:par>
                        <p:par>
                          <p:cTn id="27" fill="hold">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8196">
                                            <p:txEl>
                                              <p:pRg st="4" end="4"/>
                                            </p:txEl>
                                          </p:spTgt>
                                        </p:tgtEl>
                                        <p:attrNameLst>
                                          <p:attrName>style.visibility</p:attrName>
                                        </p:attrNameLst>
                                      </p:cBhvr>
                                      <p:to>
                                        <p:strVal val="visible"/>
                                      </p:to>
                                    </p:set>
                                    <p:animEffect transition="in" filter="randombar(horizontal)">
                                      <p:cBhvr>
                                        <p:cTn id="30" dur="500"/>
                                        <p:tgtEl>
                                          <p:spTgt spid="8196">
                                            <p:txEl>
                                              <p:pRg st="4" end="4"/>
                                            </p:txEl>
                                          </p:spTgt>
                                        </p:tgtEl>
                                      </p:cBhvr>
                                    </p:animEffect>
                                  </p:childTnLst>
                                </p:cTn>
                              </p:par>
                            </p:childTnLst>
                          </p:cTn>
                        </p:par>
                        <p:par>
                          <p:cTn id="31" fill="hold">
                            <p:stCondLst>
                              <p:cond delay="3000"/>
                            </p:stCondLst>
                            <p:childTnLst>
                              <p:par>
                                <p:cTn id="32" presetID="14" presetClass="entr" presetSubtype="10" fill="hold" grpId="0" nodeType="afterEffect">
                                  <p:stCondLst>
                                    <p:cond delay="0"/>
                                  </p:stCondLst>
                                  <p:childTnLst>
                                    <p:set>
                                      <p:cBhvr>
                                        <p:cTn id="33" dur="1" fill="hold">
                                          <p:stCondLst>
                                            <p:cond delay="0"/>
                                          </p:stCondLst>
                                        </p:cTn>
                                        <p:tgtEl>
                                          <p:spTgt spid="8196">
                                            <p:txEl>
                                              <p:pRg st="5" end="5"/>
                                            </p:txEl>
                                          </p:spTgt>
                                        </p:tgtEl>
                                        <p:attrNameLst>
                                          <p:attrName>style.visibility</p:attrName>
                                        </p:attrNameLst>
                                      </p:cBhvr>
                                      <p:to>
                                        <p:strVal val="visible"/>
                                      </p:to>
                                    </p:set>
                                    <p:animEffect transition="in" filter="randombar(horizontal)">
                                      <p:cBhvr>
                                        <p:cTn id="34" dur="500"/>
                                        <p:tgtEl>
                                          <p:spTgt spid="8196">
                                            <p:txEl>
                                              <p:pRg st="5" end="5"/>
                                            </p:txEl>
                                          </p:spTgt>
                                        </p:tgtEl>
                                      </p:cBhvr>
                                    </p:animEffect>
                                  </p:childTnLst>
                                </p:cTn>
                              </p:par>
                            </p:childTnLst>
                          </p:cTn>
                        </p:par>
                        <p:par>
                          <p:cTn id="35" fill="hold">
                            <p:stCondLst>
                              <p:cond delay="3500"/>
                            </p:stCondLst>
                            <p:childTnLst>
                              <p:par>
                                <p:cTn id="36" presetID="14" presetClass="entr" presetSubtype="10" fill="hold" grpId="0" nodeType="afterEffect">
                                  <p:stCondLst>
                                    <p:cond delay="0"/>
                                  </p:stCondLst>
                                  <p:childTnLst>
                                    <p:set>
                                      <p:cBhvr>
                                        <p:cTn id="37"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38" dur="500"/>
                                        <p:tgtEl>
                                          <p:spTgt spid="8196">
                                            <p:txEl>
                                              <p:pRg st="6" end="6"/>
                                            </p:txEl>
                                          </p:spTgt>
                                        </p:tgtEl>
                                      </p:cBhvr>
                                    </p:animEffect>
                                  </p:childTnLst>
                                </p:cTn>
                              </p:par>
                            </p:childTnLst>
                          </p:cTn>
                        </p:par>
                        <p:par>
                          <p:cTn id="39" fill="hold">
                            <p:stCondLst>
                              <p:cond delay="4000"/>
                            </p:stCondLst>
                            <p:childTnLst>
                              <p:par>
                                <p:cTn id="40" presetID="14" presetClass="entr" presetSubtype="10" fill="hold" grpId="0" nodeType="afterEffect">
                                  <p:stCondLst>
                                    <p:cond delay="0"/>
                                  </p:stCondLst>
                                  <p:childTnLst>
                                    <p:set>
                                      <p:cBhvr>
                                        <p:cTn id="41" dur="1" fill="hold">
                                          <p:stCondLst>
                                            <p:cond delay="0"/>
                                          </p:stCondLst>
                                        </p:cTn>
                                        <p:tgtEl>
                                          <p:spTgt spid="8196">
                                            <p:txEl>
                                              <p:pRg st="7" end="7"/>
                                            </p:txEl>
                                          </p:spTgt>
                                        </p:tgtEl>
                                        <p:attrNameLst>
                                          <p:attrName>style.visibility</p:attrName>
                                        </p:attrNameLst>
                                      </p:cBhvr>
                                      <p:to>
                                        <p:strVal val="visible"/>
                                      </p:to>
                                    </p:set>
                                    <p:animEffect transition="in" filter="randombar(horizontal)">
                                      <p:cBhvr>
                                        <p:cTn id="42" dur="500"/>
                                        <p:tgtEl>
                                          <p:spTgt spid="819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1" name="Picture 2" descr="105_05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20" name="Rectangle 4"/>
          <p:cNvSpPr>
            <a:spLocks noChangeArrowheads="1"/>
          </p:cNvSpPr>
          <p:nvPr/>
        </p:nvSpPr>
        <p:spPr bwMode="auto">
          <a:xfrm rot="19439370">
            <a:off x="1547813" y="2846388"/>
            <a:ext cx="6257925" cy="1201737"/>
          </a:xfrm>
          <a:prstGeom prst="rect">
            <a:avLst/>
          </a:prstGeom>
          <a:noFill/>
          <a:ln w="9525">
            <a:noFill/>
            <a:miter lim="800000"/>
            <a:headEnd/>
            <a:tailEnd/>
          </a:ln>
        </p:spPr>
        <p:txBody>
          <a:bodyPr>
            <a:spAutoFit/>
          </a:bodyPr>
          <a:lstStyle/>
          <a:p>
            <a:pPr defTabSz="457200" eaLnBrk="1" hangingPunct="1">
              <a:defRPr/>
            </a:pPr>
            <a:r>
              <a:rPr lang="en-US" sz="7200" b="1" i="1">
                <a:solidFill>
                  <a:srgbClr val="FFFF00"/>
                </a:solidFill>
                <a:effectLst>
                  <a:outerShdw blurRad="38100" dist="38100" dir="2700000" algn="tl">
                    <a:srgbClr val="DDDDDD"/>
                  </a:outerShdw>
                </a:effectLst>
                <a:latin typeface="Arial" charset="0"/>
                <a:cs typeface="Arial" charset="0"/>
              </a:rPr>
              <a:t>Thank you</a:t>
            </a:r>
            <a:endParaRPr lang="en-CA" sz="7200" b="1" i="1">
              <a:solidFill>
                <a:srgbClr val="FFFF00"/>
              </a:solidFill>
              <a:effectLst>
                <a:outerShdw blurRad="38100" dist="38100" dir="2700000" algn="tl">
                  <a:srgbClr val="DDDDDD"/>
                </a:outerShdw>
              </a:effectLst>
              <a:latin typeface="Arial" charset="0"/>
              <a:cs typeface="Arial" charset="0"/>
            </a:endParaRPr>
          </a:p>
        </p:txBody>
      </p:sp>
      <p:sp>
        <p:nvSpPr>
          <p:cNvPr id="102403" name="Text Box 4"/>
          <p:cNvSpPr txBox="1">
            <a:spLocks noChangeArrowheads="1"/>
          </p:cNvSpPr>
          <p:nvPr/>
        </p:nvSpPr>
        <p:spPr bwMode="auto">
          <a:xfrm>
            <a:off x="-36513" y="44450"/>
            <a:ext cx="4492626"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r>
              <a:rPr lang="en-US" sz="2000" b="1">
                <a:latin typeface="Arial" charset="0"/>
                <a:cs typeface="Arial" charset="0"/>
              </a:rPr>
              <a:t>World Meteorological Organization </a:t>
            </a:r>
          </a:p>
          <a:p>
            <a:r>
              <a:rPr lang="en-US" sz="2000" b="1">
                <a:latin typeface="Arial" charset="0"/>
                <a:cs typeface="Arial" charset="0"/>
              </a:rPr>
              <a:t>7bis, avenue de la Paix </a:t>
            </a:r>
          </a:p>
          <a:p>
            <a:r>
              <a:rPr lang="en-US" sz="2000" b="1">
                <a:latin typeface="Arial" charset="0"/>
                <a:cs typeface="Arial" charset="0"/>
              </a:rPr>
              <a:t>CH-1211 Geneva 2</a:t>
            </a:r>
          </a:p>
          <a:p>
            <a:r>
              <a:rPr lang="en-US" sz="2000" b="1">
                <a:latin typeface="Arial" charset="0"/>
                <a:cs typeface="Arial" charset="0"/>
              </a:rPr>
              <a:t>Switzerland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Tree>
    <p:extLst>
      <p:ext uri="{BB962C8B-B14F-4D97-AF65-F5344CB8AC3E}">
        <p14:creationId xmlns:p14="http://schemas.microsoft.com/office/powerpoint/2010/main" val="1098763155"/>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5" name="Rectangle 9"/>
          <p:cNvSpPr>
            <a:spLocks noGrp="1" noChangeArrowheads="1"/>
          </p:cNvSpPr>
          <p:nvPr>
            <p:ph type="title" idx="4294967295"/>
          </p:nvPr>
        </p:nvSpPr>
        <p:spPr>
          <a:xfrm>
            <a:off x="457200" y="274635"/>
            <a:ext cx="8229600" cy="706440"/>
          </a:xfrm>
        </p:spPr>
        <p:txBody>
          <a:bodyPr/>
          <a:lstStyle/>
          <a:p>
            <a:pPr algn="ctr"/>
            <a:r>
              <a:rPr lang="en-GB" sz="3600" b="1" dirty="0">
                <a:solidFill>
                  <a:srgbClr val="002060"/>
                </a:solidFill>
                <a:effectLst>
                  <a:outerShdw blurRad="38100" dist="38100" dir="2700000" algn="tl">
                    <a:srgbClr val="000000">
                      <a:alpha val="43137"/>
                    </a:srgbClr>
                  </a:outerShdw>
                </a:effectLst>
                <a:latin typeface="Calibri" pitchFamily="34" charset="0"/>
              </a:rPr>
              <a:t>WIGOS </a:t>
            </a:r>
            <a:r>
              <a:rPr lang="hr-HR" sz="3600" b="1" dirty="0" smtClean="0">
                <a:solidFill>
                  <a:srgbClr val="002060"/>
                </a:solidFill>
                <a:effectLst>
                  <a:outerShdw blurRad="38100" dist="38100" dir="2700000" algn="tl">
                    <a:srgbClr val="000000">
                      <a:alpha val="43137"/>
                    </a:srgbClr>
                  </a:outerShdw>
                </a:effectLst>
                <a:latin typeface="Calibri" pitchFamily="34" charset="0"/>
              </a:rPr>
              <a:t>implementation</a:t>
            </a:r>
            <a:endParaRPr lang="en-US" altLang="en-US" sz="3400" b="1" dirty="0" smtClean="0">
              <a:solidFill>
                <a:srgbClr val="002060"/>
              </a:solidFill>
              <a:effectLst>
                <a:outerShdw blurRad="38100" dist="38100" dir="2700000" algn="tl">
                  <a:srgbClr val="000000">
                    <a:alpha val="43137"/>
                  </a:srgbClr>
                </a:outerShdw>
              </a:effectLst>
              <a:latin typeface="Calibri" pitchFamily="34" charset="0"/>
            </a:endParaRPr>
          </a:p>
        </p:txBody>
      </p:sp>
      <p:sp>
        <p:nvSpPr>
          <p:cNvPr id="8196" name="Rectangle 10"/>
          <p:cNvSpPr>
            <a:spLocks noGrp="1" noChangeArrowheads="1"/>
          </p:cNvSpPr>
          <p:nvPr>
            <p:ph type="body" idx="4294967295"/>
          </p:nvPr>
        </p:nvSpPr>
        <p:spPr>
          <a:xfrm>
            <a:off x="250825" y="1028701"/>
            <a:ext cx="8713788" cy="2514599"/>
          </a:xfrm>
        </p:spPr>
        <p:txBody>
          <a:bodyPr>
            <a:noAutofit/>
          </a:bodyPr>
          <a:lstStyle/>
          <a:p>
            <a:pPr lvl="1">
              <a:buClr>
                <a:srgbClr val="000066"/>
              </a:buClr>
              <a:buSzPct val="130000"/>
              <a:buFont typeface="Arial" pitchFamily="34" charset="0"/>
              <a:buChar char="•"/>
            </a:pPr>
            <a:r>
              <a:rPr lang="hr-HR" sz="2000" b="1" dirty="0" smtClean="0">
                <a:solidFill>
                  <a:srgbClr val="002060"/>
                </a:solidFill>
                <a:latin typeface="Arial Narrow" pitchFamily="34" charset="0"/>
              </a:rPr>
              <a:t>  </a:t>
            </a:r>
            <a:r>
              <a:rPr lang="hr-HR" sz="2000" b="1" u="sng" dirty="0" smtClean="0">
                <a:solidFill>
                  <a:srgbClr val="002060"/>
                </a:solidFill>
                <a:effectLst>
                  <a:outerShdw blurRad="38100" dist="38100" dir="2700000" algn="tl">
                    <a:srgbClr val="000000">
                      <a:alpha val="43137"/>
                    </a:srgbClr>
                  </a:outerShdw>
                </a:effectLst>
                <a:latin typeface="Arial Narrow" pitchFamily="34" charset="0"/>
              </a:rPr>
              <a:t>WIGOS – general promotion</a:t>
            </a:r>
          </a:p>
          <a:p>
            <a:pPr lvl="1">
              <a:buClr>
                <a:srgbClr val="000066"/>
              </a:buClr>
              <a:buSzPct val="130000"/>
            </a:pPr>
            <a:endParaRPr lang="hr-HR" sz="500" b="1" dirty="0" smtClean="0">
              <a:solidFill>
                <a:srgbClr val="002060"/>
              </a:solidFill>
              <a:effectLst>
                <a:outerShdw blurRad="38100" dist="38100" dir="2700000" algn="tl">
                  <a:srgbClr val="000000">
                    <a:alpha val="43137"/>
                  </a:srgbClr>
                </a:outerShdw>
              </a:effectLst>
              <a:latin typeface="Arial Narrow" pitchFamily="34" charset="0"/>
            </a:endParaRPr>
          </a:p>
          <a:p>
            <a:pPr marL="542925" lvl="2" indent="-276225">
              <a:buClr>
                <a:srgbClr val="000066"/>
              </a:buClr>
              <a:buSzPct val="80000"/>
              <a:buFont typeface="Courier New" pitchFamily="49" charset="0"/>
              <a:buChar char="o"/>
            </a:pPr>
            <a:r>
              <a:rPr lang="en-GB" sz="2000" b="1" dirty="0" smtClean="0">
                <a:solidFill>
                  <a:srgbClr val="002060"/>
                </a:solidFill>
                <a:latin typeface="Arial Narrow" pitchFamily="34" charset="0"/>
              </a:rPr>
              <a:t>Recognition</a:t>
            </a:r>
            <a:r>
              <a:rPr lang="en-GB" sz="2000" dirty="0" smtClean="0">
                <a:solidFill>
                  <a:srgbClr val="002060"/>
                </a:solidFill>
                <a:latin typeface="Arial Narrow" pitchFamily="34" charset="0"/>
              </a:rPr>
              <a:t> </a:t>
            </a:r>
            <a:r>
              <a:rPr lang="en-GB" sz="2000" dirty="0">
                <a:solidFill>
                  <a:srgbClr val="002060"/>
                </a:solidFill>
                <a:latin typeface="Arial Narrow" pitchFamily="34" charset="0"/>
              </a:rPr>
              <a:t>and </a:t>
            </a:r>
            <a:r>
              <a:rPr lang="en-GB" sz="2000" b="1" dirty="0" smtClean="0">
                <a:solidFill>
                  <a:srgbClr val="002060"/>
                </a:solidFill>
                <a:latin typeface="Arial Narrow" pitchFamily="34" charset="0"/>
              </a:rPr>
              <a:t>commitment</a:t>
            </a:r>
            <a:r>
              <a:rPr lang="en-GB" sz="2000" dirty="0" smtClean="0">
                <a:solidFill>
                  <a:srgbClr val="002060"/>
                </a:solidFill>
                <a:latin typeface="Arial Narrow" pitchFamily="34" charset="0"/>
              </a:rPr>
              <a:t> </a:t>
            </a:r>
            <a:r>
              <a:rPr lang="en-GB" sz="2000" dirty="0">
                <a:solidFill>
                  <a:srgbClr val="002060"/>
                </a:solidFill>
                <a:latin typeface="Arial Narrow" pitchFamily="34" charset="0"/>
              </a:rPr>
              <a:t>to WIGOS by </a:t>
            </a:r>
            <a:endParaRPr lang="hr-HR" sz="2000" dirty="0" smtClean="0">
              <a:solidFill>
                <a:srgbClr val="002060"/>
              </a:solidFill>
              <a:latin typeface="Arial Narrow" pitchFamily="34" charset="0"/>
            </a:endParaRPr>
          </a:p>
          <a:p>
            <a:pPr lvl="1">
              <a:buClr>
                <a:srgbClr val="000066"/>
              </a:buClr>
              <a:buSzPct val="130000"/>
            </a:pPr>
            <a:endParaRPr lang="hr-HR" sz="300" dirty="0" smtClean="0">
              <a:solidFill>
                <a:srgbClr val="002060"/>
              </a:solidFill>
              <a:latin typeface="Arial Narrow" pitchFamily="34" charset="0"/>
            </a:endParaRPr>
          </a:p>
          <a:p>
            <a:pPr marL="895350" lvl="3" indent="-352425">
              <a:buClr>
                <a:srgbClr val="000066"/>
              </a:buClr>
              <a:buSzPct val="90000"/>
              <a:buFont typeface="Wingdings" pitchFamily="2" charset="2"/>
              <a:buChar char="ü"/>
            </a:pPr>
            <a:r>
              <a:rPr lang="en-GB" sz="2000" u="sng" dirty="0" smtClean="0">
                <a:solidFill>
                  <a:srgbClr val="002060"/>
                </a:solidFill>
                <a:latin typeface="Arial Narrow" pitchFamily="34" charset="0"/>
              </a:rPr>
              <a:t>PRs</a:t>
            </a:r>
            <a:r>
              <a:rPr lang="en-GB" sz="2000" dirty="0" smtClean="0">
                <a:solidFill>
                  <a:srgbClr val="002060"/>
                </a:solidFill>
                <a:latin typeface="Arial Narrow" pitchFamily="34" charset="0"/>
              </a:rPr>
              <a:t> </a:t>
            </a:r>
            <a:r>
              <a:rPr lang="en-GB" sz="2000" dirty="0">
                <a:solidFill>
                  <a:srgbClr val="002060"/>
                </a:solidFill>
                <a:latin typeface="Arial Narrow" pitchFamily="34" charset="0"/>
              </a:rPr>
              <a:t>and </a:t>
            </a:r>
            <a:endParaRPr lang="hr-HR" sz="2000" dirty="0" smtClean="0">
              <a:solidFill>
                <a:srgbClr val="002060"/>
              </a:solidFill>
              <a:latin typeface="Arial Narrow" pitchFamily="34" charset="0"/>
            </a:endParaRPr>
          </a:p>
          <a:p>
            <a:pPr marL="895350" lvl="3" indent="-352425">
              <a:buClr>
                <a:srgbClr val="000066"/>
              </a:buClr>
              <a:buSzPct val="90000"/>
              <a:buFont typeface="Wingdings" pitchFamily="2" charset="2"/>
              <a:buChar char="ü"/>
            </a:pPr>
            <a:r>
              <a:rPr lang="en-GB" sz="2000" dirty="0" smtClean="0">
                <a:solidFill>
                  <a:srgbClr val="002060"/>
                </a:solidFill>
                <a:latin typeface="Arial Narrow" pitchFamily="34" charset="0"/>
              </a:rPr>
              <a:t>higher </a:t>
            </a:r>
            <a:r>
              <a:rPr lang="en-GB" sz="2000" dirty="0">
                <a:solidFill>
                  <a:srgbClr val="002060"/>
                </a:solidFill>
                <a:latin typeface="Arial Narrow" pitchFamily="34" charset="0"/>
              </a:rPr>
              <a:t>level representatives from the </a:t>
            </a:r>
            <a:r>
              <a:rPr lang="en-GB" sz="2000" u="sng" dirty="0">
                <a:solidFill>
                  <a:srgbClr val="002060"/>
                </a:solidFill>
                <a:latin typeface="Arial Narrow" pitchFamily="34" charset="0"/>
              </a:rPr>
              <a:t>private</a:t>
            </a:r>
            <a:r>
              <a:rPr lang="en-GB" sz="2000" dirty="0">
                <a:solidFill>
                  <a:srgbClr val="002060"/>
                </a:solidFill>
                <a:latin typeface="Arial Narrow" pitchFamily="34" charset="0"/>
              </a:rPr>
              <a:t> </a:t>
            </a:r>
            <a:r>
              <a:rPr lang="en-GB" sz="2000" u="sng" dirty="0">
                <a:solidFill>
                  <a:srgbClr val="002060"/>
                </a:solidFill>
                <a:latin typeface="Arial Narrow" pitchFamily="34" charset="0"/>
              </a:rPr>
              <a:t>sector</a:t>
            </a:r>
            <a:r>
              <a:rPr lang="en-GB" sz="2000" dirty="0">
                <a:solidFill>
                  <a:srgbClr val="002060"/>
                </a:solidFill>
                <a:latin typeface="Arial Narrow" pitchFamily="34" charset="0"/>
              </a:rPr>
              <a:t> </a:t>
            </a:r>
            <a:endParaRPr lang="hr-HR" sz="2000" dirty="0" smtClean="0">
              <a:solidFill>
                <a:srgbClr val="002060"/>
              </a:solidFill>
              <a:latin typeface="Arial Narrow" pitchFamily="34" charset="0"/>
            </a:endParaRPr>
          </a:p>
          <a:p>
            <a:pPr lvl="1">
              <a:buNone/>
            </a:pPr>
            <a:r>
              <a:rPr lang="hr-HR" sz="2000" dirty="0" smtClean="0">
                <a:solidFill>
                  <a:srgbClr val="002060"/>
                </a:solidFill>
                <a:latin typeface="Arial Narrow" pitchFamily="34" charset="0"/>
              </a:rPr>
              <a:t>               </a:t>
            </a:r>
            <a:r>
              <a:rPr lang="en-GB" sz="2000" dirty="0" smtClean="0">
                <a:solidFill>
                  <a:srgbClr val="002060"/>
                </a:solidFill>
                <a:latin typeface="Arial Narrow" pitchFamily="34" charset="0"/>
              </a:rPr>
              <a:t>can and </a:t>
            </a:r>
            <a:r>
              <a:rPr lang="en-GB" sz="2000" b="1" dirty="0" smtClean="0">
                <a:solidFill>
                  <a:srgbClr val="002060"/>
                </a:solidFill>
                <a:latin typeface="Arial Narrow" pitchFamily="34" charset="0"/>
              </a:rPr>
              <a:t>should be </a:t>
            </a:r>
            <a:r>
              <a:rPr lang="en-GB" sz="2000" dirty="0" smtClean="0">
                <a:solidFill>
                  <a:srgbClr val="002060"/>
                </a:solidFill>
                <a:latin typeface="Arial Narrow" pitchFamily="34" charset="0"/>
              </a:rPr>
              <a:t>still </a:t>
            </a:r>
            <a:r>
              <a:rPr lang="en-GB" sz="2000" b="1" dirty="0" smtClean="0">
                <a:solidFill>
                  <a:srgbClr val="002060"/>
                </a:solidFill>
                <a:latin typeface="Arial Narrow" pitchFamily="34" charset="0"/>
              </a:rPr>
              <a:t>improved</a:t>
            </a:r>
            <a:endParaRPr lang="hr-HR" sz="2000" b="1" dirty="0" smtClean="0">
              <a:solidFill>
                <a:srgbClr val="002060"/>
              </a:solidFill>
              <a:latin typeface="Arial Narrow" pitchFamily="34" charset="0"/>
            </a:endParaRPr>
          </a:p>
          <a:p>
            <a:pPr lvl="1">
              <a:buNone/>
            </a:pPr>
            <a:endParaRPr lang="en-GB" sz="500" dirty="0" smtClean="0">
              <a:solidFill>
                <a:srgbClr val="002060"/>
              </a:solidFill>
              <a:latin typeface="Arial Narrow" pitchFamily="34" charset="0"/>
            </a:endParaRPr>
          </a:p>
          <a:p>
            <a:pPr marL="542925" lvl="1" indent="-276225">
              <a:buClr>
                <a:srgbClr val="000066"/>
              </a:buClr>
              <a:buSzPct val="80000"/>
              <a:buFont typeface="Courier New" pitchFamily="49" charset="0"/>
              <a:buChar char="o"/>
            </a:pPr>
            <a:r>
              <a:rPr lang="hr-HR" sz="2000" b="1" dirty="0" smtClean="0">
                <a:solidFill>
                  <a:srgbClr val="002060"/>
                </a:solidFill>
                <a:latin typeface="Arial Narrow" pitchFamily="34" charset="0"/>
              </a:rPr>
              <a:t>  </a:t>
            </a:r>
            <a:r>
              <a:rPr lang="en-GB" sz="2000" b="1" dirty="0" smtClean="0">
                <a:solidFill>
                  <a:srgbClr val="002060"/>
                </a:solidFill>
                <a:latin typeface="Arial Narrow" pitchFamily="34" charset="0"/>
              </a:rPr>
              <a:t>More</a:t>
            </a:r>
            <a:r>
              <a:rPr lang="en-GB" sz="2000" dirty="0" smtClean="0">
                <a:solidFill>
                  <a:srgbClr val="002060"/>
                </a:solidFill>
                <a:latin typeface="Arial Narrow" pitchFamily="34" charset="0"/>
              </a:rPr>
              <a:t> </a:t>
            </a:r>
            <a:r>
              <a:rPr lang="en-GB" sz="2000" b="1" dirty="0">
                <a:solidFill>
                  <a:srgbClr val="002060"/>
                </a:solidFill>
                <a:latin typeface="Arial Narrow" pitchFamily="34" charset="0"/>
              </a:rPr>
              <a:t>information</a:t>
            </a:r>
            <a:r>
              <a:rPr lang="en-GB" sz="2000" dirty="0">
                <a:solidFill>
                  <a:srgbClr val="002060"/>
                </a:solidFill>
                <a:latin typeface="Arial Narrow" pitchFamily="34" charset="0"/>
              </a:rPr>
              <a:t> material </a:t>
            </a:r>
            <a:r>
              <a:rPr lang="en-GB" sz="2000" b="1" dirty="0">
                <a:solidFill>
                  <a:srgbClr val="002060"/>
                </a:solidFill>
                <a:latin typeface="Arial Narrow" pitchFamily="34" charset="0"/>
              </a:rPr>
              <a:t>should be prepared</a:t>
            </a:r>
            <a:r>
              <a:rPr lang="en-GB" sz="2000" dirty="0">
                <a:solidFill>
                  <a:srgbClr val="002060"/>
                </a:solidFill>
                <a:latin typeface="Arial Narrow" pitchFamily="34" charset="0"/>
              </a:rPr>
              <a:t> to </a:t>
            </a:r>
            <a:r>
              <a:rPr lang="en-GB" sz="2000" u="sng" dirty="0">
                <a:solidFill>
                  <a:srgbClr val="002060"/>
                </a:solidFill>
                <a:latin typeface="Arial Narrow" pitchFamily="34" charset="0"/>
              </a:rPr>
              <a:t>explain</a:t>
            </a:r>
            <a:r>
              <a:rPr lang="en-GB" sz="2000" dirty="0">
                <a:solidFill>
                  <a:srgbClr val="002060"/>
                </a:solidFill>
                <a:latin typeface="Arial Narrow" pitchFamily="34" charset="0"/>
              </a:rPr>
              <a:t> the </a:t>
            </a:r>
            <a:r>
              <a:rPr lang="en-GB" sz="2000" u="sng" dirty="0">
                <a:solidFill>
                  <a:srgbClr val="002060"/>
                </a:solidFill>
                <a:latin typeface="Arial Narrow" pitchFamily="34" charset="0"/>
              </a:rPr>
              <a:t>benefits</a:t>
            </a:r>
            <a:r>
              <a:rPr lang="en-GB" sz="2000" dirty="0">
                <a:solidFill>
                  <a:srgbClr val="002060"/>
                </a:solidFill>
                <a:latin typeface="Arial Narrow" pitchFamily="34" charset="0"/>
              </a:rPr>
              <a:t> of </a:t>
            </a:r>
            <a:r>
              <a:rPr lang="hr-HR" sz="2000" dirty="0" smtClean="0">
                <a:solidFill>
                  <a:srgbClr val="002060"/>
                </a:solidFill>
                <a:latin typeface="Arial Narrow" pitchFamily="34" charset="0"/>
              </a:rPr>
              <a:t> </a:t>
            </a:r>
          </a:p>
          <a:p>
            <a:pPr lvl="1">
              <a:buClr>
                <a:srgbClr val="000066"/>
              </a:buClr>
              <a:buSzPct val="130000"/>
            </a:pPr>
            <a:r>
              <a:rPr lang="hr-HR" sz="2000" i="1" dirty="0" smtClean="0">
                <a:solidFill>
                  <a:srgbClr val="002060"/>
                </a:solidFill>
                <a:latin typeface="Arial Narrow" pitchFamily="34" charset="0"/>
              </a:rPr>
              <a:t>           </a:t>
            </a:r>
            <a:r>
              <a:rPr lang="en-GB" sz="2000" i="1" dirty="0" smtClean="0">
                <a:solidFill>
                  <a:srgbClr val="002060"/>
                </a:solidFill>
                <a:latin typeface="Arial Narrow" pitchFamily="34" charset="0"/>
              </a:rPr>
              <a:t>WIGOS</a:t>
            </a:r>
            <a:r>
              <a:rPr lang="en-GB" sz="2000" dirty="0" smtClean="0">
                <a:solidFill>
                  <a:srgbClr val="002060"/>
                </a:solidFill>
                <a:latin typeface="Arial Narrow" pitchFamily="34" charset="0"/>
              </a:rPr>
              <a:t> </a:t>
            </a:r>
            <a:r>
              <a:rPr lang="en-GB" sz="2000" dirty="0">
                <a:solidFill>
                  <a:srgbClr val="002060"/>
                </a:solidFill>
                <a:latin typeface="Arial Narrow" pitchFamily="34" charset="0"/>
              </a:rPr>
              <a:t>and to </a:t>
            </a:r>
            <a:r>
              <a:rPr lang="en-GB" sz="2000" u="sng" dirty="0">
                <a:solidFill>
                  <a:srgbClr val="002060"/>
                </a:solidFill>
                <a:latin typeface="Arial Narrow" pitchFamily="34" charset="0"/>
              </a:rPr>
              <a:t>mitigate</a:t>
            </a:r>
            <a:r>
              <a:rPr lang="en-GB" sz="2000" dirty="0">
                <a:solidFill>
                  <a:srgbClr val="002060"/>
                </a:solidFill>
                <a:latin typeface="Arial Narrow" pitchFamily="34" charset="0"/>
              </a:rPr>
              <a:t> the </a:t>
            </a:r>
            <a:r>
              <a:rPr lang="hr-HR" sz="2000" u="sng" dirty="0" smtClean="0">
                <a:solidFill>
                  <a:srgbClr val="002060"/>
                </a:solidFill>
                <a:latin typeface="Arial Narrow" pitchFamily="34" charset="0"/>
              </a:rPr>
              <a:t>misunderstanding</a:t>
            </a:r>
            <a:r>
              <a:rPr lang="en-GB" sz="2000" dirty="0" smtClean="0">
                <a:solidFill>
                  <a:srgbClr val="002060"/>
                </a:solidFill>
                <a:latin typeface="Arial Narrow" pitchFamily="34" charset="0"/>
              </a:rPr>
              <a:t> </a:t>
            </a:r>
            <a:r>
              <a:rPr lang="en-GB" sz="2000" dirty="0">
                <a:solidFill>
                  <a:srgbClr val="002060"/>
                </a:solidFill>
                <a:latin typeface="Arial Narrow" pitchFamily="34" charset="0"/>
              </a:rPr>
              <a:t>concerning </a:t>
            </a:r>
            <a:r>
              <a:rPr lang="en-GB" sz="2000" i="1" dirty="0">
                <a:solidFill>
                  <a:srgbClr val="002060"/>
                </a:solidFill>
                <a:latin typeface="Arial Narrow" pitchFamily="34" charset="0"/>
              </a:rPr>
              <a:t>WIS</a:t>
            </a:r>
            <a:r>
              <a:rPr lang="en-GB" sz="2000" dirty="0">
                <a:solidFill>
                  <a:srgbClr val="002060"/>
                </a:solidFill>
                <a:latin typeface="Arial Narrow" pitchFamily="34" charset="0"/>
              </a:rPr>
              <a:t> and </a:t>
            </a:r>
            <a:r>
              <a:rPr lang="en-GB" sz="2000" i="1" dirty="0">
                <a:solidFill>
                  <a:srgbClr val="002060"/>
                </a:solidFill>
                <a:latin typeface="Arial Narrow" pitchFamily="34" charset="0"/>
              </a:rPr>
              <a:t>WIGOS</a:t>
            </a:r>
            <a:endParaRPr lang="en-US" altLang="en-US" sz="2000" i="1" dirty="0" smtClean="0">
              <a:solidFill>
                <a:srgbClr val="002060"/>
              </a:solidFill>
              <a:latin typeface="Arial Narrow"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
        <p:nvSpPr>
          <p:cNvPr id="6" name="Rectangle 10"/>
          <p:cNvSpPr txBox="1">
            <a:spLocks noChangeArrowheads="1"/>
          </p:cNvSpPr>
          <p:nvPr/>
        </p:nvSpPr>
        <p:spPr>
          <a:xfrm>
            <a:off x="220662" y="3686176"/>
            <a:ext cx="8713788" cy="2486024"/>
          </a:xfrm>
          <a:prstGeom prst="rect">
            <a:avLst/>
          </a:prstGeom>
          <a:ln w="12700">
            <a:miter lim="400000"/>
          </a:ln>
          <a:extLst>
            <a:ext uri="{C572A759-6A51-4108-AA02-DFA0A04FC94B}">
              <ma14:wrappingTextBoxFlag xmlns:ma14="http://schemas.microsoft.com/office/mac/drawingml/2011/main" val="1"/>
            </a:ext>
          </a:extLst>
        </p:spPr>
        <p:txBody>
          <a:bodyPr lIns="0" tIns="0" rIns="0" bIns="0">
            <a:noAutofit/>
          </a:bodyPr>
          <a:lstStyle/>
          <a:p>
            <a:pPr lvl="1" defTabSz="457200" hangingPunct="1">
              <a:buClr>
                <a:srgbClr val="000066"/>
              </a:buClr>
              <a:buSzPct val="130000"/>
              <a:buFont typeface="Arial" pitchFamily="34" charset="0"/>
              <a:buChar char="•"/>
            </a:pPr>
            <a:r>
              <a:rPr lang="hr-HR" dirty="0" smtClean="0">
                <a:solidFill>
                  <a:srgbClr val="000066"/>
                </a:solidFill>
                <a:latin typeface="Arial Narrow" pitchFamily="34" charset="0"/>
                <a:ea typeface="Arial"/>
                <a:cs typeface="+mj-cs"/>
                <a:sym typeface="Helvetica"/>
              </a:rPr>
              <a:t>  </a:t>
            </a:r>
            <a:r>
              <a:rPr lang="hr-HR" b="1" u="sng" dirty="0" smtClean="0">
                <a:solidFill>
                  <a:srgbClr val="000066"/>
                </a:solidFill>
                <a:effectLst>
                  <a:outerShdw blurRad="38100" dist="38100" dir="2700000" algn="tl">
                    <a:srgbClr val="000000">
                      <a:alpha val="43137"/>
                    </a:srgbClr>
                  </a:outerShdw>
                </a:effectLst>
                <a:latin typeface="Arial Narrow" pitchFamily="34" charset="0"/>
                <a:ea typeface="Arial"/>
                <a:cs typeface="+mj-cs"/>
                <a:sym typeface="Helvetica"/>
              </a:rPr>
              <a:t>Technical Support for OSCAR/Surface</a:t>
            </a:r>
          </a:p>
          <a:p>
            <a:pPr lvl="1" defTabSz="457200" hangingPunct="1">
              <a:buClr>
                <a:srgbClr val="000066"/>
              </a:buClr>
              <a:buSzPct val="130000"/>
              <a:buFont typeface="Arial" pitchFamily="34" charset="0"/>
              <a:buChar char="•"/>
            </a:pPr>
            <a:endParaRPr kumimoji="0" lang="hr-HR" sz="500"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447675" marR="0" lvl="1" indent="-180975" algn="l" defTabSz="457200" rtl="0" eaLnBrk="1" fontAlgn="auto" latinLnBrk="0" hangingPunct="1">
              <a:lnSpc>
                <a:spcPct val="100000"/>
              </a:lnSpc>
              <a:spcBef>
                <a:spcPts val="0"/>
              </a:spcBef>
              <a:spcAft>
                <a:spcPts val="0"/>
              </a:spcAft>
              <a:buClr>
                <a:srgbClr val="000066"/>
              </a:buClr>
              <a:buSzPct val="80000"/>
              <a:buFont typeface="Courier New" pitchFamily="49" charset="0"/>
              <a:buChar char="o"/>
              <a:tabLst/>
              <a:defRPr/>
            </a:pP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Requirements</a:t>
            </a: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 </a:t>
            </a: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demands</a:t>
            </a:r>
            <a:endPar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0" marR="0" lvl="1" indent="0" algn="l" defTabSz="457200" rtl="0" eaLnBrk="1" fontAlgn="auto" latinLnBrk="0" hangingPunct="1">
              <a:lnSpc>
                <a:spcPct val="100000"/>
              </a:lnSpc>
              <a:spcBef>
                <a:spcPts val="0"/>
              </a:spcBef>
              <a:spcAft>
                <a:spcPts val="0"/>
              </a:spcAft>
              <a:buClr>
                <a:srgbClr val="000066"/>
              </a:buClr>
              <a:buSzPct val="130000"/>
              <a:buFontTx/>
              <a:buNone/>
              <a:tabLst/>
              <a:defRPr/>
            </a:pPr>
            <a:endParaRPr kumimoji="0" lang="hr-HR" sz="500"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 typeface="Wingdings" pitchFamily="2" charset="2"/>
              <a:buChar char="ü"/>
              <a:tabLst/>
              <a:defRPr/>
            </a:pP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comprehensive</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manual</a:t>
            </a: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for</a:t>
            </a: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the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use</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of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OSCAR/Surface</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endPar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Tx/>
              <a:buNone/>
              <a:tabLst/>
              <a:defRPr/>
            </a:pPr>
            <a:endParaRPr kumimoji="0" lang="en-GB" sz="300"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 typeface="Wingdings" pitchFamily="2" charset="2"/>
              <a:buChar char="ü"/>
              <a:tabLst/>
              <a:defRPr/>
            </a:pP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guidelines</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and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examples</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for </a:t>
            </a:r>
            <a:r>
              <a:rPr kumimoji="0" lang="hr-HR"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populating</a:t>
            </a: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OSCAR/Surface</a:t>
            </a: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using</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the </a:t>
            </a:r>
            <a:endPar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Tx/>
              <a:buNone/>
              <a:tabLst/>
              <a:defRPr/>
            </a:pP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machine-to-machine</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interface</a:t>
            </a:r>
            <a:endPar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Tx/>
              <a:buNone/>
              <a:tabLst/>
              <a:defRPr/>
            </a:pPr>
            <a:endParaRPr kumimoji="0" lang="en-GB" sz="300"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 typeface="Wingdings" pitchFamily="2" charset="2"/>
              <a:buChar char="ü"/>
              <a:tabLst/>
              <a:defRPr/>
            </a:pPr>
            <a:r>
              <a:rPr kumimoji="0" lang="hr-HR"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NMHS</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are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advised</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to</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consolidate</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national</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metadata</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0" i="1"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databases</a:t>
            </a:r>
            <a:endParaRPr kumimoji="0" lang="hr-HR" b="0" i="1"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Tx/>
              <a:buNone/>
              <a:tabLst/>
              <a:defRPr/>
            </a:pPr>
            <a:endParaRPr kumimoji="0" lang="en-GB" sz="300"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endParaRPr>
          </a:p>
          <a:p>
            <a:pPr marL="714375" marR="0" lvl="1" indent="-171450" algn="l" defTabSz="457200" rtl="0" eaLnBrk="1" fontAlgn="auto" latinLnBrk="0" hangingPunct="1">
              <a:lnSpc>
                <a:spcPct val="100000"/>
              </a:lnSpc>
              <a:spcBef>
                <a:spcPts val="0"/>
              </a:spcBef>
              <a:spcAft>
                <a:spcPts val="0"/>
              </a:spcAft>
              <a:buClr>
                <a:srgbClr val="000066"/>
              </a:buClr>
              <a:buSzPct val="90000"/>
              <a:buFont typeface="Wingdings" pitchFamily="2" charset="2"/>
              <a:buChar char="ü"/>
              <a:tabLst/>
              <a:defRPr/>
            </a:pPr>
            <a:r>
              <a:rPr kumimoji="0" lang="hr-HR"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checklist</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of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basic</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a:t>
            </a:r>
            <a:r>
              <a:rPr kumimoji="0" lang="en-GB" b="0" i="0" u="sng"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principles</a:t>
            </a:r>
            <a:r>
              <a:rPr kumimoji="0" lang="en-GB" b="0"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 should be </a:t>
            </a:r>
            <a:r>
              <a:rPr kumimoji="0" lang="en-GB" b="1" i="0" u="none" strike="noStrike" kern="0" cap="none" spc="0" normalizeH="0" baseline="0" noProof="0" dirty="0" smtClean="0">
                <a:ln>
                  <a:noFill/>
                </a:ln>
                <a:solidFill>
                  <a:srgbClr val="000066"/>
                </a:solidFill>
                <a:effectLst/>
                <a:uLnTx/>
                <a:uFillTx/>
                <a:latin typeface="Arial Narrow" pitchFamily="34" charset="0"/>
                <a:ea typeface="Arial"/>
                <a:cs typeface="+mj-cs"/>
                <a:sym typeface="Helvetica"/>
              </a:rPr>
              <a:t>provided</a:t>
            </a:r>
            <a:endParaRPr kumimoji="0" lang="en-US" altLang="en-US" b="0" i="0" u="none" strike="noStrike" kern="0" cap="none" spc="0" normalizeH="0" baseline="0" noProof="0" dirty="0" smtClean="0">
              <a:ln>
                <a:noFill/>
              </a:ln>
              <a:solidFill>
                <a:srgbClr val="000066"/>
              </a:solidFill>
              <a:effectLst/>
              <a:uLnTx/>
              <a:uFillTx/>
              <a:latin typeface="Arial Narrow" pitchFamily="34" charset="0"/>
              <a:ea typeface="+mj-ea"/>
              <a:cs typeface="+mj-cs"/>
              <a:sym typeface="Helvetica"/>
            </a:endParaRPr>
          </a:p>
        </p:txBody>
      </p:sp>
    </p:spTree>
    <p:extLst>
      <p:ext uri="{BB962C8B-B14F-4D97-AF65-F5344CB8AC3E}">
        <p14:creationId xmlns:p14="http://schemas.microsoft.com/office/powerpoint/2010/main" val="334748189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strips(downRight)">
                                      <p:cBhvr>
                                        <p:cTn id="7" dur="500"/>
                                        <p:tgtEl>
                                          <p:spTgt spid="819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bg/>
                                          </p:spTgt>
                                        </p:tgtEl>
                                        <p:attrNameLst>
                                          <p:attrName>style.visibility</p:attrName>
                                        </p:attrNameLst>
                                      </p:cBhvr>
                                      <p:to>
                                        <p:strVal val="visible"/>
                                      </p:to>
                                    </p:set>
                                    <p:animEffect transition="in" filter="randombar(horizontal)">
                                      <p:cBhvr>
                                        <p:cTn id="10" dur="500"/>
                                        <p:tgtEl>
                                          <p:spTgt spid="8196">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4" dur="500"/>
                                        <p:tgtEl>
                                          <p:spTgt spid="8196">
                                            <p:txEl>
                                              <p:pRg st="0" end="0"/>
                                            </p:txEl>
                                          </p:spTgt>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18" dur="500"/>
                                        <p:tgtEl>
                                          <p:spTgt spid="8196">
                                            <p:txEl>
                                              <p:pRg st="2" end="2"/>
                                            </p:txEl>
                                          </p:spTgt>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8196">
                                            <p:txEl>
                                              <p:pRg st="4" end="4"/>
                                            </p:txEl>
                                          </p:spTgt>
                                        </p:tgtEl>
                                        <p:attrNameLst>
                                          <p:attrName>style.visibility</p:attrName>
                                        </p:attrNameLst>
                                      </p:cBhvr>
                                      <p:to>
                                        <p:strVal val="visible"/>
                                      </p:to>
                                    </p:set>
                                    <p:animEffect transition="in" filter="randombar(horizontal)">
                                      <p:cBhvr>
                                        <p:cTn id="22" dur="500"/>
                                        <p:tgtEl>
                                          <p:spTgt spid="8196">
                                            <p:txEl>
                                              <p:pRg st="4" end="4"/>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196">
                                            <p:txEl>
                                              <p:pRg st="5" end="5"/>
                                            </p:txEl>
                                          </p:spTgt>
                                        </p:tgtEl>
                                        <p:attrNameLst>
                                          <p:attrName>style.visibility</p:attrName>
                                        </p:attrNameLst>
                                      </p:cBhvr>
                                      <p:to>
                                        <p:strVal val="visible"/>
                                      </p:to>
                                    </p:set>
                                    <p:animEffect transition="in" filter="randombar(horizontal)">
                                      <p:cBhvr>
                                        <p:cTn id="25" dur="500"/>
                                        <p:tgtEl>
                                          <p:spTgt spid="8196">
                                            <p:txEl>
                                              <p:pRg st="5" end="5"/>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28" dur="500"/>
                                        <p:tgtEl>
                                          <p:spTgt spid="8196">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196">
                                            <p:txEl>
                                              <p:pRg st="8" end="8"/>
                                            </p:txEl>
                                          </p:spTgt>
                                        </p:tgtEl>
                                        <p:attrNameLst>
                                          <p:attrName>style.visibility</p:attrName>
                                        </p:attrNameLst>
                                      </p:cBhvr>
                                      <p:to>
                                        <p:strVal val="visible"/>
                                      </p:to>
                                    </p:set>
                                    <p:animEffect transition="in" filter="randombar(horizontal)">
                                      <p:cBhvr>
                                        <p:cTn id="33" dur="500"/>
                                        <p:tgtEl>
                                          <p:spTgt spid="8196">
                                            <p:txEl>
                                              <p:pRg st="8" end="8"/>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8196">
                                            <p:txEl>
                                              <p:pRg st="9" end="9"/>
                                            </p:txEl>
                                          </p:spTgt>
                                        </p:tgtEl>
                                        <p:attrNameLst>
                                          <p:attrName>style.visibility</p:attrName>
                                        </p:attrNameLst>
                                      </p:cBhvr>
                                      <p:to>
                                        <p:strVal val="visible"/>
                                      </p:to>
                                    </p:set>
                                    <p:animEffect transition="in" filter="randombar(horizontal)">
                                      <p:cBhvr>
                                        <p:cTn id="36" dur="500"/>
                                        <p:tgtEl>
                                          <p:spTgt spid="8196">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bg/>
                                          </p:spTgt>
                                        </p:tgtEl>
                                        <p:attrNameLst>
                                          <p:attrName>style.visibility</p:attrName>
                                        </p:attrNameLst>
                                      </p:cBhvr>
                                      <p:to>
                                        <p:strVal val="visible"/>
                                      </p:to>
                                    </p:set>
                                    <p:animEffect transition="in" filter="randombar(horizontal)">
                                      <p:cBhvr>
                                        <p:cTn id="41" dur="500"/>
                                        <p:tgtEl>
                                          <p:spTgt spid="6">
                                            <p:bg/>
                                          </p:spTgt>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randombar(horizontal)">
                                      <p:cBhvr>
                                        <p:cTn id="44" dur="500"/>
                                        <p:tgtEl>
                                          <p:spTgt spid="6">
                                            <p:txEl>
                                              <p:pRg st="0" end="0"/>
                                            </p:txEl>
                                          </p:spTgt>
                                        </p:tgtEl>
                                      </p:cBhvr>
                                    </p:animEffect>
                                  </p:childTnLst>
                                </p:cTn>
                              </p:par>
                            </p:childTnLst>
                          </p:cTn>
                        </p:par>
                        <p:par>
                          <p:cTn id="45" fill="hold">
                            <p:stCondLst>
                              <p:cond delay="500"/>
                            </p:stCondLst>
                            <p:childTnLst>
                              <p:par>
                                <p:cTn id="46" presetID="14" presetClass="entr" presetSubtype="10" fill="hold" grpId="0" nodeType="after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randombar(horizontal)">
                                      <p:cBhvr>
                                        <p:cTn id="48" dur="500"/>
                                        <p:tgtEl>
                                          <p:spTgt spid="6">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Effect transition="in" filter="randombar(horizontal)">
                                      <p:cBhvr>
                                        <p:cTn id="53" dur="500"/>
                                        <p:tgtEl>
                                          <p:spTgt spid="6">
                                            <p:txEl>
                                              <p:pRg st="4" end="4"/>
                                            </p:txEl>
                                          </p:spTgt>
                                        </p:tgtEl>
                                      </p:cBhvr>
                                    </p:animEffect>
                                  </p:childTnLst>
                                </p:cTn>
                              </p:par>
                            </p:childTnLst>
                          </p:cTn>
                        </p:par>
                        <p:par>
                          <p:cTn id="54" fill="hold">
                            <p:stCondLst>
                              <p:cond delay="500"/>
                            </p:stCondLst>
                            <p:childTnLst>
                              <p:par>
                                <p:cTn id="55" presetID="14" presetClass="entr" presetSubtype="10" fill="hold" grpId="0" nodeType="after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57" dur="500"/>
                                        <p:tgtEl>
                                          <p:spTgt spid="6">
                                            <p:txEl>
                                              <p:pRg st="6" end="6"/>
                                            </p:txEl>
                                          </p:spTgt>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6">
                                            <p:txEl>
                                              <p:pRg st="7" end="7"/>
                                            </p:txEl>
                                          </p:spTgt>
                                        </p:tgtEl>
                                        <p:attrNameLst>
                                          <p:attrName>style.visibility</p:attrName>
                                        </p:attrNameLst>
                                      </p:cBhvr>
                                      <p:to>
                                        <p:strVal val="visible"/>
                                      </p:to>
                                    </p:set>
                                    <p:animEffect transition="in" filter="randombar(horizontal)">
                                      <p:cBhvr>
                                        <p:cTn id="60" dur="500"/>
                                        <p:tgtEl>
                                          <p:spTgt spid="6">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6">
                                            <p:txEl>
                                              <p:pRg st="9" end="9"/>
                                            </p:txEl>
                                          </p:spTgt>
                                        </p:tgtEl>
                                        <p:attrNameLst>
                                          <p:attrName>style.visibility</p:attrName>
                                        </p:attrNameLst>
                                      </p:cBhvr>
                                      <p:to>
                                        <p:strVal val="visible"/>
                                      </p:to>
                                    </p:set>
                                    <p:animEffect transition="in" filter="randombar(horizontal)">
                                      <p:cBhvr>
                                        <p:cTn id="65" dur="500"/>
                                        <p:tgtEl>
                                          <p:spTgt spid="6">
                                            <p:txEl>
                                              <p:pRg st="9" end="9"/>
                                            </p:txEl>
                                          </p:spTgt>
                                        </p:tgtEl>
                                      </p:cBhvr>
                                    </p:animEffect>
                                  </p:childTnLst>
                                </p:cTn>
                              </p:par>
                            </p:childTnLst>
                          </p:cTn>
                        </p:par>
                        <p:par>
                          <p:cTn id="66" fill="hold">
                            <p:stCondLst>
                              <p:cond delay="500"/>
                            </p:stCondLst>
                            <p:childTnLst>
                              <p:par>
                                <p:cTn id="67" presetID="14" presetClass="entr" presetSubtype="10" fill="hold" grpId="0" nodeType="afterEffect">
                                  <p:stCondLst>
                                    <p:cond delay="0"/>
                                  </p:stCondLst>
                                  <p:childTnLst>
                                    <p:set>
                                      <p:cBhvr>
                                        <p:cTn id="68"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69"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build="p" animBg="1"/>
      <p:bldP spid="6" grpId="0" build="p" bldLvl="5"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5" name="Rectangle 9"/>
          <p:cNvSpPr>
            <a:spLocks noGrp="1" noChangeArrowheads="1"/>
          </p:cNvSpPr>
          <p:nvPr>
            <p:ph type="title" idx="4294967295"/>
          </p:nvPr>
        </p:nvSpPr>
        <p:spPr>
          <a:xfrm>
            <a:off x="457200" y="274635"/>
            <a:ext cx="8229600" cy="706440"/>
          </a:xfrm>
        </p:spPr>
        <p:txBody>
          <a:bodyPr/>
          <a:lstStyle/>
          <a:p>
            <a:pPr algn="ctr"/>
            <a:r>
              <a:rPr lang="en-GB" sz="3600" b="1" dirty="0">
                <a:solidFill>
                  <a:srgbClr val="002060"/>
                </a:solidFill>
                <a:effectLst>
                  <a:outerShdw blurRad="38100" dist="38100" dir="2700000" algn="tl">
                    <a:srgbClr val="000000">
                      <a:alpha val="43137"/>
                    </a:srgbClr>
                  </a:outerShdw>
                </a:effectLst>
                <a:latin typeface="Calibri" pitchFamily="34" charset="0"/>
              </a:rPr>
              <a:t>WIGOS </a:t>
            </a:r>
            <a:r>
              <a:rPr lang="hr-HR" sz="3600" b="1" dirty="0" smtClean="0">
                <a:solidFill>
                  <a:srgbClr val="002060"/>
                </a:solidFill>
                <a:effectLst>
                  <a:outerShdw blurRad="38100" dist="38100" dir="2700000" algn="tl">
                    <a:srgbClr val="000000">
                      <a:alpha val="43137"/>
                    </a:srgbClr>
                  </a:outerShdw>
                </a:effectLst>
                <a:latin typeface="Calibri" pitchFamily="34" charset="0"/>
              </a:rPr>
              <a:t>implementation</a:t>
            </a:r>
            <a:endParaRPr lang="en-US" altLang="en-US" sz="3400" b="1" dirty="0" smtClean="0">
              <a:solidFill>
                <a:srgbClr val="002060"/>
              </a:solidFill>
              <a:effectLst>
                <a:outerShdw blurRad="38100" dist="38100" dir="2700000" algn="tl">
                  <a:srgbClr val="000000">
                    <a:alpha val="43137"/>
                  </a:srgbClr>
                </a:outerShdw>
              </a:effectLst>
              <a:latin typeface="Calibri" pitchFamily="34" charset="0"/>
            </a:endParaRPr>
          </a:p>
        </p:txBody>
      </p:sp>
      <p:sp>
        <p:nvSpPr>
          <p:cNvPr id="8196" name="Rectangle 10"/>
          <p:cNvSpPr>
            <a:spLocks noGrp="1" noChangeArrowheads="1"/>
          </p:cNvSpPr>
          <p:nvPr>
            <p:ph type="body" idx="4294967295"/>
          </p:nvPr>
        </p:nvSpPr>
        <p:spPr>
          <a:xfrm>
            <a:off x="250824" y="1028701"/>
            <a:ext cx="8893175" cy="5143500"/>
          </a:xfrm>
        </p:spPr>
        <p:txBody>
          <a:bodyPr>
            <a:noAutofit/>
          </a:bodyPr>
          <a:lstStyle/>
          <a:p>
            <a:pPr lvl="1">
              <a:buClr>
                <a:srgbClr val="000066"/>
              </a:buClr>
              <a:buSzPct val="130000"/>
              <a:buFont typeface="Arial" pitchFamily="34" charset="0"/>
              <a:buChar char="•"/>
            </a:pPr>
            <a:r>
              <a:rPr lang="hr-HR" sz="2000" b="1" dirty="0" smtClean="0">
                <a:solidFill>
                  <a:srgbClr val="002060"/>
                </a:solidFill>
                <a:latin typeface="Arial Narrow" pitchFamily="34" charset="0"/>
              </a:rPr>
              <a:t>  </a:t>
            </a:r>
            <a:r>
              <a:rPr lang="hr-HR" sz="2000" b="1" u="sng" dirty="0" smtClean="0">
                <a:solidFill>
                  <a:srgbClr val="002060"/>
                </a:solidFill>
                <a:effectLst>
                  <a:outerShdw blurRad="38100" dist="38100" dir="2700000" algn="tl">
                    <a:srgbClr val="000000">
                      <a:alpha val="43137"/>
                    </a:srgbClr>
                  </a:outerShdw>
                </a:effectLst>
                <a:latin typeface="Arial Narrow" pitchFamily="34" charset="0"/>
              </a:rPr>
              <a:t>Support Platforms</a:t>
            </a:r>
          </a:p>
          <a:p>
            <a:pPr lvl="1">
              <a:buClr>
                <a:srgbClr val="000066"/>
              </a:buClr>
              <a:buSzPct val="130000"/>
            </a:pPr>
            <a:endParaRPr lang="hr-HR" sz="500" b="1" dirty="0" smtClean="0">
              <a:solidFill>
                <a:srgbClr val="002060"/>
              </a:solidFill>
              <a:effectLst>
                <a:outerShdw blurRad="38100" dist="38100" dir="2700000" algn="tl">
                  <a:srgbClr val="000000">
                    <a:alpha val="43137"/>
                  </a:srgbClr>
                </a:outerShdw>
              </a:effectLst>
              <a:latin typeface="Arial Narrow" pitchFamily="34" charset="0"/>
            </a:endParaRPr>
          </a:p>
          <a:p>
            <a:pPr marL="542925" lvl="2" indent="-276225">
              <a:buClr>
                <a:srgbClr val="000066"/>
              </a:buClr>
              <a:buSzPct val="80000"/>
              <a:buFont typeface="Courier New" pitchFamily="49" charset="0"/>
              <a:buChar char="o"/>
            </a:pPr>
            <a:r>
              <a:rPr lang="hr-HR" sz="2000" dirty="0" smtClean="0">
                <a:solidFill>
                  <a:srgbClr val="002060"/>
                </a:solidFill>
                <a:latin typeface="Arial Narrow" pitchFamily="34" charset="0"/>
              </a:rPr>
              <a:t>Urgent </a:t>
            </a:r>
            <a:r>
              <a:rPr lang="hr-HR" sz="2000" u="sng" dirty="0" smtClean="0">
                <a:solidFill>
                  <a:srgbClr val="002060"/>
                </a:solidFill>
                <a:latin typeface="Arial Narrow" pitchFamily="34" charset="0"/>
              </a:rPr>
              <a:t>need</a:t>
            </a:r>
            <a:r>
              <a:rPr lang="hr-HR" sz="2000" dirty="0" smtClean="0">
                <a:solidFill>
                  <a:srgbClr val="002060"/>
                </a:solidFill>
                <a:latin typeface="Arial Narrow" pitchFamily="34" charset="0"/>
              </a:rPr>
              <a:t> for an </a:t>
            </a:r>
            <a:r>
              <a:rPr lang="en-US" sz="2000" b="1" dirty="0" smtClean="0">
                <a:solidFill>
                  <a:srgbClr val="002060"/>
                </a:solidFill>
                <a:latin typeface="Arial Narrow" pitchFamily="34" charset="0"/>
              </a:rPr>
              <a:t>online</a:t>
            </a:r>
            <a:r>
              <a:rPr lang="en-US" sz="2000" dirty="0" smtClean="0">
                <a:solidFill>
                  <a:srgbClr val="002060"/>
                </a:solidFill>
                <a:latin typeface="Arial Narrow" pitchFamily="34" charset="0"/>
              </a:rPr>
              <a:t> </a:t>
            </a:r>
            <a:r>
              <a:rPr lang="en-US" sz="2000" b="1" dirty="0" smtClean="0">
                <a:solidFill>
                  <a:srgbClr val="002060"/>
                </a:solidFill>
                <a:latin typeface="Arial Narrow" pitchFamily="34" charset="0"/>
              </a:rPr>
              <a:t>WIGOS</a:t>
            </a:r>
            <a:r>
              <a:rPr lang="hr-HR" sz="2000" b="1" dirty="0" smtClean="0">
                <a:solidFill>
                  <a:srgbClr val="002060"/>
                </a:solidFill>
                <a:latin typeface="Arial Narrow" pitchFamily="34" charset="0"/>
              </a:rPr>
              <a:t> </a:t>
            </a:r>
            <a:r>
              <a:rPr lang="en-US" sz="2000" b="1" dirty="0" smtClean="0">
                <a:solidFill>
                  <a:srgbClr val="002060"/>
                </a:solidFill>
                <a:latin typeface="Arial Narrow" pitchFamily="34" charset="0"/>
              </a:rPr>
              <a:t>technical</a:t>
            </a:r>
            <a:r>
              <a:rPr lang="en-US" sz="2000" dirty="0" smtClean="0">
                <a:solidFill>
                  <a:srgbClr val="002060"/>
                </a:solidFill>
                <a:latin typeface="Arial Narrow" pitchFamily="34" charset="0"/>
              </a:rPr>
              <a:t> </a:t>
            </a:r>
            <a:r>
              <a:rPr lang="en-US" sz="2000" u="sng" dirty="0" smtClean="0">
                <a:solidFill>
                  <a:srgbClr val="002060"/>
                </a:solidFill>
                <a:latin typeface="Arial Narrow" pitchFamily="34" charset="0"/>
              </a:rPr>
              <a:t>support</a:t>
            </a:r>
            <a:r>
              <a:rPr lang="en-US" sz="2000" dirty="0" smtClean="0">
                <a:solidFill>
                  <a:srgbClr val="002060"/>
                </a:solidFill>
                <a:latin typeface="Arial Narrow" pitchFamily="34" charset="0"/>
              </a:rPr>
              <a:t> </a:t>
            </a:r>
            <a:r>
              <a:rPr lang="en-US" sz="2000" b="1" dirty="0" smtClean="0">
                <a:solidFill>
                  <a:srgbClr val="002060"/>
                </a:solidFill>
                <a:latin typeface="Arial Narrow" pitchFamily="34" charset="0"/>
              </a:rPr>
              <a:t>forum</a:t>
            </a:r>
            <a:endParaRPr lang="hr-HR" sz="300" dirty="0" smtClean="0">
              <a:solidFill>
                <a:srgbClr val="002060"/>
              </a:solidFill>
              <a:latin typeface="Arial Narrow" pitchFamily="34" charset="0"/>
            </a:endParaRPr>
          </a:p>
          <a:p>
            <a:pPr lvl="1">
              <a:buNone/>
            </a:pPr>
            <a:endParaRPr lang="en-GB" sz="500" dirty="0" smtClean="0">
              <a:solidFill>
                <a:srgbClr val="002060"/>
              </a:solidFill>
              <a:latin typeface="Arial Narrow" pitchFamily="34" charset="0"/>
            </a:endParaRPr>
          </a:p>
          <a:p>
            <a:pPr marL="542925" lvl="1" indent="-276225">
              <a:buClr>
                <a:srgbClr val="000066"/>
              </a:buClr>
              <a:buSzPct val="80000"/>
              <a:buFont typeface="Courier New" pitchFamily="49" charset="0"/>
              <a:buChar char="o"/>
            </a:pPr>
            <a:r>
              <a:rPr lang="en-US" sz="2000" dirty="0" smtClean="0">
                <a:solidFill>
                  <a:srgbClr val="002060"/>
                </a:solidFill>
                <a:latin typeface="Arial Narrow" pitchFamily="34" charset="0"/>
              </a:rPr>
              <a:t>Specific </a:t>
            </a:r>
            <a:r>
              <a:rPr lang="en-US" sz="2000" b="1" dirty="0" smtClean="0">
                <a:solidFill>
                  <a:srgbClr val="002060"/>
                </a:solidFill>
                <a:latin typeface="Arial Narrow" pitchFamily="34" charset="0"/>
              </a:rPr>
              <a:t>Region VI newsletter </a:t>
            </a:r>
            <a:r>
              <a:rPr lang="hr-HR" sz="2000" dirty="0" smtClean="0">
                <a:solidFill>
                  <a:srgbClr val="002060"/>
                </a:solidFill>
                <a:latin typeface="Arial Narrow" pitchFamily="34" charset="0"/>
              </a:rPr>
              <a:t>-</a:t>
            </a:r>
            <a:r>
              <a:rPr lang="hr-HR" sz="2000" b="1" dirty="0" smtClean="0">
                <a:solidFill>
                  <a:srgbClr val="002060"/>
                </a:solidFill>
                <a:latin typeface="Arial Narrow" pitchFamily="34" charset="0"/>
              </a:rPr>
              <a:t> </a:t>
            </a:r>
            <a:r>
              <a:rPr lang="en-US" sz="2000" dirty="0" smtClean="0">
                <a:solidFill>
                  <a:srgbClr val="002060"/>
                </a:solidFill>
                <a:latin typeface="Arial Narrow" pitchFamily="34" charset="0"/>
              </a:rPr>
              <a:t>as an easy </a:t>
            </a:r>
            <a:r>
              <a:rPr lang="en-US" sz="2000" u="sng" dirty="0" smtClean="0">
                <a:solidFill>
                  <a:srgbClr val="002060"/>
                </a:solidFill>
                <a:latin typeface="Arial Narrow" pitchFamily="34" charset="0"/>
              </a:rPr>
              <a:t>way</a:t>
            </a:r>
            <a:r>
              <a:rPr lang="en-US" sz="2000" dirty="0" smtClean="0">
                <a:solidFill>
                  <a:srgbClr val="002060"/>
                </a:solidFill>
                <a:latin typeface="Arial Narrow" pitchFamily="34" charset="0"/>
              </a:rPr>
              <a:t> to </a:t>
            </a:r>
            <a:r>
              <a:rPr lang="en-US" sz="2000" u="sng" dirty="0" smtClean="0">
                <a:solidFill>
                  <a:srgbClr val="002060"/>
                </a:solidFill>
                <a:latin typeface="Arial Narrow" pitchFamily="34" charset="0"/>
              </a:rPr>
              <a:t>keep up</a:t>
            </a:r>
            <a:r>
              <a:rPr lang="en-US" sz="2000" dirty="0" smtClean="0">
                <a:solidFill>
                  <a:srgbClr val="002060"/>
                </a:solidFill>
                <a:latin typeface="Arial Narrow" pitchFamily="34" charset="0"/>
              </a:rPr>
              <a:t> with regional WIGOS </a:t>
            </a:r>
            <a:r>
              <a:rPr lang="en-US" sz="2000" u="sng" dirty="0" smtClean="0">
                <a:solidFill>
                  <a:srgbClr val="002060"/>
                </a:solidFill>
                <a:latin typeface="Arial Narrow" pitchFamily="34" charset="0"/>
              </a:rPr>
              <a:t>activities</a:t>
            </a:r>
            <a:r>
              <a:rPr lang="hr-HR" sz="2000" dirty="0" smtClean="0">
                <a:solidFill>
                  <a:srgbClr val="002060"/>
                </a:solidFill>
                <a:latin typeface="Arial Narrow" pitchFamily="34" charset="0"/>
              </a:rPr>
              <a:t> (</a:t>
            </a:r>
            <a:r>
              <a:rPr lang="en-US" sz="2000" i="1" dirty="0" smtClean="0">
                <a:solidFill>
                  <a:srgbClr val="002060"/>
                </a:solidFill>
                <a:latin typeface="Arial Narrow" pitchFamily="34" charset="0"/>
              </a:rPr>
              <a:t>prepared</a:t>
            </a:r>
            <a:r>
              <a:rPr lang="en-US" sz="2000" dirty="0" smtClean="0">
                <a:solidFill>
                  <a:srgbClr val="002060"/>
                </a:solidFill>
                <a:latin typeface="Arial Narrow" pitchFamily="34" charset="0"/>
              </a:rPr>
              <a:t> by ROE with </a:t>
            </a:r>
            <a:r>
              <a:rPr lang="en-US" sz="2000" i="1" dirty="0" smtClean="0">
                <a:solidFill>
                  <a:srgbClr val="002060"/>
                </a:solidFill>
                <a:latin typeface="Arial Narrow" pitchFamily="34" charset="0"/>
              </a:rPr>
              <a:t>input</a:t>
            </a:r>
            <a:r>
              <a:rPr lang="en-US" sz="2000" dirty="0" smtClean="0">
                <a:solidFill>
                  <a:srgbClr val="002060"/>
                </a:solidFill>
                <a:latin typeface="Arial Narrow" pitchFamily="34" charset="0"/>
              </a:rPr>
              <a:t> from RA-VI/TT-WIGOS</a:t>
            </a:r>
            <a:r>
              <a:rPr lang="hr-HR" sz="2000" dirty="0" smtClean="0">
                <a:solidFill>
                  <a:srgbClr val="002060"/>
                </a:solidFill>
                <a:latin typeface="Arial Narrow" pitchFamily="34" charset="0"/>
              </a:rPr>
              <a:t>)</a:t>
            </a:r>
          </a:p>
          <a:p>
            <a:pPr marL="542925" lvl="1" indent="-276225">
              <a:buClr>
                <a:srgbClr val="000066"/>
              </a:buClr>
              <a:buSzPct val="80000"/>
            </a:pPr>
            <a:endParaRPr lang="hr-HR" sz="300" dirty="0" smtClean="0">
              <a:solidFill>
                <a:srgbClr val="002060"/>
              </a:solidFill>
              <a:latin typeface="Arial Narrow" pitchFamily="34" charset="0"/>
            </a:endParaRPr>
          </a:p>
          <a:p>
            <a:pPr marL="542925" lvl="1" indent="-276225">
              <a:buClr>
                <a:srgbClr val="000066"/>
              </a:buClr>
              <a:buSzPct val="80000"/>
              <a:buFont typeface="Courier New" pitchFamily="49" charset="0"/>
              <a:buChar char="o"/>
            </a:pPr>
            <a:r>
              <a:rPr lang="en-US" sz="2000" b="1" dirty="0" smtClean="0">
                <a:solidFill>
                  <a:srgbClr val="002060"/>
                </a:solidFill>
                <a:latin typeface="Arial Narrow" pitchFamily="34" charset="0"/>
              </a:rPr>
              <a:t>Help Desk </a:t>
            </a:r>
            <a:r>
              <a:rPr lang="en-US" sz="2000" dirty="0" smtClean="0">
                <a:solidFill>
                  <a:srgbClr val="002060"/>
                </a:solidFill>
                <a:latin typeface="Arial Narrow" pitchFamily="34" charset="0"/>
              </a:rPr>
              <a:t>function </a:t>
            </a:r>
            <a:r>
              <a:rPr lang="hr-HR" sz="2000" dirty="0" smtClean="0">
                <a:solidFill>
                  <a:srgbClr val="002060"/>
                </a:solidFill>
                <a:latin typeface="Arial Narrow" pitchFamily="34" charset="0"/>
              </a:rPr>
              <a:t>- </a:t>
            </a:r>
            <a:r>
              <a:rPr lang="en-US" sz="2000" dirty="0" smtClean="0">
                <a:solidFill>
                  <a:srgbClr val="002060"/>
                </a:solidFill>
                <a:latin typeface="Arial Narrow" pitchFamily="34" charset="0"/>
              </a:rPr>
              <a:t>as one of the possible </a:t>
            </a:r>
            <a:r>
              <a:rPr lang="en-US" sz="2000" b="1" dirty="0" smtClean="0">
                <a:solidFill>
                  <a:srgbClr val="002060"/>
                </a:solidFill>
                <a:latin typeface="Arial Narrow" pitchFamily="34" charset="0"/>
              </a:rPr>
              <a:t>tasks</a:t>
            </a:r>
            <a:r>
              <a:rPr lang="en-US" sz="2000" dirty="0" smtClean="0">
                <a:solidFill>
                  <a:srgbClr val="002060"/>
                </a:solidFill>
                <a:latin typeface="Arial Narrow" pitchFamily="34" charset="0"/>
              </a:rPr>
              <a:t> for </a:t>
            </a:r>
            <a:r>
              <a:rPr lang="en-US" sz="2000" b="1" dirty="0" smtClean="0">
                <a:solidFill>
                  <a:srgbClr val="002060"/>
                </a:solidFill>
                <a:latin typeface="Arial Narrow" pitchFamily="34" charset="0"/>
              </a:rPr>
              <a:t>Regional</a:t>
            </a:r>
            <a:r>
              <a:rPr lang="en-US" sz="2000" dirty="0" smtClean="0">
                <a:solidFill>
                  <a:srgbClr val="002060"/>
                </a:solidFill>
                <a:latin typeface="Arial Narrow" pitchFamily="34" charset="0"/>
              </a:rPr>
              <a:t> </a:t>
            </a:r>
            <a:r>
              <a:rPr lang="en-US" sz="2000" b="1" dirty="0" smtClean="0">
                <a:solidFill>
                  <a:srgbClr val="002060"/>
                </a:solidFill>
                <a:latin typeface="Arial Narrow" pitchFamily="34" charset="0"/>
              </a:rPr>
              <a:t>WIGOS</a:t>
            </a:r>
            <a:r>
              <a:rPr lang="en-US" sz="2000" dirty="0" smtClean="0">
                <a:solidFill>
                  <a:srgbClr val="002060"/>
                </a:solidFill>
                <a:latin typeface="Arial Narrow" pitchFamily="34" charset="0"/>
              </a:rPr>
              <a:t> Centers</a:t>
            </a:r>
            <a:endParaRPr lang="hr-HR" sz="2000" dirty="0" smtClean="0">
              <a:solidFill>
                <a:srgbClr val="002060"/>
              </a:solidFill>
              <a:latin typeface="Arial Narrow" pitchFamily="34" charset="0"/>
            </a:endParaRPr>
          </a:p>
          <a:p>
            <a:pPr marL="542925" lvl="1" indent="-276225">
              <a:buClr>
                <a:srgbClr val="000066"/>
              </a:buClr>
              <a:buSzPct val="80000"/>
            </a:pPr>
            <a:r>
              <a:rPr lang="hr-HR" sz="2000" dirty="0" smtClean="0">
                <a:solidFill>
                  <a:srgbClr val="002060"/>
                </a:solidFill>
                <a:latin typeface="Arial Narrow" pitchFamily="34" charset="0"/>
              </a:rPr>
              <a:t>     </a:t>
            </a:r>
            <a:r>
              <a:rPr lang="en-US" sz="2000" i="1" dirty="0" smtClean="0">
                <a:solidFill>
                  <a:srgbClr val="002060"/>
                </a:solidFill>
                <a:latin typeface="Arial Narrow" pitchFamily="34" charset="0"/>
              </a:rPr>
              <a:t>The </a:t>
            </a:r>
            <a:r>
              <a:rPr lang="en-US" sz="2000" b="1" i="1" dirty="0" smtClean="0">
                <a:solidFill>
                  <a:srgbClr val="002060"/>
                </a:solidFill>
                <a:latin typeface="Arial Narrow" pitchFamily="34" charset="0"/>
              </a:rPr>
              <a:t>main task </a:t>
            </a:r>
            <a:r>
              <a:rPr lang="en-US" sz="2000" i="1" dirty="0" smtClean="0">
                <a:solidFill>
                  <a:srgbClr val="002060"/>
                </a:solidFill>
                <a:latin typeface="Arial Narrow" pitchFamily="34" charset="0"/>
              </a:rPr>
              <a:t>would be the </a:t>
            </a:r>
            <a:r>
              <a:rPr lang="en-US" sz="2000" i="1" u="sng" dirty="0" smtClean="0">
                <a:solidFill>
                  <a:srgbClr val="002060"/>
                </a:solidFill>
                <a:latin typeface="Arial Narrow" pitchFamily="34" charset="0"/>
              </a:rPr>
              <a:t>interpretation</a:t>
            </a:r>
            <a:r>
              <a:rPr lang="en-US" sz="2000" i="1" dirty="0" smtClean="0">
                <a:solidFill>
                  <a:srgbClr val="002060"/>
                </a:solidFill>
                <a:latin typeface="Arial Narrow" pitchFamily="34" charset="0"/>
              </a:rPr>
              <a:t> of WIGOS </a:t>
            </a:r>
            <a:r>
              <a:rPr lang="en-US" sz="2000" i="1" u="sng" dirty="0" smtClean="0">
                <a:solidFill>
                  <a:srgbClr val="002060"/>
                </a:solidFill>
                <a:latin typeface="Arial Narrow" pitchFamily="34" charset="0"/>
              </a:rPr>
              <a:t>requirements</a:t>
            </a:r>
            <a:endParaRPr lang="hr-HR" sz="2000" i="1" u="sng" dirty="0" smtClean="0">
              <a:solidFill>
                <a:srgbClr val="002060"/>
              </a:solidFill>
              <a:latin typeface="Arial Narrow" pitchFamily="34" charset="0"/>
            </a:endParaRPr>
          </a:p>
          <a:p>
            <a:pPr marL="542925" lvl="1" indent="-276225">
              <a:buClr>
                <a:srgbClr val="000066"/>
              </a:buClr>
              <a:buSzPct val="80000"/>
            </a:pPr>
            <a:endParaRPr lang="hr-HR" altLang="en-US" i="1" u="sng" dirty="0" smtClean="0">
              <a:solidFill>
                <a:srgbClr val="002060"/>
              </a:solidFill>
              <a:latin typeface="Arial Narrow" pitchFamily="34" charset="0"/>
            </a:endParaRPr>
          </a:p>
          <a:p>
            <a:pPr marL="266700" lvl="1" indent="-266700">
              <a:buClr>
                <a:srgbClr val="000066"/>
              </a:buClr>
              <a:buSzPct val="130000"/>
              <a:buFont typeface="Arial" pitchFamily="34" charset="0"/>
              <a:buChar char="•"/>
            </a:pPr>
            <a:r>
              <a:rPr lang="hr-HR" sz="2000" b="1" dirty="0" smtClean="0">
                <a:solidFill>
                  <a:srgbClr val="002060"/>
                </a:solidFill>
                <a:latin typeface="Arial Narrow" pitchFamily="34" charset="0"/>
              </a:rPr>
              <a:t> </a:t>
            </a:r>
            <a:r>
              <a:rPr lang="hr-HR" sz="2000" b="1" u="sng" dirty="0" smtClean="0">
                <a:solidFill>
                  <a:srgbClr val="002060"/>
                </a:solidFill>
                <a:effectLst>
                  <a:outerShdw blurRad="38100" dist="38100" dir="2700000" algn="tl">
                    <a:srgbClr val="000000">
                      <a:alpha val="43137"/>
                    </a:srgbClr>
                  </a:outerShdw>
                </a:effectLst>
                <a:latin typeface="Arial Narrow" pitchFamily="34" charset="0"/>
              </a:rPr>
              <a:t>Communication Platforms</a:t>
            </a:r>
          </a:p>
          <a:p>
            <a:pPr marL="266700" lvl="1" indent="-266700">
              <a:buClr>
                <a:srgbClr val="000066"/>
              </a:buClr>
              <a:buSzPct val="130000"/>
            </a:pPr>
            <a:endParaRPr lang="hr-HR" sz="500" dirty="0" smtClean="0">
              <a:solidFill>
                <a:srgbClr val="002060"/>
              </a:solidFill>
              <a:latin typeface="Arial Narrow" pitchFamily="34" charset="0"/>
            </a:endParaRPr>
          </a:p>
          <a:p>
            <a:pPr marL="542925" lvl="1" indent="-276225">
              <a:buClr>
                <a:srgbClr val="000066"/>
              </a:buClr>
              <a:buSzPct val="80000"/>
              <a:buFont typeface="Courier New" pitchFamily="49" charset="0"/>
              <a:buChar char="o"/>
              <a:tabLst>
                <a:tab pos="542925" algn="l"/>
              </a:tabLst>
            </a:pPr>
            <a:r>
              <a:rPr lang="en-US" sz="2000" b="1" dirty="0" smtClean="0">
                <a:solidFill>
                  <a:srgbClr val="002060"/>
                </a:solidFill>
                <a:latin typeface="Arial Narrow" pitchFamily="34" charset="0"/>
              </a:rPr>
              <a:t>Quarterly teleconferences </a:t>
            </a:r>
            <a:r>
              <a:rPr lang="en-US" sz="2000" dirty="0" smtClean="0">
                <a:solidFill>
                  <a:srgbClr val="002060"/>
                </a:solidFill>
                <a:latin typeface="Arial Narrow" pitchFamily="34" charset="0"/>
              </a:rPr>
              <a:t>and </a:t>
            </a:r>
            <a:r>
              <a:rPr lang="en-US" sz="2000" u="sng" dirty="0" smtClean="0">
                <a:solidFill>
                  <a:srgbClr val="002060"/>
                </a:solidFill>
                <a:latin typeface="Arial Narrow" pitchFamily="34" charset="0"/>
              </a:rPr>
              <a:t>increased</a:t>
            </a:r>
            <a:r>
              <a:rPr lang="en-US" sz="2000" dirty="0" smtClean="0">
                <a:solidFill>
                  <a:srgbClr val="002060"/>
                </a:solidFill>
                <a:latin typeface="Arial Narrow" pitchFamily="34" charset="0"/>
              </a:rPr>
              <a:t> </a:t>
            </a:r>
            <a:r>
              <a:rPr lang="en-US" sz="2000" u="sng" dirty="0" smtClean="0">
                <a:solidFill>
                  <a:srgbClr val="002060"/>
                </a:solidFill>
                <a:latin typeface="Arial Narrow" pitchFamily="34" charset="0"/>
              </a:rPr>
              <a:t>frequency</a:t>
            </a:r>
            <a:r>
              <a:rPr lang="en-US" sz="2000" dirty="0" smtClean="0">
                <a:solidFill>
                  <a:srgbClr val="002060"/>
                </a:solidFill>
                <a:latin typeface="Arial Narrow" pitchFamily="34" charset="0"/>
              </a:rPr>
              <a:t> of </a:t>
            </a:r>
            <a:r>
              <a:rPr lang="en-US" sz="2000" b="1" dirty="0" smtClean="0">
                <a:solidFill>
                  <a:srgbClr val="002060"/>
                </a:solidFill>
                <a:latin typeface="Arial Narrow" pitchFamily="34" charset="0"/>
              </a:rPr>
              <a:t>face-to-face meetings </a:t>
            </a:r>
            <a:endParaRPr lang="hr-HR" sz="2000" b="1" dirty="0" smtClean="0">
              <a:solidFill>
                <a:srgbClr val="002060"/>
              </a:solidFill>
              <a:latin typeface="Arial Narrow" pitchFamily="34" charset="0"/>
            </a:endParaRPr>
          </a:p>
          <a:p>
            <a:pPr marL="542925" lvl="1" indent="-276225">
              <a:buClr>
                <a:srgbClr val="000066"/>
              </a:buClr>
              <a:buSzPct val="80000"/>
              <a:tabLst>
                <a:tab pos="542925" algn="l"/>
              </a:tabLst>
            </a:pPr>
            <a:r>
              <a:rPr lang="hr-HR" sz="2000" b="1" dirty="0" smtClean="0">
                <a:solidFill>
                  <a:srgbClr val="002060"/>
                </a:solidFill>
                <a:latin typeface="Arial Narrow" pitchFamily="34" charset="0"/>
              </a:rPr>
              <a:t>     </a:t>
            </a:r>
            <a:r>
              <a:rPr lang="en-US" sz="2000" dirty="0" smtClean="0">
                <a:solidFill>
                  <a:srgbClr val="002060"/>
                </a:solidFill>
                <a:latin typeface="Arial Narrow" pitchFamily="34" charset="0"/>
              </a:rPr>
              <a:t>(</a:t>
            </a:r>
            <a:r>
              <a:rPr lang="en-US" sz="2000" i="1" dirty="0" smtClean="0">
                <a:solidFill>
                  <a:srgbClr val="002060"/>
                </a:solidFill>
                <a:latin typeface="Arial Narrow" pitchFamily="34" charset="0"/>
              </a:rPr>
              <a:t>if resources are available</a:t>
            </a:r>
            <a:r>
              <a:rPr lang="en-US" sz="2000" dirty="0" smtClean="0">
                <a:solidFill>
                  <a:srgbClr val="002060"/>
                </a:solidFill>
                <a:latin typeface="Arial Narrow" pitchFamily="34" charset="0"/>
              </a:rPr>
              <a:t>) would be </a:t>
            </a:r>
            <a:r>
              <a:rPr lang="en-US" sz="2000" u="sng" dirty="0" smtClean="0">
                <a:solidFill>
                  <a:srgbClr val="002060"/>
                </a:solidFill>
                <a:latin typeface="Arial Narrow" pitchFamily="34" charset="0"/>
              </a:rPr>
              <a:t>helpful</a:t>
            </a:r>
            <a:r>
              <a:rPr lang="en-US" sz="2000" dirty="0" smtClean="0">
                <a:solidFill>
                  <a:srgbClr val="002060"/>
                </a:solidFill>
                <a:latin typeface="Arial Narrow" pitchFamily="34" charset="0"/>
              </a:rPr>
              <a:t> in </a:t>
            </a:r>
            <a:r>
              <a:rPr lang="en-US" sz="2000" b="1" dirty="0" smtClean="0">
                <a:solidFill>
                  <a:srgbClr val="002060"/>
                </a:solidFill>
                <a:latin typeface="Arial Narrow" pitchFamily="34" charset="0"/>
              </a:rPr>
              <a:t>keeping</a:t>
            </a:r>
            <a:r>
              <a:rPr lang="en-US" sz="2000" dirty="0" smtClean="0">
                <a:solidFill>
                  <a:srgbClr val="002060"/>
                </a:solidFill>
                <a:latin typeface="Arial Narrow" pitchFamily="34" charset="0"/>
              </a:rPr>
              <a:t> the </a:t>
            </a:r>
            <a:r>
              <a:rPr lang="en-US" sz="2000" b="1" dirty="0" smtClean="0">
                <a:solidFill>
                  <a:srgbClr val="002060"/>
                </a:solidFill>
                <a:latin typeface="Arial Narrow" pitchFamily="34" charset="0"/>
              </a:rPr>
              <a:t>momentum</a:t>
            </a:r>
            <a:r>
              <a:rPr lang="en-US" sz="2000" dirty="0" smtClean="0">
                <a:solidFill>
                  <a:srgbClr val="002060"/>
                </a:solidFill>
                <a:latin typeface="Arial Narrow" pitchFamily="34" charset="0"/>
              </a:rPr>
              <a:t> </a:t>
            </a:r>
            <a:endParaRPr lang="hr-HR" sz="2000" dirty="0" smtClean="0">
              <a:solidFill>
                <a:srgbClr val="002060"/>
              </a:solidFill>
              <a:latin typeface="Arial Narrow" pitchFamily="34" charset="0"/>
            </a:endParaRPr>
          </a:p>
          <a:p>
            <a:pPr marL="542925" lvl="1" indent="-276225">
              <a:buClr>
                <a:srgbClr val="000066"/>
              </a:buClr>
              <a:buSzPct val="80000"/>
              <a:tabLst>
                <a:tab pos="542925" algn="l"/>
              </a:tabLst>
            </a:pPr>
            <a:r>
              <a:rPr lang="hr-HR" sz="2000" dirty="0" smtClean="0">
                <a:solidFill>
                  <a:srgbClr val="002060"/>
                </a:solidFill>
                <a:latin typeface="Arial Narrow" pitchFamily="34" charset="0"/>
              </a:rPr>
              <a:t>      </a:t>
            </a:r>
            <a:r>
              <a:rPr lang="en-US" sz="2000" dirty="0" smtClean="0">
                <a:solidFill>
                  <a:srgbClr val="002060"/>
                </a:solidFill>
                <a:latin typeface="Arial Narrow" pitchFamily="34" charset="0"/>
              </a:rPr>
              <a:t>of the WIGOS </a:t>
            </a:r>
            <a:r>
              <a:rPr lang="en-US" sz="2000" u="sng" dirty="0" smtClean="0">
                <a:solidFill>
                  <a:srgbClr val="002060"/>
                </a:solidFill>
                <a:latin typeface="Arial Narrow" pitchFamily="34" charset="0"/>
              </a:rPr>
              <a:t>implementation</a:t>
            </a:r>
            <a:r>
              <a:rPr lang="en-US" sz="2000" dirty="0" smtClean="0">
                <a:solidFill>
                  <a:srgbClr val="002060"/>
                </a:solidFill>
                <a:latin typeface="Arial Narrow" pitchFamily="34" charset="0"/>
              </a:rPr>
              <a:t> and in enhancing </a:t>
            </a:r>
            <a:r>
              <a:rPr lang="en-US" sz="2000" u="sng" dirty="0" smtClean="0">
                <a:solidFill>
                  <a:srgbClr val="002060"/>
                </a:solidFill>
                <a:latin typeface="Arial Narrow" pitchFamily="34" charset="0"/>
              </a:rPr>
              <a:t>coordination</a:t>
            </a:r>
            <a:endParaRPr lang="hr-HR" sz="2000" u="sng" dirty="0" smtClean="0">
              <a:solidFill>
                <a:srgbClr val="002060"/>
              </a:solidFill>
              <a:latin typeface="Arial Narrow" pitchFamily="34" charset="0"/>
            </a:endParaRPr>
          </a:p>
          <a:p>
            <a:pPr marL="361950" lvl="1" indent="-361950">
              <a:buClr>
                <a:srgbClr val="000066"/>
              </a:buClr>
              <a:buSzPct val="80000"/>
            </a:pPr>
            <a:r>
              <a:rPr lang="hr-HR" b="1" dirty="0" smtClean="0">
                <a:solidFill>
                  <a:srgbClr val="002060"/>
                </a:solidFill>
                <a:latin typeface="Arial Narrow" pitchFamily="34" charset="0"/>
              </a:rPr>
              <a:t> </a:t>
            </a:r>
          </a:p>
          <a:p>
            <a:pPr marL="361950" lvl="1" indent="-361950">
              <a:buClr>
                <a:srgbClr val="000066"/>
              </a:buClr>
              <a:buSzPct val="130000"/>
              <a:buFont typeface="Arial" pitchFamily="34" charset="0"/>
              <a:buChar char="•"/>
            </a:pPr>
            <a:r>
              <a:rPr lang="hr-HR" sz="2000" b="1" u="sng" dirty="0" smtClean="0">
                <a:solidFill>
                  <a:srgbClr val="002060"/>
                </a:solidFill>
                <a:effectLst>
                  <a:outerShdw blurRad="38100" dist="38100" dir="2700000" algn="tl">
                    <a:srgbClr val="000000">
                      <a:alpha val="43137"/>
                    </a:srgbClr>
                  </a:outerShdw>
                </a:effectLst>
                <a:latin typeface="Arial Narrow" pitchFamily="34" charset="0"/>
              </a:rPr>
              <a:t>National WIGOS Implementation Plan</a:t>
            </a:r>
          </a:p>
          <a:p>
            <a:pPr marL="542925" lvl="1" indent="-276225">
              <a:buClr>
                <a:srgbClr val="000066"/>
              </a:buClr>
              <a:buSzPct val="80000"/>
            </a:pPr>
            <a:endParaRPr lang="hr-HR" sz="500" dirty="0" smtClean="0">
              <a:solidFill>
                <a:srgbClr val="002060"/>
              </a:solidFill>
              <a:latin typeface="Arial Narrow" pitchFamily="34" charset="0"/>
            </a:endParaRPr>
          </a:p>
          <a:p>
            <a:pPr marL="542925" lvl="1" indent="-276225">
              <a:buClr>
                <a:srgbClr val="000066"/>
              </a:buClr>
              <a:buSzPct val="80000"/>
              <a:buFont typeface="Courier New" pitchFamily="49" charset="0"/>
              <a:buChar char="o"/>
            </a:pPr>
            <a:r>
              <a:rPr lang="en-US" sz="2000" b="1" dirty="0" smtClean="0">
                <a:solidFill>
                  <a:srgbClr val="002060"/>
                </a:solidFill>
                <a:latin typeface="Arial Narrow" pitchFamily="34" charset="0"/>
              </a:rPr>
              <a:t>Support</a:t>
            </a:r>
            <a:r>
              <a:rPr lang="en-US" sz="2000" dirty="0" smtClean="0">
                <a:solidFill>
                  <a:srgbClr val="002060"/>
                </a:solidFill>
                <a:latin typeface="Arial Narrow" pitchFamily="34" charset="0"/>
              </a:rPr>
              <a:t> to NMHSs can be </a:t>
            </a:r>
            <a:r>
              <a:rPr lang="en-US" sz="2000" u="sng" dirty="0" smtClean="0">
                <a:solidFill>
                  <a:srgbClr val="002060"/>
                </a:solidFill>
                <a:latin typeface="Arial Narrow" pitchFamily="34" charset="0"/>
              </a:rPr>
              <a:t>provided</a:t>
            </a:r>
            <a:r>
              <a:rPr lang="en-US" sz="2000" dirty="0" smtClean="0">
                <a:solidFill>
                  <a:srgbClr val="002060"/>
                </a:solidFill>
                <a:latin typeface="Arial Narrow" pitchFamily="34" charset="0"/>
              </a:rPr>
              <a:t> e.g. </a:t>
            </a:r>
            <a:r>
              <a:rPr lang="en-US" sz="2000" b="1" dirty="0" smtClean="0">
                <a:solidFill>
                  <a:srgbClr val="002060"/>
                </a:solidFill>
                <a:latin typeface="Arial Narrow" pitchFamily="34" charset="0"/>
              </a:rPr>
              <a:t>via</a:t>
            </a:r>
            <a:r>
              <a:rPr lang="en-US" sz="2000" dirty="0" smtClean="0">
                <a:solidFill>
                  <a:srgbClr val="002060"/>
                </a:solidFill>
                <a:latin typeface="Arial Narrow" pitchFamily="34" charset="0"/>
              </a:rPr>
              <a:t> a </a:t>
            </a:r>
            <a:r>
              <a:rPr lang="en-US" sz="2000" b="1" dirty="0" smtClean="0">
                <a:solidFill>
                  <a:srgbClr val="002060"/>
                </a:solidFill>
                <a:latin typeface="Arial Narrow" pitchFamily="34" charset="0"/>
              </a:rPr>
              <a:t>template</a:t>
            </a:r>
            <a:r>
              <a:rPr lang="en-US" sz="2000" dirty="0" smtClean="0">
                <a:solidFill>
                  <a:srgbClr val="002060"/>
                </a:solidFill>
                <a:latin typeface="Arial Narrow" pitchFamily="34" charset="0"/>
              </a:rPr>
              <a:t> </a:t>
            </a:r>
            <a:r>
              <a:rPr lang="en-US" sz="2000" i="1" u="sng" dirty="0" smtClean="0">
                <a:solidFill>
                  <a:srgbClr val="002060"/>
                </a:solidFill>
                <a:latin typeface="Arial Narrow" pitchFamily="34" charset="0"/>
              </a:rPr>
              <a:t>National</a:t>
            </a:r>
            <a:r>
              <a:rPr lang="en-US" sz="2000" i="1" dirty="0" smtClean="0">
                <a:solidFill>
                  <a:srgbClr val="002060"/>
                </a:solidFill>
                <a:latin typeface="Arial Narrow" pitchFamily="34" charset="0"/>
              </a:rPr>
              <a:t> </a:t>
            </a:r>
            <a:r>
              <a:rPr lang="en-US" sz="2000" i="1" u="sng" dirty="0" smtClean="0">
                <a:solidFill>
                  <a:srgbClr val="002060"/>
                </a:solidFill>
                <a:latin typeface="Arial Narrow" pitchFamily="34" charset="0"/>
              </a:rPr>
              <a:t>WIGOS</a:t>
            </a:r>
            <a:r>
              <a:rPr lang="en-US" sz="2000" i="1" dirty="0" smtClean="0">
                <a:solidFill>
                  <a:srgbClr val="002060"/>
                </a:solidFill>
                <a:latin typeface="Arial Narrow" pitchFamily="34" charset="0"/>
              </a:rPr>
              <a:t> </a:t>
            </a:r>
            <a:r>
              <a:rPr lang="en-US" sz="2000" i="1" u="sng" dirty="0" smtClean="0">
                <a:solidFill>
                  <a:srgbClr val="002060"/>
                </a:solidFill>
                <a:latin typeface="Arial Narrow" pitchFamily="34" charset="0"/>
              </a:rPr>
              <a:t>Implementation</a:t>
            </a:r>
            <a:r>
              <a:rPr lang="en-US" sz="2000" i="1" dirty="0" smtClean="0">
                <a:solidFill>
                  <a:srgbClr val="002060"/>
                </a:solidFill>
                <a:latin typeface="Arial Narrow" pitchFamily="34" charset="0"/>
              </a:rPr>
              <a:t> </a:t>
            </a:r>
            <a:r>
              <a:rPr lang="en-US" sz="2000" i="1" u="sng" dirty="0" smtClean="0">
                <a:solidFill>
                  <a:srgbClr val="002060"/>
                </a:solidFill>
                <a:latin typeface="Arial Narrow" pitchFamily="34" charset="0"/>
              </a:rPr>
              <a:t>Plan</a:t>
            </a:r>
            <a:r>
              <a:rPr lang="en-US" sz="2000" dirty="0" smtClean="0">
                <a:solidFill>
                  <a:srgbClr val="002060"/>
                </a:solidFill>
                <a:latin typeface="Arial Narrow" pitchFamily="34" charset="0"/>
              </a:rPr>
              <a:t>, including </a:t>
            </a:r>
            <a:r>
              <a:rPr lang="en-US" sz="2000" b="1" dirty="0" smtClean="0">
                <a:solidFill>
                  <a:srgbClr val="002060"/>
                </a:solidFill>
                <a:latin typeface="Arial Narrow" pitchFamily="34" charset="0"/>
              </a:rPr>
              <a:t>examples</a:t>
            </a:r>
            <a:r>
              <a:rPr lang="en-US" sz="2000" dirty="0" smtClean="0">
                <a:solidFill>
                  <a:srgbClr val="002060"/>
                </a:solidFill>
                <a:latin typeface="Arial Narrow" pitchFamily="34" charset="0"/>
              </a:rPr>
              <a:t> for </a:t>
            </a:r>
            <a:r>
              <a:rPr lang="en-US" sz="2000" i="1" dirty="0" smtClean="0">
                <a:solidFill>
                  <a:srgbClr val="002060"/>
                </a:solidFill>
                <a:latin typeface="Arial Narrow" pitchFamily="34" charset="0"/>
              </a:rPr>
              <a:t>smaller</a:t>
            </a:r>
            <a:r>
              <a:rPr lang="en-US" sz="2000" dirty="0" smtClean="0">
                <a:solidFill>
                  <a:srgbClr val="002060"/>
                </a:solidFill>
                <a:latin typeface="Arial Narrow" pitchFamily="34" charset="0"/>
              </a:rPr>
              <a:t> and </a:t>
            </a:r>
            <a:r>
              <a:rPr lang="en-US" sz="2000" i="1" dirty="0" smtClean="0">
                <a:solidFill>
                  <a:srgbClr val="002060"/>
                </a:solidFill>
                <a:latin typeface="Arial Narrow" pitchFamily="34" charset="0"/>
              </a:rPr>
              <a:t>larger</a:t>
            </a:r>
            <a:r>
              <a:rPr lang="en-US" sz="2000" dirty="0" smtClean="0">
                <a:solidFill>
                  <a:srgbClr val="002060"/>
                </a:solidFill>
                <a:latin typeface="Arial Narrow" pitchFamily="34" charset="0"/>
              </a:rPr>
              <a:t> NMHSs</a:t>
            </a:r>
            <a:endParaRPr lang="hr-HR" sz="2000" dirty="0" smtClean="0">
              <a:solidFill>
                <a:srgbClr val="002060"/>
              </a:solidFill>
              <a:latin typeface="Arial Narrow" pitchFamily="34" charset="0"/>
            </a:endParaRPr>
          </a:p>
          <a:p>
            <a:pPr marL="542925" lvl="1" indent="-276225">
              <a:buClr>
                <a:srgbClr val="000066"/>
              </a:buClr>
              <a:buSzPct val="80000"/>
            </a:pPr>
            <a:endParaRPr lang="hr-HR" sz="300" dirty="0" smtClean="0">
              <a:solidFill>
                <a:srgbClr val="002060"/>
              </a:solidFill>
              <a:latin typeface="Arial Narrow" pitchFamily="34" charset="0"/>
            </a:endParaRPr>
          </a:p>
          <a:p>
            <a:pPr marL="542925" lvl="1" indent="-276225">
              <a:buClr>
                <a:srgbClr val="000066"/>
              </a:buClr>
              <a:buSzPct val="80000"/>
              <a:buFont typeface="Courier New" pitchFamily="49" charset="0"/>
              <a:buChar char="o"/>
            </a:pPr>
            <a:r>
              <a:rPr lang="en-US" sz="2000" b="1" dirty="0" smtClean="0">
                <a:solidFill>
                  <a:srgbClr val="002060"/>
                </a:solidFill>
                <a:latin typeface="Arial Narrow" pitchFamily="34" charset="0"/>
              </a:rPr>
              <a:t>Guidelines</a:t>
            </a:r>
            <a:r>
              <a:rPr lang="en-US" sz="2000" dirty="0" smtClean="0">
                <a:solidFill>
                  <a:srgbClr val="002060"/>
                </a:solidFill>
                <a:latin typeface="Arial Narrow" pitchFamily="34" charset="0"/>
              </a:rPr>
              <a:t> would be also helpful for the </a:t>
            </a:r>
            <a:r>
              <a:rPr lang="en-US" sz="2000" u="sng" dirty="0" smtClean="0">
                <a:solidFill>
                  <a:srgbClr val="002060"/>
                </a:solidFill>
                <a:latin typeface="Arial Narrow" pitchFamily="34" charset="0"/>
              </a:rPr>
              <a:t>development</a:t>
            </a:r>
            <a:r>
              <a:rPr lang="en-US" sz="2000" dirty="0" smtClean="0">
                <a:solidFill>
                  <a:srgbClr val="002060"/>
                </a:solidFill>
                <a:latin typeface="Arial Narrow" pitchFamily="34" charset="0"/>
              </a:rPr>
              <a:t> of </a:t>
            </a:r>
            <a:r>
              <a:rPr lang="en-US" sz="2000" b="1" dirty="0" smtClean="0">
                <a:solidFill>
                  <a:srgbClr val="002060"/>
                </a:solidFill>
                <a:latin typeface="Arial Narrow" pitchFamily="34" charset="0"/>
              </a:rPr>
              <a:t>relationships</a:t>
            </a:r>
            <a:r>
              <a:rPr lang="en-US" sz="2000" dirty="0" smtClean="0">
                <a:solidFill>
                  <a:srgbClr val="002060"/>
                </a:solidFill>
                <a:latin typeface="Arial Narrow" pitchFamily="34" charset="0"/>
              </a:rPr>
              <a:t> with </a:t>
            </a:r>
            <a:r>
              <a:rPr lang="en-US" sz="2000" u="sng" dirty="0" smtClean="0">
                <a:solidFill>
                  <a:srgbClr val="002060"/>
                </a:solidFill>
                <a:latin typeface="Arial Narrow" pitchFamily="34" charset="0"/>
              </a:rPr>
              <a:t>third</a:t>
            </a:r>
            <a:r>
              <a:rPr lang="en-US" sz="2000" dirty="0" smtClean="0">
                <a:solidFill>
                  <a:srgbClr val="002060"/>
                </a:solidFill>
                <a:latin typeface="Arial Narrow" pitchFamily="34" charset="0"/>
              </a:rPr>
              <a:t> </a:t>
            </a:r>
            <a:r>
              <a:rPr lang="en-US" sz="2000" u="sng" dirty="0" smtClean="0">
                <a:solidFill>
                  <a:srgbClr val="002060"/>
                </a:solidFill>
                <a:latin typeface="Arial Narrow" pitchFamily="34" charset="0"/>
              </a:rPr>
              <a:t>parties</a:t>
            </a:r>
          </a:p>
          <a:p>
            <a:pPr marL="542925" lvl="1" indent="-276225">
              <a:buClr>
                <a:srgbClr val="000066"/>
              </a:buClr>
              <a:buSzPct val="80000"/>
              <a:buFont typeface="Courier New" pitchFamily="49" charset="0"/>
              <a:buChar char="o"/>
            </a:pPr>
            <a:endParaRPr lang="en-US" sz="2000" dirty="0" smtClean="0">
              <a:solidFill>
                <a:srgbClr val="002060"/>
              </a:solidFill>
              <a:latin typeface="Arial Narrow" pitchFamily="34" charset="0"/>
            </a:endParaRPr>
          </a:p>
          <a:p>
            <a:pPr marL="361950" lvl="1" indent="-361950">
              <a:buClr>
                <a:srgbClr val="000066"/>
              </a:buClr>
              <a:buSzPct val="130000"/>
            </a:pPr>
            <a:endParaRPr lang="hr-HR" sz="2000" dirty="0" smtClean="0">
              <a:solidFill>
                <a:srgbClr val="002060"/>
              </a:solidFill>
              <a:latin typeface="Arial Narrow" pitchFamily="34" charset="0"/>
            </a:endParaRPr>
          </a:p>
          <a:p>
            <a:pPr marL="361950" lvl="1" indent="-361950">
              <a:buClr>
                <a:srgbClr val="000066"/>
              </a:buClr>
              <a:buSzPct val="130000"/>
            </a:pPr>
            <a:endParaRPr lang="en-US" sz="2000" dirty="0" smtClean="0">
              <a:solidFill>
                <a:srgbClr val="002060"/>
              </a:solidFill>
              <a:latin typeface="Arial Narrow" pitchFamily="34" charset="0"/>
            </a:endParaRPr>
          </a:p>
          <a:p>
            <a:pPr marL="266700" lvl="1" indent="-266700">
              <a:buClr>
                <a:srgbClr val="000066"/>
              </a:buClr>
              <a:buSzPct val="130000"/>
            </a:pPr>
            <a:endParaRPr lang="hr-HR" sz="2000" b="1" u="sng" dirty="0" smtClean="0">
              <a:solidFill>
                <a:srgbClr val="002060"/>
              </a:solidFill>
              <a:effectLst>
                <a:outerShdw blurRad="38100" dist="38100" dir="2700000" algn="tl">
                  <a:srgbClr val="000000">
                    <a:alpha val="43137"/>
                  </a:srgbClr>
                </a:outerShdw>
              </a:effectLst>
              <a:latin typeface="Arial Narrow"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389071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196">
                                            <p:bg/>
                                          </p:spTgt>
                                        </p:tgtEl>
                                        <p:attrNameLst>
                                          <p:attrName>style.visibility</p:attrName>
                                        </p:attrNameLst>
                                      </p:cBhvr>
                                      <p:to>
                                        <p:strVal val="visible"/>
                                      </p:to>
                                    </p:set>
                                    <p:animEffect transition="in" filter="randombar(horizontal)">
                                      <p:cBhvr>
                                        <p:cTn id="7" dur="500"/>
                                        <p:tgtEl>
                                          <p:spTgt spid="8196">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1" dur="500"/>
                                        <p:tgtEl>
                                          <p:spTgt spid="8196">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15" dur="500"/>
                                        <p:tgtEl>
                                          <p:spTgt spid="819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8196">
                                            <p:txEl>
                                              <p:pRg st="4" end="4"/>
                                            </p:txEl>
                                          </p:spTgt>
                                        </p:tgtEl>
                                        <p:attrNameLst>
                                          <p:attrName>style.visibility</p:attrName>
                                        </p:attrNameLst>
                                      </p:cBhvr>
                                      <p:to>
                                        <p:strVal val="visible"/>
                                      </p:to>
                                    </p:set>
                                    <p:animEffect transition="in" filter="randombar(horizontal)">
                                      <p:cBhvr>
                                        <p:cTn id="20" dur="500"/>
                                        <p:tgtEl>
                                          <p:spTgt spid="819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25" dur="500"/>
                                        <p:tgtEl>
                                          <p:spTgt spid="8196">
                                            <p:txEl>
                                              <p:pRg st="6" end="6"/>
                                            </p:txEl>
                                          </p:spTgt>
                                        </p:tgtEl>
                                      </p:cBhvr>
                                    </p:animEffect>
                                  </p:childTnLst>
                                </p:cTn>
                              </p:par>
                            </p:childTnLst>
                          </p:cTn>
                        </p:par>
                        <p:par>
                          <p:cTn id="26" fill="hold">
                            <p:stCondLst>
                              <p:cond delay="500"/>
                            </p:stCondLst>
                            <p:childTnLst>
                              <p:par>
                                <p:cTn id="27" presetID="14" presetClass="entr" presetSubtype="10" fill="hold" grpId="0" nodeType="afterEffect">
                                  <p:stCondLst>
                                    <p:cond delay="0"/>
                                  </p:stCondLst>
                                  <p:childTnLst>
                                    <p:set>
                                      <p:cBhvr>
                                        <p:cTn id="28" dur="1" fill="hold">
                                          <p:stCondLst>
                                            <p:cond delay="0"/>
                                          </p:stCondLst>
                                        </p:cTn>
                                        <p:tgtEl>
                                          <p:spTgt spid="8196">
                                            <p:txEl>
                                              <p:pRg st="7" end="7"/>
                                            </p:txEl>
                                          </p:spTgt>
                                        </p:tgtEl>
                                        <p:attrNameLst>
                                          <p:attrName>style.visibility</p:attrName>
                                        </p:attrNameLst>
                                      </p:cBhvr>
                                      <p:to>
                                        <p:strVal val="visible"/>
                                      </p:to>
                                    </p:set>
                                    <p:animEffect transition="in" filter="randombar(horizontal)">
                                      <p:cBhvr>
                                        <p:cTn id="29" dur="500"/>
                                        <p:tgtEl>
                                          <p:spTgt spid="8196">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8196">
                                            <p:txEl>
                                              <p:pRg st="9" end="9"/>
                                            </p:txEl>
                                          </p:spTgt>
                                        </p:tgtEl>
                                        <p:attrNameLst>
                                          <p:attrName>style.visibility</p:attrName>
                                        </p:attrNameLst>
                                      </p:cBhvr>
                                      <p:to>
                                        <p:strVal val="visible"/>
                                      </p:to>
                                    </p:set>
                                    <p:animEffect transition="in" filter="randombar(horizontal)">
                                      <p:cBhvr>
                                        <p:cTn id="34" dur="500"/>
                                        <p:tgtEl>
                                          <p:spTgt spid="8196">
                                            <p:txEl>
                                              <p:pRg st="9" end="9"/>
                                            </p:txEl>
                                          </p:spTgt>
                                        </p:tgtEl>
                                      </p:cBhvr>
                                    </p:animEffect>
                                  </p:childTnLst>
                                </p:cTn>
                              </p:par>
                            </p:childTnLst>
                          </p:cTn>
                        </p:par>
                        <p:par>
                          <p:cTn id="35" fill="hold">
                            <p:stCondLst>
                              <p:cond delay="500"/>
                            </p:stCondLst>
                            <p:childTnLst>
                              <p:par>
                                <p:cTn id="36" presetID="14" presetClass="entr" presetSubtype="10" fill="hold" grpId="0" nodeType="afterEffect">
                                  <p:stCondLst>
                                    <p:cond delay="0"/>
                                  </p:stCondLst>
                                  <p:childTnLst>
                                    <p:set>
                                      <p:cBhvr>
                                        <p:cTn id="37" dur="1" fill="hold">
                                          <p:stCondLst>
                                            <p:cond delay="0"/>
                                          </p:stCondLst>
                                        </p:cTn>
                                        <p:tgtEl>
                                          <p:spTgt spid="8196">
                                            <p:txEl>
                                              <p:pRg st="11" end="11"/>
                                            </p:txEl>
                                          </p:spTgt>
                                        </p:tgtEl>
                                        <p:attrNameLst>
                                          <p:attrName>style.visibility</p:attrName>
                                        </p:attrNameLst>
                                      </p:cBhvr>
                                      <p:to>
                                        <p:strVal val="visible"/>
                                      </p:to>
                                    </p:set>
                                    <p:animEffect transition="in" filter="randombar(horizontal)">
                                      <p:cBhvr>
                                        <p:cTn id="38" dur="500"/>
                                        <p:tgtEl>
                                          <p:spTgt spid="8196">
                                            <p:txEl>
                                              <p:pRg st="11" end="11"/>
                                            </p:txEl>
                                          </p:spTgt>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8196">
                                            <p:txEl>
                                              <p:pRg st="12" end="12"/>
                                            </p:txEl>
                                          </p:spTgt>
                                        </p:tgtEl>
                                        <p:attrNameLst>
                                          <p:attrName>style.visibility</p:attrName>
                                        </p:attrNameLst>
                                      </p:cBhvr>
                                      <p:to>
                                        <p:strVal val="visible"/>
                                      </p:to>
                                    </p:set>
                                    <p:animEffect transition="in" filter="randombar(horizontal)">
                                      <p:cBhvr>
                                        <p:cTn id="41" dur="500"/>
                                        <p:tgtEl>
                                          <p:spTgt spid="8196">
                                            <p:txEl>
                                              <p:pRg st="12" end="12"/>
                                            </p:txEl>
                                          </p:spTgt>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8196">
                                            <p:txEl>
                                              <p:pRg st="13" end="13"/>
                                            </p:txEl>
                                          </p:spTgt>
                                        </p:tgtEl>
                                        <p:attrNameLst>
                                          <p:attrName>style.visibility</p:attrName>
                                        </p:attrNameLst>
                                      </p:cBhvr>
                                      <p:to>
                                        <p:strVal val="visible"/>
                                      </p:to>
                                    </p:set>
                                    <p:animEffect transition="in" filter="randombar(horizontal)">
                                      <p:cBhvr>
                                        <p:cTn id="44" dur="500"/>
                                        <p:tgtEl>
                                          <p:spTgt spid="8196">
                                            <p:txEl>
                                              <p:pRg st="13" end="1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8196">
                                            <p:txEl>
                                              <p:pRg st="15" end="15"/>
                                            </p:txEl>
                                          </p:spTgt>
                                        </p:tgtEl>
                                        <p:attrNameLst>
                                          <p:attrName>style.visibility</p:attrName>
                                        </p:attrNameLst>
                                      </p:cBhvr>
                                      <p:to>
                                        <p:strVal val="visible"/>
                                      </p:to>
                                    </p:set>
                                    <p:animEffect transition="in" filter="randombar(horizontal)">
                                      <p:cBhvr>
                                        <p:cTn id="49" dur="500"/>
                                        <p:tgtEl>
                                          <p:spTgt spid="8196">
                                            <p:txEl>
                                              <p:pRg st="15" end="15"/>
                                            </p:txEl>
                                          </p:spTgt>
                                        </p:tgtEl>
                                      </p:cBhvr>
                                    </p:animEffect>
                                  </p:childTnLst>
                                </p:cTn>
                              </p:par>
                            </p:childTnLst>
                          </p:cTn>
                        </p:par>
                        <p:par>
                          <p:cTn id="50" fill="hold">
                            <p:stCondLst>
                              <p:cond delay="500"/>
                            </p:stCondLst>
                            <p:childTnLst>
                              <p:par>
                                <p:cTn id="51" presetID="14" presetClass="entr" presetSubtype="10" fill="hold" grpId="0" nodeType="afterEffect">
                                  <p:stCondLst>
                                    <p:cond delay="0"/>
                                  </p:stCondLst>
                                  <p:childTnLst>
                                    <p:set>
                                      <p:cBhvr>
                                        <p:cTn id="52" dur="1" fill="hold">
                                          <p:stCondLst>
                                            <p:cond delay="0"/>
                                          </p:stCondLst>
                                        </p:cTn>
                                        <p:tgtEl>
                                          <p:spTgt spid="8196">
                                            <p:txEl>
                                              <p:pRg st="17" end="17"/>
                                            </p:txEl>
                                          </p:spTgt>
                                        </p:tgtEl>
                                        <p:attrNameLst>
                                          <p:attrName>style.visibility</p:attrName>
                                        </p:attrNameLst>
                                      </p:cBhvr>
                                      <p:to>
                                        <p:strVal val="visible"/>
                                      </p:to>
                                    </p:set>
                                    <p:animEffect transition="in" filter="randombar(horizontal)">
                                      <p:cBhvr>
                                        <p:cTn id="53" dur="500"/>
                                        <p:tgtEl>
                                          <p:spTgt spid="8196">
                                            <p:txEl>
                                              <p:pRg st="17" end="1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8196">
                                            <p:txEl>
                                              <p:pRg st="19" end="19"/>
                                            </p:txEl>
                                          </p:spTgt>
                                        </p:tgtEl>
                                        <p:attrNameLst>
                                          <p:attrName>style.visibility</p:attrName>
                                        </p:attrNameLst>
                                      </p:cBhvr>
                                      <p:to>
                                        <p:strVal val="visible"/>
                                      </p:to>
                                    </p:set>
                                    <p:animEffect transition="in" filter="randombar(horizontal)">
                                      <p:cBhvr>
                                        <p:cTn id="58" dur="500"/>
                                        <p:tgtEl>
                                          <p:spTgt spid="8196">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6" name="Rectangle 10"/>
          <p:cNvSpPr>
            <a:spLocks noGrp="1" noChangeArrowheads="1"/>
          </p:cNvSpPr>
          <p:nvPr>
            <p:ph type="body" idx="4294967295"/>
          </p:nvPr>
        </p:nvSpPr>
        <p:spPr>
          <a:xfrm>
            <a:off x="250825" y="1276350"/>
            <a:ext cx="8713788" cy="4295775"/>
          </a:xfrm>
        </p:spPr>
        <p:txBody>
          <a:bodyPr>
            <a:noAutofit/>
          </a:bodyPr>
          <a:lstStyle/>
          <a:p>
            <a:pPr>
              <a:spcAft>
                <a:spcPts val="0"/>
              </a:spcAft>
              <a:buSzPct val="130000"/>
              <a:buFont typeface="Arial" pitchFamily="34" charset="0"/>
              <a:buChar char="•"/>
            </a:pPr>
            <a:r>
              <a:rPr lang="hr-HR" sz="2300" dirty="0" smtClean="0">
                <a:solidFill>
                  <a:srgbClr val="000066"/>
                </a:solidFill>
                <a:latin typeface="Arial Narrow" pitchFamily="34" charset="0"/>
                <a:ea typeface="Arial"/>
              </a:rPr>
              <a:t> </a:t>
            </a:r>
            <a:r>
              <a:rPr lang="en-GB" sz="2300" dirty="0" smtClean="0">
                <a:solidFill>
                  <a:srgbClr val="000066"/>
                </a:solidFill>
                <a:latin typeface="Arial Narrow" pitchFamily="34" charset="0"/>
                <a:ea typeface="Arial"/>
              </a:rPr>
              <a:t>The </a:t>
            </a:r>
            <a:r>
              <a:rPr lang="en-GB" sz="2300" b="1" dirty="0">
                <a:solidFill>
                  <a:srgbClr val="000066"/>
                </a:solidFill>
                <a:latin typeface="Arial Narrow" pitchFamily="34" charset="0"/>
                <a:ea typeface="Arial"/>
              </a:rPr>
              <a:t>main</a:t>
            </a:r>
            <a:r>
              <a:rPr lang="en-GB" sz="2300" dirty="0">
                <a:solidFill>
                  <a:srgbClr val="000066"/>
                </a:solidFill>
                <a:latin typeface="Arial Narrow" pitchFamily="34" charset="0"/>
                <a:ea typeface="Arial"/>
              </a:rPr>
              <a:t> </a:t>
            </a:r>
            <a:r>
              <a:rPr lang="en-GB" sz="2300" b="1" dirty="0">
                <a:solidFill>
                  <a:srgbClr val="000066"/>
                </a:solidFill>
                <a:latin typeface="Arial Narrow" pitchFamily="34" charset="0"/>
                <a:ea typeface="Arial"/>
              </a:rPr>
              <a:t>tasks</a:t>
            </a:r>
            <a:r>
              <a:rPr lang="en-GB" sz="2300" dirty="0">
                <a:solidFill>
                  <a:srgbClr val="000066"/>
                </a:solidFill>
                <a:latin typeface="Arial Narrow" pitchFamily="34" charset="0"/>
                <a:ea typeface="Arial"/>
              </a:rPr>
              <a:t> for </a:t>
            </a:r>
            <a:r>
              <a:rPr lang="en-GB" sz="2300" b="1" dirty="0">
                <a:solidFill>
                  <a:srgbClr val="000066"/>
                </a:solidFill>
                <a:latin typeface="Arial Narrow" pitchFamily="34" charset="0"/>
                <a:ea typeface="Arial"/>
              </a:rPr>
              <a:t>RWCs</a:t>
            </a:r>
            <a:r>
              <a:rPr lang="en-GB" sz="2300" dirty="0">
                <a:solidFill>
                  <a:srgbClr val="000066"/>
                </a:solidFill>
                <a:latin typeface="Arial Narrow" pitchFamily="34" charset="0"/>
                <a:ea typeface="Arial"/>
              </a:rPr>
              <a:t> </a:t>
            </a:r>
            <a:r>
              <a:rPr lang="en-GB" sz="2300" u="sng" dirty="0">
                <a:solidFill>
                  <a:srgbClr val="000066"/>
                </a:solidFill>
                <a:latin typeface="Arial Narrow" pitchFamily="34" charset="0"/>
                <a:ea typeface="Arial"/>
              </a:rPr>
              <a:t>identified</a:t>
            </a:r>
            <a:r>
              <a:rPr lang="en-GB" sz="2300" dirty="0">
                <a:solidFill>
                  <a:srgbClr val="000066"/>
                </a:solidFill>
                <a:latin typeface="Arial Narrow" pitchFamily="34" charset="0"/>
                <a:ea typeface="Arial"/>
              </a:rPr>
              <a:t> by the group include </a:t>
            </a:r>
            <a:endParaRPr lang="hr-HR" sz="2300" dirty="0" smtClean="0">
              <a:solidFill>
                <a:srgbClr val="000066"/>
              </a:solidFill>
              <a:latin typeface="Arial Narrow" pitchFamily="34" charset="0"/>
              <a:ea typeface="Arial"/>
            </a:endParaRPr>
          </a:p>
          <a:p>
            <a:pPr>
              <a:spcAft>
                <a:spcPts val="0"/>
              </a:spcAft>
              <a:buSzPct val="130000"/>
            </a:pPr>
            <a:endParaRPr lang="hr-HR" sz="500" dirty="0" smtClean="0">
              <a:solidFill>
                <a:srgbClr val="000066"/>
              </a:solidFill>
              <a:latin typeface="Arial Narrow" pitchFamily="34" charset="0"/>
              <a:ea typeface="Arial"/>
            </a:endParaRPr>
          </a:p>
          <a:p>
            <a:pPr marL="542925" indent="-276225">
              <a:spcAft>
                <a:spcPts val="0"/>
              </a:spcAft>
              <a:buSzPct val="80000"/>
              <a:buFont typeface="Courier New" pitchFamily="49" charset="0"/>
              <a:buChar char="o"/>
              <a:tabLst>
                <a:tab pos="542925" algn="l"/>
              </a:tabLst>
            </a:pPr>
            <a:r>
              <a:rPr lang="hr-HR"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coordination</a:t>
            </a:r>
            <a:r>
              <a:rPr lang="en-GB" sz="2300" dirty="0" smtClean="0">
                <a:solidFill>
                  <a:srgbClr val="000066"/>
                </a:solidFill>
                <a:latin typeface="Arial Narrow" pitchFamily="34" charset="0"/>
                <a:ea typeface="Arial"/>
              </a:rPr>
              <a:t> </a:t>
            </a:r>
            <a:r>
              <a:rPr lang="en-GB" sz="2300" dirty="0">
                <a:solidFill>
                  <a:srgbClr val="000066"/>
                </a:solidFill>
                <a:latin typeface="Arial Narrow" pitchFamily="34" charset="0"/>
                <a:ea typeface="Arial"/>
              </a:rPr>
              <a:t>between </a:t>
            </a:r>
            <a:r>
              <a:rPr lang="en-GB" sz="2300" u="sng" dirty="0">
                <a:solidFill>
                  <a:srgbClr val="000066"/>
                </a:solidFill>
                <a:latin typeface="Arial Narrow" pitchFamily="34" charset="0"/>
                <a:ea typeface="Arial"/>
              </a:rPr>
              <a:t>Members</a:t>
            </a:r>
            <a:r>
              <a:rPr lang="en-GB" sz="2300" dirty="0">
                <a:solidFill>
                  <a:srgbClr val="000066"/>
                </a:solidFill>
                <a:latin typeface="Arial Narrow" pitchFamily="34" charset="0"/>
                <a:ea typeface="Arial"/>
              </a:rPr>
              <a:t> and </a:t>
            </a:r>
            <a:r>
              <a:rPr lang="en-GB" sz="2300" u="sng" dirty="0">
                <a:solidFill>
                  <a:srgbClr val="000066"/>
                </a:solidFill>
                <a:latin typeface="Arial Narrow" pitchFamily="34" charset="0"/>
                <a:ea typeface="Arial"/>
              </a:rPr>
              <a:t>WMO </a:t>
            </a:r>
            <a:r>
              <a:rPr lang="en-GB" sz="2300" u="sng" dirty="0" smtClean="0">
                <a:solidFill>
                  <a:srgbClr val="000066"/>
                </a:solidFill>
                <a:latin typeface="Arial Narrow" pitchFamily="34" charset="0"/>
                <a:ea typeface="Arial"/>
              </a:rPr>
              <a:t>bodies </a:t>
            </a:r>
            <a:endParaRPr lang="hr-HR" sz="2300" u="sng" dirty="0" smtClean="0">
              <a:solidFill>
                <a:srgbClr val="000066"/>
              </a:solidFill>
              <a:latin typeface="Arial Narrow" pitchFamily="34" charset="0"/>
              <a:ea typeface="Arial"/>
            </a:endParaRPr>
          </a:p>
          <a:p>
            <a:pPr marL="542925" indent="-276225">
              <a:spcAft>
                <a:spcPts val="0"/>
              </a:spcAft>
              <a:buSzPct val="80000"/>
              <a:tabLst>
                <a:tab pos="542925" algn="l"/>
              </a:tabLst>
            </a:pPr>
            <a:endParaRPr lang="hr-HR" sz="500" u="sng" dirty="0" smtClean="0">
              <a:solidFill>
                <a:srgbClr val="000066"/>
              </a:solidFill>
              <a:latin typeface="Arial Narrow" pitchFamily="34" charset="0"/>
              <a:ea typeface="Arial"/>
            </a:endParaRPr>
          </a:p>
          <a:p>
            <a:pPr marL="542925" indent="-276225">
              <a:spcAft>
                <a:spcPts val="0"/>
              </a:spcAft>
              <a:buSzPct val="80000"/>
              <a:buFont typeface="Courier New" pitchFamily="49" charset="0"/>
              <a:buChar char="o"/>
              <a:tabLst>
                <a:tab pos="542925" algn="l"/>
              </a:tabLst>
            </a:pPr>
            <a:r>
              <a:rPr lang="hr-HR" sz="2300" dirty="0" smtClean="0">
                <a:solidFill>
                  <a:srgbClr val="000066"/>
                </a:solidFill>
                <a:latin typeface="Arial Narrow" pitchFamily="34" charset="0"/>
                <a:ea typeface="Arial"/>
              </a:rPr>
              <a:t>  </a:t>
            </a:r>
            <a:r>
              <a:rPr lang="en-GB" sz="2300" dirty="0" smtClean="0">
                <a:solidFill>
                  <a:srgbClr val="000066"/>
                </a:solidFill>
                <a:latin typeface="Arial Narrow" pitchFamily="34" charset="0"/>
                <a:ea typeface="Arial"/>
              </a:rPr>
              <a:t>improved </a:t>
            </a:r>
            <a:r>
              <a:rPr lang="en-GB" sz="2300" b="1" dirty="0">
                <a:solidFill>
                  <a:srgbClr val="000066"/>
                </a:solidFill>
                <a:latin typeface="Arial Narrow" pitchFamily="34" charset="0"/>
                <a:ea typeface="Arial"/>
              </a:rPr>
              <a:t>communication</a:t>
            </a:r>
            <a:r>
              <a:rPr lang="en-GB" sz="2300" dirty="0">
                <a:solidFill>
                  <a:srgbClr val="000066"/>
                </a:solidFill>
                <a:latin typeface="Arial Narrow" pitchFamily="34" charset="0"/>
                <a:ea typeface="Arial"/>
              </a:rPr>
              <a:t> through </a:t>
            </a:r>
            <a:r>
              <a:rPr lang="en-GB" sz="2300" i="1" dirty="0">
                <a:solidFill>
                  <a:srgbClr val="000066"/>
                </a:solidFill>
                <a:latin typeface="Arial Narrow" pitchFamily="34" charset="0"/>
                <a:ea typeface="Arial"/>
              </a:rPr>
              <a:t>provision</a:t>
            </a:r>
            <a:r>
              <a:rPr lang="en-GB" sz="2300" dirty="0">
                <a:solidFill>
                  <a:srgbClr val="000066"/>
                </a:solidFill>
                <a:latin typeface="Arial Narrow" pitchFamily="34" charset="0"/>
                <a:ea typeface="Arial"/>
              </a:rPr>
              <a:t> of </a:t>
            </a:r>
            <a:r>
              <a:rPr lang="en-GB" sz="2300" u="sng" dirty="0">
                <a:solidFill>
                  <a:srgbClr val="000066"/>
                </a:solidFill>
                <a:latin typeface="Arial Narrow" pitchFamily="34" charset="0"/>
                <a:ea typeface="Arial"/>
              </a:rPr>
              <a:t>contact </a:t>
            </a:r>
            <a:r>
              <a:rPr lang="en-GB" sz="2300" u="sng" dirty="0" smtClean="0">
                <a:solidFill>
                  <a:srgbClr val="000066"/>
                </a:solidFill>
                <a:latin typeface="Arial Narrow" pitchFamily="34" charset="0"/>
                <a:ea typeface="Arial"/>
              </a:rPr>
              <a:t>points</a:t>
            </a:r>
            <a:endParaRPr lang="hr-HR" sz="2300" u="sng" dirty="0" smtClean="0">
              <a:solidFill>
                <a:srgbClr val="000066"/>
              </a:solidFill>
              <a:latin typeface="Arial Narrow" pitchFamily="34" charset="0"/>
              <a:ea typeface="Arial"/>
            </a:endParaRPr>
          </a:p>
          <a:p>
            <a:pPr marL="542925" indent="-276225">
              <a:spcAft>
                <a:spcPts val="0"/>
              </a:spcAft>
              <a:buSzPct val="80000"/>
              <a:tabLst>
                <a:tab pos="542925" algn="l"/>
              </a:tabLst>
            </a:pPr>
            <a:endParaRPr lang="hr-HR" sz="300" dirty="0" smtClean="0">
              <a:solidFill>
                <a:srgbClr val="000066"/>
              </a:solidFill>
              <a:latin typeface="Arial Narrow" pitchFamily="34" charset="0"/>
              <a:ea typeface="Arial"/>
            </a:endParaRPr>
          </a:p>
          <a:p>
            <a:pPr marL="542925" indent="-276225">
              <a:spcAft>
                <a:spcPts val="0"/>
              </a:spcAft>
              <a:buSzPct val="80000"/>
              <a:buFont typeface="Courier New" pitchFamily="49" charset="0"/>
              <a:buChar char="o"/>
              <a:tabLst>
                <a:tab pos="542925" algn="l"/>
              </a:tabLst>
            </a:pPr>
            <a:r>
              <a:rPr lang="hr-HR"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education</a:t>
            </a:r>
            <a:r>
              <a:rPr lang="en-GB" sz="2300" dirty="0" smtClean="0">
                <a:solidFill>
                  <a:srgbClr val="000066"/>
                </a:solidFill>
                <a:latin typeface="Arial Narrow" pitchFamily="34" charset="0"/>
                <a:ea typeface="Arial"/>
              </a:rPr>
              <a:t> </a:t>
            </a:r>
            <a:r>
              <a:rPr lang="en-GB" sz="2300" dirty="0">
                <a:solidFill>
                  <a:srgbClr val="000066"/>
                </a:solidFill>
                <a:latin typeface="Arial Narrow" pitchFamily="34" charset="0"/>
                <a:ea typeface="Arial"/>
              </a:rPr>
              <a:t>and </a:t>
            </a:r>
            <a:r>
              <a:rPr lang="en-GB" sz="2300" b="1" dirty="0">
                <a:solidFill>
                  <a:srgbClr val="000066"/>
                </a:solidFill>
                <a:latin typeface="Arial Narrow" pitchFamily="34" charset="0"/>
                <a:ea typeface="Arial"/>
              </a:rPr>
              <a:t>training</a:t>
            </a:r>
            <a:r>
              <a:rPr lang="en-GB" sz="2300" dirty="0">
                <a:solidFill>
                  <a:srgbClr val="000066"/>
                </a:solidFill>
                <a:latin typeface="Arial Narrow" pitchFamily="34" charset="0"/>
                <a:ea typeface="Arial"/>
              </a:rPr>
              <a:t> concerning WIGOS </a:t>
            </a:r>
            <a:r>
              <a:rPr lang="en-GB" sz="2300" u="sng" dirty="0" smtClean="0">
                <a:solidFill>
                  <a:srgbClr val="000066"/>
                </a:solidFill>
                <a:latin typeface="Arial Narrow" pitchFamily="34" charset="0"/>
                <a:ea typeface="Arial"/>
              </a:rPr>
              <a:t>implementation</a:t>
            </a:r>
            <a:endParaRPr lang="hr-HR" sz="2300" u="sng" dirty="0" smtClean="0">
              <a:solidFill>
                <a:srgbClr val="000066"/>
              </a:solidFill>
              <a:latin typeface="Arial Narrow" pitchFamily="34" charset="0"/>
              <a:ea typeface="Arial"/>
            </a:endParaRPr>
          </a:p>
          <a:p>
            <a:pPr marL="542925" indent="-276225">
              <a:spcAft>
                <a:spcPts val="0"/>
              </a:spcAft>
              <a:buSzPct val="80000"/>
              <a:tabLst>
                <a:tab pos="542925" algn="l"/>
              </a:tabLst>
            </a:pPr>
            <a:endParaRPr lang="hr-HR" sz="300" dirty="0" smtClean="0">
              <a:solidFill>
                <a:srgbClr val="000066"/>
              </a:solidFill>
              <a:latin typeface="Arial Narrow" pitchFamily="34" charset="0"/>
              <a:ea typeface="Arial"/>
            </a:endParaRPr>
          </a:p>
          <a:p>
            <a:pPr marL="542925" indent="-276225">
              <a:spcAft>
                <a:spcPts val="0"/>
              </a:spcAft>
              <a:buSzPct val="80000"/>
              <a:buFont typeface="Courier New" pitchFamily="49" charset="0"/>
              <a:buChar char="o"/>
              <a:tabLst>
                <a:tab pos="542925" algn="l"/>
              </a:tabLst>
            </a:pPr>
            <a:r>
              <a:rPr lang="hr-HR" sz="2300" dirty="0" smtClean="0">
                <a:solidFill>
                  <a:srgbClr val="000066"/>
                </a:solidFill>
                <a:latin typeface="Arial Narrow" pitchFamily="34" charset="0"/>
                <a:ea typeface="Arial"/>
              </a:rPr>
              <a:t>  </a:t>
            </a:r>
            <a:r>
              <a:rPr lang="en-GB" sz="2300" u="sng" dirty="0" smtClean="0">
                <a:solidFill>
                  <a:srgbClr val="000066"/>
                </a:solidFill>
                <a:latin typeface="Arial Narrow" pitchFamily="34" charset="0"/>
                <a:ea typeface="Arial"/>
              </a:rPr>
              <a:t>technical</a:t>
            </a:r>
            <a:r>
              <a:rPr lang="en-GB"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support</a:t>
            </a:r>
            <a:endParaRPr lang="hr-HR" sz="2300" b="1" dirty="0" smtClean="0">
              <a:solidFill>
                <a:srgbClr val="000066"/>
              </a:solidFill>
              <a:latin typeface="Arial Narrow" pitchFamily="34" charset="0"/>
              <a:ea typeface="Arial"/>
            </a:endParaRPr>
          </a:p>
          <a:p>
            <a:pPr marL="542925" indent="-276225">
              <a:spcAft>
                <a:spcPts val="0"/>
              </a:spcAft>
              <a:buSzPct val="80000"/>
              <a:tabLst>
                <a:tab pos="542925" algn="l"/>
              </a:tabLst>
            </a:pPr>
            <a:endParaRPr lang="hr-HR" sz="100" b="1" dirty="0" smtClean="0">
              <a:solidFill>
                <a:srgbClr val="000066"/>
              </a:solidFill>
              <a:latin typeface="Arial Narrow" pitchFamily="34" charset="0"/>
              <a:ea typeface="Arial"/>
            </a:endParaRPr>
          </a:p>
          <a:p>
            <a:pPr marL="1076325" indent="-447675">
              <a:spcAft>
                <a:spcPts val="0"/>
              </a:spcAft>
              <a:buSzPct val="90000"/>
              <a:buFont typeface="Wingdings" pitchFamily="2" charset="2"/>
              <a:buChar char="ü"/>
            </a:pPr>
            <a:r>
              <a:rPr lang="en-GB" sz="2300" u="sng" dirty="0" smtClean="0">
                <a:solidFill>
                  <a:srgbClr val="000066"/>
                </a:solidFill>
                <a:latin typeface="Arial Narrow" pitchFamily="34" charset="0"/>
                <a:ea typeface="Arial"/>
              </a:rPr>
              <a:t>network</a:t>
            </a:r>
            <a:r>
              <a:rPr lang="en-GB"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design</a:t>
            </a:r>
            <a:r>
              <a:rPr lang="hr-HR" sz="2300" dirty="0" smtClean="0">
                <a:solidFill>
                  <a:srgbClr val="000066"/>
                </a:solidFill>
                <a:latin typeface="Arial Narrow" pitchFamily="34" charset="0"/>
                <a:ea typeface="Arial"/>
              </a:rPr>
              <a:t> </a:t>
            </a:r>
            <a:r>
              <a:rPr lang="en-GB" sz="2300" dirty="0" smtClean="0">
                <a:solidFill>
                  <a:srgbClr val="000066"/>
                </a:solidFill>
                <a:latin typeface="Arial Narrow" pitchFamily="34" charset="0"/>
                <a:ea typeface="Arial"/>
              </a:rPr>
              <a:t>/</a:t>
            </a:r>
            <a:r>
              <a:rPr lang="hr-HR"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management</a:t>
            </a:r>
            <a:r>
              <a:rPr lang="en-GB" sz="2300" dirty="0" smtClean="0">
                <a:solidFill>
                  <a:srgbClr val="000066"/>
                </a:solidFill>
                <a:latin typeface="Arial Narrow" pitchFamily="34" charset="0"/>
                <a:ea typeface="Arial"/>
              </a:rPr>
              <a:t> </a:t>
            </a:r>
            <a:endParaRPr lang="hr-HR" sz="2300" dirty="0" smtClean="0">
              <a:solidFill>
                <a:srgbClr val="000066"/>
              </a:solidFill>
              <a:latin typeface="Arial Narrow" pitchFamily="34" charset="0"/>
              <a:ea typeface="Arial"/>
            </a:endParaRPr>
          </a:p>
          <a:p>
            <a:pPr marL="1076325" indent="-447675">
              <a:spcAft>
                <a:spcPts val="0"/>
              </a:spcAft>
              <a:buSzPct val="90000"/>
            </a:pPr>
            <a:endParaRPr lang="hr-HR" sz="100" dirty="0" smtClean="0">
              <a:solidFill>
                <a:srgbClr val="000066"/>
              </a:solidFill>
              <a:latin typeface="Arial Narrow" pitchFamily="34" charset="0"/>
              <a:ea typeface="Arial"/>
            </a:endParaRPr>
          </a:p>
          <a:p>
            <a:pPr marL="1076325" indent="-447675">
              <a:spcAft>
                <a:spcPts val="0"/>
              </a:spcAft>
              <a:buSzPct val="90000"/>
              <a:buFont typeface="Wingdings" pitchFamily="2" charset="2"/>
              <a:buChar char="ü"/>
            </a:pPr>
            <a:r>
              <a:rPr lang="en-GB" sz="2300" u="sng" dirty="0" smtClean="0">
                <a:solidFill>
                  <a:srgbClr val="000066"/>
                </a:solidFill>
                <a:latin typeface="Arial Narrow" pitchFamily="34" charset="0"/>
                <a:ea typeface="Arial"/>
              </a:rPr>
              <a:t>data </a:t>
            </a:r>
            <a:r>
              <a:rPr lang="en-GB" sz="2300" u="sng" dirty="0">
                <a:solidFill>
                  <a:srgbClr val="000066"/>
                </a:solidFill>
                <a:latin typeface="Arial Narrow" pitchFamily="34" charset="0"/>
                <a:ea typeface="Arial"/>
              </a:rPr>
              <a:t>quality</a:t>
            </a:r>
            <a:r>
              <a:rPr lang="en-GB" sz="2300" dirty="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monitoring</a:t>
            </a:r>
            <a:endParaRPr lang="hr-HR" sz="2300" b="1" dirty="0" smtClean="0">
              <a:solidFill>
                <a:srgbClr val="000066"/>
              </a:solidFill>
              <a:latin typeface="Arial Narrow" pitchFamily="34" charset="0"/>
              <a:ea typeface="Arial"/>
            </a:endParaRPr>
          </a:p>
          <a:p>
            <a:pPr marL="1076325" indent="-447675">
              <a:spcAft>
                <a:spcPts val="0"/>
              </a:spcAft>
              <a:buSzPct val="90000"/>
              <a:buFont typeface="Wingdings" pitchFamily="2" charset="2"/>
              <a:buChar char="ü"/>
            </a:pPr>
            <a:endParaRPr lang="hr-HR" sz="100" dirty="0" smtClean="0">
              <a:solidFill>
                <a:srgbClr val="000066"/>
              </a:solidFill>
              <a:latin typeface="Arial Narrow" pitchFamily="34" charset="0"/>
              <a:ea typeface="Arial"/>
            </a:endParaRPr>
          </a:p>
          <a:p>
            <a:pPr marL="1076325" indent="-447675">
              <a:spcAft>
                <a:spcPts val="0"/>
              </a:spcAft>
              <a:buSzPct val="90000"/>
              <a:buFont typeface="Wingdings" pitchFamily="2" charset="2"/>
              <a:buChar char="ü"/>
            </a:pPr>
            <a:r>
              <a:rPr lang="en-GB" sz="2300" u="sng" dirty="0" smtClean="0">
                <a:solidFill>
                  <a:srgbClr val="000066"/>
                </a:solidFill>
                <a:latin typeface="Arial Narrow" pitchFamily="34" charset="0"/>
                <a:ea typeface="Arial"/>
              </a:rPr>
              <a:t>meta data</a:t>
            </a:r>
            <a:r>
              <a:rPr lang="en-GB"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management</a:t>
            </a:r>
            <a:endParaRPr lang="hr-HR" sz="2300" b="1" dirty="0" smtClean="0">
              <a:solidFill>
                <a:srgbClr val="000066"/>
              </a:solidFill>
              <a:latin typeface="Arial Narrow" pitchFamily="34" charset="0"/>
              <a:ea typeface="Arial"/>
            </a:endParaRPr>
          </a:p>
          <a:p>
            <a:pPr marL="1076325" indent="-447675">
              <a:spcAft>
                <a:spcPts val="0"/>
              </a:spcAft>
              <a:buSzPct val="90000"/>
            </a:pPr>
            <a:endParaRPr lang="hr-HR" sz="300" dirty="0" smtClean="0">
              <a:solidFill>
                <a:srgbClr val="000066"/>
              </a:solidFill>
              <a:latin typeface="Arial Narrow" pitchFamily="34" charset="0"/>
              <a:ea typeface="Arial"/>
            </a:endParaRPr>
          </a:p>
          <a:p>
            <a:pPr marL="714375" indent="-447675">
              <a:buSzPct val="80000"/>
              <a:buFont typeface="Courier New" pitchFamily="49" charset="0"/>
              <a:buChar char="o"/>
            </a:pPr>
            <a:r>
              <a:rPr lang="en-GB" sz="2300" b="1" dirty="0" smtClean="0">
                <a:solidFill>
                  <a:srgbClr val="000066"/>
                </a:solidFill>
                <a:latin typeface="Arial Narrow" pitchFamily="34" charset="0"/>
                <a:ea typeface="Arial"/>
              </a:rPr>
              <a:t>providing</a:t>
            </a:r>
            <a:r>
              <a:rPr lang="en-GB" sz="2300" dirty="0" smtClean="0">
                <a:solidFill>
                  <a:srgbClr val="000066"/>
                </a:solidFill>
                <a:latin typeface="Arial Narrow" pitchFamily="34" charset="0"/>
                <a:ea typeface="Arial"/>
              </a:rPr>
              <a:t> </a:t>
            </a:r>
            <a:r>
              <a:rPr lang="en-GB" sz="2300" b="1" dirty="0">
                <a:solidFill>
                  <a:srgbClr val="000066"/>
                </a:solidFill>
                <a:latin typeface="Arial Narrow" pitchFamily="34" charset="0"/>
                <a:ea typeface="Arial"/>
              </a:rPr>
              <a:t>links</a:t>
            </a:r>
            <a:r>
              <a:rPr lang="en-GB" sz="2300" dirty="0">
                <a:solidFill>
                  <a:srgbClr val="000066"/>
                </a:solidFill>
                <a:latin typeface="Arial Narrow" pitchFamily="34" charset="0"/>
                <a:ea typeface="Arial"/>
              </a:rPr>
              <a:t> to </a:t>
            </a:r>
            <a:r>
              <a:rPr lang="en-GB" sz="2300" u="sng" dirty="0">
                <a:solidFill>
                  <a:srgbClr val="000066"/>
                </a:solidFill>
                <a:latin typeface="Arial Narrow" pitchFamily="34" charset="0"/>
                <a:ea typeface="Arial"/>
              </a:rPr>
              <a:t>external</a:t>
            </a:r>
            <a:r>
              <a:rPr lang="en-GB" sz="2300" dirty="0">
                <a:solidFill>
                  <a:srgbClr val="000066"/>
                </a:solidFill>
                <a:latin typeface="Arial Narrow" pitchFamily="34" charset="0"/>
                <a:ea typeface="Arial"/>
              </a:rPr>
              <a:t> </a:t>
            </a:r>
            <a:r>
              <a:rPr lang="en-GB" sz="2300" u="sng" dirty="0">
                <a:solidFill>
                  <a:srgbClr val="000066"/>
                </a:solidFill>
                <a:latin typeface="Arial Narrow" pitchFamily="34" charset="0"/>
                <a:ea typeface="Arial"/>
              </a:rPr>
              <a:t>entities</a:t>
            </a:r>
            <a:r>
              <a:rPr lang="en-GB" sz="2300" dirty="0">
                <a:solidFill>
                  <a:srgbClr val="000066"/>
                </a:solidFill>
                <a:latin typeface="Arial Narrow" pitchFamily="34" charset="0"/>
                <a:ea typeface="Arial"/>
              </a:rPr>
              <a:t> </a:t>
            </a:r>
            <a:r>
              <a:rPr lang="hr-HR" sz="2300" dirty="0" smtClean="0">
                <a:solidFill>
                  <a:srgbClr val="000066"/>
                </a:solidFill>
                <a:latin typeface="Arial Narrow" pitchFamily="34" charset="0"/>
                <a:ea typeface="Arial"/>
              </a:rPr>
              <a:t>and </a:t>
            </a:r>
            <a:r>
              <a:rPr lang="en-GB" sz="2300" b="1" dirty="0" smtClean="0">
                <a:solidFill>
                  <a:srgbClr val="000066"/>
                </a:solidFill>
                <a:latin typeface="Arial Narrow" pitchFamily="34" charset="0"/>
                <a:ea typeface="Arial"/>
              </a:rPr>
              <a:t>establishing</a:t>
            </a:r>
            <a:r>
              <a:rPr lang="en-GB" sz="2300" dirty="0" smtClean="0">
                <a:solidFill>
                  <a:srgbClr val="000066"/>
                </a:solidFill>
                <a:latin typeface="Arial Narrow" pitchFamily="34" charset="0"/>
                <a:ea typeface="Arial"/>
              </a:rPr>
              <a:t> </a:t>
            </a:r>
            <a:r>
              <a:rPr lang="en-GB" sz="2300" dirty="0">
                <a:solidFill>
                  <a:srgbClr val="000066"/>
                </a:solidFill>
                <a:latin typeface="Arial Narrow" pitchFamily="34" charset="0"/>
                <a:ea typeface="Arial"/>
              </a:rPr>
              <a:t>of </a:t>
            </a:r>
            <a:r>
              <a:rPr lang="en-GB" sz="2300" b="1" dirty="0">
                <a:solidFill>
                  <a:srgbClr val="000066"/>
                </a:solidFill>
                <a:latin typeface="Arial Narrow" pitchFamily="34" charset="0"/>
                <a:ea typeface="Arial"/>
              </a:rPr>
              <a:t>partnerships</a:t>
            </a:r>
            <a:r>
              <a:rPr lang="en-GB" sz="2300" dirty="0">
                <a:solidFill>
                  <a:srgbClr val="000066"/>
                </a:solidFill>
                <a:latin typeface="Arial Narrow" pitchFamily="34" charset="0"/>
                <a:ea typeface="Arial"/>
              </a:rPr>
              <a:t> with different regional groupings </a:t>
            </a:r>
            <a:endParaRPr lang="hr-HR" sz="2300" dirty="0" smtClean="0">
              <a:solidFill>
                <a:srgbClr val="000066"/>
              </a:solidFill>
              <a:latin typeface="Arial Narrow" pitchFamily="34" charset="0"/>
              <a:ea typeface="Arial"/>
            </a:endParaRPr>
          </a:p>
          <a:p>
            <a:pPr marL="714375" indent="-447675">
              <a:buSzPct val="80000"/>
            </a:pPr>
            <a:r>
              <a:rPr lang="hr-HR" sz="2300" i="1" dirty="0" smtClean="0">
                <a:solidFill>
                  <a:srgbClr val="000066"/>
                </a:solidFill>
                <a:latin typeface="Arial Narrow" pitchFamily="34" charset="0"/>
                <a:ea typeface="Arial"/>
              </a:rPr>
              <a:t>       </a:t>
            </a:r>
            <a:r>
              <a:rPr lang="en-GB" sz="2300" i="1" dirty="0" smtClean="0">
                <a:solidFill>
                  <a:srgbClr val="000066"/>
                </a:solidFill>
                <a:latin typeface="Arial Narrow" pitchFamily="34" charset="0"/>
                <a:ea typeface="Arial"/>
              </a:rPr>
              <a:t>(</a:t>
            </a:r>
            <a:r>
              <a:rPr lang="en-GB" sz="2300" i="1" dirty="0">
                <a:solidFill>
                  <a:srgbClr val="000066"/>
                </a:solidFill>
                <a:latin typeface="Arial Narrow" pitchFamily="34" charset="0"/>
                <a:ea typeface="Arial"/>
              </a:rPr>
              <a:t>oceanography, climate, hydrology, instrument calibration</a:t>
            </a:r>
            <a:r>
              <a:rPr lang="en-GB" sz="2300" dirty="0" smtClean="0">
                <a:solidFill>
                  <a:srgbClr val="000066"/>
                </a:solidFill>
                <a:latin typeface="Arial Narrow" pitchFamily="34" charset="0"/>
                <a:ea typeface="Arial"/>
              </a:rPr>
              <a:t>)</a:t>
            </a:r>
            <a:endParaRPr lang="en-US" altLang="en-US" sz="2300" dirty="0" smtClean="0">
              <a:solidFill>
                <a:srgbClr val="000066"/>
              </a:solidFill>
              <a:latin typeface="Arial Narrow"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
        <p:nvSpPr>
          <p:cNvPr id="6" name="Shape 237"/>
          <p:cNvSpPr txBox="1">
            <a:spLocks/>
          </p:cNvSpPr>
          <p:nvPr/>
        </p:nvSpPr>
        <p:spPr>
          <a:xfrm>
            <a:off x="250824" y="188900"/>
            <a:ext cx="8713790" cy="792187"/>
          </a:xfrm>
          <a:prstGeom prst="rect">
            <a:avLst/>
          </a:prstGeom>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sz="3200" b="1">
                <a:solidFill>
                  <a:schemeClr val="accent2"/>
                </a:solidFill>
                <a:latin typeface="Arial"/>
                <a:ea typeface="Arial"/>
                <a:cs typeface="Arial"/>
                <a:sym typeface="Arial"/>
              </a:defRPr>
            </a:pPr>
            <a:r>
              <a:rPr kumimoji="0" lang="en-US" sz="3200" b="1" i="0" u="none" strike="noStrike" kern="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Arial"/>
                <a:ea typeface="Arial"/>
                <a:cs typeface="Arial"/>
                <a:sym typeface="Arial"/>
              </a:rPr>
              <a:t>Proposed functionalities of RWC</a:t>
            </a:r>
          </a:p>
        </p:txBody>
      </p:sp>
    </p:spTree>
    <p:extLst>
      <p:ext uri="{BB962C8B-B14F-4D97-AF65-F5344CB8AC3E}">
        <p14:creationId xmlns:p14="http://schemas.microsoft.com/office/powerpoint/2010/main" val="37763890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bg/>
                                          </p:spTgt>
                                        </p:tgtEl>
                                        <p:attrNameLst>
                                          <p:attrName>style.visibility</p:attrName>
                                        </p:attrNameLst>
                                      </p:cBhvr>
                                      <p:to>
                                        <p:strVal val="visible"/>
                                      </p:to>
                                    </p:set>
                                    <p:animEffect transition="in" filter="randombar(horizontal)">
                                      <p:cBhvr>
                                        <p:cTn id="10" dur="500"/>
                                        <p:tgtEl>
                                          <p:spTgt spid="8196">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4" dur="500"/>
                                        <p:tgtEl>
                                          <p:spTgt spid="8196">
                                            <p:txEl>
                                              <p:pRg st="0" end="0"/>
                                            </p:txEl>
                                          </p:spTgt>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18" dur="500"/>
                                        <p:tgtEl>
                                          <p:spTgt spid="8196">
                                            <p:txEl>
                                              <p:pRg st="2" end="2"/>
                                            </p:txEl>
                                          </p:spTgt>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8196">
                                            <p:txEl>
                                              <p:pRg st="4" end="4"/>
                                            </p:txEl>
                                          </p:spTgt>
                                        </p:tgtEl>
                                        <p:attrNameLst>
                                          <p:attrName>style.visibility</p:attrName>
                                        </p:attrNameLst>
                                      </p:cBhvr>
                                      <p:to>
                                        <p:strVal val="visible"/>
                                      </p:to>
                                    </p:set>
                                    <p:animEffect transition="in" filter="randombar(horizontal)">
                                      <p:cBhvr>
                                        <p:cTn id="22" dur="500"/>
                                        <p:tgtEl>
                                          <p:spTgt spid="819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27" dur="500"/>
                                        <p:tgtEl>
                                          <p:spTgt spid="819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196">
                                            <p:txEl>
                                              <p:pRg st="8" end="8"/>
                                            </p:txEl>
                                          </p:spTgt>
                                        </p:tgtEl>
                                        <p:attrNameLst>
                                          <p:attrName>style.visibility</p:attrName>
                                        </p:attrNameLst>
                                      </p:cBhvr>
                                      <p:to>
                                        <p:strVal val="visible"/>
                                      </p:to>
                                    </p:set>
                                    <p:animEffect transition="in" filter="randombar(horizontal)">
                                      <p:cBhvr>
                                        <p:cTn id="32" dur="500"/>
                                        <p:tgtEl>
                                          <p:spTgt spid="8196">
                                            <p:txEl>
                                              <p:pRg st="8" end="8"/>
                                            </p:txEl>
                                          </p:spTgt>
                                        </p:tgtEl>
                                      </p:cBhvr>
                                    </p:animEffect>
                                  </p:childTnLst>
                                </p:cTn>
                              </p:par>
                            </p:childTnLst>
                          </p:cTn>
                        </p:par>
                        <p:par>
                          <p:cTn id="33" fill="hold">
                            <p:stCondLst>
                              <p:cond delay="500"/>
                            </p:stCondLst>
                            <p:childTnLst>
                              <p:par>
                                <p:cTn id="34" presetID="14" presetClass="entr" presetSubtype="10" fill="hold" grpId="0" nodeType="afterEffect">
                                  <p:stCondLst>
                                    <p:cond delay="0"/>
                                  </p:stCondLst>
                                  <p:childTnLst>
                                    <p:set>
                                      <p:cBhvr>
                                        <p:cTn id="35" dur="1" fill="hold">
                                          <p:stCondLst>
                                            <p:cond delay="0"/>
                                          </p:stCondLst>
                                        </p:cTn>
                                        <p:tgtEl>
                                          <p:spTgt spid="8196">
                                            <p:txEl>
                                              <p:pRg st="10" end="10"/>
                                            </p:txEl>
                                          </p:spTgt>
                                        </p:tgtEl>
                                        <p:attrNameLst>
                                          <p:attrName>style.visibility</p:attrName>
                                        </p:attrNameLst>
                                      </p:cBhvr>
                                      <p:to>
                                        <p:strVal val="visible"/>
                                      </p:to>
                                    </p:set>
                                    <p:animEffect transition="in" filter="randombar(horizontal)">
                                      <p:cBhvr>
                                        <p:cTn id="36" dur="500"/>
                                        <p:tgtEl>
                                          <p:spTgt spid="8196">
                                            <p:txEl>
                                              <p:pRg st="10" end="10"/>
                                            </p:txEl>
                                          </p:spTgt>
                                        </p:tgtEl>
                                      </p:cBhvr>
                                    </p:animEffect>
                                  </p:childTnLst>
                                </p:cTn>
                              </p:par>
                            </p:childTnLst>
                          </p:cTn>
                        </p:par>
                        <p:par>
                          <p:cTn id="37" fill="hold">
                            <p:stCondLst>
                              <p:cond delay="1000"/>
                            </p:stCondLst>
                            <p:childTnLst>
                              <p:par>
                                <p:cTn id="38" presetID="14" presetClass="entr" presetSubtype="10" fill="hold" grpId="0" nodeType="afterEffect">
                                  <p:stCondLst>
                                    <p:cond delay="0"/>
                                  </p:stCondLst>
                                  <p:childTnLst>
                                    <p:set>
                                      <p:cBhvr>
                                        <p:cTn id="39" dur="1" fill="hold">
                                          <p:stCondLst>
                                            <p:cond delay="0"/>
                                          </p:stCondLst>
                                        </p:cTn>
                                        <p:tgtEl>
                                          <p:spTgt spid="8196">
                                            <p:txEl>
                                              <p:pRg st="12" end="12"/>
                                            </p:txEl>
                                          </p:spTgt>
                                        </p:tgtEl>
                                        <p:attrNameLst>
                                          <p:attrName>style.visibility</p:attrName>
                                        </p:attrNameLst>
                                      </p:cBhvr>
                                      <p:to>
                                        <p:strVal val="visible"/>
                                      </p:to>
                                    </p:set>
                                    <p:animEffect transition="in" filter="randombar(horizontal)">
                                      <p:cBhvr>
                                        <p:cTn id="40" dur="500"/>
                                        <p:tgtEl>
                                          <p:spTgt spid="8196">
                                            <p:txEl>
                                              <p:pRg st="12" end="12"/>
                                            </p:txEl>
                                          </p:spTgt>
                                        </p:tgtEl>
                                      </p:cBhvr>
                                    </p:animEffect>
                                  </p:childTnLst>
                                </p:cTn>
                              </p:par>
                            </p:childTnLst>
                          </p:cTn>
                        </p:par>
                        <p:par>
                          <p:cTn id="41" fill="hold">
                            <p:stCondLst>
                              <p:cond delay="1500"/>
                            </p:stCondLst>
                            <p:childTnLst>
                              <p:par>
                                <p:cTn id="42" presetID="14" presetClass="entr" presetSubtype="10" fill="hold" grpId="0" nodeType="afterEffect">
                                  <p:stCondLst>
                                    <p:cond delay="0"/>
                                  </p:stCondLst>
                                  <p:childTnLst>
                                    <p:set>
                                      <p:cBhvr>
                                        <p:cTn id="43" dur="1" fill="hold">
                                          <p:stCondLst>
                                            <p:cond delay="0"/>
                                          </p:stCondLst>
                                        </p:cTn>
                                        <p:tgtEl>
                                          <p:spTgt spid="8196">
                                            <p:txEl>
                                              <p:pRg st="14" end="14"/>
                                            </p:txEl>
                                          </p:spTgt>
                                        </p:tgtEl>
                                        <p:attrNameLst>
                                          <p:attrName>style.visibility</p:attrName>
                                        </p:attrNameLst>
                                      </p:cBhvr>
                                      <p:to>
                                        <p:strVal val="visible"/>
                                      </p:to>
                                    </p:set>
                                    <p:animEffect transition="in" filter="randombar(horizontal)">
                                      <p:cBhvr>
                                        <p:cTn id="44" dur="500"/>
                                        <p:tgtEl>
                                          <p:spTgt spid="8196">
                                            <p:txEl>
                                              <p:pRg st="14" end="1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8196">
                                            <p:txEl>
                                              <p:pRg st="16" end="16"/>
                                            </p:txEl>
                                          </p:spTgt>
                                        </p:tgtEl>
                                        <p:attrNameLst>
                                          <p:attrName>style.visibility</p:attrName>
                                        </p:attrNameLst>
                                      </p:cBhvr>
                                      <p:to>
                                        <p:strVal val="visible"/>
                                      </p:to>
                                    </p:set>
                                    <p:animEffect transition="in" filter="randombar(horizontal)">
                                      <p:cBhvr>
                                        <p:cTn id="49" dur="500"/>
                                        <p:tgtEl>
                                          <p:spTgt spid="8196">
                                            <p:txEl>
                                              <p:pRg st="16" end="16"/>
                                            </p:txEl>
                                          </p:spTgt>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8196">
                                            <p:txEl>
                                              <p:pRg st="17" end="17"/>
                                            </p:txEl>
                                          </p:spTgt>
                                        </p:tgtEl>
                                        <p:attrNameLst>
                                          <p:attrName>style.visibility</p:attrName>
                                        </p:attrNameLst>
                                      </p:cBhvr>
                                      <p:to>
                                        <p:strVal val="visible"/>
                                      </p:to>
                                    </p:set>
                                    <p:animEffect transition="in" filter="randombar(horizontal)">
                                      <p:cBhvr>
                                        <p:cTn id="52" dur="500"/>
                                        <p:tgtEl>
                                          <p:spTgt spid="8196">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uiExpand="1" build="p"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
        <p:nvSpPr>
          <p:cNvPr id="6" name="Shape 237"/>
          <p:cNvSpPr txBox="1">
            <a:spLocks/>
          </p:cNvSpPr>
          <p:nvPr/>
        </p:nvSpPr>
        <p:spPr>
          <a:xfrm>
            <a:off x="250824" y="188900"/>
            <a:ext cx="8713790" cy="792187"/>
          </a:xfrm>
          <a:prstGeom prst="rect">
            <a:avLst/>
          </a:prstGeom>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sz="3200" b="1">
                <a:solidFill>
                  <a:schemeClr val="accent2"/>
                </a:solidFill>
                <a:latin typeface="Arial"/>
                <a:ea typeface="Arial"/>
                <a:cs typeface="Arial"/>
                <a:sym typeface="Arial"/>
              </a:defRPr>
            </a:pPr>
            <a:r>
              <a:rPr kumimoji="0" lang="en-US" sz="3200" b="1" i="0" u="none" strike="noStrike" kern="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Calibri" pitchFamily="34" charset="0"/>
                <a:ea typeface="Arial"/>
                <a:cs typeface="Arial"/>
                <a:sym typeface="Arial"/>
              </a:rPr>
              <a:t>Proposed functionalities of RWC</a:t>
            </a:r>
            <a:endParaRPr kumimoji="0" lang="hr-HR" sz="3200" b="1" i="0" u="none" strike="noStrike" kern="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Calibri" pitchFamily="34" charset="0"/>
              <a:ea typeface="Arial"/>
              <a:cs typeface="Arial"/>
              <a:sym typeface="Arial"/>
            </a:endParaRPr>
          </a:p>
          <a:p>
            <a:pPr marL="0" marR="0" lvl="0" indent="0" algn="ctr" defTabSz="685800" rtl="0" eaLnBrk="1" fontAlgn="auto" latinLnBrk="0" hangingPunct="1">
              <a:lnSpc>
                <a:spcPct val="100000"/>
              </a:lnSpc>
              <a:spcBef>
                <a:spcPts val="0"/>
              </a:spcBef>
              <a:spcAft>
                <a:spcPts val="0"/>
              </a:spcAft>
              <a:buClrTx/>
              <a:buSzTx/>
              <a:buFontTx/>
              <a:buNone/>
              <a:tabLst/>
              <a:defRPr sz="3200" b="1">
                <a:solidFill>
                  <a:schemeClr val="accent2"/>
                </a:solidFill>
                <a:latin typeface="Arial"/>
                <a:ea typeface="Arial"/>
                <a:cs typeface="Arial"/>
                <a:sym typeface="Arial"/>
              </a:defRPr>
            </a:pPr>
            <a:r>
              <a:rPr lang="hr-HR" sz="1800" b="1" dirty="0" smtClean="0">
                <a:solidFill>
                  <a:srgbClr val="000066"/>
                </a:solidFill>
                <a:effectLst>
                  <a:outerShdw blurRad="38100" dist="38100" dir="2700000" algn="tl">
                    <a:srgbClr val="000000">
                      <a:alpha val="43137"/>
                    </a:srgbClr>
                  </a:outerShdw>
                </a:effectLst>
                <a:latin typeface="Calibri" pitchFamily="34" charset="0"/>
                <a:ea typeface="Arial"/>
                <a:cs typeface="Arial"/>
                <a:sym typeface="Arial"/>
              </a:rPr>
              <a:t>Coordination, communication working packages</a:t>
            </a:r>
            <a:endParaRPr kumimoji="0" lang="en-US" sz="1800" b="1" i="0" u="none" strike="noStrike" kern="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Calibri" pitchFamily="34" charset="0"/>
              <a:ea typeface="Arial"/>
              <a:cs typeface="Arial"/>
              <a:sym typeface="Arial"/>
            </a:endParaRPr>
          </a:p>
        </p:txBody>
      </p:sp>
      <p:sp>
        <p:nvSpPr>
          <p:cNvPr id="7" name="Shape 238"/>
          <p:cNvSpPr txBox="1">
            <a:spLocks/>
          </p:cNvSpPr>
          <p:nvPr/>
        </p:nvSpPr>
        <p:spPr>
          <a:xfrm>
            <a:off x="0" y="1098544"/>
            <a:ext cx="9143999" cy="5007529"/>
          </a:xfrm>
          <a:prstGeom prst="rect">
            <a:avLst/>
          </a:prstGeom>
        </p:spPr>
        <p:txBody>
          <a:bodyPr/>
          <a:lstStyle/>
          <a:p>
            <a:pPr marL="254000" marR="0" lvl="0" indent="-254000" algn="l" defTabSz="832832" rtl="0" eaLnBrk="1" fontAlgn="auto" latinLnBrk="0" hangingPunct="1">
              <a:lnSpc>
                <a:spcPct val="90000"/>
              </a:lnSpc>
              <a:spcBef>
                <a:spcPts val="400"/>
              </a:spcBef>
              <a:spcAft>
                <a:spcPts val="0"/>
              </a:spcAft>
              <a:buClrTx/>
              <a:buSzPct val="130000"/>
              <a:buFont typeface="Arial" pitchFamily="34" charset="0"/>
              <a:buChar char="•"/>
              <a:tabLst/>
              <a:defRPr sz="2200">
                <a:latin typeface="Arial"/>
                <a:ea typeface="Arial"/>
                <a:cs typeface="Arial"/>
                <a:sym typeface="Arial"/>
              </a:defRPr>
            </a:pP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Coordination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1"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if implemented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as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Virtual Center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involving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more than one NMHSs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t>
            </a:r>
          </a:p>
          <a:p>
            <a:pPr marL="254000" marR="0" lvl="0" indent="-254000" algn="l" defTabSz="832832" rtl="0" eaLnBrk="1" fontAlgn="auto" latinLnBrk="0" hangingPunct="1">
              <a:lnSpc>
                <a:spcPct val="90000"/>
              </a:lnSpc>
              <a:spcBef>
                <a:spcPts val="400"/>
              </a:spcBef>
              <a:spcAft>
                <a:spcPts val="0"/>
              </a:spcAft>
              <a:buClrTx/>
              <a:buSzPct val="100000"/>
              <a:buFont typeface="Arial" pitchFamily="34" charset="0"/>
              <a:buChar char="•"/>
              <a:tabLst/>
              <a:defRPr sz="2200">
                <a:latin typeface="Arial"/>
                <a:ea typeface="Arial"/>
                <a:cs typeface="Arial"/>
                <a:sym typeface="Arial"/>
              </a:defRPr>
            </a:pPr>
            <a:endParaRPr kumimoji="0" lang="en-US" sz="8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762000" marR="0" lvl="1" indent="-254000" algn="l" defTabSz="832832" rtl="0" eaLnBrk="1" fontAlgn="auto" latinLnBrk="0" hangingPunct="1">
              <a:lnSpc>
                <a:spcPct val="90000"/>
              </a:lnSpc>
              <a:spcBef>
                <a:spcPts val="400"/>
              </a:spcBef>
              <a:spcAft>
                <a:spcPts val="0"/>
              </a:spcAft>
              <a:buClrTx/>
              <a:buSzPct val="90000"/>
              <a:buFont typeface="Wingdings" pitchFamily="2" charset="2"/>
              <a:buChar char="ü"/>
              <a:tabLst/>
              <a:defRPr sz="2200">
                <a:latin typeface="Arial"/>
                <a:ea typeface="Arial"/>
                <a:cs typeface="Arial"/>
                <a:sym typeface="Arial"/>
              </a:defRPr>
            </a:pP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Overarching</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coordination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and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communication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with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all RWCs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in the Region,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WMO Regional Office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relevant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RA Working Groups</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and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Task Teams RA</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WMO Secretariat</a:t>
            </a:r>
          </a:p>
          <a:p>
            <a:pPr marL="762000" marR="0" lvl="1" indent="-254000" algn="l" defTabSz="832832" rtl="0" eaLnBrk="1" fontAlgn="auto" latinLnBrk="0" hangingPunct="1">
              <a:lnSpc>
                <a:spcPct val="90000"/>
              </a:lnSpc>
              <a:spcBef>
                <a:spcPts val="400"/>
              </a:spcBef>
              <a:spcAft>
                <a:spcPts val="0"/>
              </a:spcAft>
              <a:buClrTx/>
              <a:buSzPct val="100000"/>
              <a:buFontTx/>
              <a:buNone/>
              <a:tabLst/>
              <a:defRPr sz="2200">
                <a:latin typeface="Arial"/>
                <a:ea typeface="Arial"/>
                <a:cs typeface="Arial"/>
                <a:sym typeface="Arial"/>
              </a:defRPr>
            </a:pPr>
            <a:endParaRPr kumimoji="0" lang="en-US" sz="8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254000" marR="0" lvl="0" indent="-254000" algn="l" defTabSz="832832" rtl="0" eaLnBrk="1" fontAlgn="auto" latinLnBrk="0" hangingPunct="1">
              <a:lnSpc>
                <a:spcPct val="90000"/>
              </a:lnSpc>
              <a:spcBef>
                <a:spcPts val="400"/>
              </a:spcBef>
              <a:spcAft>
                <a:spcPts val="0"/>
              </a:spcAft>
              <a:buClrTx/>
              <a:buSzPct val="130000"/>
              <a:buFont typeface="Arial" pitchFamily="34" charset="0"/>
              <a:buChar char="•"/>
              <a:tabLst/>
              <a:defRPr sz="2200">
                <a:latin typeface="Arial"/>
                <a:ea typeface="Arial"/>
                <a:cs typeface="Arial"/>
                <a:sym typeface="Arial"/>
              </a:defRPr>
            </a:pP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Communication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t>
            </a:r>
          </a:p>
          <a:p>
            <a:pPr marL="762000" marR="0" lvl="1" indent="-254000" algn="l" defTabSz="832832" rtl="0" eaLnBrk="1" fontAlgn="auto" latinLnBrk="0" hangingPunct="1">
              <a:lnSpc>
                <a:spcPct val="90000"/>
              </a:lnSpc>
              <a:spcBef>
                <a:spcPts val="400"/>
              </a:spcBef>
              <a:spcAft>
                <a:spcPts val="0"/>
              </a:spcAft>
              <a:buClrTx/>
              <a:buSzPct val="90000"/>
              <a:buFont typeface="Wingdings" pitchFamily="2" charset="2"/>
              <a:buChar char="ü"/>
              <a:tabLst/>
              <a:defRPr sz="2200">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Act as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Regional information resource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for Members concerning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various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aspects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of WIGOS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implementation</a:t>
            </a:r>
          </a:p>
          <a:p>
            <a:pPr marL="762000" marR="0" lvl="1" indent="-254000" algn="l" defTabSz="832832" rtl="0" eaLnBrk="1" fontAlgn="auto" latinLnBrk="0" hangingPunct="1">
              <a:lnSpc>
                <a:spcPct val="90000"/>
              </a:lnSpc>
              <a:spcBef>
                <a:spcPts val="400"/>
              </a:spcBef>
              <a:spcAft>
                <a:spcPts val="0"/>
              </a:spcAft>
              <a:buClrTx/>
              <a:buSzPct val="90000"/>
              <a:buFont typeface="Wingdings" pitchFamily="2" charset="2"/>
              <a:buChar char="ü"/>
              <a:tabLst/>
              <a:defRPr sz="2200">
                <a:latin typeface="Arial"/>
                <a:ea typeface="Arial"/>
                <a:cs typeface="Arial"/>
                <a:sym typeface="Arial"/>
              </a:defRPr>
            </a:pP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Collect</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and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document</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regional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experience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with WIGOS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implementation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and its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benefits</a:t>
            </a:r>
          </a:p>
          <a:p>
            <a:pPr marL="762000" marR="0" lvl="1" indent="-254000" algn="l" defTabSz="832832" rtl="0" eaLnBrk="1" fontAlgn="auto" latinLnBrk="0" hangingPunct="1">
              <a:lnSpc>
                <a:spcPct val="90000"/>
              </a:lnSpc>
              <a:spcBef>
                <a:spcPts val="400"/>
              </a:spcBef>
              <a:spcAft>
                <a:spcPts val="0"/>
              </a:spcAft>
              <a:buClrTx/>
              <a:buSzPct val="90000"/>
              <a:buFont typeface="Wingdings" pitchFamily="2" charset="2"/>
              <a:buChar char="ü"/>
              <a:tabLst/>
              <a:defRPr sz="2200">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Support for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education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&amp;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training</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in WIGOS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implementation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especially concerning</a:t>
            </a:r>
          </a:p>
          <a:p>
            <a:pPr marL="952500" marR="0" lvl="2" indent="-190500" algn="l" defTabSz="832832" rtl="0" eaLnBrk="1" fontAlgn="auto" latinLnBrk="0" hangingPunct="1">
              <a:lnSpc>
                <a:spcPct val="90000"/>
              </a:lnSpc>
              <a:spcBef>
                <a:spcPts val="400"/>
              </a:spcBef>
              <a:spcAft>
                <a:spcPts val="0"/>
              </a:spcAft>
              <a:buClrTx/>
              <a:buSzPct val="70000"/>
              <a:buFont typeface="Courier New" pitchFamily="49" charset="0"/>
              <a:buChar char="o"/>
              <a:tabLst/>
              <a:defRPr sz="2200">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Establishment of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partnerships</a:t>
            </a:r>
          </a:p>
          <a:p>
            <a:pPr marL="952500" marR="0" lvl="2" indent="-190500" algn="l" defTabSz="832832" rtl="0" eaLnBrk="1" fontAlgn="auto" latinLnBrk="0" hangingPunct="1">
              <a:lnSpc>
                <a:spcPct val="90000"/>
              </a:lnSpc>
              <a:spcBef>
                <a:spcPts val="400"/>
              </a:spcBef>
              <a:spcAft>
                <a:spcPts val="0"/>
              </a:spcAft>
              <a:buClrTx/>
              <a:buSzPct val="70000"/>
              <a:buFont typeface="Courier New" pitchFamily="49" charset="0"/>
              <a:buChar char="o"/>
              <a:tabLst/>
              <a:defRPr sz="2200">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WIGOS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metadata management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(OSCAR/Surface)</a:t>
            </a:r>
            <a:endParaRPr kumimoji="0" lang="en-US" sz="2200" b="0" i="0" u="none" strike="noStrike" kern="0" cap="none" spc="0" normalizeH="0" baseline="0" noProof="0" dirty="0">
              <a:ln>
                <a:noFill/>
              </a:ln>
              <a:solidFill>
                <a:srgbClr val="000066"/>
              </a:solidFill>
              <a:effectLst/>
              <a:uLnTx/>
              <a:uFillTx/>
              <a:latin typeface="Arial Narrow" pitchFamily="34" charset="0"/>
              <a:ea typeface="Arial"/>
              <a:cs typeface="Arial"/>
              <a:sym typeface="Arial"/>
            </a:endParaRPr>
          </a:p>
        </p:txBody>
      </p:sp>
    </p:spTree>
    <p:extLst>
      <p:ext uri="{BB962C8B-B14F-4D97-AF65-F5344CB8AC3E}">
        <p14:creationId xmlns:p14="http://schemas.microsoft.com/office/powerpoint/2010/main" val="37763890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bg/>
                                          </p:spTgt>
                                        </p:tgtEl>
                                        <p:attrNameLst>
                                          <p:attrName>style.visibility</p:attrName>
                                        </p:attrNameLst>
                                      </p:cBhvr>
                                      <p:to>
                                        <p:strVal val="visible"/>
                                      </p:to>
                                    </p:set>
                                    <p:animEffect transition="in" filter="randombar(horizontal)">
                                      <p:cBhvr>
                                        <p:cTn id="10" dur="500"/>
                                        <p:tgtEl>
                                          <p:spTgt spid="7">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4" dur="500"/>
                                        <p:tgtEl>
                                          <p:spTgt spid="7">
                                            <p:txEl>
                                              <p:pRg st="0" end="0"/>
                                            </p:txEl>
                                          </p:spTgt>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3" dur="500"/>
                                        <p:tgtEl>
                                          <p:spTgt spid="7">
                                            <p:txEl>
                                              <p:pRg st="4" end="4"/>
                                            </p:txEl>
                                          </p:spTgt>
                                        </p:tgtEl>
                                      </p:cBhvr>
                                    </p:animEffect>
                                  </p:childTnLst>
                                </p:cTn>
                              </p:par>
                            </p:childTnLst>
                          </p:cTn>
                        </p:par>
                        <p:par>
                          <p:cTn id="24" fill="hold">
                            <p:stCondLst>
                              <p:cond delay="500"/>
                            </p:stCondLst>
                            <p:childTnLst>
                              <p:par>
                                <p:cTn id="25" presetID="14" presetClass="entr" presetSubtype="10"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randombar(horizontal)">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randombar(horizontal)">
                                      <p:cBhvr>
                                        <p:cTn id="37" dur="500"/>
                                        <p:tgtEl>
                                          <p:spTgt spid="7">
                                            <p:txEl>
                                              <p:pRg st="7" end="7"/>
                                            </p:txEl>
                                          </p:spTgt>
                                        </p:tgtEl>
                                      </p:cBhvr>
                                    </p:animEffect>
                                  </p:childTnLst>
                                </p:cTn>
                              </p:par>
                            </p:childTnLst>
                          </p:cTn>
                        </p:par>
                        <p:par>
                          <p:cTn id="38" fill="hold">
                            <p:stCondLst>
                              <p:cond delay="500"/>
                            </p:stCondLst>
                            <p:childTnLst>
                              <p:par>
                                <p:cTn id="39" presetID="14" presetClass="entr" presetSubtype="10" fill="hold" grpId="0" nodeType="after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animEffect transition="in" filter="randombar(horizontal)">
                                      <p:cBhvr>
                                        <p:cTn id="41" dur="500"/>
                                        <p:tgtEl>
                                          <p:spTgt spid="7">
                                            <p:txEl>
                                              <p:pRg st="8" end="8"/>
                                            </p:txEl>
                                          </p:spTgt>
                                        </p:tgtEl>
                                      </p:cBhvr>
                                    </p:animEffect>
                                  </p:childTnLst>
                                </p:cTn>
                              </p:par>
                            </p:childTnLst>
                          </p:cTn>
                        </p:par>
                        <p:par>
                          <p:cTn id="42" fill="hold">
                            <p:stCondLst>
                              <p:cond delay="1000"/>
                            </p:stCondLst>
                            <p:childTnLst>
                              <p:par>
                                <p:cTn id="43" presetID="14" presetClass="entr" presetSubtype="10" fill="hold" grpId="0" nodeType="afterEffect">
                                  <p:stCondLst>
                                    <p:cond delay="0"/>
                                  </p:stCondLst>
                                  <p:childTnLst>
                                    <p:set>
                                      <p:cBhvr>
                                        <p:cTn id="44" dur="1" fill="hold">
                                          <p:stCondLst>
                                            <p:cond delay="0"/>
                                          </p:stCondLst>
                                        </p:cTn>
                                        <p:tgtEl>
                                          <p:spTgt spid="7">
                                            <p:txEl>
                                              <p:pRg st="9" end="9"/>
                                            </p:txEl>
                                          </p:spTgt>
                                        </p:tgtEl>
                                        <p:attrNameLst>
                                          <p:attrName>style.visibility</p:attrName>
                                        </p:attrNameLst>
                                      </p:cBhvr>
                                      <p:to>
                                        <p:strVal val="visible"/>
                                      </p:to>
                                    </p:set>
                                    <p:animEffect transition="in" filter="randombar(horizontal)">
                                      <p:cBhvr>
                                        <p:cTn id="45"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
        <p:nvSpPr>
          <p:cNvPr id="6" name="Shape 237"/>
          <p:cNvSpPr txBox="1">
            <a:spLocks/>
          </p:cNvSpPr>
          <p:nvPr/>
        </p:nvSpPr>
        <p:spPr>
          <a:xfrm>
            <a:off x="-1" y="131750"/>
            <a:ext cx="9143999" cy="792187"/>
          </a:xfrm>
          <a:prstGeom prst="rect">
            <a:avLst/>
          </a:prstGeom>
        </p:spPr>
        <p:txBody>
          <a:bodyPr anchor="ctr"/>
          <a:lstStyle/>
          <a:p>
            <a:pPr lvl="0" algn="ctr" defTabSz="685800" hangingPunct="1">
              <a:defRPr sz="3200" b="1">
                <a:solidFill>
                  <a:schemeClr val="accent2"/>
                </a:solidFill>
                <a:latin typeface="Arial"/>
                <a:ea typeface="Arial"/>
                <a:cs typeface="Arial"/>
                <a:sym typeface="Arial"/>
              </a:defRPr>
            </a:pPr>
            <a:r>
              <a:rPr lang="en-US" sz="3000" b="1" dirty="0" smtClean="0">
                <a:solidFill>
                  <a:srgbClr val="000066"/>
                </a:solidFill>
                <a:effectLst>
                  <a:outerShdw blurRad="38100" dist="38100" dir="2700000" algn="tl">
                    <a:srgbClr val="000000">
                      <a:alpha val="43137"/>
                    </a:srgbClr>
                  </a:outerShdw>
                </a:effectLst>
                <a:latin typeface="Calibri" pitchFamily="34" charset="0"/>
                <a:ea typeface="Arial"/>
                <a:cs typeface="Arial"/>
                <a:sym typeface="Arial"/>
              </a:rPr>
              <a:t>Implementation of  Regional WIGOS Centers</a:t>
            </a:r>
            <a:endParaRPr lang="hr-HR" sz="3000" b="1" dirty="0" smtClean="0">
              <a:solidFill>
                <a:srgbClr val="000066"/>
              </a:solidFill>
              <a:effectLst>
                <a:outerShdw blurRad="38100" dist="38100" dir="2700000" algn="tl">
                  <a:srgbClr val="000000">
                    <a:alpha val="43137"/>
                  </a:srgbClr>
                </a:outerShdw>
              </a:effectLst>
              <a:latin typeface="Calibri" pitchFamily="34" charset="0"/>
              <a:ea typeface="Arial"/>
              <a:cs typeface="Arial"/>
              <a:sym typeface="Arial"/>
            </a:endParaRPr>
          </a:p>
        </p:txBody>
      </p:sp>
      <p:sp>
        <p:nvSpPr>
          <p:cNvPr id="8" name="Shape 245"/>
          <p:cNvSpPr txBox="1">
            <a:spLocks/>
          </p:cNvSpPr>
          <p:nvPr/>
        </p:nvSpPr>
        <p:spPr>
          <a:xfrm>
            <a:off x="238125" y="1073144"/>
            <a:ext cx="8642350" cy="5259923"/>
          </a:xfrm>
          <a:prstGeom prst="rect">
            <a:avLst/>
          </a:prstGeom>
        </p:spPr>
        <p:txBody>
          <a:bodyPr>
            <a:noAutofit/>
          </a:bodyPr>
          <a:lstStyle/>
          <a:p>
            <a:pPr marL="223787" marR="0" lvl="0" indent="-223787" algn="l" defTabSz="774533" rtl="0" eaLnBrk="1" fontAlgn="auto" latinLnBrk="0" hangingPunct="1">
              <a:lnSpc>
                <a:spcPct val="90000"/>
              </a:lnSpc>
              <a:spcBef>
                <a:spcPts val="300"/>
              </a:spcBef>
              <a:spcAft>
                <a:spcPts val="0"/>
              </a:spcAft>
              <a:buClrTx/>
              <a:buSzPct val="130000"/>
              <a:buFontTx/>
              <a:buChar char="•"/>
              <a:tabLst/>
              <a:defRPr sz="2232">
                <a:latin typeface="Arial"/>
                <a:ea typeface="Arial"/>
                <a:cs typeface="Arial"/>
                <a:sym typeface="Arial"/>
              </a:defRPr>
            </a:pP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Difficult</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for most NMHSs to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identify</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new</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resources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for such entities</a:t>
            </a:r>
          </a:p>
          <a:p>
            <a:pPr marL="223787" marR="0" lvl="0" indent="-223787" algn="l" defTabSz="774533" rtl="0" eaLnBrk="1" fontAlgn="auto" latinLnBrk="0" hangingPunct="1">
              <a:lnSpc>
                <a:spcPct val="90000"/>
              </a:lnSpc>
              <a:spcBef>
                <a:spcPts val="300"/>
              </a:spcBef>
              <a:spcAft>
                <a:spcPts val="0"/>
              </a:spcAft>
              <a:buClrTx/>
              <a:buSzPct val="130000"/>
              <a:buFontTx/>
              <a:buNone/>
              <a:tabLst/>
              <a:defRPr sz="2232">
                <a:latin typeface="Arial"/>
                <a:ea typeface="Arial"/>
                <a:cs typeface="Arial"/>
                <a:sym typeface="Arial"/>
              </a:defRPr>
            </a:pPr>
            <a:endParaRPr kumimoji="0" lang="en-US" sz="8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223787" marR="0" lvl="0" indent="-223787" algn="l" defTabSz="774533" rtl="0" eaLnBrk="1" fontAlgn="auto" latinLnBrk="0" hangingPunct="1">
              <a:lnSpc>
                <a:spcPct val="90000"/>
              </a:lnSpc>
              <a:spcBef>
                <a:spcPts val="300"/>
              </a:spcBef>
              <a:spcAft>
                <a:spcPts val="0"/>
              </a:spcAft>
              <a:buClrTx/>
              <a:buSzPct val="130000"/>
              <a:buFontTx/>
              <a:buChar char="•"/>
              <a:tabLst/>
              <a:defRPr sz="2232">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However, it is felt that it would be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attractive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for many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Members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to take on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responsibility</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for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one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or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more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functionalities</a:t>
            </a:r>
          </a:p>
          <a:p>
            <a:pPr marL="223787" marR="0" lvl="0" indent="-223787" algn="l" defTabSz="774533" rtl="0" eaLnBrk="1" fontAlgn="auto" latinLnBrk="0" hangingPunct="1">
              <a:lnSpc>
                <a:spcPct val="90000"/>
              </a:lnSpc>
              <a:spcBef>
                <a:spcPts val="300"/>
              </a:spcBef>
              <a:spcAft>
                <a:spcPts val="0"/>
              </a:spcAft>
              <a:buClrTx/>
              <a:buSzPct val="130000"/>
              <a:buFontTx/>
              <a:buNone/>
              <a:tabLst/>
              <a:defRPr sz="2232">
                <a:latin typeface="Arial"/>
                <a:ea typeface="Arial"/>
                <a:cs typeface="Arial"/>
                <a:sym typeface="Arial"/>
              </a:defRPr>
            </a:pPr>
            <a:endParaRPr kumimoji="0" lang="en-US" sz="8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223787" marR="0" lvl="0" indent="-223787" algn="l" defTabSz="774533" rtl="0" eaLnBrk="1" fontAlgn="auto" latinLnBrk="0" hangingPunct="1">
              <a:lnSpc>
                <a:spcPct val="90000"/>
              </a:lnSpc>
              <a:spcBef>
                <a:spcPts val="300"/>
              </a:spcBef>
              <a:spcAft>
                <a:spcPts val="0"/>
              </a:spcAft>
              <a:buClrTx/>
              <a:buSzPct val="130000"/>
              <a:buFontTx/>
              <a:buChar char="•"/>
              <a:tabLst/>
              <a:defRPr sz="2232">
                <a:latin typeface="Arial"/>
                <a:ea typeface="Arial"/>
                <a:cs typeface="Arial"/>
                <a:sym typeface="Arial"/>
              </a:defRPr>
            </a:pP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RA-VI</a:t>
            </a:r>
          </a:p>
          <a:p>
            <a:pPr marL="223787" marR="0" lvl="0" indent="-223787" algn="l" defTabSz="774533" rtl="0" eaLnBrk="1" fontAlgn="auto" latinLnBrk="0" hangingPunct="1">
              <a:lnSpc>
                <a:spcPct val="90000"/>
              </a:lnSpc>
              <a:spcBef>
                <a:spcPts val="300"/>
              </a:spcBef>
              <a:spcAft>
                <a:spcPts val="0"/>
              </a:spcAft>
              <a:buClrTx/>
              <a:buSzPct val="130000"/>
              <a:buFontTx/>
              <a:buNone/>
              <a:tabLst/>
              <a:defRPr sz="2232">
                <a:latin typeface="Arial"/>
                <a:ea typeface="Arial"/>
                <a:cs typeface="Arial"/>
                <a:sym typeface="Arial"/>
              </a:defRPr>
            </a:pPr>
            <a:endParaRPr kumimoji="0" lang="en-US" sz="8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578117" marR="0" lvl="1" indent="-223787" algn="l" defTabSz="774533" rtl="0" eaLnBrk="1" fontAlgn="auto" latinLnBrk="0" hangingPunct="1">
              <a:lnSpc>
                <a:spcPct val="90000"/>
              </a:lnSpc>
              <a:spcBef>
                <a:spcPts val="300"/>
              </a:spcBef>
              <a:spcAft>
                <a:spcPts val="0"/>
              </a:spcAft>
              <a:buClrTx/>
              <a:buSzPct val="90000"/>
              <a:buFont typeface="Wingdings" pitchFamily="2" charset="2"/>
              <a:buChar char="ü"/>
              <a:tabLst/>
              <a:defRPr sz="2232">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RWCs could be implemented as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virtual centers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where a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group of NMHSs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would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share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the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relevant tasks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between them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under</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the overall coordination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of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one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of them (</a:t>
            </a:r>
            <a:r>
              <a:rPr kumimoji="0" lang="en-US" sz="2200" b="0" i="1"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illustrated in the next slide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t>
            </a:r>
          </a:p>
          <a:p>
            <a:pPr marL="578117" marR="0" lvl="1" indent="-223787" algn="l" defTabSz="774533" rtl="0" eaLnBrk="1" fontAlgn="auto" latinLnBrk="0" hangingPunct="1">
              <a:lnSpc>
                <a:spcPct val="90000"/>
              </a:lnSpc>
              <a:spcBef>
                <a:spcPts val="300"/>
              </a:spcBef>
              <a:spcAft>
                <a:spcPts val="0"/>
              </a:spcAft>
              <a:buClrTx/>
              <a:buSzPct val="90000"/>
              <a:buFontTx/>
              <a:buNone/>
              <a:tabLst/>
              <a:defRPr sz="2232">
                <a:latin typeface="Arial"/>
                <a:ea typeface="Arial"/>
                <a:cs typeface="Arial"/>
                <a:sym typeface="Arial"/>
              </a:defRPr>
            </a:pPr>
            <a:endParaRPr kumimoji="0" lang="en-US" sz="5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578117" marR="0" lvl="1" indent="-223787" algn="l" defTabSz="774533" rtl="0" eaLnBrk="1" fontAlgn="auto" latinLnBrk="0" hangingPunct="1">
              <a:lnSpc>
                <a:spcPct val="90000"/>
              </a:lnSpc>
              <a:spcBef>
                <a:spcPts val="300"/>
              </a:spcBef>
              <a:spcAft>
                <a:spcPts val="0"/>
              </a:spcAft>
              <a:buClrTx/>
              <a:buSzPct val="90000"/>
              <a:buFont typeface="Wingdings" pitchFamily="2" charset="2"/>
              <a:buChar char="ü"/>
              <a:tabLst/>
              <a:defRPr sz="2232">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RWCs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need not cover the Region as a whole</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tasks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could be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shared</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between</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Regional WIGOS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Centers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covering </a:t>
            </a:r>
            <a:r>
              <a:rPr kumimoji="0" lang="en-US" sz="2200" b="1" i="0" u="none" strike="noStrike" kern="0" cap="none" spc="0" normalizeH="0" baseline="0" noProof="0" dirty="0" err="1" smtClean="0">
                <a:ln>
                  <a:noFill/>
                </a:ln>
                <a:solidFill>
                  <a:srgbClr val="000066"/>
                </a:solidFill>
                <a:effectLst/>
                <a:uLnTx/>
                <a:uFillTx/>
                <a:latin typeface="Arial Narrow" pitchFamily="34" charset="0"/>
                <a:ea typeface="Arial"/>
                <a:cs typeface="Arial"/>
                <a:sym typeface="Arial"/>
              </a:rPr>
              <a:t>subregions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with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areas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of </a:t>
            </a:r>
            <a:r>
              <a:rPr kumimoji="0" lang="en-US" sz="2200" b="1" i="0" u="none" strike="noStrike" kern="0" cap="none" spc="0" normalizeH="0" baseline="0" noProof="0" dirty="0" err="1" smtClean="0">
                <a:ln>
                  <a:noFill/>
                </a:ln>
                <a:solidFill>
                  <a:srgbClr val="000066"/>
                </a:solidFill>
                <a:effectLst/>
                <a:uLnTx/>
                <a:uFillTx/>
                <a:latin typeface="Arial Narrow" pitchFamily="34" charset="0"/>
                <a:ea typeface="Arial"/>
                <a:cs typeface="Arial"/>
                <a:sym typeface="Arial"/>
              </a:rPr>
              <a:t>responsibilty</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aligned</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with existing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geographic</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or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linguistic</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boundaries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within the Region</a:t>
            </a:r>
          </a:p>
          <a:p>
            <a:pPr marL="578117" marR="0" lvl="1" indent="-223787" algn="l" defTabSz="774533" rtl="0" eaLnBrk="1" fontAlgn="auto" latinLnBrk="0" hangingPunct="1">
              <a:lnSpc>
                <a:spcPct val="90000"/>
              </a:lnSpc>
              <a:spcBef>
                <a:spcPts val="300"/>
              </a:spcBef>
              <a:spcAft>
                <a:spcPts val="0"/>
              </a:spcAft>
              <a:buClrTx/>
              <a:buSzPct val="90000"/>
              <a:buFontTx/>
              <a:buNone/>
              <a:tabLst/>
              <a:defRPr sz="2232">
                <a:latin typeface="Arial"/>
                <a:ea typeface="Arial"/>
                <a:cs typeface="Arial"/>
                <a:sym typeface="Arial"/>
              </a:defRPr>
            </a:pPr>
            <a:endParaRPr kumimoji="0" lang="en-US" sz="5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578117" marR="0" lvl="1" indent="-223787" algn="l" defTabSz="774533" rtl="0" eaLnBrk="1" fontAlgn="auto" latinLnBrk="0" hangingPunct="1">
              <a:lnSpc>
                <a:spcPct val="90000"/>
              </a:lnSpc>
              <a:spcBef>
                <a:spcPts val="300"/>
              </a:spcBef>
              <a:spcAft>
                <a:spcPts val="0"/>
              </a:spcAft>
              <a:buClrTx/>
              <a:buSzPct val="90000"/>
              <a:buFont typeface="Wingdings" pitchFamily="2" charset="2"/>
              <a:buChar char="ü"/>
              <a:tabLst/>
              <a:defRPr sz="2232">
                <a:latin typeface="Arial"/>
                <a:ea typeface="Arial"/>
                <a:cs typeface="Arial"/>
                <a:sym typeface="Arial"/>
              </a:defRPr>
            </a:pP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In RA-VI, the existing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EUMETNET</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activities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could be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strengthened</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and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broadened</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to </a:t>
            </a:r>
            <a:r>
              <a:rPr kumimoji="0" lang="en-US" sz="22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encompass</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2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several intended RWC functionalities </a:t>
            </a:r>
            <a:r>
              <a:rPr kumimoji="0" lang="en-US" sz="22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at the WMO level</a:t>
            </a:r>
            <a:endParaRPr kumimoji="0" lang="en-US" sz="2200" b="0" i="0" u="none" strike="noStrike" kern="0" cap="none" spc="0" normalizeH="0" baseline="0" noProof="0" dirty="0">
              <a:ln>
                <a:noFill/>
              </a:ln>
              <a:solidFill>
                <a:srgbClr val="000066"/>
              </a:solidFill>
              <a:effectLst/>
              <a:uLnTx/>
              <a:uFillTx/>
              <a:latin typeface="Arial Narrow" pitchFamily="34" charset="0"/>
              <a:ea typeface="Arial"/>
              <a:cs typeface="Arial"/>
              <a:sym typeface="Arial"/>
            </a:endParaRPr>
          </a:p>
        </p:txBody>
      </p:sp>
    </p:spTree>
    <p:extLst>
      <p:ext uri="{BB962C8B-B14F-4D97-AF65-F5344CB8AC3E}">
        <p14:creationId xmlns:p14="http://schemas.microsoft.com/office/powerpoint/2010/main" val="37763890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bg/>
                                          </p:spTgt>
                                        </p:tgtEl>
                                        <p:attrNameLst>
                                          <p:attrName>style.visibility</p:attrName>
                                        </p:attrNameLst>
                                      </p:cBhvr>
                                      <p:to>
                                        <p:strVal val="visible"/>
                                      </p:to>
                                    </p:set>
                                    <p:animEffect transition="in" filter="randombar(horizontal)">
                                      <p:cBhvr>
                                        <p:cTn id="10" dur="500"/>
                                        <p:tgtEl>
                                          <p:spTgt spid="8">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9" dur="500"/>
                                        <p:tgtEl>
                                          <p:spTgt spid="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randombar(horizontal)">
                                      <p:cBhvr>
                                        <p:cTn id="24" dur="500"/>
                                        <p:tgtEl>
                                          <p:spTgt spid="8">
                                            <p:txEl>
                                              <p:pRg st="4" end="4"/>
                                            </p:txEl>
                                          </p:spTgt>
                                        </p:tgtEl>
                                      </p:cBhvr>
                                    </p:animEffect>
                                  </p:childTnLst>
                                </p:cTn>
                              </p:par>
                            </p:childTnLst>
                          </p:cTn>
                        </p:par>
                        <p:par>
                          <p:cTn id="25" fill="hold">
                            <p:stCondLst>
                              <p:cond delay="500"/>
                            </p:stCondLst>
                            <p:childTnLst>
                              <p:par>
                                <p:cTn id="26" presetID="14" presetClass="entr" presetSubtype="10" fill="hold" grpId="0" nodeType="after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randombar(horizontal)">
                                      <p:cBhvr>
                                        <p:cTn id="28" dur="500"/>
                                        <p:tgtEl>
                                          <p:spTgt spid="8">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animEffect transition="in" filter="randombar(horizontal)">
                                      <p:cBhvr>
                                        <p:cTn id="33" dur="500"/>
                                        <p:tgtEl>
                                          <p:spTgt spid="8">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8">
                                            <p:txEl>
                                              <p:pRg st="10" end="10"/>
                                            </p:txEl>
                                          </p:spTgt>
                                        </p:tgtEl>
                                        <p:attrNameLst>
                                          <p:attrName>style.visibility</p:attrName>
                                        </p:attrNameLst>
                                      </p:cBhvr>
                                      <p:to>
                                        <p:strVal val="visible"/>
                                      </p:to>
                                    </p:set>
                                    <p:animEffect transition="in" filter="randombar(horizontal)">
                                      <p:cBhvr>
                                        <p:cTn id="38"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
        <p:nvSpPr>
          <p:cNvPr id="6" name="Shape 237"/>
          <p:cNvSpPr txBox="1">
            <a:spLocks/>
          </p:cNvSpPr>
          <p:nvPr/>
        </p:nvSpPr>
        <p:spPr>
          <a:xfrm>
            <a:off x="-1" y="131750"/>
            <a:ext cx="9143999" cy="792187"/>
          </a:xfrm>
          <a:prstGeom prst="rect">
            <a:avLst/>
          </a:prstGeom>
        </p:spPr>
        <p:txBody>
          <a:bodyPr anchor="ctr"/>
          <a:lstStyle/>
          <a:p>
            <a:pPr lvl="0" algn="ctr" defTabSz="685800" hangingPunct="1">
              <a:defRPr sz="3200" b="1">
                <a:solidFill>
                  <a:schemeClr val="accent2"/>
                </a:solidFill>
                <a:latin typeface="Arial"/>
                <a:ea typeface="Arial"/>
                <a:cs typeface="Arial"/>
                <a:sym typeface="Arial"/>
              </a:defRPr>
            </a:pPr>
            <a:r>
              <a:rPr lang="en-US" sz="3200" b="1" dirty="0" smtClean="0">
                <a:solidFill>
                  <a:srgbClr val="000066"/>
                </a:solidFill>
                <a:effectLst>
                  <a:outerShdw blurRad="38100" dist="38100" dir="2700000" algn="tl">
                    <a:srgbClr val="000000">
                      <a:alpha val="43137"/>
                    </a:srgbClr>
                  </a:outerShdw>
                </a:effectLst>
                <a:latin typeface="Calibri" pitchFamily="34" charset="0"/>
                <a:ea typeface="Arial"/>
                <a:cs typeface="Arial"/>
                <a:sym typeface="Arial"/>
              </a:rPr>
              <a:t>Structure of (virtual) RWC in RA VI</a:t>
            </a:r>
          </a:p>
        </p:txBody>
      </p:sp>
      <p:pic>
        <p:nvPicPr>
          <p:cNvPr id="7" name="image.png"/>
          <p:cNvPicPr>
            <a:picLocks noChangeAspect="1"/>
          </p:cNvPicPr>
          <p:nvPr/>
        </p:nvPicPr>
        <p:blipFill>
          <a:blip r:embed="rId3">
            <a:extLst/>
          </a:blip>
          <a:stretch>
            <a:fillRect/>
          </a:stretch>
        </p:blipFill>
        <p:spPr>
          <a:xfrm>
            <a:off x="133350" y="1697037"/>
            <a:ext cx="8931275" cy="4224338"/>
          </a:xfrm>
          <a:prstGeom prst="rect">
            <a:avLst/>
          </a:prstGeom>
          <a:ln w="12700">
            <a:miter lim="400000"/>
          </a:ln>
        </p:spPr>
      </p:pic>
    </p:spTree>
    <p:extLst>
      <p:ext uri="{BB962C8B-B14F-4D97-AF65-F5344CB8AC3E}">
        <p14:creationId xmlns:p14="http://schemas.microsoft.com/office/powerpoint/2010/main" val="37763890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3600" b="1" dirty="0"/>
              <a:t>Draft Decision 5.1(1)/1 (EC-68)</a:t>
            </a:r>
            <a:r>
              <a:rPr lang="en-US" sz="3600" b="1" dirty="0"/>
              <a:t/>
            </a:r>
            <a:br>
              <a:rPr lang="en-US" sz="3600" b="1" dirty="0"/>
            </a:br>
            <a:r>
              <a:rPr lang="en-GB" sz="3600" b="1" cap="all" dirty="0"/>
              <a:t>WMO Regional WIGOS </a:t>
            </a:r>
            <a:r>
              <a:rPr lang="en-GB" sz="3600" b="1" cap="all" dirty="0" smtClean="0"/>
              <a:t>Centres</a:t>
            </a:r>
            <a:endParaRPr lang="en-US" dirty="0"/>
          </a:p>
        </p:txBody>
      </p:sp>
      <p:sp>
        <p:nvSpPr>
          <p:cNvPr id="7" name="Content Placeholder 6"/>
          <p:cNvSpPr>
            <a:spLocks noGrp="1"/>
          </p:cNvSpPr>
          <p:nvPr>
            <p:ph idx="1"/>
          </p:nvPr>
        </p:nvSpPr>
        <p:spPr>
          <a:xfrm>
            <a:off x="215899" y="1628775"/>
            <a:ext cx="8748713" cy="4467225"/>
          </a:xfrm>
        </p:spPr>
        <p:txBody>
          <a:bodyPr/>
          <a:lstStyle/>
          <a:p>
            <a:r>
              <a:rPr lang="en-GB" dirty="0" smtClean="0"/>
              <a:t>THE </a:t>
            </a:r>
            <a:r>
              <a:rPr lang="en-GB" dirty="0"/>
              <a:t>EXECUTIVE COUNCIL,</a:t>
            </a:r>
            <a:endParaRPr lang="en-US" dirty="0"/>
          </a:p>
          <a:p>
            <a:r>
              <a:rPr lang="en-GB" sz="2800" b="1" dirty="0"/>
              <a:t>Recognizes</a:t>
            </a:r>
            <a:r>
              <a:rPr lang="en-GB" sz="2800" dirty="0"/>
              <a:t> the critical role that Regional WIGOS Centres (RWCs) will play in advancing operation of WIGOS and providing regional coordination, technical guidance, assistance and advice to Members and regional associations;</a:t>
            </a:r>
            <a:endParaRPr lang="en-US" sz="2800" dirty="0"/>
          </a:p>
          <a:p>
            <a:r>
              <a:rPr lang="en-GB" sz="2800" b="1" dirty="0"/>
              <a:t>Recognizes</a:t>
            </a:r>
            <a:r>
              <a:rPr lang="en-GB" sz="2800" dirty="0"/>
              <a:t> that the Regions differ and that such differences will need to be taken into account in establishing and operating RWCs that address the specific Members’ needs and circumstances of the respective Region</a:t>
            </a:r>
            <a:r>
              <a:rPr lang="en-GB" sz="2800" dirty="0" smtClean="0"/>
              <a:t>;</a:t>
            </a:r>
            <a:endParaRPr lang="en-US" sz="2800" dirty="0"/>
          </a:p>
        </p:txBody>
      </p:sp>
      <p:sp>
        <p:nvSpPr>
          <p:cNvPr id="5" name="Slide Number Placeholder 4"/>
          <p:cNvSpPr>
            <a:spLocks noGrp="1"/>
          </p:cNvSpPr>
          <p:nvPr>
            <p:ph type="sldNum" sz="quarter" idx="12"/>
          </p:nvPr>
        </p:nvSpPr>
        <p:spPr/>
        <p:txBody>
          <a:bodyPr/>
          <a:lstStyle/>
          <a:p>
            <a:pPr>
              <a:defRPr/>
            </a:pPr>
            <a:fld id="{94FD21BF-C6B8-3349-97FD-333A479C4790}" type="slidenum">
              <a:rPr lang="en-US" smtClean="0"/>
              <a:pPr>
                <a:defRPr/>
              </a:pPr>
              <a:t>2</a:t>
            </a:fld>
            <a:endParaRPr lang="en-US"/>
          </a:p>
        </p:txBody>
      </p:sp>
    </p:spTree>
    <p:extLst>
      <p:ext uri="{BB962C8B-B14F-4D97-AF65-F5344CB8AC3E}">
        <p14:creationId xmlns:p14="http://schemas.microsoft.com/office/powerpoint/2010/main" val="3634357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
        <p:nvSpPr>
          <p:cNvPr id="6" name="Shape 237"/>
          <p:cNvSpPr txBox="1">
            <a:spLocks/>
          </p:cNvSpPr>
          <p:nvPr/>
        </p:nvSpPr>
        <p:spPr>
          <a:xfrm>
            <a:off x="-1" y="131750"/>
            <a:ext cx="9143999" cy="792187"/>
          </a:xfrm>
          <a:prstGeom prst="rect">
            <a:avLst/>
          </a:prstGeom>
        </p:spPr>
        <p:txBody>
          <a:bodyPr anchor="ctr"/>
          <a:lstStyle/>
          <a:p>
            <a:pPr lvl="0" algn="ctr" defTabSz="685800" hangingPunct="1">
              <a:defRPr sz="3200" b="1">
                <a:solidFill>
                  <a:schemeClr val="accent2"/>
                </a:solidFill>
                <a:latin typeface="Arial"/>
                <a:ea typeface="Arial"/>
                <a:cs typeface="Arial"/>
                <a:sym typeface="Arial"/>
              </a:defRPr>
            </a:pPr>
            <a:r>
              <a:rPr lang="en-US" sz="3600" b="1" dirty="0" smtClean="0">
                <a:solidFill>
                  <a:srgbClr val="000066"/>
                </a:solidFill>
                <a:effectLst>
                  <a:outerShdw blurRad="38100" dist="38100" dir="2700000" algn="tl">
                    <a:srgbClr val="000000">
                      <a:alpha val="43137"/>
                    </a:srgbClr>
                  </a:outerShdw>
                </a:effectLst>
                <a:latin typeface="Calibri" pitchFamily="34" charset="0"/>
                <a:ea typeface="Arial"/>
                <a:cs typeface="Arial"/>
                <a:sym typeface="Arial"/>
              </a:rPr>
              <a:t>Next steps</a:t>
            </a:r>
          </a:p>
        </p:txBody>
      </p:sp>
      <p:sp>
        <p:nvSpPr>
          <p:cNvPr id="8" name="Shape 252"/>
          <p:cNvSpPr txBox="1">
            <a:spLocks/>
          </p:cNvSpPr>
          <p:nvPr/>
        </p:nvSpPr>
        <p:spPr>
          <a:xfrm>
            <a:off x="250824" y="1151467"/>
            <a:ext cx="8642350" cy="4593878"/>
          </a:xfrm>
          <a:prstGeom prst="rect">
            <a:avLst/>
          </a:prstGeom>
        </p:spPr>
        <p:txBody>
          <a:bodyPr/>
          <a:lstStyle/>
          <a:p>
            <a:pPr marL="233412" marR="0" lvl="0" indent="-233412" algn="l" defTabSz="807847" rtl="0" eaLnBrk="1" fontAlgn="auto" latinLnBrk="0" hangingPunct="1">
              <a:lnSpc>
                <a:spcPct val="90000"/>
              </a:lnSpc>
              <a:spcBef>
                <a:spcPts val="300"/>
              </a:spcBef>
              <a:spcAft>
                <a:spcPts val="0"/>
              </a:spcAft>
              <a:buClrTx/>
              <a:buSzPct val="130000"/>
              <a:buFontTx/>
              <a:buChar char="•"/>
              <a:tabLst/>
              <a:defRPr sz="2328">
                <a:latin typeface="Arial"/>
                <a:ea typeface="Arial"/>
                <a:cs typeface="Arial"/>
                <a:sym typeface="Arial"/>
              </a:defRPr>
            </a:pP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RA-VI Management Group </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will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discuss</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the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Virtual Center model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proposed</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by the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RA-VI Workshop </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and the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RA-VI WG-TDI</a:t>
            </a:r>
          </a:p>
          <a:p>
            <a:pPr marL="233412" marR="0" lvl="0" indent="-233412" algn="l" defTabSz="807847" rtl="0" eaLnBrk="1" fontAlgn="auto" latinLnBrk="0" hangingPunct="1">
              <a:lnSpc>
                <a:spcPct val="90000"/>
              </a:lnSpc>
              <a:spcBef>
                <a:spcPts val="300"/>
              </a:spcBef>
              <a:spcAft>
                <a:spcPts val="0"/>
              </a:spcAft>
              <a:buClrTx/>
              <a:buSzPct val="130000"/>
              <a:tabLst/>
              <a:defRPr sz="2328">
                <a:latin typeface="Arial"/>
                <a:ea typeface="Arial"/>
                <a:cs typeface="Arial"/>
                <a:sym typeface="Arial"/>
              </a:defRPr>
            </a:pPr>
            <a:endPar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233412" marR="0" lvl="0" indent="-233412" algn="l" defTabSz="807847" rtl="0" eaLnBrk="1" fontAlgn="auto" latinLnBrk="0" hangingPunct="1">
              <a:lnSpc>
                <a:spcPct val="90000"/>
              </a:lnSpc>
              <a:spcBef>
                <a:spcPts val="300"/>
              </a:spcBef>
              <a:spcAft>
                <a:spcPts val="0"/>
              </a:spcAft>
              <a:buClrTx/>
              <a:buSzPct val="130000"/>
              <a:buFontTx/>
              <a:buChar char="•"/>
              <a:tabLst/>
              <a:defRPr sz="2328">
                <a:latin typeface="Arial"/>
                <a:ea typeface="Arial"/>
                <a:cs typeface="Arial"/>
                <a:sym typeface="Arial"/>
              </a:defRPr>
            </a:pP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Since this is heavily dependent on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EUMETNET</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and its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infrastructure</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EUMETNET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STAC</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PFAC</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and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Plenary</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will need to discuss this</a:t>
            </a:r>
          </a:p>
          <a:p>
            <a:pPr marL="602982" marR="0" lvl="1" indent="-233412" algn="l" defTabSz="807847" rtl="0" eaLnBrk="1" fontAlgn="auto" latinLnBrk="0" hangingPunct="1">
              <a:lnSpc>
                <a:spcPct val="90000"/>
              </a:lnSpc>
              <a:spcBef>
                <a:spcPts val="300"/>
              </a:spcBef>
              <a:spcAft>
                <a:spcPts val="0"/>
              </a:spcAft>
              <a:buClrTx/>
              <a:buSzPct val="90000"/>
              <a:buFont typeface="Wingdings" pitchFamily="2" charset="2"/>
              <a:buChar char="ü"/>
              <a:tabLst/>
              <a:defRPr sz="2328">
                <a:latin typeface="Arial"/>
                <a:ea typeface="Arial"/>
                <a:cs typeface="Arial"/>
                <a:sym typeface="Arial"/>
              </a:defRPr>
            </a:pP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If EUMETNET agrees, existing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EUMETNET / WMO </a:t>
            </a:r>
            <a:r>
              <a:rPr kumimoji="0" lang="en-US" sz="2300" b="1" i="0" u="none" strike="noStrike" kern="0" cap="none" spc="0" normalizeH="0" baseline="0" noProof="0" dirty="0" err="1" smtClean="0">
                <a:ln>
                  <a:noFill/>
                </a:ln>
                <a:solidFill>
                  <a:srgbClr val="000066"/>
                </a:solidFill>
                <a:effectLst/>
                <a:uLnTx/>
                <a:uFillTx/>
                <a:latin typeface="Arial Narrow" pitchFamily="34" charset="0"/>
                <a:ea typeface="Arial"/>
                <a:cs typeface="Arial"/>
                <a:sym typeface="Arial"/>
              </a:rPr>
              <a:t>MoU</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could be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amended</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to include this</a:t>
            </a:r>
          </a:p>
          <a:p>
            <a:pPr marL="602982" marR="0" lvl="1" indent="-233412" algn="l" defTabSz="807847" rtl="0" eaLnBrk="1" fontAlgn="auto" latinLnBrk="0" hangingPunct="1">
              <a:lnSpc>
                <a:spcPct val="90000"/>
              </a:lnSpc>
              <a:spcBef>
                <a:spcPts val="300"/>
              </a:spcBef>
              <a:spcAft>
                <a:spcPts val="0"/>
              </a:spcAft>
              <a:buClrTx/>
              <a:buSzPct val="130000"/>
              <a:buFontTx/>
              <a:buChar char="•"/>
              <a:tabLst/>
              <a:defRPr sz="2328">
                <a:latin typeface="Arial"/>
                <a:ea typeface="Arial"/>
                <a:cs typeface="Arial"/>
                <a:sym typeface="Arial"/>
              </a:defRPr>
            </a:pPr>
            <a:endPar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233412" marR="0" lvl="0" indent="-233412" algn="l" defTabSz="807847" rtl="0" eaLnBrk="1" fontAlgn="auto" latinLnBrk="0" hangingPunct="1">
              <a:lnSpc>
                <a:spcPct val="90000"/>
              </a:lnSpc>
              <a:spcBef>
                <a:spcPts val="300"/>
              </a:spcBef>
              <a:spcAft>
                <a:spcPts val="0"/>
              </a:spcAft>
              <a:buClrTx/>
              <a:buSzPct val="130000"/>
              <a:buFontTx/>
              <a:buChar char="•"/>
              <a:tabLst/>
              <a:defRPr sz="2328">
                <a:latin typeface="Arial"/>
                <a:ea typeface="Arial"/>
                <a:cs typeface="Arial"/>
                <a:sym typeface="Arial"/>
              </a:defRPr>
            </a:pP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Possible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prototype implementation </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of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RWC</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for Region VI could take place in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2017/18</a:t>
            </a:r>
          </a:p>
          <a:p>
            <a:pPr marL="233412" marR="0" lvl="0" indent="-233412" algn="l" defTabSz="807847" rtl="0" eaLnBrk="1" fontAlgn="auto" latinLnBrk="0" hangingPunct="1">
              <a:lnSpc>
                <a:spcPct val="90000"/>
              </a:lnSpc>
              <a:spcBef>
                <a:spcPts val="300"/>
              </a:spcBef>
              <a:spcAft>
                <a:spcPts val="0"/>
              </a:spcAft>
              <a:buClrTx/>
              <a:buSzPct val="130000"/>
              <a:buFontTx/>
              <a:buChar char="•"/>
              <a:tabLst/>
              <a:defRPr sz="2328">
                <a:latin typeface="Arial"/>
                <a:ea typeface="Arial"/>
                <a:cs typeface="Arial"/>
                <a:sym typeface="Arial"/>
              </a:defRPr>
            </a:pPr>
            <a:endPar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endParaRPr>
          </a:p>
          <a:p>
            <a:pPr marL="233412" marR="0" lvl="0" indent="-233412" algn="l" defTabSz="807847" rtl="0" eaLnBrk="1" fontAlgn="auto" latinLnBrk="0" hangingPunct="1">
              <a:lnSpc>
                <a:spcPct val="90000"/>
              </a:lnSpc>
              <a:spcBef>
                <a:spcPts val="300"/>
              </a:spcBef>
              <a:spcAft>
                <a:spcPts val="0"/>
              </a:spcAft>
              <a:buClrTx/>
              <a:buSzPct val="130000"/>
              <a:buFontTx/>
              <a:buChar char="•"/>
              <a:tabLst/>
              <a:defRPr sz="2328">
                <a:latin typeface="Arial"/>
                <a:ea typeface="Arial"/>
                <a:cs typeface="Arial"/>
                <a:sym typeface="Arial"/>
              </a:defRPr>
            </a:pP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In </a:t>
            </a:r>
            <a:r>
              <a:rPr kumimoji="0" lang="en-US" sz="2300" b="0" i="0" u="sng"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parallel</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possible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implementation</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mechanisms</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will be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discussed</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also with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other</a:t>
            </a:r>
            <a:r>
              <a:rPr kumimoji="0" lang="en-US" sz="2300" b="0"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 WMO </a:t>
            </a:r>
            <a:r>
              <a:rPr kumimoji="0" lang="en-US" sz="2300" b="1" i="0" u="none" strike="noStrike" kern="0" cap="none" spc="0" normalizeH="0" baseline="0" noProof="0" dirty="0" smtClean="0">
                <a:ln>
                  <a:noFill/>
                </a:ln>
                <a:solidFill>
                  <a:srgbClr val="000066"/>
                </a:solidFill>
                <a:effectLst/>
                <a:uLnTx/>
                <a:uFillTx/>
                <a:latin typeface="Arial Narrow" pitchFamily="34" charset="0"/>
                <a:ea typeface="Arial"/>
                <a:cs typeface="Arial"/>
                <a:sym typeface="Arial"/>
              </a:rPr>
              <a:t>Regions</a:t>
            </a:r>
            <a:endParaRPr kumimoji="0" lang="en-US" sz="2300" b="1" i="0" u="none" strike="noStrike" kern="0" cap="none" spc="0" normalizeH="0" baseline="0" noProof="0" dirty="0">
              <a:ln>
                <a:noFill/>
              </a:ln>
              <a:solidFill>
                <a:srgbClr val="000066"/>
              </a:solidFill>
              <a:effectLst/>
              <a:uLnTx/>
              <a:uFillTx/>
              <a:latin typeface="Arial Narrow" pitchFamily="34" charset="0"/>
              <a:ea typeface="Arial"/>
              <a:cs typeface="Arial"/>
              <a:sym typeface="Arial"/>
            </a:endParaRPr>
          </a:p>
        </p:txBody>
      </p:sp>
    </p:spTree>
    <p:extLst>
      <p:ext uri="{BB962C8B-B14F-4D97-AF65-F5344CB8AC3E}">
        <p14:creationId xmlns:p14="http://schemas.microsoft.com/office/powerpoint/2010/main" val="37763890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bg/>
                                          </p:spTgt>
                                        </p:tgtEl>
                                        <p:attrNameLst>
                                          <p:attrName>style.visibility</p:attrName>
                                        </p:attrNameLst>
                                      </p:cBhvr>
                                      <p:to>
                                        <p:strVal val="visible"/>
                                      </p:to>
                                    </p:set>
                                    <p:animEffect transition="in" filter="randombar(horizontal)">
                                      <p:cBhvr>
                                        <p:cTn id="10" dur="500"/>
                                        <p:tgtEl>
                                          <p:spTgt spid="8">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9" dur="500"/>
                                        <p:tgtEl>
                                          <p:spTgt spid="8">
                                            <p:txEl>
                                              <p:pRg st="2" end="2"/>
                                            </p:txEl>
                                          </p:spTgt>
                                        </p:tgtEl>
                                      </p:cBhvr>
                                    </p:animEffect>
                                  </p:childTnLst>
                                </p:cTn>
                              </p:par>
                            </p:childTnLst>
                          </p:cTn>
                        </p:par>
                        <p:par>
                          <p:cTn id="20" fill="hold">
                            <p:stCondLst>
                              <p:cond delay="500"/>
                            </p:stCondLst>
                            <p:childTnLst>
                              <p:par>
                                <p:cTn id="21" presetID="14" presetClass="entr" presetSubtype="10" fill="hold" grpId="0"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randombar(horizontal)">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randombar(horizontal)">
                                      <p:cBhvr>
                                        <p:cTn id="28" dur="500"/>
                                        <p:tgtEl>
                                          <p:spTgt spid="8">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animEffect transition="in" filter="randombar(horizontal)">
                                      <p:cBhvr>
                                        <p:cTn id="33"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5" name="Rectangle 9"/>
          <p:cNvSpPr>
            <a:spLocks noGrp="1" noChangeArrowheads="1"/>
          </p:cNvSpPr>
          <p:nvPr>
            <p:ph type="title" idx="4294967295"/>
          </p:nvPr>
        </p:nvSpPr>
        <p:spPr>
          <a:xfrm>
            <a:off x="457200" y="274635"/>
            <a:ext cx="8229600" cy="744540"/>
          </a:xfrm>
        </p:spPr>
        <p:txBody>
          <a:bodyPr/>
          <a:lstStyle/>
          <a:p>
            <a:pPr algn="ctr"/>
            <a:r>
              <a:rPr lang="en-GB" sz="3600" b="1" dirty="0">
                <a:solidFill>
                  <a:srgbClr val="000066"/>
                </a:solidFill>
                <a:latin typeface="Calibri" pitchFamily="34" charset="0"/>
                <a:ea typeface="Arial"/>
              </a:rPr>
              <a:t>Overcoming barriers</a:t>
            </a:r>
            <a:endParaRPr lang="en-US" altLang="en-US" sz="3400" b="1" dirty="0" smtClean="0">
              <a:solidFill>
                <a:srgbClr val="000066"/>
              </a:solidFill>
              <a:latin typeface="Calibri" pitchFamily="34" charset="0"/>
            </a:endParaRPr>
          </a:p>
        </p:txBody>
      </p:sp>
      <p:sp>
        <p:nvSpPr>
          <p:cNvPr id="8196" name="Rectangle 10"/>
          <p:cNvSpPr>
            <a:spLocks noGrp="1" noChangeArrowheads="1"/>
          </p:cNvSpPr>
          <p:nvPr>
            <p:ph type="body" idx="4294967295"/>
          </p:nvPr>
        </p:nvSpPr>
        <p:spPr>
          <a:xfrm>
            <a:off x="228600" y="1371600"/>
            <a:ext cx="8713788" cy="3324226"/>
          </a:xfrm>
        </p:spPr>
        <p:txBody>
          <a:bodyPr>
            <a:noAutofit/>
          </a:bodyPr>
          <a:lstStyle/>
          <a:p>
            <a:pPr>
              <a:spcAft>
                <a:spcPts val="0"/>
              </a:spcAft>
              <a:buSzPct val="130000"/>
              <a:buFont typeface="Arial" pitchFamily="34" charset="0"/>
              <a:buChar char="•"/>
            </a:pPr>
            <a:r>
              <a:rPr lang="hr-HR"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Sub-regional</a:t>
            </a:r>
            <a:r>
              <a:rPr lang="en-GB" sz="2300" dirty="0" smtClean="0">
                <a:solidFill>
                  <a:srgbClr val="000066"/>
                </a:solidFill>
                <a:latin typeface="Arial Narrow" pitchFamily="34" charset="0"/>
                <a:ea typeface="Arial"/>
              </a:rPr>
              <a:t> </a:t>
            </a:r>
            <a:r>
              <a:rPr lang="en-GB" sz="2300" b="1" dirty="0">
                <a:solidFill>
                  <a:srgbClr val="000066"/>
                </a:solidFill>
                <a:latin typeface="Arial Narrow" pitchFamily="34" charset="0"/>
                <a:ea typeface="Arial"/>
              </a:rPr>
              <a:t>informal</a:t>
            </a:r>
            <a:r>
              <a:rPr lang="en-GB" sz="2300" dirty="0">
                <a:solidFill>
                  <a:srgbClr val="000066"/>
                </a:solidFill>
                <a:latin typeface="Arial Narrow" pitchFamily="34" charset="0"/>
                <a:ea typeface="Arial"/>
              </a:rPr>
              <a:t> </a:t>
            </a:r>
            <a:r>
              <a:rPr lang="en-GB" sz="2300" b="1" dirty="0">
                <a:solidFill>
                  <a:srgbClr val="000066"/>
                </a:solidFill>
                <a:latin typeface="Arial Narrow" pitchFamily="34" charset="0"/>
                <a:ea typeface="Arial"/>
              </a:rPr>
              <a:t>groupings</a:t>
            </a:r>
            <a:r>
              <a:rPr lang="en-GB" sz="2300" dirty="0">
                <a:solidFill>
                  <a:srgbClr val="000066"/>
                </a:solidFill>
                <a:latin typeface="Arial Narrow" pitchFamily="34" charset="0"/>
                <a:ea typeface="Arial"/>
              </a:rPr>
              <a:t> could </a:t>
            </a:r>
            <a:r>
              <a:rPr lang="en-GB" sz="2300" u="sng" dirty="0">
                <a:solidFill>
                  <a:srgbClr val="000066"/>
                </a:solidFill>
                <a:latin typeface="Arial Narrow" pitchFamily="34" charset="0"/>
                <a:ea typeface="Arial"/>
              </a:rPr>
              <a:t>help</a:t>
            </a:r>
            <a:r>
              <a:rPr lang="en-GB" sz="2300" dirty="0">
                <a:solidFill>
                  <a:srgbClr val="000066"/>
                </a:solidFill>
                <a:latin typeface="Arial Narrow" pitchFamily="34" charset="0"/>
                <a:ea typeface="Arial"/>
              </a:rPr>
              <a:t> </a:t>
            </a:r>
            <a:r>
              <a:rPr lang="en-GB" sz="2300" b="1" dirty="0">
                <a:solidFill>
                  <a:srgbClr val="000066"/>
                </a:solidFill>
                <a:latin typeface="Arial Narrow" pitchFamily="34" charset="0"/>
                <a:ea typeface="Arial"/>
              </a:rPr>
              <a:t>eliminate</a:t>
            </a:r>
            <a:r>
              <a:rPr lang="en-GB" sz="2300" dirty="0">
                <a:solidFill>
                  <a:srgbClr val="000066"/>
                </a:solidFill>
                <a:latin typeface="Arial Narrow" pitchFamily="34" charset="0"/>
                <a:ea typeface="Arial"/>
              </a:rPr>
              <a:t> some of the </a:t>
            </a:r>
            <a:r>
              <a:rPr lang="en-GB" sz="2300" b="1" dirty="0">
                <a:solidFill>
                  <a:srgbClr val="000066"/>
                </a:solidFill>
                <a:latin typeface="Arial Narrow" pitchFamily="34" charset="0"/>
                <a:ea typeface="Arial"/>
              </a:rPr>
              <a:t>barriers</a:t>
            </a:r>
            <a:r>
              <a:rPr lang="en-GB" sz="2300" dirty="0">
                <a:solidFill>
                  <a:srgbClr val="000066"/>
                </a:solidFill>
                <a:latin typeface="Arial Narrow" pitchFamily="34" charset="0"/>
                <a:ea typeface="Arial"/>
              </a:rPr>
              <a:t> </a:t>
            </a:r>
            <a:endParaRPr lang="hr-HR" sz="2300" dirty="0" smtClean="0">
              <a:solidFill>
                <a:srgbClr val="000066"/>
              </a:solidFill>
              <a:latin typeface="Arial Narrow" pitchFamily="34" charset="0"/>
              <a:ea typeface="Arial"/>
            </a:endParaRPr>
          </a:p>
          <a:p>
            <a:pPr>
              <a:spcAft>
                <a:spcPts val="0"/>
              </a:spcAft>
              <a:buSzPct val="130000"/>
            </a:pPr>
            <a:r>
              <a:rPr lang="hr-HR" sz="2300" dirty="0" smtClean="0">
                <a:solidFill>
                  <a:srgbClr val="000066"/>
                </a:solidFill>
                <a:latin typeface="Arial Narrow" pitchFamily="34" charset="0"/>
                <a:ea typeface="Arial"/>
              </a:rPr>
              <a:t>    </a:t>
            </a:r>
            <a:r>
              <a:rPr lang="en-GB" sz="2300" dirty="0" smtClean="0">
                <a:solidFill>
                  <a:srgbClr val="000066"/>
                </a:solidFill>
                <a:latin typeface="Arial Narrow" pitchFamily="34" charset="0"/>
                <a:ea typeface="Arial"/>
              </a:rPr>
              <a:t>resulting </a:t>
            </a:r>
            <a:r>
              <a:rPr lang="en-GB" sz="2300" dirty="0">
                <a:solidFill>
                  <a:srgbClr val="000066"/>
                </a:solidFill>
                <a:latin typeface="Arial Narrow" pitchFamily="34" charset="0"/>
                <a:ea typeface="Arial"/>
              </a:rPr>
              <a:t>from </a:t>
            </a:r>
            <a:r>
              <a:rPr lang="en-GB" sz="2300" u="sng" dirty="0">
                <a:solidFill>
                  <a:srgbClr val="000066"/>
                </a:solidFill>
                <a:latin typeface="Arial Narrow" pitchFamily="34" charset="0"/>
                <a:ea typeface="Arial"/>
              </a:rPr>
              <a:t>different</a:t>
            </a:r>
            <a:r>
              <a:rPr lang="en-GB" sz="2300" dirty="0">
                <a:solidFill>
                  <a:srgbClr val="000066"/>
                </a:solidFill>
                <a:latin typeface="Arial Narrow" pitchFamily="34" charset="0"/>
                <a:ea typeface="Arial"/>
              </a:rPr>
              <a:t> </a:t>
            </a:r>
            <a:endParaRPr lang="hr-HR" sz="2300" dirty="0" smtClean="0">
              <a:solidFill>
                <a:srgbClr val="000066"/>
              </a:solidFill>
              <a:latin typeface="Arial Narrow" pitchFamily="34" charset="0"/>
              <a:ea typeface="Arial"/>
            </a:endParaRPr>
          </a:p>
          <a:p>
            <a:pPr marL="628650" indent="-361950">
              <a:spcAft>
                <a:spcPts val="0"/>
              </a:spcAft>
              <a:buSzPct val="80000"/>
              <a:buFont typeface="Courier New" pitchFamily="49" charset="0"/>
              <a:buChar char="o"/>
            </a:pPr>
            <a:r>
              <a:rPr lang="en-GB" sz="2300" dirty="0" smtClean="0">
                <a:solidFill>
                  <a:srgbClr val="000066"/>
                </a:solidFill>
                <a:latin typeface="Arial Narrow" pitchFamily="34" charset="0"/>
                <a:ea typeface="Arial"/>
              </a:rPr>
              <a:t>time </a:t>
            </a:r>
            <a:r>
              <a:rPr lang="en-GB" sz="2300" dirty="0">
                <a:solidFill>
                  <a:srgbClr val="000066"/>
                </a:solidFill>
                <a:latin typeface="Arial Narrow" pitchFamily="34" charset="0"/>
                <a:ea typeface="Arial"/>
              </a:rPr>
              <a:t>zones </a:t>
            </a:r>
            <a:endParaRPr lang="hr-HR" sz="2300" dirty="0" smtClean="0">
              <a:solidFill>
                <a:srgbClr val="000066"/>
              </a:solidFill>
              <a:latin typeface="Arial Narrow" pitchFamily="34" charset="0"/>
              <a:ea typeface="Arial"/>
            </a:endParaRPr>
          </a:p>
          <a:p>
            <a:pPr marL="628650" indent="-361950">
              <a:spcAft>
                <a:spcPts val="0"/>
              </a:spcAft>
              <a:buSzPct val="80000"/>
              <a:buFont typeface="Courier New" pitchFamily="49" charset="0"/>
              <a:buChar char="o"/>
            </a:pPr>
            <a:r>
              <a:rPr lang="en-GB" sz="2300" dirty="0" smtClean="0">
                <a:solidFill>
                  <a:srgbClr val="000066"/>
                </a:solidFill>
                <a:latin typeface="Arial Narrow" pitchFamily="34" charset="0"/>
                <a:ea typeface="Arial"/>
              </a:rPr>
              <a:t>languages </a:t>
            </a:r>
            <a:endParaRPr lang="hr-HR" sz="2300" dirty="0" smtClean="0">
              <a:solidFill>
                <a:srgbClr val="000066"/>
              </a:solidFill>
              <a:latin typeface="Arial Narrow" pitchFamily="34" charset="0"/>
              <a:ea typeface="Arial"/>
            </a:endParaRPr>
          </a:p>
          <a:p>
            <a:pPr marL="628650" indent="-361950">
              <a:spcAft>
                <a:spcPts val="0"/>
              </a:spcAft>
              <a:buSzPct val="80000"/>
              <a:buFont typeface="Courier New" pitchFamily="49" charset="0"/>
              <a:buChar char="o"/>
            </a:pPr>
            <a:r>
              <a:rPr lang="en-GB" sz="2300" dirty="0" smtClean="0">
                <a:solidFill>
                  <a:srgbClr val="000066"/>
                </a:solidFill>
                <a:latin typeface="Arial Narrow" pitchFamily="34" charset="0"/>
                <a:ea typeface="Arial"/>
              </a:rPr>
              <a:t>limited resources</a:t>
            </a:r>
            <a:endParaRPr lang="hr-HR" sz="2300" dirty="0" smtClean="0">
              <a:solidFill>
                <a:srgbClr val="000066"/>
              </a:solidFill>
              <a:latin typeface="Arial Narrow" pitchFamily="34" charset="0"/>
              <a:ea typeface="Arial"/>
            </a:endParaRPr>
          </a:p>
          <a:p>
            <a:pPr>
              <a:spcAft>
                <a:spcPts val="0"/>
              </a:spcAft>
              <a:buSzPct val="130000"/>
            </a:pPr>
            <a:r>
              <a:rPr lang="en-GB" sz="2300" dirty="0" smtClean="0">
                <a:solidFill>
                  <a:srgbClr val="000066"/>
                </a:solidFill>
                <a:latin typeface="Arial Narrow" pitchFamily="34" charset="0"/>
                <a:ea typeface="Arial"/>
              </a:rPr>
              <a:t> </a:t>
            </a:r>
          </a:p>
          <a:p>
            <a:pPr>
              <a:buSzPct val="130000"/>
              <a:buFont typeface="Arial" pitchFamily="34" charset="0"/>
              <a:buChar char="•"/>
            </a:pPr>
            <a:r>
              <a:rPr lang="hr-HR" sz="2300" dirty="0" smtClean="0">
                <a:solidFill>
                  <a:srgbClr val="000066"/>
                </a:solidFill>
                <a:latin typeface="Arial Narrow" pitchFamily="34" charset="0"/>
                <a:ea typeface="Arial"/>
              </a:rPr>
              <a:t>  </a:t>
            </a:r>
            <a:r>
              <a:rPr lang="en-GB" sz="2300" b="1" dirty="0" smtClean="0">
                <a:solidFill>
                  <a:srgbClr val="000066"/>
                </a:solidFill>
                <a:latin typeface="Arial Narrow" pitchFamily="34" charset="0"/>
                <a:ea typeface="Arial"/>
              </a:rPr>
              <a:t>RA-VI/TT-WIGOS</a:t>
            </a:r>
            <a:r>
              <a:rPr lang="en-GB" sz="2300" dirty="0" smtClean="0">
                <a:solidFill>
                  <a:srgbClr val="000066"/>
                </a:solidFill>
                <a:latin typeface="Arial Narrow" pitchFamily="34" charset="0"/>
                <a:ea typeface="Arial"/>
              </a:rPr>
              <a:t> </a:t>
            </a:r>
            <a:r>
              <a:rPr lang="en-GB" sz="2300" dirty="0">
                <a:solidFill>
                  <a:srgbClr val="000066"/>
                </a:solidFill>
                <a:latin typeface="Arial Narrow" pitchFamily="34" charset="0"/>
                <a:ea typeface="Arial"/>
              </a:rPr>
              <a:t>could be </a:t>
            </a:r>
            <a:r>
              <a:rPr lang="en-GB" sz="2300" b="1" dirty="0" smtClean="0">
                <a:solidFill>
                  <a:srgbClr val="000066"/>
                </a:solidFill>
                <a:latin typeface="Arial Narrow" pitchFamily="34" charset="0"/>
                <a:ea typeface="Arial"/>
              </a:rPr>
              <a:t>enhanced</a:t>
            </a:r>
            <a:r>
              <a:rPr lang="en-GB" sz="2300" dirty="0" smtClean="0">
                <a:solidFill>
                  <a:srgbClr val="000066"/>
                </a:solidFill>
                <a:latin typeface="Arial Narrow" pitchFamily="34" charset="0"/>
                <a:ea typeface="Arial"/>
              </a:rPr>
              <a:t> with a sub-group </a:t>
            </a:r>
            <a:endParaRPr lang="hr-HR" sz="2300" dirty="0" smtClean="0">
              <a:solidFill>
                <a:srgbClr val="000066"/>
              </a:solidFill>
              <a:latin typeface="Arial Narrow" pitchFamily="34" charset="0"/>
              <a:ea typeface="Arial"/>
            </a:endParaRPr>
          </a:p>
          <a:p>
            <a:pPr marL="628650" indent="-361950">
              <a:spcAft>
                <a:spcPts val="0"/>
              </a:spcAft>
              <a:buSzPct val="80000"/>
              <a:buFont typeface="Courier New" pitchFamily="49" charset="0"/>
              <a:buChar char="o"/>
            </a:pPr>
            <a:r>
              <a:rPr lang="en-GB" sz="2300" dirty="0" smtClean="0">
                <a:solidFill>
                  <a:srgbClr val="000066"/>
                </a:solidFill>
                <a:latin typeface="Arial Narrow" pitchFamily="34" charset="0"/>
                <a:ea typeface="Arial"/>
              </a:rPr>
              <a:t>on a </a:t>
            </a:r>
            <a:r>
              <a:rPr lang="en-GB" sz="2300" u="sng" dirty="0" smtClean="0">
                <a:solidFill>
                  <a:srgbClr val="000066"/>
                </a:solidFill>
                <a:latin typeface="Arial Narrow" pitchFamily="34" charset="0"/>
                <a:ea typeface="Arial"/>
              </a:rPr>
              <a:t>structure</a:t>
            </a:r>
            <a:r>
              <a:rPr lang="en-GB" sz="2300" dirty="0" smtClean="0">
                <a:solidFill>
                  <a:srgbClr val="000066"/>
                </a:solidFill>
                <a:latin typeface="Arial Narrow" pitchFamily="34" charset="0"/>
                <a:ea typeface="Arial"/>
              </a:rPr>
              <a:t> </a:t>
            </a:r>
            <a:r>
              <a:rPr lang="en-GB" sz="2300" dirty="0">
                <a:solidFill>
                  <a:srgbClr val="000066"/>
                </a:solidFill>
                <a:latin typeface="Arial Narrow" pitchFamily="34" charset="0"/>
                <a:ea typeface="Arial"/>
              </a:rPr>
              <a:t>for </a:t>
            </a:r>
            <a:r>
              <a:rPr lang="en-GB" sz="2300" u="sng" dirty="0">
                <a:solidFill>
                  <a:srgbClr val="000066"/>
                </a:solidFill>
                <a:latin typeface="Arial Narrow" pitchFamily="34" charset="0"/>
                <a:ea typeface="Arial"/>
              </a:rPr>
              <a:t>RWC</a:t>
            </a:r>
            <a:r>
              <a:rPr lang="en-GB" sz="2300" dirty="0">
                <a:solidFill>
                  <a:srgbClr val="000066"/>
                </a:solidFill>
                <a:latin typeface="Arial Narrow" pitchFamily="34" charset="0"/>
                <a:ea typeface="Arial"/>
              </a:rPr>
              <a:t> </a:t>
            </a:r>
            <a:r>
              <a:rPr lang="hr-HR" sz="2300" dirty="0" smtClean="0">
                <a:solidFill>
                  <a:srgbClr val="000066"/>
                </a:solidFill>
                <a:latin typeface="Arial Narrow" pitchFamily="34" charset="0"/>
                <a:ea typeface="Arial"/>
              </a:rPr>
              <a:t>and </a:t>
            </a:r>
          </a:p>
          <a:p>
            <a:pPr marL="628650" indent="-361950">
              <a:buSzPct val="80000"/>
              <a:buFont typeface="Courier New" pitchFamily="49" charset="0"/>
              <a:buChar char="o"/>
            </a:pPr>
            <a:r>
              <a:rPr lang="en-GB" sz="2300" u="sng" dirty="0" smtClean="0">
                <a:solidFill>
                  <a:srgbClr val="000066"/>
                </a:solidFill>
                <a:latin typeface="Arial Narrow" pitchFamily="34" charset="0"/>
                <a:ea typeface="Arial"/>
              </a:rPr>
              <a:t>support</a:t>
            </a:r>
            <a:r>
              <a:rPr lang="en-GB" sz="2300" dirty="0" smtClean="0">
                <a:solidFill>
                  <a:srgbClr val="000066"/>
                </a:solidFill>
                <a:latin typeface="Arial Narrow" pitchFamily="34" charset="0"/>
                <a:ea typeface="Arial"/>
              </a:rPr>
              <a:t> of N-WIP</a:t>
            </a:r>
            <a:r>
              <a:rPr lang="hr-HR" sz="2300" dirty="0" smtClean="0">
                <a:solidFill>
                  <a:srgbClr val="000066"/>
                </a:solidFill>
                <a:latin typeface="Arial Narrow" pitchFamily="34" charset="0"/>
                <a:ea typeface="Arial"/>
              </a:rPr>
              <a:t> and </a:t>
            </a:r>
            <a:r>
              <a:rPr lang="en-GB" sz="2300" dirty="0" smtClean="0">
                <a:solidFill>
                  <a:srgbClr val="000066"/>
                </a:solidFill>
                <a:latin typeface="Arial Narrow" pitchFamily="34" charset="0"/>
                <a:ea typeface="Arial"/>
              </a:rPr>
              <a:t>OSCAR/Surface</a:t>
            </a:r>
            <a:endParaRPr lang="hr-HR" sz="2300" dirty="0" smtClean="0">
              <a:solidFill>
                <a:srgbClr val="000066"/>
              </a:solidFill>
              <a:latin typeface="Arial Narrow" pitchFamily="34" charset="0"/>
              <a:ea typeface="Arial"/>
            </a:endParaRPr>
          </a:p>
          <a:p>
            <a:pPr marL="628650" indent="-361950">
              <a:buSzPct val="80000"/>
              <a:buFont typeface="Courier New" pitchFamily="49" charset="0"/>
              <a:buChar char="o"/>
            </a:pPr>
            <a:endParaRPr lang="hr-HR" sz="2300" dirty="0" smtClean="0">
              <a:solidFill>
                <a:srgbClr val="000066"/>
              </a:solidFill>
              <a:latin typeface="Arial Narrow" pitchFamily="34" charset="0"/>
              <a:ea typeface="Arial"/>
            </a:endParaRPr>
          </a:p>
          <a:p>
            <a:pPr marL="628650" indent="-361950">
              <a:spcAft>
                <a:spcPts val="0"/>
              </a:spcAft>
              <a:buSzPct val="80000"/>
              <a:buFont typeface="Courier New" pitchFamily="49" charset="0"/>
              <a:buChar char="o"/>
            </a:pPr>
            <a:endParaRPr lang="hr-HR" sz="2300" dirty="0" smtClean="0">
              <a:solidFill>
                <a:srgbClr val="000066"/>
              </a:solidFill>
              <a:latin typeface="Arial Narrow" pitchFamily="34" charset="0"/>
              <a:ea typeface="Arial"/>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77487922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strips(downRight)">
                                      <p:cBhvr>
                                        <p:cTn id="7" dur="500"/>
                                        <p:tgtEl>
                                          <p:spTgt spid="819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bg/>
                                          </p:spTgt>
                                        </p:tgtEl>
                                        <p:attrNameLst>
                                          <p:attrName>style.visibility</p:attrName>
                                        </p:attrNameLst>
                                      </p:cBhvr>
                                      <p:to>
                                        <p:strVal val="visible"/>
                                      </p:to>
                                    </p:set>
                                    <p:animEffect transition="in" filter="randombar(horizontal)">
                                      <p:cBhvr>
                                        <p:cTn id="10" dur="500"/>
                                        <p:tgtEl>
                                          <p:spTgt spid="8196">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4" dur="500"/>
                                        <p:tgtEl>
                                          <p:spTgt spid="8196">
                                            <p:txEl>
                                              <p:pRg st="0" end="0"/>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8196">
                                            <p:txEl>
                                              <p:pRg st="1" end="1"/>
                                            </p:txEl>
                                          </p:spTgt>
                                        </p:tgtEl>
                                        <p:attrNameLst>
                                          <p:attrName>style.visibility</p:attrName>
                                        </p:attrNameLst>
                                      </p:cBhvr>
                                      <p:to>
                                        <p:strVal val="visible"/>
                                      </p:to>
                                    </p:set>
                                    <p:animEffect transition="in" filter="randombar(horizontal)">
                                      <p:cBhvr>
                                        <p:cTn id="17" dur="500"/>
                                        <p:tgtEl>
                                          <p:spTgt spid="8196">
                                            <p:txEl>
                                              <p:pRg st="1" end="1"/>
                                            </p:txEl>
                                          </p:spTgt>
                                        </p:tgtEl>
                                      </p:cBhvr>
                                    </p:animEffect>
                                  </p:childTnLst>
                                </p:cTn>
                              </p:par>
                            </p:childTnLst>
                          </p:cTn>
                        </p:par>
                        <p:par>
                          <p:cTn id="18" fill="hold">
                            <p:stCondLst>
                              <p:cond delay="1000"/>
                            </p:stCondLst>
                            <p:childTnLst>
                              <p:par>
                                <p:cTn id="19" presetID="14" presetClass="entr" presetSubtype="10" fill="hold" grpId="0" nodeType="afterEffect">
                                  <p:stCondLst>
                                    <p:cond delay="0"/>
                                  </p:stCondLst>
                                  <p:childTnLst>
                                    <p:set>
                                      <p:cBhvr>
                                        <p:cTn id="20" dur="1" fill="hold">
                                          <p:stCondLst>
                                            <p:cond delay="0"/>
                                          </p:stCondLst>
                                        </p:cTn>
                                        <p:tgtEl>
                                          <p:spTgt spid="8196">
                                            <p:txEl>
                                              <p:pRg st="2" end="2"/>
                                            </p:txEl>
                                          </p:spTgt>
                                        </p:tgtEl>
                                        <p:attrNameLst>
                                          <p:attrName>style.visibility</p:attrName>
                                        </p:attrNameLst>
                                      </p:cBhvr>
                                      <p:to>
                                        <p:strVal val="visible"/>
                                      </p:to>
                                    </p:set>
                                    <p:animEffect transition="in" filter="randombar(horizontal)">
                                      <p:cBhvr>
                                        <p:cTn id="21" dur="500"/>
                                        <p:tgtEl>
                                          <p:spTgt spid="8196">
                                            <p:txEl>
                                              <p:pRg st="2" end="2"/>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8196">
                                            <p:txEl>
                                              <p:pRg st="3" end="3"/>
                                            </p:txEl>
                                          </p:spTgt>
                                        </p:tgtEl>
                                        <p:attrNameLst>
                                          <p:attrName>style.visibility</p:attrName>
                                        </p:attrNameLst>
                                      </p:cBhvr>
                                      <p:to>
                                        <p:strVal val="visible"/>
                                      </p:to>
                                    </p:set>
                                    <p:animEffect transition="in" filter="randombar(horizontal)">
                                      <p:cBhvr>
                                        <p:cTn id="24" dur="500"/>
                                        <p:tgtEl>
                                          <p:spTgt spid="8196">
                                            <p:txEl>
                                              <p:pRg st="3" end="3"/>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8196">
                                            <p:txEl>
                                              <p:pRg st="4" end="4"/>
                                            </p:txEl>
                                          </p:spTgt>
                                        </p:tgtEl>
                                        <p:attrNameLst>
                                          <p:attrName>style.visibility</p:attrName>
                                        </p:attrNameLst>
                                      </p:cBhvr>
                                      <p:to>
                                        <p:strVal val="visible"/>
                                      </p:to>
                                    </p:set>
                                    <p:animEffect transition="in" filter="randombar(horizontal)">
                                      <p:cBhvr>
                                        <p:cTn id="27" dur="500"/>
                                        <p:tgtEl>
                                          <p:spTgt spid="819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32" dur="500"/>
                                        <p:tgtEl>
                                          <p:spTgt spid="8196">
                                            <p:txEl>
                                              <p:pRg st="6" end="6"/>
                                            </p:txEl>
                                          </p:spTgt>
                                        </p:tgtEl>
                                      </p:cBhvr>
                                    </p:animEffect>
                                  </p:childTnLst>
                                </p:cTn>
                              </p:par>
                            </p:childTnLst>
                          </p:cTn>
                        </p:par>
                        <p:par>
                          <p:cTn id="33" fill="hold">
                            <p:stCondLst>
                              <p:cond delay="500"/>
                            </p:stCondLst>
                            <p:childTnLst>
                              <p:par>
                                <p:cTn id="34" presetID="14" presetClass="entr" presetSubtype="10" fill="hold" grpId="0" nodeType="afterEffect">
                                  <p:stCondLst>
                                    <p:cond delay="0"/>
                                  </p:stCondLst>
                                  <p:childTnLst>
                                    <p:set>
                                      <p:cBhvr>
                                        <p:cTn id="35" dur="1" fill="hold">
                                          <p:stCondLst>
                                            <p:cond delay="0"/>
                                          </p:stCondLst>
                                        </p:cTn>
                                        <p:tgtEl>
                                          <p:spTgt spid="8196">
                                            <p:txEl>
                                              <p:pRg st="7" end="7"/>
                                            </p:txEl>
                                          </p:spTgt>
                                        </p:tgtEl>
                                        <p:attrNameLst>
                                          <p:attrName>style.visibility</p:attrName>
                                        </p:attrNameLst>
                                      </p:cBhvr>
                                      <p:to>
                                        <p:strVal val="visible"/>
                                      </p:to>
                                    </p:set>
                                    <p:animEffect transition="in" filter="randombar(horizontal)">
                                      <p:cBhvr>
                                        <p:cTn id="36" dur="500"/>
                                        <p:tgtEl>
                                          <p:spTgt spid="8196">
                                            <p:txEl>
                                              <p:pRg st="7" end="7"/>
                                            </p:tx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8196">
                                            <p:txEl>
                                              <p:pRg st="8" end="8"/>
                                            </p:txEl>
                                          </p:spTgt>
                                        </p:tgtEl>
                                        <p:attrNameLst>
                                          <p:attrName>style.visibility</p:attrName>
                                        </p:attrNameLst>
                                      </p:cBhvr>
                                      <p:to>
                                        <p:strVal val="visible"/>
                                      </p:to>
                                    </p:set>
                                    <p:animEffect transition="in" filter="randombar(horizontal)">
                                      <p:cBhvr>
                                        <p:cTn id="39" dur="500"/>
                                        <p:tgtEl>
                                          <p:spTgt spid="819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ChangeArrowheads="1"/>
          </p:cNvSpPr>
          <p:nvPr/>
        </p:nvSpPr>
        <p:spPr bwMode="auto">
          <a:xfrm>
            <a:off x="228600" y="1371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algn="l"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algn="l"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algn="l"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fontAlgn="base">
              <a:spcBef>
                <a:spcPct val="0"/>
              </a:spcBef>
              <a:spcAft>
                <a:spcPct val="0"/>
              </a:spcAft>
              <a:buClrTx/>
              <a:buFontTx/>
              <a:buNone/>
            </a:pPr>
            <a:r>
              <a:rPr lang="en-US" altLang="en-US" sz="1800" kern="1200" dirty="0">
                <a:solidFill>
                  <a:srgbClr val="FFFFFF"/>
                </a:solidFill>
                <a:latin typeface="Arial Black" pitchFamily="34" charset="0"/>
                <a:cs typeface="Arial" pitchFamily="34" charset="0"/>
              </a:rPr>
              <a:t>WMO</a:t>
            </a:r>
            <a:endParaRPr lang="en-US" altLang="en-US" sz="1400" kern="1200" dirty="0">
              <a:solidFill>
                <a:srgbClr val="FFFFFF"/>
              </a:solidFill>
              <a:latin typeface="Arial Black" pitchFamily="34" charset="0"/>
              <a:cs typeface="Arial" pitchFamily="34" charset="0"/>
            </a:endParaRPr>
          </a:p>
        </p:txBody>
      </p:sp>
      <p:sp>
        <p:nvSpPr>
          <p:cNvPr id="8195" name="Rectangle 9"/>
          <p:cNvSpPr>
            <a:spLocks noGrp="1" noChangeArrowheads="1"/>
          </p:cNvSpPr>
          <p:nvPr>
            <p:ph type="title" idx="4294967295"/>
          </p:nvPr>
        </p:nvSpPr>
        <p:spPr>
          <a:xfrm>
            <a:off x="457200" y="274635"/>
            <a:ext cx="8229600" cy="554040"/>
          </a:xfrm>
        </p:spPr>
        <p:txBody>
          <a:bodyPr>
            <a:normAutofit/>
          </a:bodyPr>
          <a:lstStyle/>
          <a:p>
            <a:pPr algn="ctr"/>
            <a:r>
              <a:rPr lang="en-GB" altLang="en-US" sz="3600" b="1" dirty="0" smtClean="0">
                <a:solidFill>
                  <a:srgbClr val="000066"/>
                </a:solidFill>
                <a:latin typeface="Calibri" pitchFamily="34" charset="0"/>
              </a:rPr>
              <a:t>Summary</a:t>
            </a:r>
            <a:endParaRPr lang="en-US" altLang="en-US" sz="3600" b="1" dirty="0" smtClean="0">
              <a:solidFill>
                <a:srgbClr val="000066"/>
              </a:solidFill>
              <a:latin typeface="Calibri" pitchFamily="34" charset="0"/>
            </a:endParaRPr>
          </a:p>
        </p:txBody>
      </p:sp>
      <p:sp>
        <p:nvSpPr>
          <p:cNvPr id="8196" name="Rectangle 10"/>
          <p:cNvSpPr>
            <a:spLocks noGrp="1" noChangeArrowheads="1"/>
          </p:cNvSpPr>
          <p:nvPr>
            <p:ph type="body" idx="4294967295"/>
          </p:nvPr>
        </p:nvSpPr>
        <p:spPr>
          <a:xfrm>
            <a:off x="228600" y="1371599"/>
            <a:ext cx="8713788" cy="2819401"/>
          </a:xfrm>
        </p:spPr>
        <p:txBody>
          <a:bodyPr>
            <a:normAutofit/>
          </a:bodyPr>
          <a:lstStyle/>
          <a:p>
            <a:pPr lvl="1">
              <a:buSzPct val="130000"/>
              <a:buFont typeface="Arial" pitchFamily="34" charset="0"/>
              <a:buChar char="•"/>
            </a:pPr>
            <a:r>
              <a:rPr lang="hr-HR" sz="2300" dirty="0" smtClean="0">
                <a:solidFill>
                  <a:srgbClr val="000066"/>
                </a:solidFill>
                <a:latin typeface="Arial Narrow" pitchFamily="34" charset="0"/>
              </a:rPr>
              <a:t>  </a:t>
            </a:r>
            <a:r>
              <a:rPr lang="en-US" sz="2300" dirty="0" smtClean="0">
                <a:solidFill>
                  <a:srgbClr val="000066"/>
                </a:solidFill>
                <a:latin typeface="Arial Narrow" pitchFamily="34" charset="0"/>
              </a:rPr>
              <a:t>The </a:t>
            </a:r>
            <a:r>
              <a:rPr lang="en-US" sz="2300" dirty="0">
                <a:solidFill>
                  <a:srgbClr val="000066"/>
                </a:solidFill>
                <a:latin typeface="Arial Narrow" pitchFamily="34" charset="0"/>
              </a:rPr>
              <a:t>meeting </a:t>
            </a:r>
            <a:r>
              <a:rPr lang="en-US" sz="2300" b="1" dirty="0">
                <a:solidFill>
                  <a:srgbClr val="000066"/>
                </a:solidFill>
                <a:latin typeface="Arial Narrow" pitchFamily="34" charset="0"/>
              </a:rPr>
              <a:t>concluded</a:t>
            </a:r>
            <a:r>
              <a:rPr lang="en-US" sz="2300" dirty="0">
                <a:solidFill>
                  <a:srgbClr val="000066"/>
                </a:solidFill>
                <a:latin typeface="Arial Narrow" pitchFamily="34" charset="0"/>
              </a:rPr>
              <a:t> that </a:t>
            </a:r>
            <a:r>
              <a:rPr lang="en-US" sz="2300" u="sng" dirty="0">
                <a:solidFill>
                  <a:srgbClr val="000066"/>
                </a:solidFill>
                <a:latin typeface="Arial Narrow" pitchFamily="34" charset="0"/>
              </a:rPr>
              <a:t>RA VI should</a:t>
            </a:r>
            <a:r>
              <a:rPr lang="en-US" sz="2300" dirty="0">
                <a:solidFill>
                  <a:srgbClr val="000066"/>
                </a:solidFill>
                <a:latin typeface="Arial Narrow" pitchFamily="34" charset="0"/>
              </a:rPr>
              <a:t> with </a:t>
            </a:r>
            <a:r>
              <a:rPr lang="en-US" sz="2300" i="1" dirty="0">
                <a:solidFill>
                  <a:srgbClr val="000066"/>
                </a:solidFill>
                <a:latin typeface="Arial Narrow" pitchFamily="34" charset="0"/>
              </a:rPr>
              <a:t>no delay </a:t>
            </a:r>
            <a:endParaRPr lang="hr-HR" sz="2300" i="1" dirty="0" smtClean="0">
              <a:solidFill>
                <a:srgbClr val="000066"/>
              </a:solidFill>
              <a:latin typeface="Arial Narrow" pitchFamily="34" charset="0"/>
            </a:endParaRPr>
          </a:p>
          <a:p>
            <a:pPr lvl="1">
              <a:buSzPct val="130000"/>
            </a:pPr>
            <a:r>
              <a:rPr lang="hr-HR" sz="2300" i="1" dirty="0" smtClean="0">
                <a:solidFill>
                  <a:srgbClr val="000066"/>
                </a:solidFill>
                <a:latin typeface="Arial Narrow" pitchFamily="34" charset="0"/>
              </a:rPr>
              <a:t>    </a:t>
            </a:r>
            <a:r>
              <a:rPr lang="en-US" sz="2300" u="sng" dirty="0" smtClean="0">
                <a:solidFill>
                  <a:srgbClr val="000066"/>
                </a:solidFill>
                <a:latin typeface="Arial Narrow" pitchFamily="34" charset="0"/>
              </a:rPr>
              <a:t>proceed</a:t>
            </a:r>
            <a:r>
              <a:rPr lang="en-US" sz="2300" dirty="0" smtClean="0">
                <a:solidFill>
                  <a:srgbClr val="000066"/>
                </a:solidFill>
                <a:latin typeface="Arial Narrow" pitchFamily="34" charset="0"/>
              </a:rPr>
              <a:t> </a:t>
            </a:r>
            <a:r>
              <a:rPr lang="en-US" sz="2300" dirty="0">
                <a:solidFill>
                  <a:srgbClr val="000066"/>
                </a:solidFill>
                <a:latin typeface="Arial Narrow" pitchFamily="34" charset="0"/>
              </a:rPr>
              <a:t>with the </a:t>
            </a:r>
            <a:r>
              <a:rPr lang="en-US" sz="2300" b="1" dirty="0" smtClean="0">
                <a:solidFill>
                  <a:srgbClr val="000066"/>
                </a:solidFill>
                <a:latin typeface="Arial Narrow" pitchFamily="34" charset="0"/>
              </a:rPr>
              <a:t>preparations</a:t>
            </a:r>
            <a:r>
              <a:rPr lang="en-US" sz="2300" dirty="0" smtClean="0">
                <a:solidFill>
                  <a:srgbClr val="000066"/>
                </a:solidFill>
                <a:latin typeface="Arial Narrow" pitchFamily="34" charset="0"/>
              </a:rPr>
              <a:t> </a:t>
            </a:r>
            <a:r>
              <a:rPr lang="en-US" sz="2300" dirty="0">
                <a:solidFill>
                  <a:srgbClr val="000066"/>
                </a:solidFill>
                <a:latin typeface="Arial Narrow" pitchFamily="34" charset="0"/>
              </a:rPr>
              <a:t>for </a:t>
            </a:r>
            <a:r>
              <a:rPr lang="en-US" sz="2300" b="1" dirty="0">
                <a:solidFill>
                  <a:srgbClr val="000066"/>
                </a:solidFill>
                <a:latin typeface="Arial Narrow" pitchFamily="34" charset="0"/>
              </a:rPr>
              <a:t>setting up </a:t>
            </a:r>
            <a:r>
              <a:rPr lang="en-US" sz="2300" dirty="0">
                <a:solidFill>
                  <a:srgbClr val="000066"/>
                </a:solidFill>
                <a:latin typeface="Arial Narrow" pitchFamily="34" charset="0"/>
              </a:rPr>
              <a:t>of the regional </a:t>
            </a:r>
            <a:r>
              <a:rPr lang="en-US" sz="2300" b="1" dirty="0">
                <a:solidFill>
                  <a:srgbClr val="000066"/>
                </a:solidFill>
                <a:latin typeface="Arial Narrow" pitchFamily="34" charset="0"/>
              </a:rPr>
              <a:t>WIGOS centers</a:t>
            </a:r>
            <a:r>
              <a:rPr lang="en-US" sz="2300" dirty="0">
                <a:solidFill>
                  <a:srgbClr val="000066"/>
                </a:solidFill>
                <a:latin typeface="Arial Narrow" pitchFamily="34" charset="0"/>
              </a:rPr>
              <a:t>, </a:t>
            </a:r>
            <a:endParaRPr lang="hr-HR" sz="2300" dirty="0" smtClean="0">
              <a:solidFill>
                <a:srgbClr val="000066"/>
              </a:solidFill>
              <a:latin typeface="Arial Narrow" pitchFamily="34" charset="0"/>
            </a:endParaRPr>
          </a:p>
          <a:p>
            <a:pPr lvl="1">
              <a:buSzPct val="130000"/>
            </a:pPr>
            <a:r>
              <a:rPr lang="hr-HR" sz="2300" dirty="0" smtClean="0">
                <a:solidFill>
                  <a:srgbClr val="000066"/>
                </a:solidFill>
                <a:latin typeface="Arial Narrow" pitchFamily="34" charset="0"/>
              </a:rPr>
              <a:t>    </a:t>
            </a:r>
          </a:p>
          <a:p>
            <a:pPr lvl="1">
              <a:buSzPct val="130000"/>
            </a:pPr>
            <a:r>
              <a:rPr lang="hr-HR" sz="2300" dirty="0" smtClean="0">
                <a:solidFill>
                  <a:srgbClr val="000066"/>
                </a:solidFill>
                <a:latin typeface="Arial Narrow" pitchFamily="34" charset="0"/>
              </a:rPr>
              <a:t>    </a:t>
            </a:r>
            <a:r>
              <a:rPr lang="en-US" sz="2300" i="1" dirty="0" smtClean="0">
                <a:solidFill>
                  <a:srgbClr val="000066"/>
                </a:solidFill>
                <a:latin typeface="Arial Narrow" pitchFamily="34" charset="0"/>
              </a:rPr>
              <a:t>presumably</a:t>
            </a:r>
            <a:r>
              <a:rPr lang="en-US" sz="2300" dirty="0" smtClean="0">
                <a:solidFill>
                  <a:srgbClr val="000066"/>
                </a:solidFill>
                <a:latin typeface="Arial Narrow" pitchFamily="34" charset="0"/>
              </a:rPr>
              <a:t> </a:t>
            </a:r>
            <a:r>
              <a:rPr lang="en-US" sz="2300" dirty="0">
                <a:solidFill>
                  <a:srgbClr val="000066"/>
                </a:solidFill>
                <a:latin typeface="Arial Narrow" pitchFamily="34" charset="0"/>
              </a:rPr>
              <a:t>as a </a:t>
            </a:r>
            <a:endParaRPr lang="hr-HR" sz="2300" dirty="0" smtClean="0">
              <a:solidFill>
                <a:srgbClr val="000066"/>
              </a:solidFill>
              <a:latin typeface="Arial Narrow" pitchFamily="34" charset="0"/>
            </a:endParaRPr>
          </a:p>
          <a:p>
            <a:pPr lvl="1">
              <a:buSzPct val="130000"/>
            </a:pPr>
            <a:endParaRPr lang="hr-HR" sz="2300" dirty="0" smtClean="0">
              <a:solidFill>
                <a:srgbClr val="000066"/>
              </a:solidFill>
              <a:latin typeface="Arial Narrow" pitchFamily="34" charset="0"/>
            </a:endParaRPr>
          </a:p>
          <a:p>
            <a:pPr lvl="1">
              <a:buSzPct val="130000"/>
            </a:pPr>
            <a:r>
              <a:rPr lang="hr-HR" sz="2300" dirty="0" smtClean="0">
                <a:solidFill>
                  <a:srgbClr val="000066"/>
                </a:solidFill>
                <a:latin typeface="Arial Narrow" pitchFamily="34" charset="0"/>
              </a:rPr>
              <a:t>    </a:t>
            </a:r>
            <a:r>
              <a:rPr lang="en-US" sz="2300" b="1" dirty="0" smtClean="0">
                <a:solidFill>
                  <a:srgbClr val="000066"/>
                </a:solidFill>
                <a:latin typeface="Arial Narrow" pitchFamily="34" charset="0"/>
              </a:rPr>
              <a:t>virtual centre</a:t>
            </a:r>
            <a:r>
              <a:rPr lang="hr-HR" sz="2300" b="1" dirty="0" smtClean="0">
                <a:solidFill>
                  <a:srgbClr val="000066"/>
                </a:solidFill>
                <a:latin typeface="Arial Narrow" pitchFamily="34" charset="0"/>
              </a:rPr>
              <a:t>/s</a:t>
            </a:r>
            <a:r>
              <a:rPr lang="en-US" sz="2300" b="1" dirty="0" smtClean="0">
                <a:solidFill>
                  <a:srgbClr val="000066"/>
                </a:solidFill>
                <a:latin typeface="Arial Narrow" pitchFamily="34" charset="0"/>
              </a:rPr>
              <a:t> </a:t>
            </a:r>
            <a:r>
              <a:rPr lang="en-US" sz="2300" dirty="0">
                <a:solidFill>
                  <a:srgbClr val="000066"/>
                </a:solidFill>
                <a:latin typeface="Arial Narrow" pitchFamily="34" charset="0"/>
              </a:rPr>
              <a:t>with </a:t>
            </a:r>
            <a:r>
              <a:rPr lang="en-US" sz="2300" u="sng" dirty="0">
                <a:solidFill>
                  <a:srgbClr val="000066"/>
                </a:solidFill>
                <a:latin typeface="Arial Narrow" pitchFamily="34" charset="0"/>
              </a:rPr>
              <a:t>distributed</a:t>
            </a:r>
            <a:r>
              <a:rPr lang="en-US" sz="2300" dirty="0">
                <a:solidFill>
                  <a:srgbClr val="000066"/>
                </a:solidFill>
                <a:latin typeface="Arial Narrow" pitchFamily="34" charset="0"/>
              </a:rPr>
              <a:t> </a:t>
            </a:r>
            <a:r>
              <a:rPr lang="en-US" sz="2300" u="sng" dirty="0">
                <a:solidFill>
                  <a:srgbClr val="000066"/>
                </a:solidFill>
                <a:latin typeface="Arial Narrow" pitchFamily="34" charset="0"/>
              </a:rPr>
              <a:t>roles</a:t>
            </a:r>
            <a:r>
              <a:rPr lang="en-US" sz="2300" dirty="0">
                <a:solidFill>
                  <a:srgbClr val="000066"/>
                </a:solidFill>
                <a:latin typeface="Arial Narrow" pitchFamily="34" charset="0"/>
              </a:rPr>
              <a:t> and </a:t>
            </a:r>
            <a:r>
              <a:rPr lang="en-US" sz="2300" u="sng" dirty="0">
                <a:solidFill>
                  <a:srgbClr val="000066"/>
                </a:solidFill>
                <a:latin typeface="Arial Narrow" pitchFamily="34" charset="0"/>
              </a:rPr>
              <a:t>responsibilities</a:t>
            </a:r>
            <a:r>
              <a:rPr lang="en-US" sz="2300" dirty="0">
                <a:solidFill>
                  <a:srgbClr val="000066"/>
                </a:solidFill>
                <a:latin typeface="Arial Narrow" pitchFamily="34" charset="0"/>
              </a:rPr>
              <a:t> among different </a:t>
            </a:r>
            <a:endParaRPr lang="hr-HR" sz="2300" dirty="0" smtClean="0">
              <a:solidFill>
                <a:srgbClr val="000066"/>
              </a:solidFill>
              <a:latin typeface="Arial Narrow" pitchFamily="34" charset="0"/>
            </a:endParaRPr>
          </a:p>
          <a:p>
            <a:pPr lvl="1">
              <a:buSzPct val="130000"/>
            </a:pPr>
            <a:r>
              <a:rPr lang="hr-HR" sz="2300" dirty="0" smtClean="0">
                <a:solidFill>
                  <a:srgbClr val="000066"/>
                </a:solidFill>
                <a:latin typeface="Arial Narrow" pitchFamily="34" charset="0"/>
              </a:rPr>
              <a:t>    </a:t>
            </a:r>
            <a:r>
              <a:rPr lang="en-US" sz="2300" dirty="0" smtClean="0">
                <a:solidFill>
                  <a:srgbClr val="000066"/>
                </a:solidFill>
                <a:latin typeface="Arial Narrow" pitchFamily="34" charset="0"/>
              </a:rPr>
              <a:t>NMHSs and/or </a:t>
            </a:r>
            <a:r>
              <a:rPr lang="en-US" sz="2300" dirty="0">
                <a:solidFill>
                  <a:srgbClr val="000066"/>
                </a:solidFill>
                <a:latin typeface="Arial Narrow" pitchFamily="34" charset="0"/>
              </a:rPr>
              <a:t>DCPCs.</a:t>
            </a:r>
            <a:endParaRPr lang="en-US" altLang="en-US" sz="2300" dirty="0" smtClean="0">
              <a:solidFill>
                <a:srgbClr val="000066"/>
              </a:solidFill>
              <a:latin typeface="Arial Narrow" pitchFamily="34" charset="0"/>
            </a:endParaRPr>
          </a:p>
        </p:txBody>
      </p:sp>
      <p:cxnSp>
        <p:nvCxnSpPr>
          <p:cNvPr id="5" name="Straight Connector 4"/>
          <p:cNvCxnSpPr/>
          <p:nvPr/>
        </p:nvCxnSpPr>
        <p:spPr>
          <a:xfrm>
            <a:off x="0" y="981082"/>
            <a:ext cx="9144000" cy="1588"/>
          </a:xfrm>
          <a:prstGeom prst="line">
            <a:avLst/>
          </a:prstGeom>
          <a:noFill/>
          <a:ln w="57150" cap="flat">
            <a:solidFill>
              <a:srgbClr val="EEB500"/>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86706867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strips(downRight)">
                                      <p:cBhvr>
                                        <p:cTn id="7" dur="500"/>
                                        <p:tgtEl>
                                          <p:spTgt spid="819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196">
                                            <p:bg/>
                                          </p:spTgt>
                                        </p:tgtEl>
                                        <p:attrNameLst>
                                          <p:attrName>style.visibility</p:attrName>
                                        </p:attrNameLst>
                                      </p:cBhvr>
                                      <p:to>
                                        <p:strVal val="visible"/>
                                      </p:to>
                                    </p:set>
                                    <p:animEffect transition="in" filter="randombar(horizontal)">
                                      <p:cBhvr>
                                        <p:cTn id="10" dur="500"/>
                                        <p:tgtEl>
                                          <p:spTgt spid="8196">
                                            <p:bg/>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randombar(horizontal)">
                                      <p:cBhvr>
                                        <p:cTn id="14" dur="500"/>
                                        <p:tgtEl>
                                          <p:spTgt spid="8196">
                                            <p:txEl>
                                              <p:pRg st="0" end="0"/>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8196">
                                            <p:txEl>
                                              <p:pRg st="1" end="1"/>
                                            </p:txEl>
                                          </p:spTgt>
                                        </p:tgtEl>
                                        <p:attrNameLst>
                                          <p:attrName>style.visibility</p:attrName>
                                        </p:attrNameLst>
                                      </p:cBhvr>
                                      <p:to>
                                        <p:strVal val="visible"/>
                                      </p:to>
                                    </p:set>
                                    <p:animEffect transition="in" filter="randombar(horizontal)">
                                      <p:cBhvr>
                                        <p:cTn id="17" dur="500"/>
                                        <p:tgtEl>
                                          <p:spTgt spid="8196">
                                            <p:txEl>
                                              <p:pRg st="1" end="1"/>
                                            </p:txEl>
                                          </p:spTgt>
                                        </p:tgtEl>
                                      </p:cBhvr>
                                    </p:animEffect>
                                  </p:childTnLst>
                                </p:cTn>
                              </p:par>
                            </p:childTnLst>
                          </p:cTn>
                        </p:par>
                        <p:par>
                          <p:cTn id="18" fill="hold">
                            <p:stCondLst>
                              <p:cond delay="1000"/>
                            </p:stCondLst>
                            <p:childTnLst>
                              <p:par>
                                <p:cTn id="19" presetID="14" presetClass="entr" presetSubtype="10" fill="hold" grpId="0" nodeType="afterEffect">
                                  <p:stCondLst>
                                    <p:cond delay="0"/>
                                  </p:stCondLst>
                                  <p:childTnLst>
                                    <p:set>
                                      <p:cBhvr>
                                        <p:cTn id="20" dur="1" fill="hold">
                                          <p:stCondLst>
                                            <p:cond delay="0"/>
                                          </p:stCondLst>
                                        </p:cTn>
                                        <p:tgtEl>
                                          <p:spTgt spid="8196">
                                            <p:txEl>
                                              <p:pRg st="3" end="3"/>
                                            </p:txEl>
                                          </p:spTgt>
                                        </p:tgtEl>
                                        <p:attrNameLst>
                                          <p:attrName>style.visibility</p:attrName>
                                        </p:attrNameLst>
                                      </p:cBhvr>
                                      <p:to>
                                        <p:strVal val="visible"/>
                                      </p:to>
                                    </p:set>
                                    <p:animEffect transition="in" filter="randombar(horizontal)">
                                      <p:cBhvr>
                                        <p:cTn id="21" dur="500"/>
                                        <p:tgtEl>
                                          <p:spTgt spid="8196">
                                            <p:txEl>
                                              <p:pRg st="3" end="3"/>
                                            </p:txEl>
                                          </p:spTgt>
                                        </p:tgtEl>
                                      </p:cBhvr>
                                    </p:animEffect>
                                  </p:childTnLst>
                                </p:cTn>
                              </p:par>
                            </p:childTnLst>
                          </p:cTn>
                        </p:par>
                        <p:par>
                          <p:cTn id="22" fill="hold">
                            <p:stCondLst>
                              <p:cond delay="1500"/>
                            </p:stCondLst>
                            <p:childTnLst>
                              <p:par>
                                <p:cTn id="23" presetID="14" presetClass="entr" presetSubtype="10" fill="hold" grpId="0" nodeType="afterEffect">
                                  <p:stCondLst>
                                    <p:cond delay="0"/>
                                  </p:stCondLst>
                                  <p:childTnLst>
                                    <p:set>
                                      <p:cBhvr>
                                        <p:cTn id="24" dur="1" fill="hold">
                                          <p:stCondLst>
                                            <p:cond delay="0"/>
                                          </p:stCondLst>
                                        </p:cTn>
                                        <p:tgtEl>
                                          <p:spTgt spid="8196">
                                            <p:txEl>
                                              <p:pRg st="5" end="5"/>
                                            </p:txEl>
                                          </p:spTgt>
                                        </p:tgtEl>
                                        <p:attrNameLst>
                                          <p:attrName>style.visibility</p:attrName>
                                        </p:attrNameLst>
                                      </p:cBhvr>
                                      <p:to>
                                        <p:strVal val="visible"/>
                                      </p:to>
                                    </p:set>
                                    <p:animEffect transition="in" filter="randombar(horizontal)">
                                      <p:cBhvr>
                                        <p:cTn id="25" dur="500"/>
                                        <p:tgtEl>
                                          <p:spTgt spid="8196">
                                            <p:txEl>
                                              <p:pRg st="5" end="5"/>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8196">
                                            <p:txEl>
                                              <p:pRg st="6" end="6"/>
                                            </p:txEl>
                                          </p:spTgt>
                                        </p:tgtEl>
                                        <p:attrNameLst>
                                          <p:attrName>style.visibility</p:attrName>
                                        </p:attrNameLst>
                                      </p:cBhvr>
                                      <p:to>
                                        <p:strVal val="visible"/>
                                      </p:to>
                                    </p:set>
                                    <p:animEffect transition="in" filter="randombar(horizontal)">
                                      <p:cBhvr>
                                        <p:cTn id="28" dur="500"/>
                                        <p:tgtEl>
                                          <p:spTgt spid="8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3600" b="1" dirty="0"/>
              <a:t>Draft Decision 5.1(1)/1 (EC-68)</a:t>
            </a:r>
            <a:r>
              <a:rPr lang="en-US" sz="3600" b="1" dirty="0"/>
              <a:t/>
            </a:r>
            <a:br>
              <a:rPr lang="en-US" sz="3600" b="1" dirty="0"/>
            </a:br>
            <a:r>
              <a:rPr lang="en-GB" sz="3600" b="1" cap="all" dirty="0"/>
              <a:t>WMO Regional WIGOS </a:t>
            </a:r>
            <a:r>
              <a:rPr lang="en-GB" sz="3600" b="1" cap="all" dirty="0" smtClean="0"/>
              <a:t>Centres</a:t>
            </a:r>
            <a:endParaRPr lang="en-US" dirty="0"/>
          </a:p>
        </p:txBody>
      </p:sp>
      <p:sp>
        <p:nvSpPr>
          <p:cNvPr id="7" name="Content Placeholder 6"/>
          <p:cNvSpPr>
            <a:spLocks noGrp="1"/>
          </p:cNvSpPr>
          <p:nvPr>
            <p:ph idx="1"/>
          </p:nvPr>
        </p:nvSpPr>
        <p:spPr>
          <a:xfrm>
            <a:off x="215899" y="1628775"/>
            <a:ext cx="8748713" cy="4467225"/>
          </a:xfrm>
        </p:spPr>
        <p:txBody>
          <a:bodyPr/>
          <a:lstStyle/>
          <a:p>
            <a:r>
              <a:rPr lang="en-GB" dirty="0" smtClean="0"/>
              <a:t>THE </a:t>
            </a:r>
            <a:r>
              <a:rPr lang="en-GB" dirty="0"/>
              <a:t>EXECUTIVE COUNCIL,</a:t>
            </a:r>
            <a:endParaRPr lang="en-US" dirty="0"/>
          </a:p>
          <a:p>
            <a:r>
              <a:rPr lang="en-GB" sz="2400" b="1" dirty="0" smtClean="0"/>
              <a:t>Recalls</a:t>
            </a:r>
            <a:r>
              <a:rPr lang="en-GB" sz="2400" dirty="0" smtClean="0"/>
              <a:t> </a:t>
            </a:r>
            <a:r>
              <a:rPr lang="en-GB" sz="2400" dirty="0"/>
              <a:t>Resolution 23 (Cg-17) – Pre-operational phase of the WMO Integrated Global Observing System, deciding that one of the highest priorities for the WIGOS pre-operational phase will be concept development and initial establishment of Regional WIGOS Centres; and Resolution 8 (EC-67) – Inter-Commission Coordination Group on the WMO Integrated Global Observing System (ICG-WIGOS), requesting ICG-WIGOS to develop a concept for the establishment and further development of regional WIGOS centres in each WMO Region;</a:t>
            </a:r>
            <a:endParaRPr lang="en-US" sz="2400" dirty="0"/>
          </a:p>
          <a:p>
            <a:r>
              <a:rPr lang="en-GB" sz="2400" b="1" dirty="0"/>
              <a:t>Having examined</a:t>
            </a:r>
            <a:r>
              <a:rPr lang="en-GB" sz="2400" dirty="0"/>
              <a:t> the Concept Note on establishment of WMO Regional WIGOS Centres developed by ICG-WIGOS, </a:t>
            </a:r>
            <a:endParaRPr lang="en-US" sz="2400" dirty="0"/>
          </a:p>
          <a:p>
            <a:endParaRPr lang="en-US" dirty="0"/>
          </a:p>
        </p:txBody>
      </p:sp>
      <p:sp>
        <p:nvSpPr>
          <p:cNvPr id="5" name="Slide Number Placeholder 4"/>
          <p:cNvSpPr>
            <a:spLocks noGrp="1"/>
          </p:cNvSpPr>
          <p:nvPr>
            <p:ph type="sldNum" sz="quarter" idx="12"/>
          </p:nvPr>
        </p:nvSpPr>
        <p:spPr/>
        <p:txBody>
          <a:bodyPr/>
          <a:lstStyle/>
          <a:p>
            <a:pPr>
              <a:defRPr/>
            </a:pPr>
            <a:fld id="{94FD21BF-C6B8-3349-97FD-333A479C4790}" type="slidenum">
              <a:rPr lang="en-US" smtClean="0"/>
              <a:pPr>
                <a:defRPr/>
              </a:pPr>
              <a:t>3</a:t>
            </a:fld>
            <a:endParaRPr lang="en-US"/>
          </a:p>
        </p:txBody>
      </p:sp>
    </p:spTree>
    <p:extLst>
      <p:ext uri="{BB962C8B-B14F-4D97-AF65-F5344CB8AC3E}">
        <p14:creationId xmlns:p14="http://schemas.microsoft.com/office/powerpoint/2010/main" val="387837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3600" b="1" dirty="0"/>
              <a:t>Draft Decision 5.1(1)/1 (EC-68)</a:t>
            </a:r>
            <a:r>
              <a:rPr lang="en-US" sz="3600" b="1" dirty="0"/>
              <a:t/>
            </a:r>
            <a:br>
              <a:rPr lang="en-US" sz="3600" b="1" dirty="0"/>
            </a:br>
            <a:r>
              <a:rPr lang="en-GB" sz="3600" b="1" cap="all" dirty="0"/>
              <a:t>WMO Regional WIGOS </a:t>
            </a:r>
            <a:r>
              <a:rPr lang="en-GB" sz="3600" b="1" cap="all" dirty="0" smtClean="0"/>
              <a:t>Centres</a:t>
            </a:r>
            <a:endParaRPr lang="en-US" dirty="0"/>
          </a:p>
        </p:txBody>
      </p:sp>
      <p:sp>
        <p:nvSpPr>
          <p:cNvPr id="7" name="Content Placeholder 6"/>
          <p:cNvSpPr>
            <a:spLocks noGrp="1"/>
          </p:cNvSpPr>
          <p:nvPr>
            <p:ph idx="1"/>
          </p:nvPr>
        </p:nvSpPr>
        <p:spPr>
          <a:xfrm>
            <a:off x="215899" y="1628775"/>
            <a:ext cx="8748713" cy="4467225"/>
          </a:xfrm>
        </p:spPr>
        <p:txBody>
          <a:bodyPr/>
          <a:lstStyle/>
          <a:p>
            <a:r>
              <a:rPr lang="en-GB" dirty="0" smtClean="0"/>
              <a:t>THE </a:t>
            </a:r>
            <a:r>
              <a:rPr lang="en-GB" dirty="0"/>
              <a:t>EXECUTIVE COUNCIL,</a:t>
            </a:r>
            <a:endParaRPr lang="en-US" dirty="0"/>
          </a:p>
          <a:p>
            <a:r>
              <a:rPr lang="en-GB" sz="2400" b="1" dirty="0" smtClean="0"/>
              <a:t>Endorses</a:t>
            </a:r>
            <a:r>
              <a:rPr lang="en-GB" sz="2400" dirty="0" smtClean="0"/>
              <a:t> </a:t>
            </a:r>
            <a:r>
              <a:rPr lang="en-GB" sz="2400" dirty="0"/>
              <a:t>the Concept Note on establishment of WMO Regional WIGOS Centres (thereafter referred to as “RWC Concept”) as provided in the </a:t>
            </a:r>
            <a:r>
              <a:rPr lang="en-GB" sz="2400" dirty="0">
                <a:hlinkClick r:id="rId2" action="ppaction://hlinkfile"/>
              </a:rPr>
              <a:t>Annex</a:t>
            </a:r>
            <a:r>
              <a:rPr lang="en-GB" sz="2400" dirty="0"/>
              <a:t> to this decision as general guidance to regional associations outlining the basic principles and providing a clear specification of mandatory and optional functions; </a:t>
            </a:r>
            <a:endParaRPr lang="en-US" sz="2400" dirty="0"/>
          </a:p>
          <a:p>
            <a:r>
              <a:rPr lang="en-GB" b="1" dirty="0"/>
              <a:t>Urges</a:t>
            </a:r>
            <a:r>
              <a:rPr lang="en-GB" dirty="0"/>
              <a:t> regional associations and Members to familiarize themselves with the RWC Concept; </a:t>
            </a:r>
            <a:endParaRPr lang="en-US" dirty="0"/>
          </a:p>
          <a:p>
            <a:r>
              <a:rPr lang="en-GB" b="1" dirty="0"/>
              <a:t>Urges</a:t>
            </a:r>
            <a:r>
              <a:rPr lang="en-GB" dirty="0"/>
              <a:t> Members to actively participate in the implementation of the RWC; </a:t>
            </a:r>
            <a:endParaRPr lang="en-US" dirty="0"/>
          </a:p>
        </p:txBody>
      </p:sp>
      <p:sp>
        <p:nvSpPr>
          <p:cNvPr id="5" name="Slide Number Placeholder 4"/>
          <p:cNvSpPr>
            <a:spLocks noGrp="1"/>
          </p:cNvSpPr>
          <p:nvPr>
            <p:ph type="sldNum" sz="quarter" idx="12"/>
          </p:nvPr>
        </p:nvSpPr>
        <p:spPr/>
        <p:txBody>
          <a:bodyPr/>
          <a:lstStyle/>
          <a:p>
            <a:pPr>
              <a:defRPr/>
            </a:pPr>
            <a:fld id="{94FD21BF-C6B8-3349-97FD-333A479C4790}" type="slidenum">
              <a:rPr lang="en-US" smtClean="0"/>
              <a:pPr>
                <a:defRPr/>
              </a:pPr>
              <a:t>4</a:t>
            </a:fld>
            <a:endParaRPr lang="en-US"/>
          </a:p>
        </p:txBody>
      </p:sp>
    </p:spTree>
    <p:extLst>
      <p:ext uri="{BB962C8B-B14F-4D97-AF65-F5344CB8AC3E}">
        <p14:creationId xmlns:p14="http://schemas.microsoft.com/office/powerpoint/2010/main" val="3588803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3600" b="1" dirty="0"/>
              <a:t>Draft Decision 5.1(1)/1 (EC-68)</a:t>
            </a:r>
            <a:r>
              <a:rPr lang="en-US" sz="3600" b="1" dirty="0"/>
              <a:t/>
            </a:r>
            <a:br>
              <a:rPr lang="en-US" sz="3600" b="1" dirty="0"/>
            </a:br>
            <a:r>
              <a:rPr lang="en-GB" sz="3600" b="1" cap="all" dirty="0"/>
              <a:t>WMO Regional WIGOS </a:t>
            </a:r>
            <a:r>
              <a:rPr lang="en-GB" sz="3600" b="1" cap="all" dirty="0" smtClean="0"/>
              <a:t>Centres</a:t>
            </a:r>
            <a:endParaRPr lang="en-US" dirty="0"/>
          </a:p>
        </p:txBody>
      </p:sp>
      <p:sp>
        <p:nvSpPr>
          <p:cNvPr id="7" name="Content Placeholder 6"/>
          <p:cNvSpPr>
            <a:spLocks noGrp="1"/>
          </p:cNvSpPr>
          <p:nvPr>
            <p:ph idx="1"/>
          </p:nvPr>
        </p:nvSpPr>
        <p:spPr>
          <a:xfrm>
            <a:off x="215899" y="1628775"/>
            <a:ext cx="8748713" cy="4467225"/>
          </a:xfrm>
        </p:spPr>
        <p:txBody>
          <a:bodyPr/>
          <a:lstStyle/>
          <a:p>
            <a:r>
              <a:rPr lang="en-GB" dirty="0" smtClean="0"/>
              <a:t>THE </a:t>
            </a:r>
            <a:r>
              <a:rPr lang="en-GB" dirty="0"/>
              <a:t>EXECUTIVE COUNCIL,</a:t>
            </a:r>
            <a:endParaRPr lang="en-US" dirty="0"/>
          </a:p>
          <a:p>
            <a:r>
              <a:rPr lang="en-GB" sz="2800" b="1" dirty="0" smtClean="0"/>
              <a:t>Requests</a:t>
            </a:r>
            <a:r>
              <a:rPr lang="en-GB" sz="2800" dirty="0" smtClean="0"/>
              <a:t> </a:t>
            </a:r>
            <a:r>
              <a:rPr lang="en-GB" sz="2800" dirty="0"/>
              <a:t>that consideration be given by regional associations and Members </a:t>
            </a:r>
            <a:r>
              <a:rPr lang="en-GB" sz="2800" dirty="0" smtClean="0"/>
              <a:t>to</a:t>
            </a:r>
            <a:r>
              <a:rPr lang="en-GB" sz="2800" dirty="0"/>
              <a:t> </a:t>
            </a:r>
            <a:r>
              <a:rPr lang="en-GB" sz="2800" dirty="0" smtClean="0"/>
              <a:t>building </a:t>
            </a:r>
            <a:r>
              <a:rPr lang="en-GB" sz="2800" dirty="0"/>
              <a:t>RWC functions into existing WMO centres as an alternative to establishing new centres;</a:t>
            </a:r>
            <a:endParaRPr lang="en-US" sz="2800" dirty="0"/>
          </a:p>
          <a:p>
            <a:r>
              <a:rPr lang="en-GB" sz="2800" b="1" dirty="0"/>
              <a:t>Requests</a:t>
            </a:r>
            <a:r>
              <a:rPr lang="en-GB" sz="2800" dirty="0"/>
              <a:t> presidents of regional associations to consider specific solutions for establishing and operating RWCs in their respective Region and to invite them to share their findings with ICG-WIGOS-6 (2017);</a:t>
            </a:r>
            <a:endParaRPr lang="en-US" sz="2800" dirty="0"/>
          </a:p>
          <a:p>
            <a:r>
              <a:rPr lang="en-GB" sz="2800" b="1" dirty="0"/>
              <a:t>Requests</a:t>
            </a:r>
            <a:r>
              <a:rPr lang="en-GB" sz="2800" dirty="0"/>
              <a:t> ICG-WIGOS to provide Members with detailed guidance on RWCs, their capabilities, establishment and performance evaluation.</a:t>
            </a:r>
            <a:endParaRPr lang="en-US" sz="2800" dirty="0"/>
          </a:p>
          <a:p>
            <a:endParaRPr lang="en-US" dirty="0"/>
          </a:p>
        </p:txBody>
      </p:sp>
      <p:sp>
        <p:nvSpPr>
          <p:cNvPr id="5" name="Slide Number Placeholder 4"/>
          <p:cNvSpPr>
            <a:spLocks noGrp="1"/>
          </p:cNvSpPr>
          <p:nvPr>
            <p:ph type="sldNum" sz="quarter" idx="12"/>
          </p:nvPr>
        </p:nvSpPr>
        <p:spPr/>
        <p:txBody>
          <a:bodyPr/>
          <a:lstStyle/>
          <a:p>
            <a:pPr>
              <a:defRPr/>
            </a:pPr>
            <a:fld id="{94FD21BF-C6B8-3349-97FD-333A479C4790}" type="slidenum">
              <a:rPr lang="en-US" smtClean="0"/>
              <a:pPr>
                <a:defRPr/>
              </a:pPr>
              <a:t>5</a:t>
            </a:fld>
            <a:endParaRPr lang="en-US"/>
          </a:p>
        </p:txBody>
      </p:sp>
    </p:spTree>
    <p:extLst>
      <p:ext uri="{BB962C8B-B14F-4D97-AF65-F5344CB8AC3E}">
        <p14:creationId xmlns:p14="http://schemas.microsoft.com/office/powerpoint/2010/main" val="2819130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pPr algn="ctr"/>
            <a:r>
              <a:rPr lang="en-GB" b="1">
                <a:latin typeface="Arial Narrow" charset="0"/>
                <a:ea typeface="MS PGothic" charset="0"/>
              </a:rPr>
              <a:t>MANDATORY functions for RWCs</a:t>
            </a:r>
            <a:endParaRPr lang="en-US">
              <a:latin typeface="Arial Narrow" charset="0"/>
              <a:ea typeface="MS PGothic" charset="0"/>
            </a:endParaRPr>
          </a:p>
        </p:txBody>
      </p:sp>
      <p:sp>
        <p:nvSpPr>
          <p:cNvPr id="84994" name="Content Placeholder 2"/>
          <p:cNvSpPr>
            <a:spLocks noGrp="1"/>
          </p:cNvSpPr>
          <p:nvPr>
            <p:ph idx="1"/>
          </p:nvPr>
        </p:nvSpPr>
        <p:spPr>
          <a:xfrm>
            <a:off x="0" y="1447800"/>
            <a:ext cx="8991600" cy="5105400"/>
          </a:xfrm>
        </p:spPr>
        <p:txBody>
          <a:bodyPr/>
          <a:lstStyle/>
          <a:p>
            <a:r>
              <a:rPr lang="en-GB">
                <a:latin typeface="Arial Narrow" charset="0"/>
                <a:ea typeface="MS PGothic" charset="0"/>
              </a:rPr>
              <a:t>The RWCs will provide overall support and assistance to Members in the Regions for their national and regional WIGOS implementation. </a:t>
            </a:r>
          </a:p>
          <a:p>
            <a:r>
              <a:rPr lang="en-GB">
                <a:latin typeface="Arial Narrow" charset="0"/>
                <a:ea typeface="MS PGothic" charset="0"/>
              </a:rPr>
              <a:t>Mandatory functions</a:t>
            </a:r>
          </a:p>
          <a:p>
            <a:pPr lvl="1"/>
            <a:r>
              <a:rPr lang="en-GB" sz="2400">
                <a:latin typeface="Arial Narrow" charset="0"/>
                <a:cs typeface="Arial" charset="0"/>
              </a:rPr>
              <a:t>OSCAR/Surface implementation: ensure correct metadata availability</a:t>
            </a:r>
          </a:p>
          <a:p>
            <a:pPr lvl="1"/>
            <a:r>
              <a:rPr lang="en-GB" sz="2400">
                <a:latin typeface="Arial Narrow" charset="0"/>
                <a:cs typeface="Arial" charset="0"/>
              </a:rPr>
              <a:t>Regional WIGOS network monitoring: (coop. in case of virtual centers) </a:t>
            </a:r>
          </a:p>
          <a:p>
            <a:pPr lvl="2"/>
            <a:r>
              <a:rPr lang="en-GB" sz="2000">
                <a:latin typeface="Arial Narrow" charset="0"/>
                <a:cs typeface="Arial" charset="0"/>
              </a:rPr>
              <a:t>Operational performance monitoring of WIGOS networks, with info from Global monitoring centers (data availability, timeliness, quality, etc), to facilitate identifying data problems, and follow-up with data providers for taking corrective actions.</a:t>
            </a:r>
            <a:endParaRPr lang="en-US" sz="2000">
              <a:latin typeface="Arial Narrow" charset="0"/>
              <a:cs typeface="Arial" charset="0"/>
            </a:endParaRPr>
          </a:p>
          <a:p>
            <a:pPr lvl="1"/>
            <a:r>
              <a:rPr lang="en-GB" sz="2400">
                <a:latin typeface="Arial Narrow" charset="0"/>
                <a:cs typeface="Arial" charset="0"/>
              </a:rPr>
              <a:t>Assist Members: regional information resource and pool of expertise for supporting Members implement WIGOS regulatory practices. </a:t>
            </a:r>
            <a:endParaRPr lang="en-US" sz="2400">
              <a:latin typeface="Arial Narrow" charset="0"/>
              <a:cs typeface="Arial" charset="0"/>
            </a:endParaRPr>
          </a:p>
          <a:p>
            <a:pPr lvl="1"/>
            <a:endParaRPr lang="en-US" sz="2400">
              <a:latin typeface="Arial Narrow"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GB" sz="3600" b="1">
                <a:latin typeface="Arial Narrow" charset="0"/>
                <a:ea typeface="MS PGothic" charset="0"/>
              </a:rPr>
              <a:t>OPTIONAL functionalities could include: </a:t>
            </a:r>
            <a:endParaRPr lang="en-US" sz="3600">
              <a:latin typeface="Arial Narrow" charset="0"/>
              <a:ea typeface="MS PGothic" charset="0"/>
            </a:endParaRPr>
          </a:p>
        </p:txBody>
      </p:sp>
      <p:sp>
        <p:nvSpPr>
          <p:cNvPr id="86018" name="Content Placeholder 2"/>
          <p:cNvSpPr>
            <a:spLocks noGrp="1"/>
          </p:cNvSpPr>
          <p:nvPr>
            <p:ph idx="1"/>
          </p:nvPr>
        </p:nvSpPr>
        <p:spPr>
          <a:xfrm>
            <a:off x="685800" y="1447800"/>
            <a:ext cx="7772400" cy="4467225"/>
          </a:xfrm>
        </p:spPr>
        <p:txBody>
          <a:bodyPr/>
          <a:lstStyle/>
          <a:p>
            <a:r>
              <a:rPr lang="en-GB">
                <a:latin typeface="Arial Narrow" charset="0"/>
                <a:ea typeface="MS PGothic" charset="0"/>
              </a:rPr>
              <a:t>Assistance in the coordination of regional/sub-regional WIGOS projects</a:t>
            </a:r>
            <a:endParaRPr lang="en-US">
              <a:latin typeface="Arial Narrow" charset="0"/>
              <a:ea typeface="MS PGothic" charset="0"/>
            </a:endParaRPr>
          </a:p>
          <a:p>
            <a:r>
              <a:rPr lang="en-GB">
                <a:latin typeface="Arial Narrow" charset="0"/>
                <a:ea typeface="MS PGothic" charset="0"/>
              </a:rPr>
              <a:t>Advice to Members on the requirements for the regional network design.</a:t>
            </a:r>
            <a:endParaRPr lang="en-US">
              <a:latin typeface="Arial Narrow" charset="0"/>
              <a:ea typeface="MS PGothic" charset="0"/>
            </a:endParaRPr>
          </a:p>
          <a:p>
            <a:r>
              <a:rPr lang="en-GB">
                <a:latin typeface="Arial Narrow" charset="0"/>
                <a:ea typeface="MS PGothic" charset="0"/>
              </a:rPr>
              <a:t>All areas of support listed above are expected to be covered in all WMO Regions. However, this may be accomplished via several RWCs with complementary areas of expertise rather than through a single RWC covering all areas.</a:t>
            </a:r>
            <a:endParaRPr lang="en-US">
              <a:latin typeface="Arial Narrow" charset="0"/>
              <a:ea typeface="MS PGothic" charset="0"/>
            </a:endParaRPr>
          </a:p>
          <a:p>
            <a:endParaRPr lang="en-US">
              <a:latin typeface="Arial Narrow"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GB" sz="2800">
                <a:latin typeface="Arial Narrow" charset="0"/>
                <a:ea typeface="MS PGothic" charset="0"/>
              </a:rPr>
              <a:t>The RWCs will also work closely with their respective WMO Regional Office and other Regional centers to ensure efficient and effective implementation of WIGOS</a:t>
            </a:r>
            <a:endParaRPr lang="en-AU" sz="2800">
              <a:solidFill>
                <a:srgbClr val="333399"/>
              </a:solidFill>
              <a:latin typeface="Arial Bold" charset="0"/>
              <a:ea typeface="MS PGothic" charset="0"/>
            </a:endParaRPr>
          </a:p>
        </p:txBody>
      </p:sp>
      <p:sp>
        <p:nvSpPr>
          <p:cNvPr id="3" name="Rectangle 2"/>
          <p:cNvSpPr>
            <a:spLocks noChangeArrowheads="1"/>
          </p:cNvSpPr>
          <p:nvPr/>
        </p:nvSpPr>
        <p:spPr bwMode="auto">
          <a:xfrm>
            <a:off x="2411413" y="3795713"/>
            <a:ext cx="1368425" cy="641350"/>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RWC</a:t>
            </a:r>
          </a:p>
        </p:txBody>
      </p:sp>
      <p:sp>
        <p:nvSpPr>
          <p:cNvPr id="4" name="Rectangle 3"/>
          <p:cNvSpPr>
            <a:spLocks noChangeArrowheads="1"/>
          </p:cNvSpPr>
          <p:nvPr/>
        </p:nvSpPr>
        <p:spPr bwMode="auto">
          <a:xfrm>
            <a:off x="4287838" y="2192338"/>
            <a:ext cx="1508125" cy="460375"/>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RCC/DRR</a:t>
            </a:r>
          </a:p>
        </p:txBody>
      </p:sp>
      <p:sp>
        <p:nvSpPr>
          <p:cNvPr id="5" name="Rectangle 4"/>
          <p:cNvSpPr>
            <a:spLocks noChangeArrowheads="1"/>
          </p:cNvSpPr>
          <p:nvPr/>
        </p:nvSpPr>
        <p:spPr bwMode="auto">
          <a:xfrm>
            <a:off x="755650" y="5240338"/>
            <a:ext cx="4668838" cy="461962"/>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Assist Member/s</a:t>
            </a:r>
          </a:p>
        </p:txBody>
      </p:sp>
      <p:sp>
        <p:nvSpPr>
          <p:cNvPr id="6" name="Rectangle 5"/>
          <p:cNvSpPr>
            <a:spLocks noChangeArrowheads="1"/>
          </p:cNvSpPr>
          <p:nvPr/>
        </p:nvSpPr>
        <p:spPr bwMode="auto">
          <a:xfrm>
            <a:off x="6588125" y="4251325"/>
            <a:ext cx="1368425" cy="641350"/>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WIS</a:t>
            </a:r>
          </a:p>
        </p:txBody>
      </p:sp>
      <p:sp>
        <p:nvSpPr>
          <p:cNvPr id="7" name="Rectangle 6"/>
          <p:cNvSpPr>
            <a:spLocks noChangeArrowheads="1"/>
          </p:cNvSpPr>
          <p:nvPr/>
        </p:nvSpPr>
        <p:spPr bwMode="auto">
          <a:xfrm>
            <a:off x="6588125" y="3598863"/>
            <a:ext cx="1368425" cy="460375"/>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Partners</a:t>
            </a:r>
          </a:p>
        </p:txBody>
      </p:sp>
      <p:sp>
        <p:nvSpPr>
          <p:cNvPr id="8" name="Rectangle 7"/>
          <p:cNvSpPr>
            <a:spLocks noChangeArrowheads="1"/>
          </p:cNvSpPr>
          <p:nvPr/>
        </p:nvSpPr>
        <p:spPr bwMode="auto">
          <a:xfrm>
            <a:off x="5046663" y="4251325"/>
            <a:ext cx="1366837" cy="641350"/>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RTC</a:t>
            </a:r>
          </a:p>
        </p:txBody>
      </p:sp>
      <p:sp>
        <p:nvSpPr>
          <p:cNvPr id="9" name="Rectangle 8"/>
          <p:cNvSpPr>
            <a:spLocks noChangeArrowheads="1"/>
          </p:cNvSpPr>
          <p:nvPr/>
        </p:nvSpPr>
        <p:spPr bwMode="auto">
          <a:xfrm>
            <a:off x="5046663" y="3598863"/>
            <a:ext cx="1366837" cy="460375"/>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RIC/RMIC</a:t>
            </a:r>
          </a:p>
        </p:txBody>
      </p:sp>
      <p:sp>
        <p:nvSpPr>
          <p:cNvPr id="11" name="Rectangle 10"/>
          <p:cNvSpPr>
            <a:spLocks noChangeArrowheads="1"/>
          </p:cNvSpPr>
          <p:nvPr/>
        </p:nvSpPr>
        <p:spPr bwMode="auto">
          <a:xfrm>
            <a:off x="2411413" y="1524000"/>
            <a:ext cx="1368425" cy="641350"/>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RA MG</a:t>
            </a:r>
          </a:p>
        </p:txBody>
      </p:sp>
      <p:sp>
        <p:nvSpPr>
          <p:cNvPr id="12" name="Rectangle 11"/>
          <p:cNvSpPr>
            <a:spLocks noChangeArrowheads="1"/>
          </p:cNvSpPr>
          <p:nvPr/>
        </p:nvSpPr>
        <p:spPr bwMode="auto">
          <a:xfrm>
            <a:off x="152400" y="2281238"/>
            <a:ext cx="2209800" cy="461962"/>
          </a:xfrm>
          <a:prstGeom prst="rect">
            <a:avLst/>
          </a:prstGeom>
          <a:solidFill>
            <a:srgbClr val="FFFFFF"/>
          </a:solidFill>
          <a:ln w="25400">
            <a:solidFill>
              <a:srgbClr val="BBE0E3"/>
            </a:solidFill>
            <a:bevel/>
            <a:headEnd/>
            <a:tailEnd/>
          </a:ln>
          <a:effectLst>
            <a:outerShdw blurRad="38100" dist="23000" dir="5400000" rotWithShape="0">
              <a:srgbClr val="000000">
                <a:alpha val="34998"/>
              </a:srgbClr>
            </a:outerShdw>
          </a:effectLst>
        </p:spPr>
        <p:txBody>
          <a:bodyPr lIns="45718" tIns="45718" rIns="45718" bIns="45718" anchor="ctr">
            <a:spAutoFit/>
          </a:bodyPr>
          <a:lstStyle/>
          <a:p>
            <a:pPr algn="ctr" eaLnBrk="0" latinLnBrk="1">
              <a:spcBef>
                <a:spcPts val="1400"/>
              </a:spcBef>
              <a:defRPr/>
            </a:pPr>
            <a:r>
              <a:rPr lang="en-AU" sz="2400" kern="1200" dirty="0">
                <a:latin typeface="Arial Narrow"/>
                <a:ea typeface="ＭＳ Ｐゴシック" charset="0"/>
                <a:cs typeface="Arial"/>
                <a:sym typeface="Helvetica"/>
              </a:rPr>
              <a:t>WIGOS RWG/RO</a:t>
            </a:r>
          </a:p>
        </p:txBody>
      </p:sp>
      <p:cxnSp>
        <p:nvCxnSpPr>
          <p:cNvPr id="14" name="Straight Arrow Connector 13"/>
          <p:cNvCxnSpPr>
            <a:cxnSpLocks noChangeShapeType="1"/>
          </p:cNvCxnSpPr>
          <p:nvPr/>
        </p:nvCxnSpPr>
        <p:spPr bwMode="auto">
          <a:xfrm>
            <a:off x="3924300" y="3795713"/>
            <a:ext cx="1008063" cy="0"/>
          </a:xfrm>
          <a:prstGeom prst="straightConnector1">
            <a:avLst/>
          </a:prstGeom>
          <a:noFill/>
          <a:ln w="25400">
            <a:solidFill>
              <a:srgbClr val="BBE0E3"/>
            </a:solidFill>
            <a:bevel/>
            <a:headEnd type="arrow" w="med" len="med"/>
            <a:tailEnd type="arrow" w="med" len="med"/>
          </a:ln>
          <a:effectLst>
            <a:outerShdw blurRad="38100"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7" name="Straight Arrow Connector 16"/>
          <p:cNvCxnSpPr>
            <a:cxnSpLocks noChangeShapeType="1"/>
          </p:cNvCxnSpPr>
          <p:nvPr/>
        </p:nvCxnSpPr>
        <p:spPr bwMode="auto">
          <a:xfrm>
            <a:off x="3924300" y="4413250"/>
            <a:ext cx="1008063" cy="0"/>
          </a:xfrm>
          <a:prstGeom prst="straightConnector1">
            <a:avLst/>
          </a:prstGeom>
          <a:noFill/>
          <a:ln w="25400">
            <a:solidFill>
              <a:srgbClr val="BBE0E3"/>
            </a:solidFill>
            <a:bevel/>
            <a:headEnd type="arrow" w="med" len="med"/>
            <a:tailEnd type="arrow" w="med" len="med"/>
          </a:ln>
          <a:effectLst>
            <a:outerShdw blurRad="38100"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8" name="TextBox 17"/>
          <p:cNvSpPr txBox="1"/>
          <p:nvPr/>
        </p:nvSpPr>
        <p:spPr>
          <a:xfrm>
            <a:off x="3924300" y="3854450"/>
            <a:ext cx="966788" cy="64135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wrap="none" lIns="45718" tIns="45718" rIns="45718" bIns="45718" spcCol="38100">
            <a:spAutoFit/>
          </a:bodyPr>
          <a:lstStyle/>
          <a:p>
            <a:pPr eaLnBrk="0" latinLnBrk="1">
              <a:spcBef>
                <a:spcPts val="1400"/>
              </a:spcBef>
              <a:defRPr/>
            </a:pPr>
            <a:r>
              <a:rPr lang="en-AU" sz="2400" kern="1200" dirty="0">
                <a:latin typeface="Arial Narrow"/>
                <a:ea typeface="ＭＳ Ｐゴシック" charset="0"/>
                <a:cs typeface="Arial"/>
                <a:sym typeface="Helvetica"/>
              </a:rPr>
              <a:t>liaison</a:t>
            </a:r>
          </a:p>
        </p:txBody>
      </p:sp>
      <p:sp>
        <p:nvSpPr>
          <p:cNvPr id="19" name="TextBox 18"/>
          <p:cNvSpPr txBox="1"/>
          <p:nvPr/>
        </p:nvSpPr>
        <p:spPr>
          <a:xfrm>
            <a:off x="8027988" y="3508375"/>
            <a:ext cx="647700" cy="64135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lIns="45718" tIns="45718" rIns="45718" bIns="45718" spcCol="38100">
            <a:spAutoFit/>
          </a:bodyPr>
          <a:lstStyle/>
          <a:p>
            <a:pPr eaLnBrk="0" latinLnBrk="1">
              <a:spcBef>
                <a:spcPts val="1400"/>
              </a:spcBef>
              <a:defRPr/>
            </a:pPr>
            <a:r>
              <a:rPr lang="en-AU" sz="2400" kern="1200" dirty="0">
                <a:latin typeface="Arial Narrow"/>
                <a:ea typeface="ＭＳ Ｐゴシック" charset="0"/>
                <a:cs typeface="Arial"/>
                <a:sym typeface="Helvetica"/>
              </a:rPr>
              <a:t>etc</a:t>
            </a:r>
          </a:p>
        </p:txBody>
      </p:sp>
      <p:cxnSp>
        <p:nvCxnSpPr>
          <p:cNvPr id="21" name="Straight Arrow Connector 20"/>
          <p:cNvCxnSpPr>
            <a:cxnSpLocks noChangeShapeType="1"/>
            <a:stCxn id="3" idx="0"/>
            <a:endCxn id="11" idx="2"/>
          </p:cNvCxnSpPr>
          <p:nvPr/>
        </p:nvCxnSpPr>
        <p:spPr bwMode="auto">
          <a:xfrm flipV="1">
            <a:off x="3095625" y="2165350"/>
            <a:ext cx="0" cy="1630363"/>
          </a:xfrm>
          <a:prstGeom prst="straightConnector1">
            <a:avLst/>
          </a:prstGeom>
          <a:noFill/>
          <a:ln w="25400">
            <a:solidFill>
              <a:srgbClr val="BBE0E3"/>
            </a:solidFill>
            <a:bevel/>
            <a:headEnd/>
            <a:tailEnd type="arrow" w="med" len="med"/>
          </a:ln>
          <a:effectLst>
            <a:outerShdw blurRad="38100"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23" name="TextBox 22"/>
          <p:cNvSpPr txBox="1"/>
          <p:nvPr/>
        </p:nvSpPr>
        <p:spPr>
          <a:xfrm>
            <a:off x="2411413" y="3016250"/>
            <a:ext cx="1703387" cy="64135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wrap="none" lIns="45718" tIns="45718" rIns="45718" bIns="45718" spcCol="38100">
            <a:spAutoFit/>
          </a:bodyPr>
          <a:lstStyle/>
          <a:p>
            <a:pPr eaLnBrk="0" latinLnBrk="1">
              <a:spcBef>
                <a:spcPts val="1400"/>
              </a:spcBef>
              <a:defRPr/>
            </a:pPr>
            <a:r>
              <a:rPr lang="en-AU" sz="2400" kern="1200" dirty="0">
                <a:latin typeface="Arial Narrow"/>
                <a:ea typeface="ＭＳ Ｐゴシック" charset="0"/>
                <a:cs typeface="Arial"/>
                <a:sym typeface="Helvetica"/>
              </a:rPr>
              <a:t>governance</a:t>
            </a:r>
          </a:p>
        </p:txBody>
      </p:sp>
      <p:cxnSp>
        <p:nvCxnSpPr>
          <p:cNvPr id="25" name="Straight Arrow Connector 24"/>
          <p:cNvCxnSpPr>
            <a:cxnSpLocks noChangeShapeType="1"/>
            <a:endCxn id="4" idx="2"/>
          </p:cNvCxnSpPr>
          <p:nvPr/>
        </p:nvCxnSpPr>
        <p:spPr bwMode="auto">
          <a:xfrm flipV="1">
            <a:off x="3733800" y="2652713"/>
            <a:ext cx="1308100" cy="1157287"/>
          </a:xfrm>
          <a:prstGeom prst="straightConnector1">
            <a:avLst/>
          </a:prstGeom>
          <a:noFill/>
          <a:ln w="25400">
            <a:solidFill>
              <a:srgbClr val="BBE0E3"/>
            </a:solidFill>
            <a:bevel/>
            <a:headEnd/>
            <a:tailEnd type="arrow" w="med" len="med"/>
          </a:ln>
          <a:effectLst>
            <a:outerShdw blurRad="38100"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26" name="TextBox 25"/>
          <p:cNvSpPr txBox="1"/>
          <p:nvPr/>
        </p:nvSpPr>
        <p:spPr>
          <a:xfrm>
            <a:off x="4332288" y="2662238"/>
            <a:ext cx="1382712" cy="46196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wrap="none" lIns="45718" tIns="45718" rIns="45718" bIns="45718" spcCol="38100">
            <a:spAutoFit/>
          </a:bodyPr>
          <a:lstStyle/>
          <a:p>
            <a:pPr eaLnBrk="0" latinLnBrk="1">
              <a:spcBef>
                <a:spcPts val="1400"/>
              </a:spcBef>
              <a:defRPr/>
            </a:pPr>
            <a:r>
              <a:rPr lang="en-AU" sz="2400" kern="1200" dirty="0">
                <a:latin typeface="Arial Narrow"/>
                <a:ea typeface="ＭＳ Ｐゴシック" charset="0"/>
                <a:cs typeface="Arial"/>
                <a:sym typeface="Helvetica"/>
              </a:rPr>
              <a:t>User driven</a:t>
            </a:r>
          </a:p>
        </p:txBody>
      </p:sp>
      <p:cxnSp>
        <p:nvCxnSpPr>
          <p:cNvPr id="28" name="Straight Arrow Connector 27"/>
          <p:cNvCxnSpPr>
            <a:cxnSpLocks noChangeShapeType="1"/>
          </p:cNvCxnSpPr>
          <p:nvPr/>
        </p:nvCxnSpPr>
        <p:spPr bwMode="auto">
          <a:xfrm flipH="1" flipV="1">
            <a:off x="1371600" y="2743200"/>
            <a:ext cx="1184275" cy="976313"/>
          </a:xfrm>
          <a:prstGeom prst="straightConnector1">
            <a:avLst/>
          </a:prstGeom>
          <a:noFill/>
          <a:ln w="25400">
            <a:solidFill>
              <a:srgbClr val="BBE0E3"/>
            </a:solidFill>
            <a:bevel/>
            <a:headEnd/>
            <a:tailEnd type="arrow" w="med" len="med"/>
          </a:ln>
          <a:effectLst>
            <a:outerShdw blurRad="38100"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29" name="TextBox 28"/>
          <p:cNvSpPr txBox="1"/>
          <p:nvPr/>
        </p:nvSpPr>
        <p:spPr>
          <a:xfrm>
            <a:off x="152400" y="2667000"/>
            <a:ext cx="2393950" cy="4619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wrap="none" lIns="45718" tIns="45718" rIns="45718" bIns="45718" spcCol="38100">
            <a:spAutoFit/>
          </a:bodyPr>
          <a:lstStyle/>
          <a:p>
            <a:pPr eaLnBrk="0" latinLnBrk="1">
              <a:spcBef>
                <a:spcPts val="1400"/>
              </a:spcBef>
              <a:defRPr/>
            </a:pPr>
            <a:r>
              <a:rPr lang="en-AU" sz="2400" kern="1200" dirty="0">
                <a:latin typeface="Arial Narrow"/>
                <a:ea typeface="ＭＳ Ｐゴシック" charset="0"/>
                <a:cs typeface="Arial"/>
                <a:sym typeface="Helvetica"/>
              </a:rPr>
              <a:t>Coop &amp; tech support</a:t>
            </a:r>
          </a:p>
        </p:txBody>
      </p:sp>
      <p:cxnSp>
        <p:nvCxnSpPr>
          <p:cNvPr id="31" name="Straight Arrow Connector 30"/>
          <p:cNvCxnSpPr>
            <a:cxnSpLocks noChangeShapeType="1"/>
            <a:stCxn id="3" idx="2"/>
          </p:cNvCxnSpPr>
          <p:nvPr/>
        </p:nvCxnSpPr>
        <p:spPr bwMode="auto">
          <a:xfrm>
            <a:off x="3095625" y="4437063"/>
            <a:ext cx="0" cy="714375"/>
          </a:xfrm>
          <a:prstGeom prst="straightConnector1">
            <a:avLst/>
          </a:prstGeom>
          <a:noFill/>
          <a:ln w="25400">
            <a:solidFill>
              <a:srgbClr val="BBE0E3"/>
            </a:solidFill>
            <a:bevel/>
            <a:headEnd/>
            <a:tailEnd type="arrow" w="med" len="med"/>
          </a:ln>
          <a:effectLst>
            <a:outerShdw blurRad="38100" dist="23000" dir="5400000" rotWithShape="0">
              <a:srgbClr val="000000">
                <a:alpha val="34998"/>
              </a:srgbClr>
            </a:outerShdw>
          </a:effectLst>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1295400" y="152400"/>
            <a:ext cx="7821613" cy="1143000"/>
          </a:xfrm>
        </p:spPr>
        <p:txBody>
          <a:bodyPr/>
          <a:lstStyle/>
          <a:p>
            <a:r>
              <a:rPr lang="en-GB" sz="3600">
                <a:latin typeface="Arial Narrow" charset="0"/>
                <a:ea typeface="MS PGothic" charset="0"/>
              </a:rPr>
              <a:t>4. Regional WIGOS Centres (facilities)</a:t>
            </a:r>
            <a:endParaRPr lang="en-US" sz="3600">
              <a:latin typeface="Arial Narrow" charset="0"/>
              <a:ea typeface="MS PGothic" charset="0"/>
            </a:endParaRPr>
          </a:p>
        </p:txBody>
      </p:sp>
      <p:sp>
        <p:nvSpPr>
          <p:cNvPr id="88066" name="Content Placeholder 2"/>
          <p:cNvSpPr>
            <a:spLocks noGrp="1"/>
          </p:cNvSpPr>
          <p:nvPr>
            <p:ph idx="1"/>
          </p:nvPr>
        </p:nvSpPr>
        <p:spPr>
          <a:xfrm>
            <a:off x="304800" y="1476375"/>
            <a:ext cx="8534400" cy="4467225"/>
          </a:xfrm>
        </p:spPr>
        <p:txBody>
          <a:bodyPr/>
          <a:lstStyle/>
          <a:p>
            <a:r>
              <a:rPr lang="en-US">
                <a:latin typeface="Arial Narrow" charset="0"/>
                <a:ea typeface="MS PGothic" charset="0"/>
              </a:rPr>
              <a:t>RAs</a:t>
            </a:r>
          </a:p>
          <a:p>
            <a:pPr lvl="1"/>
            <a:r>
              <a:rPr lang="en-US">
                <a:latin typeface="Arial Narrow" charset="0"/>
                <a:cs typeface="Arial" charset="0"/>
              </a:rPr>
              <a:t>Contribute to development of concept</a:t>
            </a:r>
          </a:p>
          <a:p>
            <a:pPr lvl="1"/>
            <a:r>
              <a:rPr lang="en-US">
                <a:latin typeface="Arial Narrow" charset="0"/>
                <a:cs typeface="Arial" charset="0"/>
              </a:rPr>
              <a:t>Identify the most suitable RWC structure best fit to your Region through consultations and pre-decisions with MG</a:t>
            </a:r>
          </a:p>
          <a:p>
            <a:pPr lvl="1"/>
            <a:r>
              <a:rPr lang="en-US">
                <a:latin typeface="Arial Narrow" charset="0"/>
                <a:cs typeface="Arial" charset="0"/>
              </a:rPr>
              <a:t>Start trial phase ASAP and then go through the audit process for facilitating the nomination.</a:t>
            </a:r>
          </a:p>
          <a:p>
            <a:pPr lvl="1"/>
            <a:r>
              <a:rPr lang="en-US">
                <a:latin typeface="Arial Narrow" charset="0"/>
                <a:cs typeface="Arial" charset="0"/>
              </a:rPr>
              <a:t>Communication at RA Sessions for Members decision.</a:t>
            </a:r>
          </a:p>
          <a:p>
            <a:r>
              <a:rPr lang="en-US">
                <a:latin typeface="Arial Narrow" charset="0"/>
                <a:ea typeface="MS PGothic" charset="0"/>
              </a:rPr>
              <a:t>TCs</a:t>
            </a:r>
          </a:p>
          <a:p>
            <a:pPr lvl="1"/>
            <a:r>
              <a:rPr lang="en-US">
                <a:latin typeface="Arial Narrow" charset="0"/>
                <a:cs typeface="Arial" charset="0"/>
              </a:rPr>
              <a:t>Provide necessary technical expertise support to Regions to performance both mandatory and optional functions.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_WMO_Powerpoint_template_en">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WMO_Powerpoint_template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8_WMO_PPT_standard">
  <a:themeElements>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_WMO_PPT_standard">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_WMO_PPT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_WMO_PPT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_WMO_PPT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_WMO_PPT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_WMO_PPT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_WMO_PPT_stand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_WMO_PPT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_WMO_PPT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_WMO_PPT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_WMO_PPT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_WMO_PPT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_WMO_PPT_standard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9_WMO_PPT_standard">
  <a:themeElements>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_WMO_PPT_standard">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_WMO_PPT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_WMO_PPT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_WMO_PPT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_WMO_PPT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_WMO_PPT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_WMO_PPT_stand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_WMO_PPT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_WMO_PPT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_WMO_PPT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_WMO_PPT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_WMO_PPT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_WMO_PPT_standard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0_WMO_PPT_standard">
  <a:themeElements>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_WMO_PPT_standard">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_WMO_PPT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_WMO_PPT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_WMO_PPT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_WMO_PPT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_WMO_PPT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_WMO_PPT_stand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_WMO_PPT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_WMO_PPT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_WMO_PPT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_WMO_PPT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_WMO_PPT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_WMO_PPT_standard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1_WMO_PPT_standard">
  <a:themeElements>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_WMO_PPT_standard">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WMO_PPT_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_WMO_PPT_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_WMO_PPT_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_WMO_PPT_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_WMO_PPT_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_WMO_PPT_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_WMO_PPT_stand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_WMO_PPT_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_WMO_PPT_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_WMO_PPT_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_WMO_PPT_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_WMO_PPT_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_WMO_PPT_standard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304</TotalTime>
  <Words>1695</Words>
  <Application>Microsoft Macintosh PowerPoint</Application>
  <PresentationFormat>On-screen Show (4:3)</PresentationFormat>
  <Paragraphs>222</Paragraphs>
  <Slides>22</Slides>
  <Notes>13</Notes>
  <HiddenSlides>0</HiddenSlides>
  <MMClips>0</MMClips>
  <ScaleCrop>false</ScaleCrop>
  <HeadingPairs>
    <vt:vector size="4" baseType="variant">
      <vt:variant>
        <vt:lpstr>Theme</vt:lpstr>
      </vt:variant>
      <vt:variant>
        <vt:i4>6</vt:i4>
      </vt:variant>
      <vt:variant>
        <vt:lpstr>Slide Titles</vt:lpstr>
      </vt:variant>
      <vt:variant>
        <vt:i4>22</vt:i4>
      </vt:variant>
    </vt:vector>
  </HeadingPairs>
  <TitlesOfParts>
    <vt:vector size="28" baseType="lpstr">
      <vt:lpstr>Default</vt:lpstr>
      <vt:lpstr>3_WMO_Powerpoint_template_en</vt:lpstr>
      <vt:lpstr>18_WMO_PPT_standard</vt:lpstr>
      <vt:lpstr>19_WMO_PPT_standard</vt:lpstr>
      <vt:lpstr>20_WMO_PPT_standard</vt:lpstr>
      <vt:lpstr>21_WMO_PPT_standard</vt:lpstr>
      <vt:lpstr>Introduction on WIGOS Regional Centers  --Congratulations to the RA VI WIGOS Workshop On Marine Met &amp; Oceanography Requirements  </vt:lpstr>
      <vt:lpstr>Draft Decision 5.1(1)/1 (EC-68) WMO Regional WIGOS Centres</vt:lpstr>
      <vt:lpstr>Draft Decision 5.1(1)/1 (EC-68) WMO Regional WIGOS Centres</vt:lpstr>
      <vt:lpstr>Draft Decision 5.1(1)/1 (EC-68) WMO Regional WIGOS Centres</vt:lpstr>
      <vt:lpstr>Draft Decision 5.1(1)/1 (EC-68) WMO Regional WIGOS Centres</vt:lpstr>
      <vt:lpstr>MANDATORY functions for RWCs</vt:lpstr>
      <vt:lpstr>OPTIONAL functionalities could include: </vt:lpstr>
      <vt:lpstr>The RWCs will also work closely with their respective WMO Regional Office and other Regional centers to ensure efficient and effective implementation of WIGOS</vt:lpstr>
      <vt:lpstr>4. Regional WIGOS Centres (facilities)</vt:lpstr>
      <vt:lpstr>PLAN FOR THE WIGOS PRE-OPERATIONAL PHASE 2016-2019 (PWPP)</vt:lpstr>
      <vt:lpstr>PLAN FOR THE WIGOS PRE-OPERATIONAL PHASE 2016-2019 (PWPP)</vt:lpstr>
      <vt:lpstr>PowerPoint Presentation</vt:lpstr>
      <vt:lpstr>Back up slides</vt:lpstr>
      <vt:lpstr>WIGOS implementation</vt:lpstr>
      <vt:lpstr>WIGOS implementation</vt:lpstr>
      <vt:lpstr>PowerPoint Presentation</vt:lpstr>
      <vt:lpstr>PowerPoint Presentation</vt:lpstr>
      <vt:lpstr>PowerPoint Presentation</vt:lpstr>
      <vt:lpstr>PowerPoint Presentation</vt:lpstr>
      <vt:lpstr>PowerPoint Presentation</vt:lpstr>
      <vt:lpstr>Overcoming barriers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WIGOS Centers - Concept Development and Steps toward Implementation in RA-VI  PRA-2016 Geneva, January 20, 2016</dc:title>
  <dc:creator>Ivan Čačić</dc:creator>
  <cp:lastModifiedBy>WZhang Zhang</cp:lastModifiedBy>
  <cp:revision>55</cp:revision>
  <dcterms:modified xsi:type="dcterms:W3CDTF">2016-09-05T12:22:24Z</dcterms:modified>
</cp:coreProperties>
</file>