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9"/>
  </p:notesMasterIdLst>
  <p:sldIdLst>
    <p:sldId id="256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4" r:id="rId13"/>
    <p:sldId id="285" r:id="rId14"/>
    <p:sldId id="271" r:id="rId15"/>
    <p:sldId id="272" r:id="rId16"/>
    <p:sldId id="273" r:id="rId17"/>
    <p:sldId id="274" r:id="rId18"/>
    <p:sldId id="280" r:id="rId19"/>
    <p:sldId id="283" r:id="rId20"/>
    <p:sldId id="281" r:id="rId21"/>
    <p:sldId id="282" r:id="rId22"/>
    <p:sldId id="279" r:id="rId23"/>
    <p:sldId id="286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05" autoAdjust="0"/>
  </p:normalViewPr>
  <p:slideViewPr>
    <p:cSldViewPr>
      <p:cViewPr varScale="1">
        <p:scale>
          <a:sx n="107" d="100"/>
          <a:sy n="107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833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702127" indent="-244927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1645920" indent="-274319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908175" y="0"/>
            <a:ext cx="6985000" cy="1990725"/>
          </a:xfrm>
          <a:prstGeom prst="rect">
            <a:avLst/>
          </a:prstGeom>
        </p:spPr>
        <p:txBody>
          <a:bodyPr anchor="ctr"/>
          <a:lstStyle>
            <a:lvl1pPr defTabSz="914400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1908175" y="3405187"/>
            <a:ext cx="6985000" cy="345281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6766281" y="6467475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367172" y="6184899"/>
            <a:ext cx="521246" cy="5461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www.wmo.int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50825" y="3573462"/>
            <a:ext cx="8713790" cy="719150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6837710" y="6478587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868220" y="6478587"/>
            <a:ext cx="151706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250825" y="188912"/>
            <a:ext cx="8713790" cy="792165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4897440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6AF8E-B76A-4B4C-BDB9-40D9CA37A16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3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825A5-5AB7-4377-AF3D-747348D889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47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2E817-9F6B-4571-BDA9-2FA61D5498F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13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85FBC-C2B4-4A47-8F3B-6A40601653D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80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3F045-DEC8-445C-9FF0-2048906B0B4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9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117475" y="6532668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www.wmo.int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9454B-5D87-4961-BC61-E52CD68E88B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59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5D408-B955-4E12-8BFC-CCECEF123A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60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921C4-2CC2-4543-AA0F-FDD70FC9E49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42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71167-7F2F-49C0-9C4E-1512CF4178B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4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BB7FD-EA5D-4A92-80F0-036FD67914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2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ICG-WIGOS-5: WIGOS station identifiers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C56C-2D52-4CFD-A0BB-663532A0877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2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68309" y="1341437"/>
            <a:ext cx="107951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www.wmo.int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250825" y="3573462"/>
            <a:ext cx="8713790" cy="719150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68312" y="6356350"/>
            <a:ext cx="5688015" cy="2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3" y="0"/>
                </a:moveTo>
                <a:lnTo>
                  <a:pt x="0" y="21600"/>
                </a:lnTo>
                <a:lnTo>
                  <a:pt x="2107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369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364162" y="5373687"/>
            <a:ext cx="792175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Slide </a:t>
            </a:r>
          </a:p>
        </p:txBody>
      </p:sp>
      <p:pic>
        <p:nvPicPr>
          <p:cNvPr id="78" name="image2.png" descr="ECMWF_new_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3662" y="6310312"/>
            <a:ext cx="2084400" cy="3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4932362" y="6353175"/>
            <a:ext cx="351731" cy="34562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868221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668194" y="6478587"/>
            <a:ext cx="351731" cy="34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This space can be used for contact information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 eaLnBrk="0" fontAlgn="base">
              <a:spcAft>
                <a:spcPct val="0"/>
              </a:spcAft>
              <a:defRPr/>
            </a:pPr>
            <a:r>
              <a:rPr lang="en-GB" kern="1200">
                <a:latin typeface="Arial" charset="0"/>
                <a:ea typeface="+mn-ea"/>
                <a:cs typeface="+mn-cs"/>
              </a:rPr>
              <a:t>ICG-WIGOS-5: WIGOS station identifiers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 eaLnBrk="0" fontAlgn="base">
              <a:spcAft>
                <a:spcPct val="0"/>
              </a:spcAft>
            </a:pPr>
            <a:fld id="{F18803F5-A495-4A90-AA0A-F168D8F84A82}" type="slidenum">
              <a:rPr lang="en-GB" altLang="en-US" kern="1200">
                <a:latin typeface="Arial" charset="0"/>
                <a:ea typeface="+mn-ea"/>
                <a:cs typeface="+mn-cs"/>
              </a:rPr>
              <a:pPr eaLnBrk="0" fontAlgn="base">
                <a:spcAft>
                  <a:spcPct val="0"/>
                </a:spcAft>
              </a:pPr>
              <a:t>‹#›</a:t>
            </a:fld>
            <a:endParaRPr lang="en-GB" altLang="en-US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Thank you for your attention</a:t>
            </a:r>
          </a:p>
        </p:txBody>
      </p:sp>
      <p:sp>
        <p:nvSpPr>
          <p:cNvPr id="2055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kern="1200">
                <a:solidFill>
                  <a:srgbClr val="000000"/>
                </a:solidFill>
                <a:ea typeface="+mn-ea"/>
                <a:cs typeface="Arial" charset="0"/>
              </a:rPr>
              <a:t>www.wmo.int</a:t>
            </a:r>
          </a:p>
        </p:txBody>
      </p:sp>
    </p:spTree>
    <p:extLst>
      <p:ext uri="{BB962C8B-B14F-4D97-AF65-F5344CB8AC3E}">
        <p14:creationId xmlns:p14="http://schemas.microsoft.com/office/powerpoint/2010/main" val="111941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fnunes@wmo.int" TargetMode="External"/><Relationship Id="rId2" Type="http://schemas.openxmlformats.org/officeDocument/2006/relationships/hyperlink" Target="http://www.wmo.int/wigos" TargetMode="Externa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oscar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 idx="4294967295"/>
          </p:nvPr>
        </p:nvSpPr>
        <p:spPr>
          <a:xfrm>
            <a:off x="120649" y="1925633"/>
            <a:ext cx="8865446" cy="3384558"/>
          </a:xfrm>
          <a:prstGeom prst="rect">
            <a:avLst/>
          </a:prstGeom>
        </p:spPr>
        <p:txBody>
          <a:bodyPr anchor="ctr"/>
          <a:lstStyle/>
          <a:p>
            <a:pPr algn="ctr" defTabSz="914400">
              <a:defRPr sz="3900" b="1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000" dirty="0"/>
              <a:t>The WIGOS </a:t>
            </a:r>
            <a:r>
              <a:rPr lang="fr-CH" sz="4000" dirty="0" smtClean="0"/>
              <a:t>Data </a:t>
            </a:r>
            <a:r>
              <a:rPr lang="fr-CH" sz="4000" dirty="0" err="1" smtClean="0"/>
              <a:t>Quality</a:t>
            </a:r>
            <a:r>
              <a:rPr lang="fr-CH" sz="4000" dirty="0" smtClean="0"/>
              <a:t> Monitoring System (WDQMS)</a:t>
            </a:r>
            <a:r>
              <a:rPr sz="4000" dirty="0" smtClean="0"/>
              <a:t> </a:t>
            </a:r>
            <a:r>
              <a:rPr lang="fr-CH" sz="4000" dirty="0" smtClean="0"/>
              <a:t/>
            </a:r>
            <a:br>
              <a:rPr lang="fr-CH" sz="4000" dirty="0" smtClean="0"/>
            </a:br>
            <a:r>
              <a:rPr lang="fr-CH" sz="1400" dirty="0"/>
              <a:t/>
            </a:r>
            <a:br>
              <a:rPr lang="fr-CH" sz="1400" dirty="0"/>
            </a:br>
            <a:r>
              <a:rPr sz="2700" dirty="0" smtClean="0"/>
              <a:t>and </a:t>
            </a:r>
            <a:r>
              <a:rPr sz="2700" dirty="0"/>
              <a:t>the Role of the Regional WIGOS Centers (</a:t>
            </a:r>
            <a:r>
              <a:rPr sz="2700" dirty="0" smtClean="0"/>
              <a:t>RWC)</a:t>
            </a:r>
            <a:endParaRPr sz="2700" dirty="0"/>
          </a:p>
          <a:p>
            <a:pPr algn="ctr" defTabSz="914400">
              <a:defRPr sz="3900" b="1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 dirty="0"/>
          </a:p>
          <a:p>
            <a:pPr algn="ctr" defTabSz="914400">
              <a:defRPr sz="20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smtClean="0"/>
              <a:t>Workshop …</a:t>
            </a:r>
            <a:endParaRPr sz="2400" dirty="0"/>
          </a:p>
          <a:p>
            <a:pPr algn="ctr" defTabSz="914400">
              <a:defRPr sz="20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err="1" smtClean="0"/>
              <a:t>September</a:t>
            </a:r>
            <a:r>
              <a:rPr lang="fr-CH" sz="2400" dirty="0" smtClean="0"/>
              <a:t> </a:t>
            </a:r>
            <a:r>
              <a:rPr sz="2400" dirty="0" smtClean="0"/>
              <a:t>2016</a:t>
            </a:r>
            <a:endParaRPr sz="2400" dirty="0"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4294967295"/>
          </p:nvPr>
        </p:nvSpPr>
        <p:spPr>
          <a:xfrm>
            <a:off x="395287" y="5084762"/>
            <a:ext cx="8280401" cy="1081100"/>
          </a:xfrm>
          <a:prstGeom prst="rect">
            <a:avLst/>
          </a:prstGeo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ctr" defTabSz="914400">
              <a:lnSpc>
                <a:spcPct val="80000"/>
              </a:lnSpc>
              <a:spcBef>
                <a:spcPts val="6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fr-CH" dirty="0" smtClean="0"/>
          </a:p>
          <a:p>
            <a:pPr algn="ctr" defTabSz="914400">
              <a:lnSpc>
                <a:spcPct val="80000"/>
              </a:lnSpc>
              <a:spcBef>
                <a:spcPts val="6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WIGOS </a:t>
            </a:r>
            <a:r>
              <a:rPr lang="fr-CH" dirty="0" smtClean="0"/>
              <a:t>Project Office</a:t>
            </a:r>
            <a:r>
              <a:rPr dirty="0" smtClean="0"/>
              <a:t>, </a:t>
            </a:r>
            <a:r>
              <a:rPr dirty="0"/>
              <a:t>WMO Secretariat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792192"/>
          </a:xfrm>
          <a:prstGeom prst="rect">
            <a:avLst/>
          </a:prstGeom>
        </p:spPr>
        <p:txBody>
          <a:bodyPr anchor="ctr"/>
          <a:lstStyle/>
          <a:p>
            <a: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WIGOS Data Quality Monitoring System (WDQMS) </a:t>
            </a:r>
            <a:r>
              <a:rPr sz="2200" i="1"/>
              <a:t>(“How well is WIGOS working?”)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762000" y="1301744"/>
            <a:ext cx="7864476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Real-time monitoring of performance (data availability and data quality) of all WIGOS components, searchable by region, country, station type, period, etc.</a:t>
            </a:r>
          </a:p>
          <a:p>
            <a:pPr marL="595563" lvl="1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Monitor regional and national performance of all WIGOS components</a:t>
            </a:r>
          </a:p>
          <a:p>
            <a:pPr marL="595563" lvl="1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/>
              <a:t>Pilot projects involving ECMWF, NCEP, DWD and others underway</a:t>
            </a:r>
            <a:endParaRPr sz="2000" i="1" u="sng" dirty="0">
              <a:sym typeface="Helvetica"/>
            </a:endParaRPr>
          </a:p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Delayed mode monitoring of data quality as measured against reference sources of information.</a:t>
            </a:r>
          </a:p>
          <a:p>
            <a:pPr marL="218373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Incident management system for tracking and mitigation of performance issues.</a:t>
            </a:r>
          </a:p>
          <a:p>
            <a:pPr marL="595563" lvl="1" indent="-218373" defTabSz="782863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Demonstration project in </a:t>
            </a:r>
            <a:r>
              <a:rPr lang="fr-CH" dirty="0" smtClean="0"/>
              <a:t>RA I,</a:t>
            </a:r>
            <a:r>
              <a:rPr dirty="0" smtClean="0"/>
              <a:t> </a:t>
            </a:r>
            <a:r>
              <a:rPr dirty="0" smtClean="0"/>
              <a:t>start</a:t>
            </a:r>
            <a:r>
              <a:rPr lang="fr-CH" dirty="0" err="1" smtClean="0"/>
              <a:t>ed</a:t>
            </a:r>
            <a:r>
              <a:rPr lang="fr-CH" dirty="0" smtClean="0"/>
              <a:t> </a:t>
            </a:r>
            <a:r>
              <a:rPr lang="fr-CH" dirty="0" err="1" smtClean="0"/>
              <a:t>operations</a:t>
            </a:r>
            <a:r>
              <a:rPr lang="fr-CH" dirty="0" smtClean="0"/>
              <a:t> 4 July </a:t>
            </a:r>
            <a:r>
              <a:rPr dirty="0" smtClean="0"/>
              <a:t>2016 </a:t>
            </a:r>
            <a:r>
              <a:rPr lang="fr-CH" dirty="0" err="1" smtClean="0"/>
              <a:t>with</a:t>
            </a:r>
            <a:r>
              <a:rPr lang="fr-CH" dirty="0" smtClean="0"/>
              <a:t> Kenya and </a:t>
            </a:r>
            <a:r>
              <a:rPr lang="fr-CH" dirty="0" err="1" smtClean="0"/>
              <a:t>Tanzania</a:t>
            </a: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792192"/>
          </a:xfrm>
          <a:prstGeom prst="rect">
            <a:avLst/>
          </a:prstGeom>
        </p:spPr>
        <p:txBody>
          <a:bodyPr anchor="ctr"/>
          <a:lstStyle/>
          <a:p>
            <a: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WIGOS Data Quality Monitoring System (WDQMS) </a:t>
            </a:r>
            <a:r>
              <a:rPr sz="2200" i="1"/>
              <a:t>(“How well is WIGOS working?”)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093076" cy="500752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782863">
              <a:lnSpc>
                <a:spcPct val="90000"/>
              </a:lnSpc>
              <a:spcBef>
                <a:spcPts val="9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600" b="1" dirty="0" smtClean="0"/>
              <a:t>Key priority:</a:t>
            </a:r>
          </a:p>
          <a:p>
            <a:pPr marL="342900" indent="-169863" defTabSz="782863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/>
              <a:t>development </a:t>
            </a:r>
            <a:r>
              <a:rPr lang="en-US" sz="2200" dirty="0"/>
              <a:t>of a </a:t>
            </a:r>
            <a:r>
              <a:rPr lang="en-US" sz="2200" b="1" dirty="0"/>
              <a:t>modern and efficient performance monitoring</a:t>
            </a:r>
            <a:r>
              <a:rPr lang="en-US" sz="2200" dirty="0"/>
              <a:t> and reporting system for observational </a:t>
            </a:r>
            <a:r>
              <a:rPr lang="en-US" sz="2200" b="1" dirty="0"/>
              <a:t>data </a:t>
            </a:r>
            <a:r>
              <a:rPr lang="en-US" sz="2200" b="1" dirty="0" smtClean="0"/>
              <a:t>availability</a:t>
            </a:r>
            <a:r>
              <a:rPr lang="en-US" sz="2200" dirty="0" smtClean="0"/>
              <a:t> and </a:t>
            </a:r>
            <a:r>
              <a:rPr lang="en-US" sz="2200" b="1" dirty="0" smtClean="0"/>
              <a:t>quality</a:t>
            </a:r>
            <a:r>
              <a:rPr lang="en-US" sz="2200" dirty="0" smtClean="0"/>
              <a:t>.</a:t>
            </a:r>
          </a:p>
          <a:p>
            <a:pPr marL="342900" indent="-169863" defTabSz="782863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b="1" dirty="0" smtClean="0"/>
              <a:t>essential </a:t>
            </a:r>
            <a:r>
              <a:rPr lang="en-US" sz="2200" b="1" dirty="0"/>
              <a:t>for measuring the effectiveness and impact of WIGOS</a:t>
            </a:r>
            <a:r>
              <a:rPr lang="en-US" sz="2200" dirty="0"/>
              <a:t>, and for developing robust incident management practices that will lead to improved WIGOS data quality and </a:t>
            </a:r>
            <a:r>
              <a:rPr lang="en-US" sz="2200" dirty="0" smtClean="0"/>
              <a:t>availability.</a:t>
            </a:r>
          </a:p>
          <a:p>
            <a:pPr defTabSz="782863">
              <a:lnSpc>
                <a:spcPct val="90000"/>
              </a:lnSpc>
              <a:spcBef>
                <a:spcPts val="9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/>
              <a:t>A </a:t>
            </a:r>
            <a:r>
              <a:rPr lang="en-US" sz="2200" b="1" dirty="0" smtClean="0"/>
              <a:t>Task Team on WDQMS</a:t>
            </a:r>
            <a:r>
              <a:rPr lang="en-US" sz="2200" dirty="0" smtClean="0"/>
              <a:t> has been established by ICG-WIGOS, with initially experts from CBS, particularly focusing on </a:t>
            </a:r>
            <a:r>
              <a:rPr lang="en-US" sz="2200" dirty="0"/>
              <a:t>modernizing the NWP-based monitoring of the surface-based component of the WIGOS</a:t>
            </a:r>
            <a:r>
              <a:rPr lang="en-US" sz="2200" dirty="0" smtClean="0"/>
              <a:t>.</a:t>
            </a:r>
          </a:p>
          <a:p>
            <a:pPr defTabSz="782863">
              <a:lnSpc>
                <a:spcPct val="90000"/>
              </a:lnSpc>
              <a:spcBef>
                <a:spcPts val="9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b="1" dirty="0" smtClean="0"/>
              <a:t>Substantial </a:t>
            </a:r>
            <a:r>
              <a:rPr lang="en-US" sz="2200" b="1" dirty="0"/>
              <a:t>resources</a:t>
            </a:r>
            <a:r>
              <a:rPr lang="en-US" sz="2200" dirty="0"/>
              <a:t> will be needed in order to develop the initial ideas into an actual system, </a:t>
            </a:r>
            <a:r>
              <a:rPr lang="en-US" sz="2200" b="1" dirty="0"/>
              <a:t>to bring in the space-based component of the GOS, and to broaden the concept to the other WIGOS component systems</a:t>
            </a:r>
            <a:r>
              <a:rPr lang="en-US" sz="2200" dirty="0" smtClean="0"/>
              <a:t>.</a:t>
            </a:r>
          </a:p>
          <a:p>
            <a:pPr defTabSz="782863">
              <a:lnSpc>
                <a:spcPct val="90000"/>
              </a:lnSpc>
              <a:spcBef>
                <a:spcPts val="9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b="1" dirty="0" smtClean="0"/>
              <a:t>Incremental </a:t>
            </a:r>
            <a:r>
              <a:rPr lang="en-US" sz="2200" b="1" dirty="0"/>
              <a:t>IT resources </a:t>
            </a:r>
            <a:r>
              <a:rPr lang="en-US" sz="2200" dirty="0"/>
              <a:t>will be required to support the generation, exchange, storage and analysis of WIGOS-specific monitoring and incident management outputs/reports</a:t>
            </a:r>
            <a:r>
              <a:rPr lang="en-US" sz="2200" dirty="0" smtClean="0"/>
              <a:t>.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96800824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79219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678941"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WIGOS Data Quality Monitoring System (WDQMS) </a:t>
            </a:r>
            <a:r>
              <a:rPr lang="en-US" sz="2200" i="1" dirty="0"/>
              <a:t>Functional description of the 3 main </a:t>
            </a:r>
            <a:r>
              <a:rPr lang="en-US" sz="2200" i="1" dirty="0" smtClean="0"/>
              <a:t>components</a:t>
            </a:r>
            <a:endParaRPr sz="2200" i="1" dirty="0"/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8229600" cy="524247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82863">
              <a:lnSpc>
                <a:spcPct val="1200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u="sng" dirty="0" smtClean="0"/>
              <a:t>The </a:t>
            </a:r>
            <a:r>
              <a:rPr lang="en-US" sz="2400" u="sng" dirty="0"/>
              <a:t>WIGOS Quality Monitoring Function</a:t>
            </a:r>
            <a:r>
              <a:rPr lang="en-US" sz="2400" dirty="0"/>
              <a:t>: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/>
              <a:t> - essentially </a:t>
            </a:r>
            <a:r>
              <a:rPr lang="en-US" sz="1800" b="1" dirty="0"/>
              <a:t>provided by Global NWP </a:t>
            </a:r>
            <a:r>
              <a:rPr lang="en-US" sz="1800" b="1" dirty="0" err="1" smtClean="0"/>
              <a:t>Centres</a:t>
            </a:r>
            <a:r>
              <a:rPr lang="en-US" sz="1800" dirty="0" smtClean="0"/>
              <a:t>, who have </a:t>
            </a:r>
            <a:r>
              <a:rPr lang="en-US" sz="1800" dirty="0"/>
              <a:t>been </a:t>
            </a:r>
            <a:r>
              <a:rPr lang="en-US" sz="1800" dirty="0" smtClean="0"/>
              <a:t>working on monitoring </a:t>
            </a:r>
            <a:r>
              <a:rPr lang="en-US" sz="1800" dirty="0"/>
              <a:t>reports, as a </a:t>
            </a:r>
            <a:r>
              <a:rPr lang="en-US" sz="1800" b="1" dirty="0"/>
              <a:t>by-product of the data assimilation</a:t>
            </a:r>
            <a:r>
              <a:rPr lang="en-US" sz="1800" dirty="0"/>
              <a:t> process</a:t>
            </a:r>
            <a:r>
              <a:rPr lang="en-US" sz="1800" dirty="0" smtClean="0"/>
              <a:t>;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/>
              <a:t> </a:t>
            </a:r>
            <a:r>
              <a:rPr lang="en-US" sz="1800" dirty="0" smtClean="0"/>
              <a:t>- Three additional NWP </a:t>
            </a:r>
            <a:r>
              <a:rPr lang="en-US" sz="1800" dirty="0" err="1" smtClean="0"/>
              <a:t>Centres</a:t>
            </a:r>
            <a:r>
              <a:rPr lang="en-US" sz="1800" dirty="0" smtClean="0"/>
              <a:t>, Canada, Germany and Japan, </a:t>
            </a:r>
            <a:r>
              <a:rPr lang="en-US" sz="1800" dirty="0"/>
              <a:t>expressed their interest </a:t>
            </a:r>
            <a:r>
              <a:rPr lang="en-US" sz="1800" dirty="0" smtClean="0"/>
              <a:t>in joining </a:t>
            </a:r>
            <a:r>
              <a:rPr lang="en-US" sz="1800" b="1" dirty="0" smtClean="0"/>
              <a:t>ECMWF and NCEP</a:t>
            </a:r>
            <a:r>
              <a:rPr lang="en-US" sz="1800" dirty="0" smtClean="0"/>
              <a:t> the efforts.</a:t>
            </a:r>
            <a:endParaRPr lang="en-US" sz="1800" dirty="0"/>
          </a:p>
          <a:p>
            <a:pPr defTabSz="782863">
              <a:lnSpc>
                <a:spcPct val="120000"/>
              </a:lnSpc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u="sng" dirty="0"/>
              <a:t>WIGOS Evaluation (and reporting) Function</a:t>
            </a:r>
            <a:r>
              <a:rPr lang="en-US" sz="2400" dirty="0"/>
              <a:t>: 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latin typeface="Arial"/>
                <a:ea typeface="Arial"/>
                <a:cs typeface="Arial"/>
              </a:rPr>
              <a:t>Takes the QM </a:t>
            </a:r>
            <a:r>
              <a:rPr lang="en-US" sz="1800" b="1" dirty="0">
                <a:latin typeface="Arial"/>
                <a:ea typeface="Arial"/>
                <a:cs typeface="Arial"/>
              </a:rPr>
              <a:t>outputs from contributing </a:t>
            </a:r>
            <a:r>
              <a:rPr lang="en-US" sz="1800" b="1" dirty="0" err="1">
                <a:latin typeface="Arial"/>
                <a:ea typeface="Arial"/>
                <a:cs typeface="Arial"/>
              </a:rPr>
              <a:t>centres</a:t>
            </a:r>
            <a:r>
              <a:rPr lang="en-US" sz="1800" b="1" dirty="0">
                <a:latin typeface="Arial"/>
                <a:ea typeface="Arial"/>
                <a:cs typeface="Arial"/>
              </a:rPr>
              <a:t>, extracts metadata from OSCAR, and generates routine reports</a:t>
            </a:r>
            <a:r>
              <a:rPr lang="en-US" sz="1800" dirty="0">
                <a:latin typeface="Arial"/>
                <a:ea typeface="Arial"/>
                <a:cs typeface="Arial"/>
              </a:rPr>
              <a:t> based on performance indicators (e.g. compared with the status in OSCAR).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latin typeface="Arial"/>
                <a:ea typeface="Arial"/>
                <a:cs typeface="Arial"/>
              </a:rPr>
              <a:t>It will </a:t>
            </a:r>
            <a:r>
              <a:rPr lang="en-US" sz="1800" b="1" dirty="0">
                <a:latin typeface="Arial"/>
                <a:ea typeface="Arial"/>
                <a:cs typeface="Arial"/>
              </a:rPr>
              <a:t>determine if the issues identified justify to formalize them as Incidents with the data  provider</a:t>
            </a:r>
            <a:r>
              <a:rPr lang="en-US" sz="1800" dirty="0">
                <a:latin typeface="Arial"/>
                <a:ea typeface="Arial"/>
                <a:cs typeface="Arial"/>
              </a:rPr>
              <a:t>. A semi-automated Global Centre is planned to provide routine reports and make available specific info to regional/thematic </a:t>
            </a:r>
            <a:r>
              <a:rPr lang="en-US" sz="1800" dirty="0" err="1">
                <a:latin typeface="Arial"/>
                <a:ea typeface="Arial"/>
                <a:cs typeface="Arial"/>
              </a:rPr>
              <a:t>centres</a:t>
            </a:r>
            <a:r>
              <a:rPr lang="en-US" sz="1800" dirty="0">
                <a:latin typeface="Arial"/>
                <a:ea typeface="Arial"/>
                <a:cs typeface="Arial"/>
              </a:rPr>
              <a:t>.</a:t>
            </a:r>
          </a:p>
          <a:p>
            <a:pPr defTabSz="782863">
              <a:lnSpc>
                <a:spcPct val="120000"/>
              </a:lnSpc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WIGOS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Incident Management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latin typeface="Arial"/>
                <a:ea typeface="Arial"/>
                <a:cs typeface="Arial"/>
              </a:rPr>
              <a:t>If the issues considered by the Evaluation function merit being raised as </a:t>
            </a:r>
            <a:r>
              <a:rPr lang="en-US" sz="1800" b="1" dirty="0">
                <a:latin typeface="Arial"/>
                <a:ea typeface="Arial"/>
                <a:cs typeface="Arial"/>
              </a:rPr>
              <a:t>Incidents, this will be undertaken by the Incident Management Function</a:t>
            </a:r>
            <a:r>
              <a:rPr lang="en-US" sz="1800" dirty="0">
                <a:latin typeface="Arial"/>
                <a:ea typeface="Arial"/>
                <a:cs typeface="Arial"/>
              </a:rPr>
              <a:t>.</a:t>
            </a:r>
          </a:p>
          <a:p>
            <a:pPr defTabSz="782863">
              <a:lnSpc>
                <a:spcPts val="1800"/>
              </a:lnSpc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latin typeface="Arial"/>
                <a:ea typeface="Arial"/>
                <a:cs typeface="Arial"/>
              </a:rPr>
              <a:t>Key to the success of this function will be the </a:t>
            </a:r>
            <a:r>
              <a:rPr lang="en-US" sz="1800" b="1" dirty="0">
                <a:latin typeface="Arial"/>
                <a:ea typeface="Arial"/>
                <a:cs typeface="Arial"/>
              </a:rPr>
              <a:t>clear communication of incidents with the data providers and with data users</a:t>
            </a:r>
            <a:r>
              <a:rPr lang="en-US" sz="1800" dirty="0">
                <a:latin typeface="Arial"/>
                <a:ea typeface="Arial"/>
                <a:cs typeface="Arial"/>
              </a:rPr>
              <a:t> to ensure they take suitable precautions regarding the affected data.</a:t>
            </a:r>
          </a:p>
        </p:txBody>
      </p:sp>
    </p:spTree>
    <p:extLst>
      <p:ext uri="{BB962C8B-B14F-4D97-AF65-F5344CB8AC3E}">
        <p14:creationId xmlns:p14="http://schemas.microsoft.com/office/powerpoint/2010/main" val="255995620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35495" y="188638"/>
            <a:ext cx="9001002" cy="5733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dirty="0"/>
              <a:t>Structure and Process Diagram of the WDQMS</a:t>
            </a:r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4294967295"/>
          </p:nvPr>
        </p:nvSpPr>
        <p:spPr>
          <a:xfrm>
            <a:off x="6746272" y="6478587"/>
            <a:ext cx="273653" cy="26425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9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231" y="609600"/>
            <a:ext cx="8083278" cy="60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5847686" y="6222999"/>
            <a:ext cx="2686633" cy="384721"/>
          </a:xfrm>
          <a:prstGeom prst="rect">
            <a:avLst/>
          </a:prstGeom>
          <a:solidFill>
            <a:srgbClr val="FFD479"/>
          </a:solidFill>
          <a:ln w="50800">
            <a:solidFill>
              <a:srgbClr val="9411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152400">
              <a:defRPr sz="25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indent="0"/>
            <a:r>
              <a:rPr dirty="0"/>
              <a:t>Possible RWC </a:t>
            </a:r>
            <a:r>
              <a:rPr dirty="0" smtClean="0"/>
              <a:t>role</a:t>
            </a:r>
            <a:endParaRPr dirty="0"/>
          </a:p>
        </p:txBody>
      </p:sp>
      <p:sp>
        <p:nvSpPr>
          <p:cNvPr id="301" name="Shape 301"/>
          <p:cNvSpPr/>
          <p:nvPr/>
        </p:nvSpPr>
        <p:spPr>
          <a:xfrm flipH="1" flipV="1">
            <a:off x="7610376" y="4724400"/>
            <a:ext cx="162024" cy="1498598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 idx="4294967295"/>
          </p:nvPr>
        </p:nvSpPr>
        <p:spPr>
          <a:xfrm>
            <a:off x="107504" y="44622"/>
            <a:ext cx="8928991" cy="79216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WDQMS – ECMWF Images - snapshot</a:t>
            </a:r>
          </a:p>
        </p:txBody>
      </p:sp>
      <p:pic>
        <p:nvPicPr>
          <p:cNvPr id="304" name="image6.png" descr="synop_cov_BUFR_12 16th Nov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580" y="685800"/>
            <a:ext cx="7094180" cy="5123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7.png" descr="synop_cov_TAC_12 16th Nov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1213518"/>
            <a:ext cx="6865862" cy="4958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8.png" descr="synop_cov_ALL_12 16th Nov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9750" y="1600200"/>
            <a:ext cx="6818400" cy="49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1" animBg="1" advAuto="0"/>
      <p:bldP spid="306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792192"/>
          </a:xfrm>
          <a:prstGeom prst="rect">
            <a:avLst/>
          </a:prstGeom>
        </p:spPr>
        <p:txBody>
          <a:bodyPr anchor="ctr"/>
          <a:lstStyle>
            <a:lvl1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Regional WIGOS Centers (RWC)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235617" y="1009643"/>
            <a:ext cx="8744203" cy="5218073"/>
          </a:xfrm>
          <a:prstGeom prst="rect">
            <a:avLst/>
          </a:prstGeom>
        </p:spPr>
        <p:txBody>
          <a:bodyPr/>
          <a:lstStyle/>
          <a:p>
            <a:pPr marL="214005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Why?</a:t>
            </a:r>
          </a:p>
          <a:p>
            <a:pPr marL="583651" lvl="1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Many WMO Members requesting support from Secretariat for national implementation efforts</a:t>
            </a:r>
          </a:p>
          <a:p>
            <a:pPr marL="583651" lvl="1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can be addressed more efficiently and effectively at regional level</a:t>
            </a:r>
          </a:p>
          <a:p>
            <a:pPr marL="214005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What?</a:t>
            </a:r>
          </a:p>
          <a:p>
            <a:pPr marL="583651" lvl="1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Initial role or RWC will be to support national WIGOS Implementation efforts, in particular as concerns</a:t>
            </a:r>
          </a:p>
          <a:p>
            <a:pPr marL="736737" lvl="2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OSCAR/Surface; ensuring metadata input and QC</a:t>
            </a:r>
          </a:p>
          <a:p>
            <a:pPr marL="736737" lvl="2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WDQMS; especially fault management component</a:t>
            </a:r>
          </a:p>
          <a:p>
            <a:pPr marL="214005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How?</a:t>
            </a:r>
          </a:p>
          <a:p>
            <a:pPr marL="583651" lvl="1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This is for the individual WMO Regions to decide</a:t>
            </a:r>
          </a:p>
          <a:p>
            <a:pPr marL="583651" lvl="1" indent="-214005" defTabSz="767205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Initial discussions in RA-VI point to EUMETNET having a role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1222703"/>
          </a:xfrm>
          <a:prstGeom prst="rect">
            <a:avLst/>
          </a:prstGeom>
        </p:spPr>
        <p:txBody>
          <a:bodyPr anchor="ctr"/>
          <a:lstStyle/>
          <a:p>
            <a: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Regional WIGOS Centers</a:t>
            </a:r>
          </a:p>
          <a:p>
            <a:pPr algn="ctr" defTabSz="678941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Discussions within RA-VI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xfrm>
            <a:off x="822795" y="1720843"/>
            <a:ext cx="7620649" cy="4483114"/>
          </a:xfrm>
          <a:prstGeom prst="rect">
            <a:avLst/>
          </a:prstGeom>
        </p:spPr>
        <p:txBody>
          <a:bodyPr/>
          <a:lstStyle/>
          <a:p>
            <a:pPr defTabSz="673262">
              <a:lnSpc>
                <a:spcPct val="90000"/>
              </a:lnSpc>
              <a:spcBef>
                <a:spcPts val="1000"/>
              </a:spcBef>
              <a:defRPr sz="2000" i="1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Unique characteristic of Region VI: EUMETNET, including more than half the WMO RA-VI Members, is already actively pursuing several elements of WIGOS implementation </a:t>
            </a:r>
          </a:p>
          <a:p>
            <a:pPr marL="187799" indent="-187799" defTabSz="673262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87799" indent="-187799" defTabSz="673262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RA-VI Workshop on WIGOS (Belgrade, Nov 2015) </a:t>
            </a:r>
          </a:p>
          <a:p>
            <a:pPr marL="187799" indent="-187799" defTabSz="673262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WMO-DWD meeting (Offenbach, Jan 2016)</a:t>
            </a:r>
          </a:p>
          <a:p>
            <a:pPr marL="187799" indent="-187799" defTabSz="673262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ICG-WIGOS-5 (Geneva, Jan 2016)</a:t>
            </a:r>
          </a:p>
          <a:p>
            <a:pPr marL="187799" indent="-187799" defTabSz="673262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EUMETNET Executive Director, EUMETNET Observations Program Manager, President of RA-VI, WMO Regional Office of Europe, WIGOS Project Office,… (conference call Feb 2016) </a:t>
            </a:r>
          </a:p>
          <a:p>
            <a:pPr marL="187799" indent="-187799" defTabSz="673262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87799" indent="-187799" defTabSz="673262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0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EUMETNET STAC/PFAC (Bratislava, March 31 2016)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1222703"/>
          </a:xfrm>
          <a:prstGeom prst="rect">
            <a:avLst/>
          </a:prstGeom>
        </p:spPr>
        <p:txBody>
          <a:bodyPr anchor="ctr"/>
          <a:lstStyle/>
          <a:p>
            <a: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Regional WIGOS Centers</a:t>
            </a:r>
          </a:p>
          <a:p>
            <a:pPr algn="ctr" defTabSz="678941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Concept </a:t>
            </a:r>
            <a:r>
              <a:rPr lang="fr-CH" dirty="0" err="1" smtClean="0"/>
              <a:t>adopted</a:t>
            </a:r>
            <a:r>
              <a:rPr lang="fr-CH" dirty="0" smtClean="0"/>
              <a:t> by </a:t>
            </a:r>
            <a:r>
              <a:rPr lang="fr-CH" dirty="0" smtClean="0"/>
              <a:t>EC-68</a:t>
            </a:r>
            <a:endParaRPr dirty="0"/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xfrm>
            <a:off x="822795" y="1720843"/>
            <a:ext cx="7620649" cy="4483114"/>
          </a:xfrm>
          <a:prstGeom prst="rect">
            <a:avLst/>
          </a:prstGeom>
        </p:spPr>
        <p:txBody>
          <a:bodyPr/>
          <a:lstStyle/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u="sng" dirty="0" smtClean="0"/>
              <a:t>Mandatory </a:t>
            </a:r>
            <a:r>
              <a:rPr lang="en-US" sz="2800" u="sng" dirty="0"/>
              <a:t>functions 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The proposed mandatory functions are directly linked with two of the priority areas of the WIGOS Pre-operational Phase (2016-2019):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1</a:t>
            </a:r>
            <a:r>
              <a:rPr lang="en-US" sz="2200" dirty="0" smtClean="0"/>
              <a:t>. </a:t>
            </a:r>
            <a:r>
              <a:rPr lang="en-US" sz="2200" b="1" dirty="0" smtClean="0"/>
              <a:t>Regional </a:t>
            </a:r>
            <a:r>
              <a:rPr lang="en-US" sz="2200" b="1" dirty="0"/>
              <a:t>WIGOS metadata management</a:t>
            </a:r>
            <a:r>
              <a:rPr lang="en-US" sz="2200" dirty="0"/>
              <a:t> (work with data providers to facilitate collecting, updating and providing quality control of WIGOS metadata in OSCAR/Surface);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2</a:t>
            </a:r>
            <a:r>
              <a:rPr lang="en-US" sz="2200" dirty="0" smtClean="0"/>
              <a:t>. </a:t>
            </a:r>
            <a:r>
              <a:rPr lang="en-US" sz="2200" b="1" dirty="0" smtClean="0"/>
              <a:t>Regional </a:t>
            </a:r>
            <a:r>
              <a:rPr lang="en-US" sz="2200" b="1" dirty="0"/>
              <a:t>WIGOS performance monitoring and incident management</a:t>
            </a:r>
            <a:r>
              <a:rPr lang="en-US" sz="2200" dirty="0"/>
              <a:t> (WIGOS Data Quality Monitoring System) and follow-up with data providers in case of data availability or data quality issues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6997715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1030303"/>
          </a:xfrm>
          <a:prstGeom prst="rect">
            <a:avLst/>
          </a:prstGeom>
        </p:spPr>
        <p:txBody>
          <a:bodyPr anchor="ctr"/>
          <a:lstStyle/>
          <a:p>
            <a: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Regional WIGOS Centers</a:t>
            </a:r>
          </a:p>
          <a:p>
            <a:pPr algn="ctr" defTabSz="678941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Concept </a:t>
            </a:r>
            <a:r>
              <a:rPr lang="fr-CH" dirty="0" err="1" smtClean="0"/>
              <a:t>adopted</a:t>
            </a:r>
            <a:r>
              <a:rPr lang="fr-CH" dirty="0" smtClean="0"/>
              <a:t> by </a:t>
            </a:r>
            <a:r>
              <a:rPr lang="fr-CH" dirty="0" smtClean="0"/>
              <a:t>EC-68</a:t>
            </a:r>
            <a:endParaRPr dirty="0"/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91044" cy="483235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dirty="0" smtClean="0"/>
              <a:t>Links </a:t>
            </a:r>
            <a:r>
              <a:rPr lang="en-US" sz="2400" b="1" dirty="0"/>
              <a:t>to other WMO </a:t>
            </a:r>
            <a:r>
              <a:rPr lang="en-US" sz="2400" b="1" dirty="0" smtClean="0"/>
              <a:t>entities:</a:t>
            </a:r>
            <a:endParaRPr lang="en-US" sz="2400" b="1" dirty="0"/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The RWCs </a:t>
            </a:r>
            <a:r>
              <a:rPr lang="en-US" sz="2200" dirty="0" smtClean="0"/>
              <a:t>will ensure </a:t>
            </a:r>
            <a:r>
              <a:rPr lang="en-US" sz="2200" dirty="0"/>
              <a:t>efficient and effective implementation of WIGOS</a:t>
            </a:r>
            <a:r>
              <a:rPr lang="en-US" sz="2200" dirty="0" smtClean="0"/>
              <a:t> by working closely with:</a:t>
            </a:r>
          </a:p>
          <a:p>
            <a:pPr defTabSz="673262">
              <a:lnSpc>
                <a:spcPct val="90000"/>
              </a:lnSpc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	</a:t>
            </a:r>
            <a:r>
              <a:rPr lang="en-US" sz="2000" dirty="0" smtClean="0"/>
              <a:t> - WMO </a:t>
            </a:r>
            <a:r>
              <a:rPr lang="en-US" sz="2000" dirty="0"/>
              <a:t>Secretariat (including Regional Offices</a:t>
            </a:r>
            <a:r>
              <a:rPr lang="en-US" sz="2000" dirty="0" smtClean="0"/>
              <a:t>),</a:t>
            </a:r>
          </a:p>
          <a:p>
            <a:pPr defTabSz="673262">
              <a:lnSpc>
                <a:spcPct val="90000"/>
              </a:lnSpc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/>
              <a:t>	 - their </a:t>
            </a:r>
            <a:r>
              <a:rPr lang="en-US" sz="2000" dirty="0"/>
              <a:t>respective regional working </a:t>
            </a:r>
            <a:r>
              <a:rPr lang="en-US" sz="2000" dirty="0" smtClean="0"/>
              <a:t>bodies.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/>
              <a:t>The </a:t>
            </a:r>
            <a:r>
              <a:rPr lang="en-US" sz="2200" dirty="0"/>
              <a:t>RWCs will liaise with relevant </a:t>
            </a:r>
            <a:r>
              <a:rPr lang="en-US" sz="2200" dirty="0" smtClean="0"/>
              <a:t>WMO </a:t>
            </a:r>
            <a:r>
              <a:rPr lang="en-US" sz="2200" dirty="0" err="1" smtClean="0"/>
              <a:t>Centres</a:t>
            </a:r>
            <a:r>
              <a:rPr lang="en-US" sz="2200" dirty="0" smtClean="0"/>
              <a:t> </a:t>
            </a:r>
            <a:r>
              <a:rPr lang="en-US" sz="2200" dirty="0"/>
              <a:t>in particular </a:t>
            </a:r>
            <a:r>
              <a:rPr lang="en-US" sz="2200" dirty="0" smtClean="0"/>
              <a:t>with:</a:t>
            </a:r>
          </a:p>
          <a:p>
            <a:pPr defTabSz="673262">
              <a:lnSpc>
                <a:spcPct val="90000"/>
              </a:lnSpc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/>
              <a:t>	 - </a:t>
            </a:r>
            <a:r>
              <a:rPr lang="en-US" sz="2000" dirty="0"/>
              <a:t>the Regional Instrument </a:t>
            </a:r>
            <a:r>
              <a:rPr lang="en-US" sz="2000" dirty="0" err="1"/>
              <a:t>Centres</a:t>
            </a:r>
            <a:r>
              <a:rPr lang="en-US" sz="2000" dirty="0"/>
              <a:t> (RICs</a:t>
            </a:r>
            <a:r>
              <a:rPr lang="en-US" sz="2000" dirty="0" smtClean="0"/>
              <a:t>),</a:t>
            </a:r>
          </a:p>
          <a:p>
            <a:pPr defTabSz="673262">
              <a:lnSpc>
                <a:spcPct val="90000"/>
              </a:lnSpc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/>
              <a:t>	 - </a:t>
            </a:r>
            <a:r>
              <a:rPr lang="en-US" sz="2000" dirty="0"/>
              <a:t>Regional Climate </a:t>
            </a:r>
            <a:r>
              <a:rPr lang="en-US" sz="2000" dirty="0" err="1"/>
              <a:t>Centres</a:t>
            </a:r>
            <a:r>
              <a:rPr lang="en-US" sz="2000" dirty="0"/>
              <a:t> (RCCs</a:t>
            </a:r>
            <a:r>
              <a:rPr lang="en-US" sz="2000" dirty="0" smtClean="0"/>
              <a:t>),</a:t>
            </a:r>
          </a:p>
          <a:p>
            <a:pPr defTabSz="673262">
              <a:lnSpc>
                <a:spcPct val="90000"/>
              </a:lnSpc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/>
              <a:t>	 - Regional </a:t>
            </a:r>
            <a:r>
              <a:rPr lang="en-US" sz="2000" dirty="0"/>
              <a:t>Training </a:t>
            </a:r>
            <a:r>
              <a:rPr lang="en-US" sz="2000" dirty="0" err="1"/>
              <a:t>Centres</a:t>
            </a:r>
            <a:r>
              <a:rPr lang="en-US" sz="2000" dirty="0"/>
              <a:t> (RTCs</a:t>
            </a:r>
            <a:r>
              <a:rPr lang="en-US" sz="2000" dirty="0" smtClean="0"/>
              <a:t>)</a:t>
            </a:r>
            <a:endParaRPr lang="en-US" sz="2000" dirty="0"/>
          </a:p>
          <a:p>
            <a:pPr defTabSz="673262">
              <a:lnSpc>
                <a:spcPct val="90000"/>
              </a:lnSpc>
              <a:spcBef>
                <a:spcPts val="18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dirty="0" smtClean="0"/>
              <a:t>Basic Functionalities:</a:t>
            </a:r>
            <a:endParaRPr lang="en-US" sz="2400" b="1" dirty="0"/>
          </a:p>
          <a:p>
            <a:pPr defTabSz="673262">
              <a:lnSpc>
                <a:spcPct val="90000"/>
              </a:lnSpc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/>
              <a:t>	 - regional </a:t>
            </a:r>
            <a:r>
              <a:rPr lang="en-US" sz="2000" dirty="0"/>
              <a:t>coordination, guidance, oversight and support of WIGOS </a:t>
            </a:r>
            <a:r>
              <a:rPr lang="en-US" sz="2000" dirty="0" smtClean="0"/>
              <a:t>implementation;</a:t>
            </a:r>
          </a:p>
          <a:p>
            <a:pPr defTabSz="673262">
              <a:lnSpc>
                <a:spcPct val="90000"/>
              </a:lnSpc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smtClean="0"/>
              <a:t>	 - operational </a:t>
            </a:r>
            <a:r>
              <a:rPr lang="en-US" sz="2000" dirty="0"/>
              <a:t>activities at the regional and national levels (day-to-day level of activities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11369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build="p" bldLvl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1222703"/>
          </a:xfrm>
          <a:prstGeom prst="rect">
            <a:avLst/>
          </a:prstGeom>
        </p:spPr>
        <p:txBody>
          <a:bodyPr anchor="ctr"/>
          <a:lstStyle/>
          <a:p>
            <a: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Regional WIGOS Centers</a:t>
            </a:r>
          </a:p>
          <a:p>
            <a:pPr algn="ctr" defTabSz="678941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Concept </a:t>
            </a:r>
            <a:r>
              <a:rPr lang="fr-CH" dirty="0" err="1" smtClean="0"/>
              <a:t>adopted</a:t>
            </a:r>
            <a:r>
              <a:rPr lang="fr-CH" dirty="0" smtClean="0"/>
              <a:t> by </a:t>
            </a:r>
            <a:r>
              <a:rPr lang="fr-CH" dirty="0" smtClean="0"/>
              <a:t>EC-68 (</a:t>
            </a:r>
            <a:r>
              <a:rPr lang="fr-CH" dirty="0" err="1" smtClean="0"/>
              <a:t>Cont</a:t>
            </a:r>
            <a:r>
              <a:rPr lang="fr-CH" dirty="0" smtClean="0"/>
              <a:t>.)</a:t>
            </a:r>
            <a:endParaRPr dirty="0"/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xfrm>
            <a:off x="822795" y="1720843"/>
            <a:ext cx="7620649" cy="4483114"/>
          </a:xfrm>
          <a:prstGeom prst="rect">
            <a:avLst/>
          </a:prstGeom>
        </p:spPr>
        <p:txBody>
          <a:bodyPr/>
          <a:lstStyle/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 smtClean="0"/>
              <a:t>Optional </a:t>
            </a:r>
            <a:r>
              <a:rPr lang="en-US" sz="2800" dirty="0"/>
              <a:t>functions 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sz="2200" dirty="0" smtClean="0"/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/>
              <a:t>Depending </a:t>
            </a:r>
            <a:r>
              <a:rPr lang="en-US" sz="2200" dirty="0"/>
              <a:t>on available resources and regional needs, one or more optional functions may be adopted, e.g</a:t>
            </a:r>
            <a:r>
              <a:rPr lang="en-US" sz="2200" dirty="0" smtClean="0"/>
              <a:t>.:</a:t>
            </a:r>
          </a:p>
          <a:p>
            <a:pPr marL="457200" indent="-457200" defTabSz="673262">
              <a:lnSpc>
                <a:spcPct val="90000"/>
              </a:lnSpc>
              <a:spcBef>
                <a:spcPts val="1000"/>
              </a:spcBef>
              <a:buSzPct val="100000"/>
              <a:buAutoNum type="alphaLcParenBoth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b="1" dirty="0" smtClean="0"/>
              <a:t>assistance </a:t>
            </a:r>
            <a:r>
              <a:rPr lang="en-US" sz="2200" b="1" dirty="0"/>
              <a:t>with the coordination</a:t>
            </a:r>
            <a:r>
              <a:rPr lang="en-US" sz="2200" dirty="0"/>
              <a:t> of regional/sub-regional and </a:t>
            </a:r>
            <a:r>
              <a:rPr lang="en-US" sz="2200" b="1" dirty="0"/>
              <a:t>national WIGOS projects</a:t>
            </a:r>
            <a:r>
              <a:rPr lang="en-US" sz="2200" dirty="0" smtClean="0"/>
              <a:t>;</a:t>
            </a:r>
            <a:endParaRPr lang="en-US" sz="2200" b="1" dirty="0" smtClean="0"/>
          </a:p>
          <a:p>
            <a:pPr marL="457200" indent="-457200" defTabSz="673262">
              <a:lnSpc>
                <a:spcPct val="90000"/>
              </a:lnSpc>
              <a:spcBef>
                <a:spcPts val="1000"/>
              </a:spcBef>
              <a:buSzPct val="100000"/>
              <a:buAutoNum type="alphaLcParenBoth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b="1" dirty="0" smtClean="0"/>
              <a:t>assistance</a:t>
            </a:r>
            <a:r>
              <a:rPr lang="en-US" sz="2200" dirty="0" smtClean="0"/>
              <a:t> </a:t>
            </a:r>
            <a:r>
              <a:rPr lang="en-US" sz="2200" b="1" dirty="0"/>
              <a:t>with regional </a:t>
            </a:r>
            <a:r>
              <a:rPr lang="en-US" sz="2200" dirty="0"/>
              <a:t>and national </a:t>
            </a:r>
            <a:r>
              <a:rPr lang="en-US" sz="2200" b="1" dirty="0"/>
              <a:t>observing network</a:t>
            </a:r>
            <a:r>
              <a:rPr lang="en-US" sz="2200" dirty="0"/>
              <a:t> </a:t>
            </a:r>
            <a:r>
              <a:rPr lang="en-US" sz="2200" dirty="0" smtClean="0"/>
              <a:t>management;</a:t>
            </a:r>
          </a:p>
          <a:p>
            <a:pPr marL="457200" indent="-457200" defTabSz="673262">
              <a:lnSpc>
                <a:spcPct val="90000"/>
              </a:lnSpc>
              <a:spcBef>
                <a:spcPts val="1000"/>
              </a:spcBef>
              <a:buSzPct val="100000"/>
              <a:buAutoNum type="alphaLcParenBoth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/>
              <a:t>support </a:t>
            </a:r>
            <a:r>
              <a:rPr lang="en-US" sz="2200" dirty="0"/>
              <a:t>for regional capacity development activities.</a:t>
            </a:r>
          </a:p>
        </p:txBody>
      </p:sp>
    </p:spTree>
    <p:extLst>
      <p:ext uri="{BB962C8B-B14F-4D97-AF65-F5344CB8AC3E}">
        <p14:creationId xmlns:p14="http://schemas.microsoft.com/office/powerpoint/2010/main" val="351336348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build="p" bldLvl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235" name="Shape 235"/>
          <p:cNvSpPr>
            <a:spLocks noGrp="1"/>
          </p:cNvSpPr>
          <p:nvPr>
            <p:ph type="ctrTitle" idx="4294967295"/>
          </p:nvPr>
        </p:nvSpPr>
        <p:spPr>
          <a:xfrm>
            <a:off x="250824" y="1889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914400">
              <a:defRPr sz="43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Outline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ubTitle" idx="4294967295"/>
          </p:nvPr>
        </p:nvSpPr>
        <p:spPr>
          <a:xfrm>
            <a:off x="911223" y="1285869"/>
            <a:ext cx="7282437" cy="4682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The </a:t>
            </a:r>
            <a:r>
              <a:rPr dirty="0"/>
              <a:t>WIGOS Pre-Operational </a:t>
            </a:r>
            <a:r>
              <a:rPr dirty="0" smtClean="0"/>
              <a:t>Phase</a:t>
            </a:r>
            <a:r>
              <a:rPr lang="fr-CH" dirty="0" smtClean="0"/>
              <a:t> </a:t>
            </a:r>
            <a:r>
              <a:rPr lang="en-US" dirty="0" smtClean="0"/>
              <a:t>2016-2019</a:t>
            </a:r>
            <a:endParaRPr lang="en-US" dirty="0"/>
          </a:p>
          <a:p>
            <a:pPr marL="582327" lvl="1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Focus on </a:t>
            </a:r>
            <a:r>
              <a:rPr lang="fr-CH" dirty="0" err="1" smtClean="0"/>
              <a:t>three</a:t>
            </a:r>
            <a:r>
              <a:rPr lang="fr-CH" dirty="0" smtClean="0"/>
              <a:t> out of five </a:t>
            </a:r>
            <a:r>
              <a:rPr lang="fr-CH" dirty="0" err="1" smtClean="0"/>
              <a:t>priorities</a:t>
            </a:r>
            <a:r>
              <a:rPr lang="fr-CH" dirty="0" smtClean="0"/>
              <a:t>:</a:t>
            </a:r>
            <a:endParaRPr dirty="0"/>
          </a:p>
          <a:p>
            <a:pPr marL="917606" lvl="2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WIGOS </a:t>
            </a:r>
            <a:r>
              <a:rPr lang="fr-CH" dirty="0" smtClean="0"/>
              <a:t>Information Resource and OSCAR</a:t>
            </a:r>
          </a:p>
          <a:p>
            <a:pPr marL="917606" lvl="2" indent="-247047" defTabSz="804672">
              <a:spcBef>
                <a:spcPts val="10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WIGOS Data </a:t>
            </a:r>
            <a:r>
              <a:rPr lang="fr-CH" dirty="0" err="1" smtClean="0"/>
              <a:t>Quality</a:t>
            </a:r>
            <a:r>
              <a:rPr lang="fr-CH" dirty="0" smtClean="0"/>
              <a:t> Monitoring </a:t>
            </a:r>
            <a:r>
              <a:rPr lang="fr-CH" dirty="0" smtClean="0"/>
              <a:t>System</a:t>
            </a:r>
          </a:p>
          <a:p>
            <a:pPr marL="917606" lvl="2" indent="-247047" defTabSz="804672">
              <a:spcBef>
                <a:spcPts val="1000"/>
              </a:spcBef>
              <a:buSzPct val="100000"/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err="1" smtClean="0"/>
              <a:t>Regional</a:t>
            </a:r>
            <a:r>
              <a:rPr lang="fr-CH" dirty="0" smtClean="0"/>
              <a:t> </a:t>
            </a:r>
            <a:r>
              <a:rPr lang="fr-CH" dirty="0"/>
              <a:t>WIGOS </a:t>
            </a:r>
            <a:r>
              <a:rPr lang="fr-CH" dirty="0" err="1"/>
              <a:t>Centers</a:t>
            </a:r>
            <a:endParaRPr lang="fr-CH" dirty="0"/>
          </a:p>
          <a:p>
            <a:pPr marL="582327" lvl="1" indent="-247047" defTabSz="804672">
              <a:spcBef>
                <a:spcPts val="1000"/>
              </a:spcBef>
              <a:buSzPct val="100000"/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>
                <a:latin typeface="Arial"/>
                <a:ea typeface="Arial"/>
                <a:cs typeface="Arial"/>
              </a:rPr>
              <a:t>More specifically </a:t>
            </a:r>
            <a:r>
              <a:rPr lang="en-US" sz="2400" dirty="0">
                <a:latin typeface="Arial"/>
                <a:ea typeface="Arial"/>
                <a:cs typeface="Arial"/>
              </a:rPr>
              <a:t>on the </a:t>
            </a:r>
            <a:r>
              <a:rPr lang="en-US" sz="2400" dirty="0" smtClean="0">
                <a:latin typeface="Arial"/>
                <a:ea typeface="Arial"/>
                <a:cs typeface="Arial"/>
              </a:rPr>
              <a:t>WDQMS</a:t>
            </a:r>
            <a:endParaRPr lang="en-US" sz="2400" dirty="0">
              <a:latin typeface="Arial"/>
              <a:ea typeface="Arial"/>
              <a:cs typeface="Arial"/>
            </a:endParaRPr>
          </a:p>
          <a:p>
            <a:pPr marL="582327" lvl="1" indent="-247047" defTabSz="804672">
              <a:spcBef>
                <a:spcPts val="1000"/>
              </a:spcBef>
              <a:buSzPct val="100000"/>
              <a:buFontTx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fr-CH" sz="2400" dirty="0" smtClean="0">
                <a:latin typeface="Arial"/>
                <a:ea typeface="Arial"/>
                <a:cs typeface="Arial"/>
              </a:rPr>
              <a:t>Final </a:t>
            </a:r>
            <a:r>
              <a:rPr lang="fr-CH" sz="2400" dirty="0" err="1" smtClean="0">
                <a:latin typeface="Arial"/>
                <a:ea typeface="Arial"/>
                <a:cs typeface="Arial"/>
              </a:rPr>
              <a:t>remarks</a:t>
            </a:r>
            <a:endParaRPr sz="2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uild="p" bldLvl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250824" y="152400"/>
            <a:ext cx="8713790" cy="1030303"/>
          </a:xfrm>
          <a:prstGeom prst="rect">
            <a:avLst/>
          </a:prstGeom>
        </p:spPr>
        <p:txBody>
          <a:bodyPr anchor="ctr"/>
          <a:lstStyle/>
          <a:p>
            <a:pPr algn="ctr" defTabSz="678941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Regional WIGOS Centers</a:t>
            </a:r>
          </a:p>
          <a:p>
            <a:pPr algn="ctr" defTabSz="678941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Concept </a:t>
            </a:r>
            <a:r>
              <a:rPr lang="fr-CH" dirty="0" err="1" smtClean="0"/>
              <a:t>adopted</a:t>
            </a:r>
            <a:r>
              <a:rPr lang="fr-CH" dirty="0" smtClean="0"/>
              <a:t> by </a:t>
            </a:r>
            <a:r>
              <a:rPr lang="fr-CH" dirty="0" smtClean="0"/>
              <a:t>EC-68 (</a:t>
            </a:r>
            <a:r>
              <a:rPr lang="fr-CH" dirty="0" err="1" smtClean="0"/>
              <a:t>Cont</a:t>
            </a:r>
            <a:r>
              <a:rPr lang="fr-CH" dirty="0" smtClean="0"/>
              <a:t>.)</a:t>
            </a:r>
            <a:endParaRPr dirty="0"/>
          </a:p>
        </p:txBody>
      </p:sp>
      <p:sp>
        <p:nvSpPr>
          <p:cNvPr id="312" name="Shape 31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8168805" cy="498475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3000" b="1" dirty="0"/>
              <a:t>Implementation </a:t>
            </a:r>
            <a:r>
              <a:rPr lang="en-US" sz="3000" b="1" dirty="0" smtClean="0"/>
              <a:t>options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sz="900" dirty="0" smtClean="0"/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/>
              <a:t>Each </a:t>
            </a:r>
            <a:r>
              <a:rPr lang="en-US" sz="2400" dirty="0"/>
              <a:t>Member </a:t>
            </a:r>
            <a:r>
              <a:rPr lang="en-US" sz="2400" dirty="0" smtClean="0"/>
              <a:t>should </a:t>
            </a:r>
            <a:r>
              <a:rPr lang="en-US" sz="2400" dirty="0"/>
              <a:t>be covered by an RWC which will be responsible for providing WIGOS </a:t>
            </a:r>
            <a:r>
              <a:rPr lang="en-US" sz="2400" dirty="0" smtClean="0"/>
              <a:t>support;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 </a:t>
            </a:r>
            <a:r>
              <a:rPr lang="en-US" sz="2200" dirty="0" smtClean="0"/>
              <a:t>- RWCs </a:t>
            </a:r>
            <a:r>
              <a:rPr lang="en-US" sz="2200" dirty="0"/>
              <a:t>may be implemented </a:t>
            </a:r>
            <a:r>
              <a:rPr lang="en-US" sz="2200" dirty="0" smtClean="0"/>
              <a:t>either: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	</a:t>
            </a:r>
            <a:r>
              <a:rPr lang="en-US" sz="2000" dirty="0" smtClean="0"/>
              <a:t>- </a:t>
            </a:r>
            <a:r>
              <a:rPr lang="en-US" sz="2000" b="1" dirty="0"/>
              <a:t>centrally</a:t>
            </a:r>
            <a:r>
              <a:rPr lang="en-US" sz="2000" dirty="0"/>
              <a:t>, at an overall regional level where a Member or a consortium of Members provide support for the entire Region</a:t>
            </a:r>
            <a:r>
              <a:rPr lang="en-US" sz="2000" dirty="0" smtClean="0"/>
              <a:t>,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or at </a:t>
            </a:r>
            <a:r>
              <a:rPr lang="en-US" sz="2000" b="1" dirty="0"/>
              <a:t>sub-regional level</a:t>
            </a:r>
            <a:r>
              <a:rPr lang="en-US" sz="2000" dirty="0"/>
              <a:t>, e.g. aligned with the natural geographic or linguistic boundaries existing within the Region.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sz="1300" dirty="0" smtClean="0"/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dirty="0" smtClean="0"/>
              <a:t>RWCs </a:t>
            </a:r>
            <a:r>
              <a:rPr lang="en-US" sz="2400" b="1" dirty="0"/>
              <a:t>may be implemented </a:t>
            </a:r>
            <a:r>
              <a:rPr lang="en-US" sz="2400" b="1" dirty="0" smtClean="0"/>
              <a:t>either: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 </a:t>
            </a:r>
            <a:r>
              <a:rPr lang="en-US" sz="2200" dirty="0" smtClean="0"/>
              <a:t>- </a:t>
            </a:r>
            <a:r>
              <a:rPr lang="en-US" sz="2200" dirty="0"/>
              <a:t>as </a:t>
            </a:r>
            <a:r>
              <a:rPr lang="en-US" sz="2200" b="1" dirty="0"/>
              <a:t>monolithic</a:t>
            </a:r>
            <a:r>
              <a:rPr lang="en-US" sz="2200" dirty="0"/>
              <a:t> entities, with a </a:t>
            </a:r>
            <a:r>
              <a:rPr lang="en-US" sz="2200" b="1" dirty="0"/>
              <a:t>single Member </a:t>
            </a:r>
            <a:r>
              <a:rPr lang="en-US" sz="2200" dirty="0"/>
              <a:t>taking on the responsibility for the entire set of required functionalities</a:t>
            </a:r>
            <a:r>
              <a:rPr lang="en-US" sz="2200" dirty="0" smtClean="0"/>
              <a:t>,</a:t>
            </a:r>
          </a:p>
          <a:p>
            <a:pPr defTabSz="673262">
              <a:lnSpc>
                <a:spcPct val="90000"/>
              </a:lnSpc>
              <a:spcBef>
                <a:spcPts val="1000"/>
              </a:spcBef>
              <a:buSzPct val="100000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/>
              <a:t> </a:t>
            </a:r>
            <a:r>
              <a:rPr lang="en-US" sz="2200" dirty="0" smtClean="0"/>
              <a:t>- </a:t>
            </a:r>
            <a:r>
              <a:rPr lang="en-US" sz="2200" dirty="0"/>
              <a:t>or </a:t>
            </a:r>
            <a:r>
              <a:rPr lang="en-US" sz="2200" b="1" dirty="0"/>
              <a:t>as virtual </a:t>
            </a:r>
            <a:r>
              <a:rPr lang="en-US" sz="2200" b="1" dirty="0" err="1"/>
              <a:t>Centres</a:t>
            </a:r>
            <a:r>
              <a:rPr lang="en-US" sz="2200" dirty="0"/>
              <a:t>, in which a </a:t>
            </a:r>
            <a:r>
              <a:rPr lang="en-US" sz="2200" b="1" dirty="0"/>
              <a:t>consortium of Members share these responsibilities </a:t>
            </a:r>
            <a:r>
              <a:rPr lang="en-US" sz="2200" dirty="0"/>
              <a:t>between them under the overall coordination of a lead organization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527989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build="p" bldLvl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xfrm>
            <a:off x="215105" y="1762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487529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Next steps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idx="1"/>
          </p:nvPr>
        </p:nvSpPr>
        <p:spPr>
          <a:xfrm>
            <a:off x="352425" y="1181093"/>
            <a:ext cx="8642350" cy="50075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8224" indent="-238224" defTabSz="759528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RA-VI </a:t>
            </a:r>
            <a:r>
              <a:rPr sz="2200" dirty="0"/>
              <a:t>Working Group on Technology Development and </a:t>
            </a:r>
            <a:r>
              <a:rPr sz="2200" dirty="0" smtClean="0"/>
              <a:t>Infrastructure</a:t>
            </a:r>
            <a:r>
              <a:rPr lang="fr-CH" sz="2200" dirty="0" smtClean="0"/>
              <a:t>, plus TT-WIGOS, Belgrade, </a:t>
            </a:r>
            <a:r>
              <a:rPr lang="fr-CH" sz="2200" dirty="0" err="1" smtClean="0"/>
              <a:t>June</a:t>
            </a:r>
            <a:r>
              <a:rPr lang="fr-CH" sz="2200" dirty="0" smtClean="0"/>
              <a:t> 2016</a:t>
            </a:r>
          </a:p>
          <a:p>
            <a:pPr marL="238224" indent="-238224" defTabSz="759528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sz="2200" dirty="0" smtClean="0"/>
              <a:t>RA-VI </a:t>
            </a:r>
            <a:r>
              <a:rPr sz="2200" dirty="0"/>
              <a:t>Management Group Meeting in Madrid (June 2016</a:t>
            </a:r>
            <a:r>
              <a:rPr sz="2200" dirty="0" smtClean="0"/>
              <a:t>)</a:t>
            </a:r>
            <a:endParaRPr sz="2200" dirty="0"/>
          </a:p>
          <a:p>
            <a:pPr marL="238224" indent="-238224" defTabSz="759528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300" u="sng"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Amendment to existing EUMETNET-WMO MoU </a:t>
            </a:r>
            <a:r>
              <a:rPr sz="2200" i="1" dirty="0"/>
              <a:t>(if agreed by both sides) </a:t>
            </a:r>
          </a:p>
          <a:p>
            <a:pPr marL="238224" indent="-238224" defTabSz="759528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sz="2200" dirty="0"/>
              <a:t>RA-VI RWC Implementation Meeting involving NMHSs interested in participating (Zagreb, September 2016; tentative</a:t>
            </a:r>
            <a:r>
              <a:rPr sz="2200" dirty="0" smtClean="0"/>
              <a:t>)</a:t>
            </a:r>
            <a:endParaRPr lang="fr-CH" sz="2200" dirty="0" smtClean="0"/>
          </a:p>
          <a:p>
            <a:pPr marL="238224" indent="-238224" defTabSz="759528">
              <a:lnSpc>
                <a:spcPct val="90000"/>
              </a:lnSpc>
              <a:spcBef>
                <a:spcPts val="12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US" sz="2200" dirty="0" smtClean="0"/>
              <a:t>Key milestones proposed </a:t>
            </a:r>
            <a:r>
              <a:rPr lang="en-US" sz="2200" dirty="0"/>
              <a:t>in the Plan for the WIGOS Preoperational Phase:</a:t>
            </a:r>
          </a:p>
          <a:p>
            <a:pPr defTabSz="759528">
              <a:lnSpc>
                <a:spcPct val="90000"/>
              </a:lnSpc>
              <a:spcBef>
                <a:spcPts val="12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US" sz="1900" dirty="0" smtClean="0"/>
              <a:t> 	(</a:t>
            </a:r>
            <a:r>
              <a:rPr lang="en-US" sz="1900" dirty="0"/>
              <a:t>a</a:t>
            </a:r>
            <a:r>
              <a:rPr lang="en-US" sz="1900" dirty="0" smtClean="0"/>
              <a:t>) Establishment </a:t>
            </a:r>
            <a:r>
              <a:rPr lang="en-US" sz="1900" dirty="0"/>
              <a:t>of one or more </a:t>
            </a:r>
            <a:r>
              <a:rPr lang="en-US" sz="1900" dirty="0" smtClean="0"/>
              <a:t>RWC </a:t>
            </a:r>
            <a:r>
              <a:rPr lang="en-US" sz="1900" dirty="0"/>
              <a:t>in pilot mode from 2017,</a:t>
            </a:r>
          </a:p>
          <a:p>
            <a:pPr defTabSz="759528">
              <a:lnSpc>
                <a:spcPct val="90000"/>
              </a:lnSpc>
              <a:spcBef>
                <a:spcPts val="12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US" sz="1900" dirty="0" smtClean="0"/>
              <a:t>	(</a:t>
            </a:r>
            <a:r>
              <a:rPr lang="en-US" sz="1900" dirty="0"/>
              <a:t>b</a:t>
            </a:r>
            <a:r>
              <a:rPr lang="en-US" sz="1900" dirty="0" smtClean="0"/>
              <a:t>) Operational </a:t>
            </a:r>
            <a:r>
              <a:rPr lang="en-US" sz="1900" dirty="0"/>
              <a:t>phase of initial </a:t>
            </a:r>
            <a:r>
              <a:rPr lang="en-US" sz="1900" dirty="0" smtClean="0"/>
              <a:t>RWC beginning </a:t>
            </a:r>
            <a:r>
              <a:rPr lang="en-US" sz="1900" dirty="0"/>
              <a:t>mid-2018,</a:t>
            </a:r>
          </a:p>
          <a:p>
            <a:pPr defTabSz="759528">
              <a:lnSpc>
                <a:spcPct val="90000"/>
              </a:lnSpc>
              <a:spcBef>
                <a:spcPts val="120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en-US" sz="1900" dirty="0" smtClean="0"/>
              <a:t>	(</a:t>
            </a:r>
            <a:r>
              <a:rPr lang="en-US" sz="1900" dirty="0"/>
              <a:t>c</a:t>
            </a:r>
            <a:r>
              <a:rPr lang="en-US" sz="1900" dirty="0" smtClean="0"/>
              <a:t>) Establishment </a:t>
            </a:r>
            <a:r>
              <a:rPr lang="en-US" sz="1900" dirty="0"/>
              <a:t>of </a:t>
            </a:r>
            <a:r>
              <a:rPr lang="en-US" sz="1900" dirty="0" smtClean="0"/>
              <a:t>RWC covering </a:t>
            </a:r>
            <a:r>
              <a:rPr lang="en-US" sz="1900" dirty="0"/>
              <a:t>all WMO Regions by 2019</a:t>
            </a:r>
            <a:r>
              <a:rPr lang="en-US" sz="1900" dirty="0" smtClean="0"/>
              <a:t>.</a:t>
            </a:r>
            <a:endParaRPr lang="en-US" sz="19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 build="p" bldLvl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573463"/>
            <a:ext cx="8713788" cy="1151681"/>
          </a:xfrm>
        </p:spPr>
        <p:txBody>
          <a:bodyPr/>
          <a:lstStyle/>
          <a:p>
            <a:r>
              <a:rPr lang="en-GB" altLang="en-US" dirty="0" smtClean="0"/>
              <a:t>Thank you for your attention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085184"/>
            <a:ext cx="8785225" cy="1007640"/>
          </a:xfrm>
        </p:spPr>
        <p:txBody>
          <a:bodyPr/>
          <a:lstStyle/>
          <a:p>
            <a:r>
              <a:rPr lang="en-GB" altLang="en-US" dirty="0">
                <a:hlinkClick r:id="rId2"/>
              </a:rPr>
              <a:t>http://</a:t>
            </a:r>
            <a:r>
              <a:rPr lang="en-GB" altLang="en-US" dirty="0" smtClean="0">
                <a:hlinkClick r:id="rId2"/>
              </a:rPr>
              <a:t>www.wmo.int/wigos</a:t>
            </a:r>
            <a:endParaRPr lang="en-GB" altLang="en-US" dirty="0" smtClean="0"/>
          </a:p>
          <a:p>
            <a:r>
              <a:rPr lang="en-GB" altLang="en-US" dirty="0" smtClean="0">
                <a:hlinkClick r:id="rId3"/>
              </a:rPr>
              <a:t>lfnunes@wmo.int</a:t>
            </a:r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8825A5-5AB7-4377-AF3D-747348D8893F}" type="slidenum">
              <a:rPr lang="en-GB" altLang="en-US" smtClean="0">
                <a:solidFill>
                  <a:srgbClr val="000000"/>
                </a:solidFill>
              </a:rPr>
              <a:pPr/>
              <a:t>22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228600" y="1313180"/>
            <a:ext cx="152400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4294967295"/>
          </p:nvPr>
        </p:nvSpPr>
        <p:spPr>
          <a:xfrm>
            <a:off x="250824" y="1276350"/>
            <a:ext cx="8713790" cy="4295775"/>
          </a:xfrm>
          <a:prstGeom prst="rect">
            <a:avLst/>
          </a:prstGeom>
        </p:spPr>
        <p:txBody>
          <a:bodyPr/>
          <a:lstStyle/>
          <a:p>
            <a:pPr>
              <a:buSzPct val="130000"/>
              <a:buFont typeface="Arial"/>
              <a:buChar char="•"/>
              <a:defRPr sz="23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The </a:t>
            </a:r>
            <a:r>
              <a:rPr b="1"/>
              <a:t>main</a:t>
            </a:r>
            <a:r>
              <a:t> </a:t>
            </a:r>
            <a:r>
              <a:rPr b="1"/>
              <a:t>tasks</a:t>
            </a:r>
            <a:r>
              <a:t> for </a:t>
            </a:r>
            <a:r>
              <a:rPr b="1"/>
              <a:t>RWCs</a:t>
            </a:r>
            <a:r>
              <a:t> </a:t>
            </a:r>
            <a:r>
              <a:rPr u="sng"/>
              <a:t>identified</a:t>
            </a:r>
            <a:r>
              <a:t> by the group include </a:t>
            </a:r>
          </a:p>
          <a:p>
            <a:pPr>
              <a:defRPr sz="5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 marL="542925" indent="-276225">
              <a:buSzPct val="80000"/>
              <a:buFont typeface="Courier New"/>
              <a:buChar char="o"/>
              <a:tabLst>
                <a:tab pos="533400" algn="l"/>
              </a:tabLst>
              <a:defRPr sz="23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</a:t>
            </a:r>
            <a:r>
              <a:rPr b="1"/>
              <a:t>coordination</a:t>
            </a:r>
            <a:r>
              <a:t> between </a:t>
            </a:r>
            <a:r>
              <a:rPr u="sng"/>
              <a:t>Members</a:t>
            </a:r>
            <a:r>
              <a:t> and </a:t>
            </a:r>
            <a:r>
              <a:rPr u="sng"/>
              <a:t>WMO bodies </a:t>
            </a:r>
          </a:p>
          <a:p>
            <a:pPr marL="9525" indent="257175">
              <a:tabLst>
                <a:tab pos="533400" algn="l"/>
              </a:tabLst>
              <a:defRPr sz="500" u="sng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u="sng"/>
          </a:p>
          <a:p>
            <a:pPr marL="542925" indent="-276225">
              <a:buSzPct val="80000"/>
              <a:buFont typeface="Courier New"/>
              <a:buChar char="o"/>
              <a:tabLst>
                <a:tab pos="533400" algn="l"/>
              </a:tabLst>
              <a:defRPr sz="23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improved </a:t>
            </a:r>
            <a:r>
              <a:rPr b="1"/>
              <a:t>communication</a:t>
            </a:r>
            <a:r>
              <a:t> through </a:t>
            </a:r>
            <a:r>
              <a:rPr i="1"/>
              <a:t>provision</a:t>
            </a:r>
            <a:r>
              <a:t> of </a:t>
            </a:r>
            <a:r>
              <a:rPr u="sng"/>
              <a:t>contact points</a:t>
            </a:r>
          </a:p>
          <a:p>
            <a:pPr marL="9525" indent="257175">
              <a:tabLst>
                <a:tab pos="533400" algn="l"/>
              </a:tabLst>
              <a:defRPr sz="3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u="sng"/>
          </a:p>
          <a:p>
            <a:pPr marL="542925" indent="-276225">
              <a:buSzPct val="80000"/>
              <a:buFont typeface="Courier New"/>
              <a:buChar char="o"/>
              <a:tabLst>
                <a:tab pos="533400" algn="l"/>
              </a:tabLst>
              <a:defRPr sz="23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</a:t>
            </a:r>
            <a:r>
              <a:rPr b="1"/>
              <a:t>education</a:t>
            </a:r>
            <a:r>
              <a:t> and </a:t>
            </a:r>
            <a:r>
              <a:rPr b="1"/>
              <a:t>training</a:t>
            </a:r>
            <a:r>
              <a:t> concerning WIGOS </a:t>
            </a:r>
            <a:r>
              <a:rPr u="sng"/>
              <a:t>implementation</a:t>
            </a:r>
          </a:p>
          <a:p>
            <a:pPr marL="9525" indent="257175">
              <a:tabLst>
                <a:tab pos="533400" algn="l"/>
              </a:tabLst>
              <a:defRPr sz="3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u="sng"/>
          </a:p>
          <a:p>
            <a:pPr marL="542925" indent="-276225">
              <a:buSzPct val="80000"/>
              <a:buFont typeface="Courier New"/>
              <a:buChar char="o"/>
              <a:tabLst>
                <a:tab pos="533400" algn="l"/>
              </a:tabLst>
              <a:defRPr sz="23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</a:t>
            </a:r>
            <a:r>
              <a:rPr u="sng"/>
              <a:t>technical</a:t>
            </a:r>
            <a:r>
              <a:t> </a:t>
            </a:r>
            <a:r>
              <a:rPr b="1"/>
              <a:t>support</a:t>
            </a:r>
          </a:p>
          <a:p>
            <a:pPr marL="9525" indent="257175">
              <a:tabLst>
                <a:tab pos="533400" algn="l"/>
              </a:tabLst>
              <a:defRPr sz="100" b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b="1"/>
          </a:p>
          <a:p>
            <a:pPr marL="1076325" indent="-447675">
              <a:buSzPct val="90000"/>
              <a:buFont typeface="Wingdings"/>
              <a:buChar char="✓"/>
              <a:defRPr sz="2300" u="sng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network</a:t>
            </a:r>
            <a:r>
              <a:rPr u="none"/>
              <a:t> </a:t>
            </a:r>
            <a:r>
              <a:rPr b="1" u="none"/>
              <a:t>design</a:t>
            </a:r>
            <a:r>
              <a:rPr u="none"/>
              <a:t> / </a:t>
            </a:r>
            <a:r>
              <a:rPr b="1" u="none"/>
              <a:t>management</a:t>
            </a:r>
            <a:r>
              <a:rPr u="none"/>
              <a:t> </a:t>
            </a:r>
          </a:p>
          <a:p>
            <a:pPr indent="628650">
              <a:defRPr sz="1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u="none"/>
          </a:p>
          <a:p>
            <a:pPr marL="1076325" indent="-447675">
              <a:buSzPct val="90000"/>
              <a:buFont typeface="Wingdings"/>
              <a:buChar char="✓"/>
              <a:defRPr sz="2300" u="sng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data quality</a:t>
            </a:r>
            <a:r>
              <a:rPr u="none"/>
              <a:t> </a:t>
            </a:r>
            <a:r>
              <a:rPr b="1" u="none"/>
              <a:t>monitoring</a:t>
            </a:r>
            <a:endParaRPr b="1"/>
          </a:p>
          <a:p>
            <a:pPr marL="1076325" indent="-447675">
              <a:buSzPct val="90000"/>
              <a:buFont typeface="Wingdings"/>
              <a:buChar char="✓"/>
              <a:defRPr sz="1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b="1"/>
          </a:p>
          <a:p>
            <a:pPr marL="1076325" indent="-447675">
              <a:buSzPct val="90000"/>
              <a:buFont typeface="Wingdings"/>
              <a:buChar char="✓"/>
              <a:defRPr sz="2300" u="sng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meta data</a:t>
            </a:r>
            <a:r>
              <a:rPr u="none"/>
              <a:t> </a:t>
            </a:r>
            <a:r>
              <a:rPr b="1" u="none"/>
              <a:t>management</a:t>
            </a:r>
            <a:endParaRPr b="1"/>
          </a:p>
          <a:p>
            <a:pPr indent="628650">
              <a:defRPr sz="3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b="1"/>
          </a:p>
          <a:p>
            <a:pPr marL="714375" indent="-447675">
              <a:buSzPct val="80000"/>
              <a:buFont typeface="Courier New"/>
              <a:buChar char="o"/>
              <a:defRPr sz="2300" b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providing</a:t>
            </a:r>
            <a:r>
              <a:rPr b="0"/>
              <a:t> </a:t>
            </a:r>
            <a:r>
              <a:t>links</a:t>
            </a:r>
            <a:r>
              <a:rPr b="0"/>
              <a:t> to </a:t>
            </a:r>
            <a:r>
              <a:rPr b="0" u="sng"/>
              <a:t>external</a:t>
            </a:r>
            <a:r>
              <a:rPr b="0"/>
              <a:t> </a:t>
            </a:r>
            <a:r>
              <a:rPr b="0" u="sng"/>
              <a:t>entities</a:t>
            </a:r>
            <a:r>
              <a:rPr b="0"/>
              <a:t> and </a:t>
            </a:r>
            <a:r>
              <a:t>establishing</a:t>
            </a:r>
            <a:r>
              <a:rPr b="0"/>
              <a:t> of </a:t>
            </a:r>
            <a:r>
              <a:t>partnerships</a:t>
            </a:r>
            <a:r>
              <a:rPr b="0"/>
              <a:t> with different regional groupings </a:t>
            </a:r>
          </a:p>
          <a:p>
            <a:pPr marL="180975" indent="85725">
              <a:defRPr sz="2300" i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      (oceanography, climate, hydrology, instrument calibration</a:t>
            </a:r>
            <a:r>
              <a:rPr i="0"/>
              <a:t>)</a:t>
            </a:r>
          </a:p>
        </p:txBody>
      </p:sp>
      <p:sp>
        <p:nvSpPr>
          <p:cNvPr id="316" name="Shape 316"/>
          <p:cNvSpPr/>
          <p:nvPr/>
        </p:nvSpPr>
        <p:spPr>
          <a:xfrm>
            <a:off x="-1" y="981082"/>
            <a:ext cx="9144002" cy="1588"/>
          </a:xfrm>
          <a:prstGeom prst="line">
            <a:avLst/>
          </a:prstGeom>
          <a:ln w="57150">
            <a:solidFill>
              <a:srgbClr val="EEB5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50824" y="310973"/>
            <a:ext cx="8713790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685800">
              <a:defRPr sz="32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Proposed functionalities of RWC</a:t>
            </a:r>
          </a:p>
        </p:txBody>
      </p:sp>
      <p:sp>
        <p:nvSpPr>
          <p:cNvPr id="318" name="Shape 318"/>
          <p:cNvSpPr/>
          <p:nvPr/>
        </p:nvSpPr>
        <p:spPr>
          <a:xfrm>
            <a:off x="301536" y="867576"/>
            <a:ext cx="8815566" cy="317501"/>
          </a:xfrm>
          <a:prstGeom prst="rect">
            <a:avLst/>
          </a:prstGeom>
          <a:solidFill>
            <a:schemeClr val="accent1">
              <a:lumOff val="4705"/>
            </a:schemeClr>
          </a:solidFill>
          <a:ln w="38100">
            <a:solidFill>
              <a:srgbClr val="011993"/>
            </a:solidFill>
            <a:beve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defRPr sz="16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From RA-VI Workshop (Belgrade), shown by Ivan Cacic, RA-VI President, at ICG-WIGOS-5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228600" y="1313180"/>
            <a:ext cx="152400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321" name="Shape 321"/>
          <p:cNvSpPr/>
          <p:nvPr/>
        </p:nvSpPr>
        <p:spPr>
          <a:xfrm>
            <a:off x="-1" y="981082"/>
            <a:ext cx="9144002" cy="1588"/>
          </a:xfrm>
          <a:prstGeom prst="line">
            <a:avLst/>
          </a:prstGeom>
          <a:ln w="57150">
            <a:solidFill>
              <a:srgbClr val="EEB5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250824" y="170975"/>
            <a:ext cx="8713790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685800">
              <a:defRPr sz="32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Proposed functionalities of RWC</a:t>
            </a:r>
          </a:p>
          <a:p>
            <a:pPr algn="ctr" defTabSz="685800">
              <a:defRPr sz="18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Coordination, communication working packages</a:t>
            </a:r>
          </a:p>
        </p:txBody>
      </p:sp>
      <p:sp>
        <p:nvSpPr>
          <p:cNvPr id="323" name="Shape 323"/>
          <p:cNvSpPr/>
          <p:nvPr/>
        </p:nvSpPr>
        <p:spPr>
          <a:xfrm>
            <a:off x="-1" y="1098543"/>
            <a:ext cx="9144001" cy="465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4000" indent="-254000" defTabSz="832832">
              <a:lnSpc>
                <a:spcPct val="90000"/>
              </a:lnSpc>
              <a:spcBef>
                <a:spcPts val="400"/>
              </a:spcBef>
              <a:buSzPct val="130000"/>
              <a:buFont typeface="Arial"/>
              <a:buChar char="•"/>
              <a:defRPr sz="2200" b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Coordination</a:t>
            </a:r>
            <a:r>
              <a:rPr b="0"/>
              <a:t> (</a:t>
            </a:r>
            <a:r>
              <a:rPr b="0" i="1"/>
              <a:t>if implemented </a:t>
            </a:r>
            <a:r>
              <a:rPr b="0"/>
              <a:t>as </a:t>
            </a:r>
            <a:r>
              <a:t>Virtual Center </a:t>
            </a:r>
            <a:r>
              <a:rPr b="0"/>
              <a:t>involving </a:t>
            </a:r>
            <a:r>
              <a:t>more than one NMHSs</a:t>
            </a:r>
            <a:r>
              <a:rPr b="0"/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4000" indent="-254000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8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762000" lvl="1" indent="-254000" defTabSz="832832">
              <a:lnSpc>
                <a:spcPct val="90000"/>
              </a:lnSpc>
              <a:spcBef>
                <a:spcPts val="400"/>
              </a:spcBef>
              <a:buSzPct val="90000"/>
              <a:buFont typeface="Wingdings"/>
              <a:buChar char="✓"/>
              <a:defRPr sz="2200" b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Overarching</a:t>
            </a:r>
            <a:r>
              <a:rPr b="0"/>
              <a:t> </a:t>
            </a:r>
            <a:r>
              <a:t>coordination</a:t>
            </a:r>
            <a:r>
              <a:rPr b="0"/>
              <a:t> and </a:t>
            </a:r>
            <a:r>
              <a:t>communication</a:t>
            </a:r>
            <a:r>
              <a:rPr b="0"/>
              <a:t> with </a:t>
            </a:r>
            <a:r>
              <a:t>all RWCs </a:t>
            </a:r>
            <a:r>
              <a:rPr b="0"/>
              <a:t>in the Region, </a:t>
            </a:r>
            <a:r>
              <a:rPr b="0" u="sng"/>
              <a:t>WMO Regional Office</a:t>
            </a:r>
            <a:r>
              <a:rPr b="0"/>
              <a:t>, relevant </a:t>
            </a:r>
            <a:r>
              <a:rPr b="0" u="sng"/>
              <a:t>RA Working Groups</a:t>
            </a:r>
            <a:r>
              <a:t> </a:t>
            </a:r>
            <a:r>
              <a:rPr b="0"/>
              <a:t>and </a:t>
            </a:r>
            <a:r>
              <a:rPr b="0" u="sng"/>
              <a:t>Task Teams RA</a:t>
            </a:r>
            <a:r>
              <a:rPr b="0"/>
              <a:t>, </a:t>
            </a:r>
            <a:r>
              <a:rPr b="0" u="sng"/>
              <a:t>WMO Secretariat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508000" defTabSz="832832">
              <a:lnSpc>
                <a:spcPct val="90000"/>
              </a:lnSpc>
              <a:spcBef>
                <a:spcPts val="400"/>
              </a:spcBef>
              <a:defRPr sz="800" u="sng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54000" indent="-254000" defTabSz="832832">
              <a:lnSpc>
                <a:spcPct val="90000"/>
              </a:lnSpc>
              <a:spcBef>
                <a:spcPts val="400"/>
              </a:spcBef>
              <a:buSzPct val="130000"/>
              <a:buFont typeface="Arial"/>
              <a:buChar char="•"/>
              <a:defRPr sz="2200" b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Communication</a:t>
            </a:r>
            <a:r>
              <a:rPr b="0"/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62000" lvl="1" indent="-254000" defTabSz="832832">
              <a:lnSpc>
                <a:spcPct val="90000"/>
              </a:lnSpc>
              <a:spcBef>
                <a:spcPts val="400"/>
              </a:spcBef>
              <a:buSzPct val="90000"/>
              <a:buFont typeface="Wingdings"/>
              <a:buChar char="✓"/>
              <a:defRPr sz="22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Act as </a:t>
            </a:r>
            <a:r>
              <a:rPr b="1"/>
              <a:t>Regional information resource </a:t>
            </a:r>
            <a:r>
              <a:t>for Members concerning </a:t>
            </a:r>
            <a:r>
              <a:rPr u="sng"/>
              <a:t>various</a:t>
            </a:r>
            <a:r>
              <a:t> </a:t>
            </a:r>
            <a:r>
              <a:rPr u="sng"/>
              <a:t>aspects</a:t>
            </a:r>
            <a:r>
              <a:t> of WIGOS </a:t>
            </a:r>
            <a:r>
              <a:rPr u="sng"/>
              <a:t>implementation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62000" lvl="1" indent="-254000" defTabSz="832832">
              <a:lnSpc>
                <a:spcPct val="90000"/>
              </a:lnSpc>
              <a:spcBef>
                <a:spcPts val="400"/>
              </a:spcBef>
              <a:buSzPct val="90000"/>
              <a:buFont typeface="Wingdings"/>
              <a:buChar char="✓"/>
              <a:defRPr sz="2200" b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Collect</a:t>
            </a:r>
            <a:r>
              <a:rPr b="0"/>
              <a:t> and </a:t>
            </a:r>
            <a:r>
              <a:t>document</a:t>
            </a:r>
            <a:r>
              <a:rPr b="0"/>
              <a:t> regional </a:t>
            </a:r>
            <a:r>
              <a:t>experience</a:t>
            </a:r>
            <a:r>
              <a:rPr b="0"/>
              <a:t> with WIGOS </a:t>
            </a:r>
            <a:r>
              <a:rPr b="0" u="sng"/>
              <a:t>implementation</a:t>
            </a:r>
            <a:r>
              <a:rPr b="0"/>
              <a:t> and its </a:t>
            </a:r>
            <a:r>
              <a:rPr b="0" u="sng"/>
              <a:t>benefits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62000" lvl="1" indent="-254000" defTabSz="832832">
              <a:lnSpc>
                <a:spcPct val="90000"/>
              </a:lnSpc>
              <a:spcBef>
                <a:spcPts val="400"/>
              </a:spcBef>
              <a:buSzPct val="90000"/>
              <a:buFont typeface="Wingdings"/>
              <a:buChar char="✓"/>
              <a:defRPr sz="22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Support for </a:t>
            </a:r>
            <a:r>
              <a:rPr b="1"/>
              <a:t>education</a:t>
            </a:r>
            <a:r>
              <a:t> &amp; </a:t>
            </a:r>
            <a:r>
              <a:rPr b="1"/>
              <a:t>training</a:t>
            </a:r>
            <a:r>
              <a:t> in WIGOS </a:t>
            </a:r>
            <a:r>
              <a:rPr u="sng"/>
              <a:t>implementation</a:t>
            </a:r>
            <a:r>
              <a:t>, especially concerning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52500" lvl="2" indent="-190500" defTabSz="832832">
              <a:lnSpc>
                <a:spcPct val="90000"/>
              </a:lnSpc>
              <a:spcBef>
                <a:spcPts val="400"/>
              </a:spcBef>
              <a:buSzPct val="70000"/>
              <a:buFont typeface="Courier New"/>
              <a:buChar char="o"/>
              <a:defRPr sz="22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Establishment of </a:t>
            </a:r>
            <a:r>
              <a:rPr b="1"/>
              <a:t>partnerships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52500" lvl="2" indent="-190500" defTabSz="832832">
              <a:lnSpc>
                <a:spcPct val="90000"/>
              </a:lnSpc>
              <a:spcBef>
                <a:spcPts val="400"/>
              </a:spcBef>
              <a:buSzPct val="70000"/>
              <a:buFont typeface="Courier New"/>
              <a:buChar char="o"/>
              <a:defRPr sz="22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 WIGOS </a:t>
            </a:r>
            <a:r>
              <a:rPr b="1"/>
              <a:t>metadata management </a:t>
            </a:r>
            <a:r>
              <a:t>(OSCAR/Surface)</a:t>
            </a:r>
          </a:p>
        </p:txBody>
      </p:sp>
      <p:sp>
        <p:nvSpPr>
          <p:cNvPr id="324" name="Shape 324"/>
          <p:cNvSpPr/>
          <p:nvPr/>
        </p:nvSpPr>
        <p:spPr>
          <a:xfrm>
            <a:off x="301536" y="867576"/>
            <a:ext cx="8815566" cy="317501"/>
          </a:xfrm>
          <a:prstGeom prst="rect">
            <a:avLst/>
          </a:prstGeom>
          <a:solidFill>
            <a:schemeClr val="accent1">
              <a:lumOff val="4705"/>
            </a:schemeClr>
          </a:solidFill>
          <a:ln w="38100">
            <a:solidFill>
              <a:srgbClr val="011993"/>
            </a:solidFill>
            <a:beve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defRPr sz="16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From RA-VI Workshop (Belgrade), shown by Ivan Cacic, RA-VI President, at ICG-WIGOS-5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228600" y="1313180"/>
            <a:ext cx="152400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327" name="Shape 327"/>
          <p:cNvSpPr/>
          <p:nvPr/>
        </p:nvSpPr>
        <p:spPr>
          <a:xfrm>
            <a:off x="-1" y="981082"/>
            <a:ext cx="9144002" cy="1588"/>
          </a:xfrm>
          <a:prstGeom prst="line">
            <a:avLst/>
          </a:prstGeom>
          <a:ln w="57150">
            <a:solidFill>
              <a:srgbClr val="EEB5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-2" y="259875"/>
            <a:ext cx="9144001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685800">
              <a:defRPr sz="30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Implementation of  Regional WIGOS Centers</a:t>
            </a:r>
          </a:p>
        </p:txBody>
      </p:sp>
      <p:sp>
        <p:nvSpPr>
          <p:cNvPr id="329" name="Shape 329"/>
          <p:cNvSpPr/>
          <p:nvPr/>
        </p:nvSpPr>
        <p:spPr>
          <a:xfrm>
            <a:off x="250825" y="1073143"/>
            <a:ext cx="8642350" cy="511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3786" indent="-223786" defTabSz="774533">
              <a:lnSpc>
                <a:spcPct val="90000"/>
              </a:lnSpc>
              <a:spcBef>
                <a:spcPts val="300"/>
              </a:spcBef>
              <a:buSzPct val="130000"/>
              <a:buChar char="•"/>
              <a:defRPr sz="2200" b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Difficult</a:t>
            </a:r>
            <a:r>
              <a:rPr b="0"/>
              <a:t> for most NMHSs to </a:t>
            </a:r>
            <a:r>
              <a:t>identify</a:t>
            </a:r>
            <a:r>
              <a:rPr b="0"/>
              <a:t> </a:t>
            </a:r>
            <a:r>
              <a:rPr b="0" u="sng"/>
              <a:t>new</a:t>
            </a:r>
            <a:r>
              <a:rPr b="0"/>
              <a:t> </a:t>
            </a:r>
            <a:r>
              <a:rPr b="0" u="sng"/>
              <a:t>resources</a:t>
            </a:r>
            <a:r>
              <a:rPr b="0"/>
              <a:t> for such entities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3786" indent="-223786" defTabSz="774533">
              <a:lnSpc>
                <a:spcPct val="90000"/>
              </a:lnSpc>
              <a:spcBef>
                <a:spcPts val="300"/>
              </a:spcBef>
              <a:defRPr sz="8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3786" indent="-223786" defTabSz="774533">
              <a:lnSpc>
                <a:spcPct val="90000"/>
              </a:lnSpc>
              <a:spcBef>
                <a:spcPts val="300"/>
              </a:spcBef>
              <a:buSzPct val="130000"/>
              <a:buChar char="•"/>
              <a:defRPr sz="22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However, it is felt that it would be </a:t>
            </a:r>
            <a:r>
              <a:rPr b="1"/>
              <a:t>attractive</a:t>
            </a:r>
            <a:r>
              <a:t> for many </a:t>
            </a:r>
            <a:r>
              <a:rPr b="1"/>
              <a:t>Members</a:t>
            </a:r>
            <a:r>
              <a:t> to take on </a:t>
            </a:r>
            <a:r>
              <a:rPr b="1"/>
              <a:t>responsibility</a:t>
            </a:r>
            <a:r>
              <a:t> for </a:t>
            </a:r>
            <a:r>
              <a:rPr u="sng"/>
              <a:t>one</a:t>
            </a:r>
            <a:r>
              <a:t> or </a:t>
            </a:r>
            <a:r>
              <a:rPr u="sng"/>
              <a:t>more</a:t>
            </a:r>
            <a:r>
              <a:t> </a:t>
            </a:r>
            <a:r>
              <a:rPr b="1"/>
              <a:t>functionalities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3786" indent="-223786" defTabSz="774533">
              <a:lnSpc>
                <a:spcPct val="90000"/>
              </a:lnSpc>
              <a:spcBef>
                <a:spcPts val="300"/>
              </a:spcBef>
              <a:defRPr sz="8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3786" indent="-223786" defTabSz="774533">
              <a:lnSpc>
                <a:spcPct val="90000"/>
              </a:lnSpc>
              <a:spcBef>
                <a:spcPts val="300"/>
              </a:spcBef>
              <a:buSzPct val="130000"/>
              <a:buChar char="•"/>
              <a:defRPr sz="2200" b="1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RA-VI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3786" indent="-223786" defTabSz="774533">
              <a:lnSpc>
                <a:spcPct val="90000"/>
              </a:lnSpc>
              <a:spcBef>
                <a:spcPts val="300"/>
              </a:spcBef>
              <a:defRPr sz="8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78116" lvl="1" indent="-223786" defTabSz="774533">
              <a:lnSpc>
                <a:spcPct val="90000"/>
              </a:lnSpc>
              <a:spcBef>
                <a:spcPts val="300"/>
              </a:spcBef>
              <a:buSzPct val="90000"/>
              <a:buFont typeface="Wingdings"/>
              <a:buChar char="✓"/>
              <a:defRPr sz="22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RWCs could be implemented as </a:t>
            </a:r>
            <a:r>
              <a:rPr b="1"/>
              <a:t>virtual centers</a:t>
            </a:r>
            <a:r>
              <a:t>, where a </a:t>
            </a:r>
            <a:r>
              <a:rPr b="1"/>
              <a:t>group of NMHSs </a:t>
            </a:r>
            <a:r>
              <a:t>would </a:t>
            </a:r>
            <a:r>
              <a:rPr b="1"/>
              <a:t>share</a:t>
            </a:r>
            <a:r>
              <a:t> the </a:t>
            </a:r>
            <a:r>
              <a:rPr b="1"/>
              <a:t>relevant tasks </a:t>
            </a:r>
            <a:r>
              <a:t>between them </a:t>
            </a:r>
            <a:r>
              <a:rPr b="1"/>
              <a:t>under</a:t>
            </a:r>
            <a:r>
              <a:t> </a:t>
            </a:r>
            <a:r>
              <a:rPr b="1"/>
              <a:t>the overall coordination </a:t>
            </a:r>
            <a:r>
              <a:t>of </a:t>
            </a:r>
            <a:r>
              <a:rPr b="1"/>
              <a:t>one</a:t>
            </a:r>
            <a:r>
              <a:t> of them (</a:t>
            </a:r>
            <a:r>
              <a:rPr i="1"/>
              <a:t>illustrated in the next slide</a:t>
            </a:r>
            <a:r>
              <a:t>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354329" defTabSz="774533">
              <a:lnSpc>
                <a:spcPct val="90000"/>
              </a:lnSpc>
              <a:spcBef>
                <a:spcPts val="300"/>
              </a:spcBef>
              <a:defRPr sz="5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78116" lvl="1" indent="-223786" defTabSz="774533">
              <a:lnSpc>
                <a:spcPct val="90000"/>
              </a:lnSpc>
              <a:spcBef>
                <a:spcPts val="300"/>
              </a:spcBef>
              <a:buSzPct val="90000"/>
              <a:buFont typeface="Wingdings"/>
              <a:buChar char="✓"/>
              <a:defRPr sz="22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RWCs </a:t>
            </a:r>
            <a:r>
              <a:rPr b="1"/>
              <a:t>need not cover the Region as a whole</a:t>
            </a:r>
            <a:r>
              <a:t>; </a:t>
            </a:r>
            <a:r>
              <a:rPr u="sng"/>
              <a:t>tasks</a:t>
            </a:r>
            <a:r>
              <a:t> could be </a:t>
            </a:r>
            <a:r>
              <a:rPr u="sng"/>
              <a:t>shared</a:t>
            </a:r>
            <a:r>
              <a:t> </a:t>
            </a:r>
            <a:r>
              <a:rPr u="sng"/>
              <a:t>between</a:t>
            </a:r>
            <a:r>
              <a:t> Regional WIGOS </a:t>
            </a:r>
            <a:r>
              <a:rPr u="sng"/>
              <a:t>Centers</a:t>
            </a:r>
            <a:r>
              <a:t> covering </a:t>
            </a:r>
            <a:r>
              <a:rPr b="1"/>
              <a:t>subregions</a:t>
            </a:r>
            <a:r>
              <a:t>, with </a:t>
            </a:r>
            <a:r>
              <a:rPr b="1"/>
              <a:t>areas</a:t>
            </a:r>
            <a:r>
              <a:t> of </a:t>
            </a:r>
            <a:r>
              <a:rPr b="1"/>
              <a:t>responsibilty</a:t>
            </a:r>
            <a:r>
              <a:t> </a:t>
            </a:r>
            <a:r>
              <a:rPr b="1"/>
              <a:t>aligned</a:t>
            </a:r>
            <a:r>
              <a:t> with existing </a:t>
            </a:r>
            <a:r>
              <a:rPr u="sng"/>
              <a:t>geographic</a:t>
            </a:r>
            <a:r>
              <a:t> or </a:t>
            </a:r>
            <a:r>
              <a:rPr u="sng"/>
              <a:t>linguistic</a:t>
            </a:r>
            <a:r>
              <a:t> </a:t>
            </a:r>
            <a:r>
              <a:rPr u="sng"/>
              <a:t>boundaries</a:t>
            </a:r>
            <a:r>
              <a:t> within the Region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1" indent="354329" defTabSz="774533">
              <a:lnSpc>
                <a:spcPct val="90000"/>
              </a:lnSpc>
              <a:spcBef>
                <a:spcPts val="300"/>
              </a:spcBef>
              <a:defRPr sz="5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78116" lvl="1" indent="-223786" defTabSz="774533">
              <a:lnSpc>
                <a:spcPct val="90000"/>
              </a:lnSpc>
              <a:spcBef>
                <a:spcPts val="300"/>
              </a:spcBef>
              <a:buSzPct val="90000"/>
              <a:buFont typeface="Wingdings"/>
              <a:buChar char="✓"/>
              <a:defRPr sz="2200">
                <a:solidFill>
                  <a:srgbClr val="000066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In RA-VI, the existing </a:t>
            </a:r>
            <a:r>
              <a:rPr b="1"/>
              <a:t>EUMETNET</a:t>
            </a:r>
            <a:r>
              <a:t> </a:t>
            </a:r>
            <a:r>
              <a:rPr u="sng"/>
              <a:t>activities</a:t>
            </a:r>
            <a:r>
              <a:t> could be </a:t>
            </a:r>
            <a:r>
              <a:rPr b="1"/>
              <a:t>strengthened</a:t>
            </a:r>
            <a:r>
              <a:t> and </a:t>
            </a:r>
            <a:r>
              <a:rPr b="1"/>
              <a:t>broadened</a:t>
            </a:r>
            <a:r>
              <a:t> to </a:t>
            </a:r>
            <a:r>
              <a:rPr u="sng"/>
              <a:t>encompass</a:t>
            </a:r>
            <a:r>
              <a:t> </a:t>
            </a:r>
            <a:r>
              <a:rPr b="1"/>
              <a:t>several intended RWC functionalities </a:t>
            </a:r>
            <a:r>
              <a:t>at the WMO level</a:t>
            </a:r>
          </a:p>
        </p:txBody>
      </p:sp>
      <p:sp>
        <p:nvSpPr>
          <p:cNvPr id="330" name="Shape 330"/>
          <p:cNvSpPr/>
          <p:nvPr/>
        </p:nvSpPr>
        <p:spPr>
          <a:xfrm>
            <a:off x="301536" y="867576"/>
            <a:ext cx="8815566" cy="317501"/>
          </a:xfrm>
          <a:prstGeom prst="rect">
            <a:avLst/>
          </a:prstGeom>
          <a:solidFill>
            <a:schemeClr val="accent1">
              <a:lumOff val="4705"/>
            </a:schemeClr>
          </a:solidFill>
          <a:ln w="38100">
            <a:solidFill>
              <a:srgbClr val="011993"/>
            </a:solidFill>
            <a:beve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defRPr sz="16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From RA-VI Workshop (Belgrade), shown by Ivan Cacic, RA-VI President, at ICG-WIGOS-5</a:t>
            </a:r>
          </a:p>
        </p:txBody>
      </p:sp>
      <p:sp>
        <p:nvSpPr>
          <p:cNvPr id="331" name="Shape 331"/>
          <p:cNvSpPr/>
          <p:nvPr/>
        </p:nvSpPr>
        <p:spPr>
          <a:xfrm>
            <a:off x="79551" y="4820758"/>
            <a:ext cx="8949278" cy="1687631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228600" y="1313180"/>
            <a:ext cx="152400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WMO</a:t>
            </a:r>
          </a:p>
        </p:txBody>
      </p:sp>
      <p:sp>
        <p:nvSpPr>
          <p:cNvPr id="334" name="Shape 334"/>
          <p:cNvSpPr/>
          <p:nvPr/>
        </p:nvSpPr>
        <p:spPr>
          <a:xfrm>
            <a:off x="-1" y="981082"/>
            <a:ext cx="9144002" cy="1588"/>
          </a:xfrm>
          <a:prstGeom prst="line">
            <a:avLst/>
          </a:prstGeom>
          <a:ln w="57150">
            <a:solidFill>
              <a:srgbClr val="EEB5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-2" y="247175"/>
            <a:ext cx="9144001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685800">
              <a:defRPr sz="3200" b="1">
                <a:solidFill>
                  <a:srgbClr val="0000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Structure of (virtual) RWC in RA VI</a:t>
            </a:r>
          </a:p>
        </p:txBody>
      </p:sp>
      <p:pic>
        <p:nvPicPr>
          <p:cNvPr id="336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697035"/>
            <a:ext cx="8931275" cy="422434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301536" y="1223176"/>
            <a:ext cx="8815566" cy="317501"/>
          </a:xfrm>
          <a:prstGeom prst="rect">
            <a:avLst/>
          </a:prstGeom>
          <a:solidFill>
            <a:schemeClr val="accent1">
              <a:lumOff val="4705"/>
            </a:schemeClr>
          </a:solidFill>
          <a:ln w="38100">
            <a:solidFill>
              <a:srgbClr val="011993"/>
            </a:solidFill>
            <a:beve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400"/>
              </a:spcBef>
              <a:defRPr sz="16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From RA-VI Workshop (Belgrade), shown by Ivan Cacic, RA-VI President, at ICG-WIGOS-5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1" animBg="1" advAuto="0"/>
      <p:bldP spid="336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250824" y="188897"/>
            <a:ext cx="8713790" cy="792192"/>
          </a:xfrm>
          <a:prstGeom prst="rect">
            <a:avLst/>
          </a:prstGeom>
        </p:spPr>
        <p:txBody>
          <a:bodyPr anchor="ctr"/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WIGOS Pre-Operational Phase (2016-2019)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377825" y="1098544"/>
            <a:ext cx="8642350" cy="5007529"/>
          </a:xfrm>
          <a:prstGeom prst="rect">
            <a:avLst/>
          </a:prstGeom>
        </p:spPr>
        <p:txBody>
          <a:bodyPr/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Increased emphasis on regional and national activities</a:t>
            </a:r>
            <a:endParaRPr sz="1800" dirty="0"/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Five main priority areas: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FontTx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National WIGOS Implementation, coordination and governance mechanisms </a:t>
            </a: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WIGOS </a:t>
            </a:r>
            <a:r>
              <a:rPr dirty="0"/>
              <a:t>Regulatory Material, supplemented with necessary </a:t>
            </a:r>
            <a:r>
              <a:rPr u="sng" dirty="0"/>
              <a:t>guidance material</a:t>
            </a:r>
            <a:endParaRPr sz="18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WIGOS Information Resource, including the Observing Systems Capabilities analysis and Review tool (OSCAR), especially OSCAR/Surface</a:t>
            </a:r>
            <a:endParaRPr sz="1800" dirty="0">
              <a:latin typeface="+mj-lt"/>
              <a:ea typeface="+mj-ea"/>
              <a:cs typeface="+mj-cs"/>
              <a:sym typeface="Helvetica"/>
            </a:endParaRPr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WIGOS Data Quality Monitoring System (WDQMS)</a:t>
            </a:r>
            <a:endParaRPr sz="1800" dirty="0"/>
          </a:p>
          <a:p>
            <a:pPr marL="880532" lvl="1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romanUcPeriod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Regional Structure; </a:t>
            </a:r>
            <a:r>
              <a:rPr i="1" u="sng" dirty="0"/>
              <a:t>Regional WIGOS </a:t>
            </a:r>
            <a:r>
              <a:rPr i="1" u="sng" dirty="0" smtClean="0"/>
              <a:t>Centers</a:t>
            </a:r>
            <a:endParaRPr i="1" u="sng" dirty="0"/>
          </a:p>
        </p:txBody>
      </p:sp>
      <p:sp>
        <p:nvSpPr>
          <p:cNvPr id="259" name="Shape 259"/>
          <p:cNvSpPr/>
          <p:nvPr/>
        </p:nvSpPr>
        <p:spPr>
          <a:xfrm>
            <a:off x="4653130" y="2286000"/>
            <a:ext cx="4481996" cy="877163"/>
          </a:xfrm>
          <a:prstGeom prst="rect">
            <a:avLst/>
          </a:prstGeom>
          <a:solidFill>
            <a:srgbClr val="FFD479"/>
          </a:solidFill>
          <a:ln w="50800">
            <a:solidFill>
              <a:srgbClr val="9411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Priority areas </a:t>
            </a:r>
            <a:r>
              <a:rPr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fr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will enable us to:</a:t>
            </a:r>
          </a:p>
          <a:p>
            <a:pPr marL="622300" lvl="1" indent="-225425">
              <a:buSzPct val="100000"/>
              <a:buFont typeface="Arial" panose="020B0604020202020204" pitchFamily="34" charset="0"/>
              <a:buChar char="•"/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Describe what WIGOS is, and</a:t>
            </a:r>
          </a:p>
          <a:p>
            <a:pPr marL="622300" lvl="1" indent="-225425">
              <a:buSzPct val="100000"/>
              <a:buFont typeface="Arial" panose="020B0604020202020204" pitchFamily="34" charset="0"/>
              <a:buChar char="•"/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Measure how well it performs</a:t>
            </a:r>
          </a:p>
        </p:txBody>
      </p:sp>
      <p:sp>
        <p:nvSpPr>
          <p:cNvPr id="260" name="Shape 260"/>
          <p:cNvSpPr/>
          <p:nvPr/>
        </p:nvSpPr>
        <p:spPr>
          <a:xfrm>
            <a:off x="16052" y="3429000"/>
            <a:ext cx="9093204" cy="1600200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 flipH="1">
            <a:off x="7921648" y="3163163"/>
            <a:ext cx="460352" cy="570637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215708" y="4871750"/>
            <a:ext cx="8394892" cy="767050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 flipV="1">
            <a:off x="381000" y="5486398"/>
            <a:ext cx="762001" cy="228601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20460" y="5715000"/>
            <a:ext cx="4576574" cy="584775"/>
          </a:xfrm>
          <a:prstGeom prst="rect">
            <a:avLst/>
          </a:prstGeom>
          <a:solidFill>
            <a:srgbClr val="FFD479"/>
          </a:solidFill>
          <a:ln w="50800">
            <a:solidFill>
              <a:srgbClr val="9411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Initial role of </a:t>
            </a:r>
            <a:r>
              <a:rPr lang="fr-CH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H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RWCs):</a:t>
            </a:r>
          </a:p>
          <a:p>
            <a:pPr lvl="2"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sz="19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sz="1900" dirty="0">
                <a:latin typeface="Arial" panose="020B0604020202020204" pitchFamily="34" charset="0"/>
                <a:ea typeface="Avenir Black"/>
                <a:cs typeface="Arial" panose="020B0604020202020204" pitchFamily="34" charset="0"/>
                <a:sym typeface="Avenir Black"/>
              </a:rPr>
              <a:t>Provide support for areas </a:t>
            </a:r>
            <a:r>
              <a:rPr sz="1900" dirty="0" smtClean="0">
                <a:latin typeface="Arial" panose="020B0604020202020204" pitchFamily="34" charset="0"/>
                <a:ea typeface="Avenir Black"/>
                <a:cs typeface="Arial" panose="020B0604020202020204" pitchFamily="34" charset="0"/>
                <a:sym typeface="Avenir Black"/>
              </a:rPr>
              <a:t>I</a:t>
            </a:r>
            <a:r>
              <a:rPr lang="fr-CH" sz="1900" dirty="0" smtClean="0">
                <a:latin typeface="Arial" panose="020B0604020202020204" pitchFamily="34" charset="0"/>
                <a:ea typeface="Avenir Black"/>
                <a:cs typeface="Arial" panose="020B0604020202020204" pitchFamily="34" charset="0"/>
                <a:sym typeface="Avenir Black"/>
              </a:rPr>
              <a:t>I</a:t>
            </a:r>
            <a:r>
              <a:rPr sz="1900" dirty="0" smtClean="0">
                <a:latin typeface="Arial" panose="020B0604020202020204" pitchFamily="34" charset="0"/>
                <a:ea typeface="Avenir Black"/>
                <a:cs typeface="Arial" panose="020B0604020202020204" pitchFamily="34" charset="0"/>
                <a:sym typeface="Avenir Black"/>
              </a:rPr>
              <a:t>I </a:t>
            </a:r>
            <a:r>
              <a:rPr sz="1900" dirty="0">
                <a:latin typeface="Arial" panose="020B0604020202020204" pitchFamily="34" charset="0"/>
                <a:ea typeface="Avenir Black"/>
                <a:cs typeface="Arial" panose="020B0604020202020204" pitchFamily="34" charset="0"/>
                <a:sym typeface="Avenir Black"/>
              </a:rPr>
              <a:t>and </a:t>
            </a:r>
            <a:r>
              <a:rPr sz="1900" dirty="0" smtClean="0">
                <a:latin typeface="Arial" panose="020B0604020202020204" pitchFamily="34" charset="0"/>
                <a:ea typeface="Avenir Black"/>
                <a:cs typeface="Arial" panose="020B0604020202020204" pitchFamily="34" charset="0"/>
                <a:sym typeface="Avenir Black"/>
              </a:rPr>
              <a:t>I</a:t>
            </a:r>
            <a:r>
              <a:rPr lang="fr-CH" sz="1900" dirty="0" smtClean="0">
                <a:latin typeface="Arial" panose="020B0604020202020204" pitchFamily="34" charset="0"/>
                <a:ea typeface="Avenir Black"/>
                <a:cs typeface="Arial" panose="020B0604020202020204" pitchFamily="34" charset="0"/>
                <a:sym typeface="Avenir Black"/>
              </a:rPr>
              <a:t>V</a:t>
            </a:r>
            <a:r>
              <a:rPr sz="1900" dirty="0" smtClean="0">
                <a:latin typeface="Arial" panose="020B0604020202020204" pitchFamily="34" charset="0"/>
                <a:ea typeface="Avenir Black"/>
                <a:cs typeface="Arial" panose="020B0604020202020204" pitchFamily="34" charset="0"/>
                <a:sym typeface="Avenir Black"/>
              </a:rPr>
              <a:t> </a:t>
            </a:r>
            <a:endParaRPr sz="1900" dirty="0">
              <a:latin typeface="Arial" panose="020B0604020202020204" pitchFamily="34" charset="0"/>
              <a:ea typeface="Avenir Black"/>
              <a:cs typeface="Arial" panose="020B0604020202020204" pitchFamily="34" charset="0"/>
              <a:sym typeface="Avenir Black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uiExpand="1" build="p" bldLvl="5" animBg="1" advAuto="0"/>
      <p:bldP spid="259" grpId="2" animBg="1" advAuto="0"/>
      <p:bldP spid="259" grpId="7" animBg="1" advAuto="0"/>
      <p:bldP spid="260" grpId="3" animBg="1" advAuto="0"/>
      <p:bldP spid="260" grpId="5" animBg="1" advAuto="0"/>
      <p:bldP spid="261" grpId="4" animBg="1" advAuto="0"/>
      <p:bldP spid="261" grpId="6" animBg="1" advAuto="0"/>
      <p:bldP spid="262" grpId="8" animBg="1" advAuto="0"/>
      <p:bldP spid="263" grpId="9" animBg="1" advAuto="0"/>
      <p:bldP spid="264" grpId="1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ctrTitle" idx="4294967295"/>
          </p:nvPr>
        </p:nvSpPr>
        <p:spPr>
          <a:xfrm>
            <a:off x="250824" y="188907"/>
            <a:ext cx="8713790" cy="792173"/>
          </a:xfrm>
          <a:prstGeom prst="rect">
            <a:avLst/>
          </a:prstGeom>
        </p:spPr>
        <p:txBody>
          <a:bodyPr anchor="ctr"/>
          <a:lstStyle>
            <a:lvl1pPr algn="ctr" defTabSz="914400">
              <a:defRPr sz="3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OSCAR 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ubTitle" idx="4294967295"/>
          </p:nvPr>
        </p:nvSpPr>
        <p:spPr>
          <a:xfrm>
            <a:off x="238124" y="1039812"/>
            <a:ext cx="8713790" cy="5125097"/>
          </a:xfrm>
          <a:prstGeom prst="rect">
            <a:avLst/>
          </a:prstGeom>
        </p:spPr>
        <p:txBody>
          <a:bodyPr/>
          <a:lstStyle/>
          <a:p>
            <a:pPr marL="342284" indent="-342284" defTabSz="824879">
              <a:spcBef>
                <a:spcPts val="10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WIGOS (and its Rolling Review of Requirements) is supported by three key databases of </a:t>
            </a:r>
            <a:r>
              <a:rPr b="1" dirty="0"/>
              <a:t>OSCAR</a:t>
            </a:r>
            <a:r>
              <a:rPr dirty="0"/>
              <a:t>, the </a:t>
            </a:r>
            <a:r>
              <a:rPr i="1" u="sng" dirty="0"/>
              <a:t>Observation Systems Capabilities </a:t>
            </a:r>
            <a:r>
              <a:rPr lang="fr-CH" i="1" u="sng" dirty="0" err="1" smtClean="0"/>
              <a:t>Analysis</a:t>
            </a:r>
            <a:r>
              <a:rPr lang="fr-CH" i="1" u="sng" dirty="0" smtClean="0"/>
              <a:t> </a:t>
            </a:r>
            <a:r>
              <a:rPr i="1" u="sng" dirty="0" smtClean="0"/>
              <a:t>and </a:t>
            </a:r>
            <a:r>
              <a:rPr i="1" u="sng" dirty="0"/>
              <a:t>Review</a:t>
            </a:r>
            <a:r>
              <a:rPr dirty="0"/>
              <a:t> tool :</a:t>
            </a:r>
          </a:p>
          <a:p>
            <a:pPr marL="667969" lvl="1" indent="-324267" defTabSz="824879">
              <a:spcBef>
                <a:spcPts val="10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OSCAR/Requirements</a:t>
            </a:r>
            <a:r>
              <a:rPr b="0" dirty="0"/>
              <a:t>, in which “technology free” requirements are provided for each application area, expressed in units of geophysical variables (260 in total currently), not </a:t>
            </a:r>
            <a:r>
              <a:rPr b="0" dirty="0" err="1"/>
              <a:t>measurands</a:t>
            </a:r>
            <a:r>
              <a:rPr b="0" dirty="0"/>
              <a:t>; not just atmosphere, also terrestrial, ocean, cryosphere, …</a:t>
            </a:r>
          </a:p>
          <a:p>
            <a:pPr marL="667969" lvl="1" indent="-324267" defTabSz="824879">
              <a:spcBef>
                <a:spcPts val="10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OSCAR/Space, </a:t>
            </a:r>
            <a:r>
              <a:rPr b="0" dirty="0"/>
              <a:t>listing the capabilities of all satellite sensors, whether historical, operational or planned</a:t>
            </a:r>
          </a:p>
          <a:p>
            <a:pPr marL="667969" lvl="1" indent="-324267" defTabSz="824879">
              <a:spcBef>
                <a:spcPts val="1000"/>
              </a:spcBef>
              <a:buSzPct val="100000"/>
              <a:buFont typeface="Arial"/>
              <a:buChar char="•"/>
              <a:defRPr sz="22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OSCAR/Surface, </a:t>
            </a:r>
            <a:r>
              <a:rPr b="0" dirty="0"/>
              <a:t>list surface-based capabilities; developed by </a:t>
            </a:r>
            <a:r>
              <a:rPr b="0" dirty="0" err="1"/>
              <a:t>MeteoSwiss</a:t>
            </a:r>
            <a:r>
              <a:rPr b="0" dirty="0"/>
              <a:t> for </a:t>
            </a:r>
            <a:r>
              <a:rPr b="0" dirty="0" smtClean="0"/>
              <a:t>WMO</a:t>
            </a:r>
            <a:endParaRPr b="0" dirty="0"/>
          </a:p>
          <a:p>
            <a:pPr marL="506504" lvl="1" indent="-162802" defTabSz="824879">
              <a:spcBef>
                <a:spcPts val="1000"/>
              </a:spcBef>
              <a:buSzPct val="100000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pPr>
            <a:endParaRPr b="0" dirty="0"/>
          </a:p>
          <a:p>
            <a:pPr marL="0" lvl="7" indent="1552194" defTabSz="824879">
              <a:spcBef>
                <a:spcPts val="1000"/>
              </a:spcBef>
              <a:buSzTx/>
              <a:buNone/>
              <a:defRPr sz="1900"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>
                <a:hlinkClick r:id="rId2"/>
              </a:rPr>
              <a:t>oscar</a:t>
            </a:r>
            <a:r>
              <a:rPr dirty="0" smtClean="0">
                <a:hlinkClick r:id="rId2"/>
              </a:rPr>
              <a:t>.wmo.int/s</a:t>
            </a:r>
            <a:r>
              <a:rPr lang="fr-CH" dirty="0" smtClean="0">
                <a:hlinkClick r:id="rId2"/>
              </a:rPr>
              <a:t>urf</a:t>
            </a:r>
            <a:r>
              <a:rPr dirty="0" smtClean="0">
                <a:hlinkClick r:id="rId2"/>
              </a:rPr>
              <a:t>a</a:t>
            </a:r>
            <a:r>
              <a:rPr lang="fr-CH" dirty="0" smtClean="0">
                <a:hlinkClick r:id="rId2"/>
              </a:rPr>
              <a:t>ce</a:t>
            </a:r>
            <a:endParaRPr dirty="0">
              <a:hlinkClick r:id="rId2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3352" y="3276600"/>
            <a:ext cx="9137296" cy="2160276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5" name="Shape 264"/>
          <p:cNvSpPr/>
          <p:nvPr/>
        </p:nvSpPr>
        <p:spPr>
          <a:xfrm>
            <a:off x="6172200" y="5678760"/>
            <a:ext cx="2811667" cy="384721"/>
          </a:xfrm>
          <a:prstGeom prst="rect">
            <a:avLst/>
          </a:prstGeom>
          <a:solidFill>
            <a:srgbClr val="FFD479"/>
          </a:solidFill>
          <a:ln w="50800">
            <a:solidFill>
              <a:srgbClr val="9411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dirty="0" smtClean="0"/>
              <a:t>“</a:t>
            </a:r>
            <a:r>
              <a:rPr lang="en-US" dirty="0"/>
              <a:t>What is WIGOS</a:t>
            </a:r>
            <a:r>
              <a:rPr lang="en-US" dirty="0" smtClean="0"/>
              <a:t>?”</a:t>
            </a:r>
            <a:endParaRPr sz="1900" dirty="0">
              <a:latin typeface="Arial" panose="020B0604020202020204" pitchFamily="34" charset="0"/>
              <a:ea typeface="Avenir Black"/>
              <a:cs typeface="Arial" panose="020B0604020202020204" pitchFamily="34" charset="0"/>
              <a:sym typeface="Avenir Black"/>
            </a:endParaRPr>
          </a:p>
        </p:txBody>
      </p:sp>
      <p:sp>
        <p:nvSpPr>
          <p:cNvPr id="6" name="Shape 263"/>
          <p:cNvSpPr/>
          <p:nvPr/>
        </p:nvSpPr>
        <p:spPr>
          <a:xfrm flipH="1" flipV="1">
            <a:off x="7772400" y="5105400"/>
            <a:ext cx="685799" cy="573360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build="p" bldLvl="3" animBg="1"/>
      <p:bldP spid="268" grpId="2" animBg="1" advAuto="0"/>
      <p:bldP spid="5" grpId="0" animBg="1" advAuto="0"/>
      <p:bldP spid="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ctrTitle" idx="4294967295"/>
          </p:nvPr>
        </p:nvSpPr>
        <p:spPr>
          <a:xfrm>
            <a:off x="250824" y="188908"/>
            <a:ext cx="8713790" cy="1098807"/>
          </a:xfrm>
          <a:prstGeom prst="rect">
            <a:avLst/>
          </a:prstGeom>
        </p:spPr>
        <p:txBody>
          <a:bodyPr anchor="ctr"/>
          <a:lstStyle/>
          <a:p>
            <a:pPr algn="ctr" defTabSz="9144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OSCAR/Space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en-US" sz="2400" i="1" dirty="0" smtClean="0"/>
              <a:t>(“</a:t>
            </a:r>
            <a:r>
              <a:rPr lang="en-US" sz="2400" i="1" dirty="0"/>
              <a:t>What is WIGOS?”)</a:t>
            </a:r>
            <a:endParaRPr sz="2400" i="1" dirty="0" smtClean="0"/>
          </a:p>
        </p:txBody>
      </p:sp>
      <p:sp>
        <p:nvSpPr>
          <p:cNvPr id="271" name="Shape 271"/>
          <p:cNvSpPr>
            <a:spLocks noGrp="1"/>
          </p:cNvSpPr>
          <p:nvPr>
            <p:ph type="subTitle" idx="4294967295"/>
          </p:nvPr>
        </p:nvSpPr>
        <p:spPr>
          <a:xfrm>
            <a:off x="238124" y="1206180"/>
            <a:ext cx="8713790" cy="4549876"/>
          </a:xfrm>
          <a:prstGeom prst="rect">
            <a:avLst/>
          </a:prstGeom>
        </p:spPr>
        <p:txBody>
          <a:bodyPr/>
          <a:lstStyle/>
          <a:p>
            <a:pPr marL="427787" indent="-427787" defTabSz="914400">
              <a:spcBef>
                <a:spcPts val="5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Repository of metadata about </a:t>
            </a:r>
            <a:r>
              <a:rPr i="1" u="sng" dirty="0"/>
              <a:t>all satellite sensors (past, present and future) relevant to WMO Programs and Application Areas</a:t>
            </a:r>
          </a:p>
          <a:p>
            <a:pPr marL="808787" lvl="1" indent="-427787" defTabSz="914400">
              <a:spcBef>
                <a:spcPts val="5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Instrument type, measurement technique</a:t>
            </a:r>
          </a:p>
          <a:p>
            <a:pPr marL="808787" lvl="1" indent="-427787" defTabSz="914400">
              <a:spcBef>
                <a:spcPts val="5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Instrument characteristics (mass, power, data rate)</a:t>
            </a:r>
          </a:p>
          <a:p>
            <a:pPr marL="808787" lvl="1" indent="-427787" defTabSz="914400">
              <a:spcBef>
                <a:spcPts val="5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Programmatic information, e.g. agency, measurement program, operating period, heritage, etc.</a:t>
            </a:r>
          </a:p>
          <a:p>
            <a:pPr marL="808787" lvl="1" indent="-427787" defTabSz="914400">
              <a:spcBef>
                <a:spcPts val="5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Orbit, coverage, repeat frequency, resolution</a:t>
            </a:r>
          </a:p>
          <a:p>
            <a:pPr marL="808787" lvl="1" indent="-427787" defTabSz="914400">
              <a:spcBef>
                <a:spcPts val="5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Capabilities, expressed in terms of geophysical variables that can be derived from the measurements provided by the sensor, listed in order of decreasing fidelity</a:t>
            </a:r>
          </a:p>
        </p:txBody>
      </p:sp>
      <p:sp>
        <p:nvSpPr>
          <p:cNvPr id="272" name="Shape 272"/>
          <p:cNvSpPr/>
          <p:nvPr/>
        </p:nvSpPr>
        <p:spPr>
          <a:xfrm>
            <a:off x="3352" y="4087956"/>
            <a:ext cx="9137296" cy="1663074"/>
          </a:xfrm>
          <a:prstGeom prst="ellipse">
            <a:avLst/>
          </a:prstGeom>
          <a:ln w="50800">
            <a:solidFill>
              <a:srgbClr val="9411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spcBef>
                <a:spcPts val="1400"/>
              </a:spcBef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 flipH="1" flipV="1">
            <a:off x="5483671" y="5717407"/>
            <a:ext cx="432349" cy="231793"/>
          </a:xfrm>
          <a:prstGeom prst="line">
            <a:avLst/>
          </a:prstGeom>
          <a:ln w="50800">
            <a:solidFill>
              <a:srgbClr val="9411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4768186" y="5994399"/>
            <a:ext cx="3780791" cy="482601"/>
          </a:xfrm>
          <a:prstGeom prst="rect">
            <a:avLst/>
          </a:prstGeom>
          <a:solidFill>
            <a:srgbClr val="FFD479"/>
          </a:solidFill>
          <a:ln w="50800">
            <a:solidFill>
              <a:srgbClr val="9411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indent="152400">
              <a:defRPr sz="25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r>
              <a:t>Unique to OSCAR/Space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build="p" bldLvl="3" animBg="1"/>
      <p:bldP spid="272" grpId="1" animBg="1" advAuto="0"/>
      <p:bldP spid="273" grpId="2" animBg="1" advAuto="0"/>
      <p:bldP spid="274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250824" y="188898"/>
            <a:ext cx="8713790" cy="971130"/>
          </a:xfrm>
          <a:prstGeom prst="rect">
            <a:avLst/>
          </a:prstGeom>
        </p:spPr>
        <p:txBody>
          <a:bodyPr anchor="ctr"/>
          <a:lstStyle/>
          <a:p>
            <a:pPr algn="ctr" defTabSz="685800">
              <a:defRPr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OSCAR/Surface</a:t>
            </a:r>
          </a:p>
          <a:p>
            <a:pPr algn="ctr" defTabSz="685800">
              <a:defRPr sz="2400" b="1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(“What is WIGOS?”)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415923" y="1301744"/>
            <a:ext cx="8310717" cy="5007529"/>
          </a:xfrm>
          <a:prstGeom prst="rect">
            <a:avLst/>
          </a:prstGeom>
        </p:spPr>
        <p:txBody>
          <a:bodyPr/>
          <a:lstStyle/>
          <a:p>
            <a:pPr marL="228298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Implementation layer of the </a:t>
            </a:r>
            <a:r>
              <a:rPr i="1" u="sng" dirty="0"/>
              <a:t>WIGOS Metadata Standard</a:t>
            </a:r>
            <a:r>
              <a:rPr dirty="0"/>
              <a:t>: </a:t>
            </a:r>
            <a:r>
              <a:rPr b="1" dirty="0"/>
              <a:t> Modern, electronic, searchable inventory of metadata for all observing stations/platforms under WIGOS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dirty="0"/>
              <a:t>OSCAR/Surface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H" dirty="0" err="1" smtClean="0"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fr-CH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 err="1" smtClean="0">
                <a:latin typeface="Arial"/>
                <a:ea typeface="Arial"/>
                <a:cs typeface="Arial"/>
                <a:sym typeface="Arial"/>
              </a:rPr>
              <a:t>replac</a:t>
            </a:r>
            <a:r>
              <a:rPr lang="fr-CH" dirty="0" err="1" smtClean="0">
                <a:latin typeface="Arial"/>
                <a:ea typeface="Arial"/>
                <a:cs typeface="Arial"/>
                <a:sym typeface="Arial"/>
              </a:rPr>
              <a:t>ing</a:t>
            </a:r>
            <a:r>
              <a:rPr lang="fr-CH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dirty="0" smtClean="0">
                <a:latin typeface="Arial"/>
                <a:ea typeface="Arial"/>
                <a:cs typeface="Arial"/>
                <a:sym typeface="Arial"/>
              </a:rPr>
              <a:t>WMO </a:t>
            </a:r>
            <a:r>
              <a:rPr i="1" dirty="0">
                <a:latin typeface="Arial"/>
                <a:ea typeface="Arial"/>
                <a:cs typeface="Arial"/>
                <a:sym typeface="Arial"/>
              </a:rPr>
              <a:t>Pub. 9, Volume A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, but will also include information from  similar inventories for other (non-GOS) components of WIGOS 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dirty="0"/>
              <a:t>Developed jointly by WMO and </a:t>
            </a:r>
            <a:r>
              <a:rPr dirty="0" err="1"/>
              <a:t>MeteoSwiss</a:t>
            </a:r>
            <a:r>
              <a:rPr dirty="0"/>
              <a:t>, with the Swiss government providing the major part of the funding 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 u="sng"/>
            </a:pPr>
            <a:r>
              <a:rPr lang="fr-CH" dirty="0" smtClean="0"/>
              <a:t>O</a:t>
            </a:r>
            <a:r>
              <a:rPr dirty="0" err="1" smtClean="0"/>
              <a:t>perational</a:t>
            </a:r>
            <a:r>
              <a:rPr lang="fr-CH" dirty="0" smtClean="0"/>
              <a:t> mode </a:t>
            </a:r>
            <a:r>
              <a:rPr lang="fr-CH" dirty="0" err="1" smtClean="0"/>
              <a:t>started</a:t>
            </a:r>
            <a:r>
              <a:rPr dirty="0" smtClean="0"/>
              <a:t> </a:t>
            </a:r>
            <a:r>
              <a:rPr dirty="0"/>
              <a:t>May 2, 2016</a:t>
            </a:r>
          </a:p>
          <a:p>
            <a:pPr marL="605487" lvl="1" indent="-228298" defTabSz="791853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300"/>
            </a:pPr>
            <a:r>
              <a:rPr b="1" dirty="0"/>
              <a:t>Education and </a:t>
            </a:r>
            <a:r>
              <a:rPr b="1" dirty="0" smtClean="0"/>
              <a:t>training</a:t>
            </a:r>
            <a:r>
              <a:rPr lang="fr-CH" dirty="0" smtClean="0"/>
              <a:t> to</a:t>
            </a:r>
            <a:r>
              <a:rPr dirty="0" smtClean="0"/>
              <a:t> </a:t>
            </a:r>
            <a:r>
              <a:rPr dirty="0"/>
              <a:t>Members in populating, editing and using OSCAR/Surface is a </a:t>
            </a:r>
            <a:r>
              <a:rPr b="1" dirty="0"/>
              <a:t>major priority for </a:t>
            </a:r>
            <a:r>
              <a:rPr b="1" dirty="0" smtClean="0"/>
              <a:t>2016-19</a:t>
            </a:r>
            <a:endParaRPr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sldNum" sz="quarter" idx="4294967295"/>
          </p:nvPr>
        </p:nvSpPr>
        <p:spPr>
          <a:xfrm>
            <a:off x="6868218" y="6478587"/>
            <a:ext cx="151707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50"/>
            <a:ext cx="9144000" cy="5872150"/>
          </a:xfrm>
          <a:prstGeom prst="rect">
            <a:avLst/>
          </a:prstGeom>
        </p:spPr>
      </p:pic>
      <p:sp>
        <p:nvSpPr>
          <p:cNvPr id="281" name="Shape 281"/>
          <p:cNvSpPr/>
          <p:nvPr/>
        </p:nvSpPr>
        <p:spPr>
          <a:xfrm>
            <a:off x="1447800" y="152400"/>
            <a:ext cx="6211637" cy="369332"/>
          </a:xfrm>
          <a:prstGeom prst="rect">
            <a:avLst/>
          </a:prstGeom>
          <a:solidFill>
            <a:srgbClr val="FFD479"/>
          </a:solidFill>
          <a:ln w="25400">
            <a:solidFill>
              <a:srgbClr val="941100"/>
            </a:solidFill>
            <a:beve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Screenshot from OSCAR/Surface 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home page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sldNum" sz="quarter" idx="4294967295"/>
          </p:nvPr>
        </p:nvSpPr>
        <p:spPr>
          <a:xfrm>
            <a:off x="6868218" y="6478587"/>
            <a:ext cx="151707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284" name="image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77" y="304228"/>
            <a:ext cx="7804323" cy="6513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4681"/>
            <a:ext cx="7391400" cy="6348700"/>
          </a:xfrm>
          <a:prstGeom prst="rect">
            <a:avLst/>
          </a:prstGeom>
        </p:spPr>
      </p:pic>
      <p:sp>
        <p:nvSpPr>
          <p:cNvPr id="287" name="Shape 287"/>
          <p:cNvSpPr/>
          <p:nvPr/>
        </p:nvSpPr>
        <p:spPr>
          <a:xfrm>
            <a:off x="4495800" y="2590800"/>
            <a:ext cx="341813" cy="341713"/>
          </a:xfrm>
          <a:prstGeom prst="ellipse">
            <a:avLst/>
          </a:prstGeom>
          <a:ln w="50800">
            <a:solidFill>
              <a:srgbClr val="01199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" name="Shape 281"/>
          <p:cNvSpPr/>
          <p:nvPr/>
        </p:nvSpPr>
        <p:spPr>
          <a:xfrm>
            <a:off x="227124" y="87868"/>
            <a:ext cx="8688276" cy="353943"/>
          </a:xfrm>
          <a:prstGeom prst="rect">
            <a:avLst/>
          </a:prstGeom>
          <a:solidFill>
            <a:srgbClr val="FFD479"/>
          </a:solidFill>
          <a:ln w="25400">
            <a:solidFill>
              <a:srgbClr val="941100"/>
            </a:solidFill>
            <a:beve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Screenshot</a:t>
            </a:r>
            <a:r>
              <a:rPr lang="fr-CH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latin typeface="Arial" panose="020B0604020202020204" pitchFamily="34" charset="0"/>
                <a:cs typeface="Arial" panose="020B0604020202020204" pitchFamily="34" charset="0"/>
              </a:rPr>
              <a:t>from OSCAR/Surface </a:t>
            </a:r>
            <a:r>
              <a:rPr lang="fr-CH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for a certain </a:t>
            </a:r>
            <a:r>
              <a:rPr lang="fr-CH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CH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and country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1" animBg="1" advAuto="0"/>
      <p:bldP spid="287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4294967295"/>
          </p:nvPr>
        </p:nvSpPr>
        <p:spPr>
          <a:xfrm>
            <a:off x="6868218" y="6478587"/>
            <a:ext cx="151707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" y="76200"/>
            <a:ext cx="7905328" cy="67445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1823</Words>
  <Application>Microsoft Office PowerPoint</Application>
  <PresentationFormat>On-screen Show (4:3)</PresentationFormat>
  <Paragraphs>210</Paragraphs>
  <Slides>26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</vt:lpstr>
      <vt:lpstr>Closing slide</vt:lpstr>
      <vt:lpstr>The WIGOS Data Quality Monitoring System (WDQMS)   and the Role of the Regional WIGOS Centers (RWC)  Workshop … September 2016</vt:lpstr>
      <vt:lpstr>Outline</vt:lpstr>
      <vt:lpstr>The WIGOS Pre-Operational Phase (2016-2019)</vt:lpstr>
      <vt:lpstr>OSCAR </vt:lpstr>
      <vt:lpstr>OSCAR/Space (“What is WIGOS?”)</vt:lpstr>
      <vt:lpstr>OSCAR/Surface (“What is WIGOS?”)</vt:lpstr>
      <vt:lpstr>PowerPoint Presentation</vt:lpstr>
      <vt:lpstr>PowerPoint Presentation</vt:lpstr>
      <vt:lpstr>PowerPoint Presentation</vt:lpstr>
      <vt:lpstr> WIGOS Data Quality Monitoring System (WDQMS) (“How well is WIGOS working?”)</vt:lpstr>
      <vt:lpstr> WIGOS Data Quality Monitoring System (WDQMS) (“How well is WIGOS working?”)</vt:lpstr>
      <vt:lpstr> WIGOS Data Quality Monitoring System (WDQMS) Functional description of the 3 main components</vt:lpstr>
      <vt:lpstr>Structure and Process Diagram of the WDQMS</vt:lpstr>
      <vt:lpstr>WDQMS – ECMWF Images - snapshot</vt:lpstr>
      <vt:lpstr> Regional WIGOS Centers (RWC)</vt:lpstr>
      <vt:lpstr> Regional WIGOS Centers Discussions within RA-VI</vt:lpstr>
      <vt:lpstr> Regional WIGOS Centers Concept adopted by EC-68</vt:lpstr>
      <vt:lpstr> Regional WIGOS Centers Concept adopted by EC-68</vt:lpstr>
      <vt:lpstr> Regional WIGOS Centers Concept adopted by EC-68 (Cont.)</vt:lpstr>
      <vt:lpstr> Regional WIGOS Centers Concept adopted by EC-68 (Cont.)</vt:lpstr>
      <vt:lpstr>Next steps</vt:lpstr>
      <vt:lpstr>Thank you for your attention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WIGOS Pre-operational Phase and the Role of the Regional WIGOS Centers (RWCs)  EUMETNET STAC/PFAC Meeting Bratislava, March 31 2016</dc:title>
  <dc:creator>WMOuser</dc:creator>
  <cp:lastModifiedBy>Luis Filipe NUNES</cp:lastModifiedBy>
  <cp:revision>48</cp:revision>
  <dcterms:modified xsi:type="dcterms:W3CDTF">2016-07-28T09:20:12Z</dcterms:modified>
</cp:coreProperties>
</file>