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0" r:id="rId4"/>
    <p:sldId id="265" r:id="rId5"/>
    <p:sldId id="266" r:id="rId6"/>
    <p:sldId id="286" r:id="rId7"/>
    <p:sldId id="270" r:id="rId8"/>
    <p:sldId id="271" r:id="rId9"/>
    <p:sldId id="272" r:id="rId10"/>
    <p:sldId id="274" r:id="rId11"/>
    <p:sldId id="275" r:id="rId12"/>
    <p:sldId id="284" r:id="rId13"/>
    <p:sldId id="277" r:id="rId14"/>
    <p:sldId id="278" r:id="rId15"/>
    <p:sldId id="279" r:id="rId16"/>
    <p:sldId id="287" r:id="rId17"/>
    <p:sldId id="289"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2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4A4CB-72C1-4608-AC3B-FAF519589F2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B9BA55C-5F12-4C07-B38E-B3FAB4CF5F1E}">
      <dgm:prSet phldrT="[Text]"/>
      <dgm:spPr/>
      <dgm:t>
        <a:bodyPr/>
        <a:lstStyle/>
        <a:p>
          <a:r>
            <a:rPr lang="hr-HR" b="1" dirty="0" smtClean="0">
              <a:solidFill>
                <a:srgbClr val="002060"/>
              </a:solidFill>
            </a:rPr>
            <a:t>AMMC</a:t>
          </a:r>
          <a:endParaRPr lang="en-US" b="1" dirty="0">
            <a:solidFill>
              <a:srgbClr val="002060"/>
            </a:solidFill>
          </a:endParaRPr>
        </a:p>
      </dgm:t>
    </dgm:pt>
    <dgm:pt modelId="{AEF87A86-7E97-4817-B839-D6004A7383B6}" type="parTrans" cxnId="{8B924A7E-A07E-4E9A-A544-C12548CA086E}">
      <dgm:prSet/>
      <dgm:spPr/>
      <dgm:t>
        <a:bodyPr/>
        <a:lstStyle/>
        <a:p>
          <a:endParaRPr lang="en-US"/>
        </a:p>
      </dgm:t>
    </dgm:pt>
    <dgm:pt modelId="{FCF33C70-CE62-414E-9AA7-52DA578A86A9}" type="sibTrans" cxnId="{8B924A7E-A07E-4E9A-A544-C12548CA086E}">
      <dgm:prSet/>
      <dgm:spPr/>
      <dgm:t>
        <a:bodyPr/>
        <a:lstStyle/>
        <a:p>
          <a:endParaRPr lang="en-US"/>
        </a:p>
      </dgm:t>
    </dgm:pt>
    <dgm:pt modelId="{2587E444-EDFF-4154-8694-B929367485DF}">
      <dgm:prSet phldrT="[Text]" custT="1"/>
      <dgm:spPr/>
      <dgm:t>
        <a:bodyPr/>
        <a:lstStyle/>
        <a:p>
          <a:r>
            <a:rPr lang="hr-HR" sz="1600" b="1" dirty="0" smtClean="0">
              <a:solidFill>
                <a:srgbClr val="002060"/>
              </a:solidFill>
            </a:rPr>
            <a:t>WIS</a:t>
          </a:r>
          <a:endParaRPr lang="en-US" sz="1600" b="1" dirty="0">
            <a:solidFill>
              <a:srgbClr val="002060"/>
            </a:solidFill>
          </a:endParaRPr>
        </a:p>
      </dgm:t>
    </dgm:pt>
    <dgm:pt modelId="{73B1EF37-9B27-4559-95B3-4CDD79AECEBA}" type="parTrans" cxnId="{0138C72D-A06A-429C-91CA-7CD9420CC8F9}">
      <dgm:prSet/>
      <dgm:spPr>
        <a:solidFill>
          <a:srgbClr val="00B0F0"/>
        </a:solidFill>
        <a:scene3d>
          <a:camera prst="orthographicFront">
            <a:rot lat="0" lon="0" rev="10800000"/>
          </a:camera>
          <a:lightRig rig="threePt" dir="t"/>
        </a:scene3d>
      </dgm:spPr>
      <dgm:t>
        <a:bodyPr/>
        <a:lstStyle/>
        <a:p>
          <a:endParaRPr lang="en-US"/>
        </a:p>
      </dgm:t>
    </dgm:pt>
    <dgm:pt modelId="{6B28AEC7-C1E2-4720-9FA3-D3F8EF8E8329}" type="sibTrans" cxnId="{0138C72D-A06A-429C-91CA-7CD9420CC8F9}">
      <dgm:prSet/>
      <dgm:spPr/>
      <dgm:t>
        <a:bodyPr/>
        <a:lstStyle/>
        <a:p>
          <a:endParaRPr lang="en-US"/>
        </a:p>
      </dgm:t>
    </dgm:pt>
    <dgm:pt modelId="{0AED83FF-BF88-4889-AE34-29C2EE5E6E03}">
      <dgm:prSet phldrT="[Text]"/>
      <dgm:spPr/>
      <dgm:t>
        <a:bodyPr/>
        <a:lstStyle/>
        <a:p>
          <a:r>
            <a:rPr lang="hr-HR" b="1" dirty="0" smtClean="0">
              <a:solidFill>
                <a:srgbClr val="002060"/>
              </a:solidFill>
            </a:rPr>
            <a:t>JCOMMOPS</a:t>
          </a:r>
          <a:endParaRPr lang="en-US" b="1" dirty="0">
            <a:solidFill>
              <a:srgbClr val="002060"/>
            </a:solidFill>
          </a:endParaRPr>
        </a:p>
      </dgm:t>
    </dgm:pt>
    <dgm:pt modelId="{182DAD8D-397D-4517-955C-2FFF7C163307}" type="parTrans" cxnId="{E6431A6F-21E5-44AF-BACD-8FF6E3E71516}">
      <dgm:prSet/>
      <dgm:spPr>
        <a:scene3d>
          <a:camera prst="orthographicFront">
            <a:rot lat="0" lon="0" rev="10800000"/>
          </a:camera>
          <a:lightRig rig="threePt" dir="t"/>
        </a:scene3d>
      </dgm:spPr>
      <dgm:t>
        <a:bodyPr/>
        <a:lstStyle/>
        <a:p>
          <a:endParaRPr lang="en-US"/>
        </a:p>
      </dgm:t>
    </dgm:pt>
    <dgm:pt modelId="{BF4FDB1E-76B8-4F5B-BE40-0B240311C99B}" type="sibTrans" cxnId="{E6431A6F-21E5-44AF-BACD-8FF6E3E71516}">
      <dgm:prSet/>
      <dgm:spPr/>
      <dgm:t>
        <a:bodyPr/>
        <a:lstStyle/>
        <a:p>
          <a:endParaRPr lang="en-US"/>
        </a:p>
      </dgm:t>
    </dgm:pt>
    <dgm:pt modelId="{6320F500-54EB-4F52-AF37-A8FB998E02F6}">
      <dgm:prSet phldrT="[Text]"/>
      <dgm:spPr/>
      <dgm:t>
        <a:bodyPr/>
        <a:lstStyle/>
        <a:p>
          <a:r>
            <a:rPr lang="hr-HR" b="1" dirty="0" smtClean="0">
              <a:solidFill>
                <a:srgbClr val="002060"/>
              </a:solidFill>
            </a:rPr>
            <a:t>EMODNet</a:t>
          </a:r>
          <a:endParaRPr lang="en-US" b="1" dirty="0">
            <a:solidFill>
              <a:srgbClr val="002060"/>
            </a:solidFill>
          </a:endParaRPr>
        </a:p>
      </dgm:t>
    </dgm:pt>
    <dgm:pt modelId="{AAD92C41-CB0D-4D99-A9F2-B429C8BD9583}" type="parTrans" cxnId="{82B424EC-B04E-4638-851A-709429C48D15}">
      <dgm:prSet/>
      <dgm:spPr/>
      <dgm:t>
        <a:bodyPr/>
        <a:lstStyle/>
        <a:p>
          <a:endParaRPr lang="en-US"/>
        </a:p>
      </dgm:t>
    </dgm:pt>
    <dgm:pt modelId="{5A2FF304-8545-4B62-A139-D33812424574}" type="sibTrans" cxnId="{82B424EC-B04E-4638-851A-709429C48D15}">
      <dgm:prSet/>
      <dgm:spPr/>
      <dgm:t>
        <a:bodyPr/>
        <a:lstStyle/>
        <a:p>
          <a:endParaRPr lang="en-US"/>
        </a:p>
      </dgm:t>
    </dgm:pt>
    <dgm:pt modelId="{BFF959EE-FE2F-44A4-BA0C-23CB2F06623B}" type="pres">
      <dgm:prSet presAssocID="{EF84A4CB-72C1-4608-AC3B-FAF519589F23}" presName="cycle" presStyleCnt="0">
        <dgm:presLayoutVars>
          <dgm:chMax val="1"/>
          <dgm:dir/>
          <dgm:animLvl val="ctr"/>
          <dgm:resizeHandles val="exact"/>
        </dgm:presLayoutVars>
      </dgm:prSet>
      <dgm:spPr/>
      <dgm:t>
        <a:bodyPr/>
        <a:lstStyle/>
        <a:p>
          <a:endParaRPr lang="en-US"/>
        </a:p>
      </dgm:t>
    </dgm:pt>
    <dgm:pt modelId="{2ACF588B-EB32-46FA-894C-3F394A0FBBB7}" type="pres">
      <dgm:prSet presAssocID="{4B9BA55C-5F12-4C07-B38E-B3FAB4CF5F1E}" presName="centerShape" presStyleLbl="node0" presStyleIdx="0" presStyleCnt="1" custLinFactNeighborX="43236" custLinFactNeighborY="-9625"/>
      <dgm:spPr/>
      <dgm:t>
        <a:bodyPr/>
        <a:lstStyle/>
        <a:p>
          <a:endParaRPr lang="en-US"/>
        </a:p>
      </dgm:t>
    </dgm:pt>
    <dgm:pt modelId="{8776D562-B9E7-44C4-AC9F-6907A27A1D09}" type="pres">
      <dgm:prSet presAssocID="{73B1EF37-9B27-4559-95B3-4CDD79AECEBA}" presName="parTrans" presStyleLbl="bgSibTrans2D1" presStyleIdx="0" presStyleCnt="3" custScaleX="67818" custLinFactNeighborX="12578" custLinFactNeighborY="62660"/>
      <dgm:spPr/>
      <dgm:t>
        <a:bodyPr/>
        <a:lstStyle/>
        <a:p>
          <a:endParaRPr lang="en-US"/>
        </a:p>
      </dgm:t>
    </dgm:pt>
    <dgm:pt modelId="{9860187B-B9BF-4C66-99C5-3A829679B914}" type="pres">
      <dgm:prSet presAssocID="{2587E444-EDFF-4154-8694-B929367485DF}" presName="node" presStyleLbl="node1" presStyleIdx="0" presStyleCnt="3">
        <dgm:presLayoutVars>
          <dgm:bulletEnabled val="1"/>
        </dgm:presLayoutVars>
      </dgm:prSet>
      <dgm:spPr/>
      <dgm:t>
        <a:bodyPr/>
        <a:lstStyle/>
        <a:p>
          <a:endParaRPr lang="en-US"/>
        </a:p>
      </dgm:t>
    </dgm:pt>
    <dgm:pt modelId="{D7FD694E-2278-42F2-BD4C-9DC74CC01CBA}" type="pres">
      <dgm:prSet presAssocID="{182DAD8D-397D-4517-955C-2FFF7C163307}" presName="parTrans" presStyleLbl="bgSibTrans2D1" presStyleIdx="1" presStyleCnt="3" custScaleX="91763" custLinFactNeighborX="4390" custLinFactNeighborY="85554"/>
      <dgm:spPr/>
      <dgm:t>
        <a:bodyPr/>
        <a:lstStyle/>
        <a:p>
          <a:endParaRPr lang="en-US"/>
        </a:p>
      </dgm:t>
    </dgm:pt>
    <dgm:pt modelId="{297C53F8-232E-4828-822E-DDAD11F5CA8C}" type="pres">
      <dgm:prSet presAssocID="{0AED83FF-BF88-4889-AE34-29C2EE5E6E03}" presName="node" presStyleLbl="node1" presStyleIdx="1" presStyleCnt="3" custRadScaleRad="114546" custRadScaleInc="-2959">
        <dgm:presLayoutVars>
          <dgm:bulletEnabled val="1"/>
        </dgm:presLayoutVars>
      </dgm:prSet>
      <dgm:spPr/>
      <dgm:t>
        <a:bodyPr/>
        <a:lstStyle/>
        <a:p>
          <a:endParaRPr lang="en-US"/>
        </a:p>
      </dgm:t>
    </dgm:pt>
    <dgm:pt modelId="{590A9DD4-E9EC-4A0A-B2F1-823B12317BC1}" type="pres">
      <dgm:prSet presAssocID="{AAD92C41-CB0D-4D99-A9F2-B429C8BD9583}" presName="parTrans" presStyleLbl="bgSibTrans2D1" presStyleIdx="2" presStyleCnt="3"/>
      <dgm:spPr/>
      <dgm:t>
        <a:bodyPr/>
        <a:lstStyle/>
        <a:p>
          <a:endParaRPr lang="en-US"/>
        </a:p>
      </dgm:t>
    </dgm:pt>
    <dgm:pt modelId="{4D29EB55-E533-4908-A41F-D3CAFC7E6962}" type="pres">
      <dgm:prSet presAssocID="{6320F500-54EB-4F52-AF37-A8FB998E02F6}" presName="node" presStyleLbl="node1" presStyleIdx="2" presStyleCnt="3" custRadScaleRad="131868" custRadScaleInc="-23881">
        <dgm:presLayoutVars>
          <dgm:bulletEnabled val="1"/>
        </dgm:presLayoutVars>
      </dgm:prSet>
      <dgm:spPr/>
      <dgm:t>
        <a:bodyPr/>
        <a:lstStyle/>
        <a:p>
          <a:endParaRPr lang="en-US"/>
        </a:p>
      </dgm:t>
    </dgm:pt>
  </dgm:ptLst>
  <dgm:cxnLst>
    <dgm:cxn modelId="{0138C72D-A06A-429C-91CA-7CD9420CC8F9}" srcId="{4B9BA55C-5F12-4C07-B38E-B3FAB4CF5F1E}" destId="{2587E444-EDFF-4154-8694-B929367485DF}" srcOrd="0" destOrd="0" parTransId="{73B1EF37-9B27-4559-95B3-4CDD79AECEBA}" sibTransId="{6B28AEC7-C1E2-4720-9FA3-D3F8EF8E8329}"/>
    <dgm:cxn modelId="{BD2F7BFA-6D56-4BAA-8EB4-F66AC11E522A}" type="presOf" srcId="{4B9BA55C-5F12-4C07-B38E-B3FAB4CF5F1E}" destId="{2ACF588B-EB32-46FA-894C-3F394A0FBBB7}" srcOrd="0" destOrd="0" presId="urn:microsoft.com/office/officeart/2005/8/layout/radial4"/>
    <dgm:cxn modelId="{8B924A7E-A07E-4E9A-A544-C12548CA086E}" srcId="{EF84A4CB-72C1-4608-AC3B-FAF519589F23}" destId="{4B9BA55C-5F12-4C07-B38E-B3FAB4CF5F1E}" srcOrd="0" destOrd="0" parTransId="{AEF87A86-7E97-4817-B839-D6004A7383B6}" sibTransId="{FCF33C70-CE62-414E-9AA7-52DA578A86A9}"/>
    <dgm:cxn modelId="{3AB67586-A811-4801-AD70-917C9C13F645}" type="presOf" srcId="{0AED83FF-BF88-4889-AE34-29C2EE5E6E03}" destId="{297C53F8-232E-4828-822E-DDAD11F5CA8C}" srcOrd="0" destOrd="0" presId="urn:microsoft.com/office/officeart/2005/8/layout/radial4"/>
    <dgm:cxn modelId="{80EFC96D-648C-4538-BE78-47F8E825F5B5}" type="presOf" srcId="{AAD92C41-CB0D-4D99-A9F2-B429C8BD9583}" destId="{590A9DD4-E9EC-4A0A-B2F1-823B12317BC1}" srcOrd="0" destOrd="0" presId="urn:microsoft.com/office/officeart/2005/8/layout/radial4"/>
    <dgm:cxn modelId="{EDCBA9B1-DD23-4F5F-AD73-F3F90773F16A}" type="presOf" srcId="{182DAD8D-397D-4517-955C-2FFF7C163307}" destId="{D7FD694E-2278-42F2-BD4C-9DC74CC01CBA}" srcOrd="0" destOrd="0" presId="urn:microsoft.com/office/officeart/2005/8/layout/radial4"/>
    <dgm:cxn modelId="{3FD362CE-8ED9-4B8A-840A-0E2F28D4870F}" type="presOf" srcId="{6320F500-54EB-4F52-AF37-A8FB998E02F6}" destId="{4D29EB55-E533-4908-A41F-D3CAFC7E6962}" srcOrd="0" destOrd="0" presId="urn:microsoft.com/office/officeart/2005/8/layout/radial4"/>
    <dgm:cxn modelId="{E6431A6F-21E5-44AF-BACD-8FF6E3E71516}" srcId="{4B9BA55C-5F12-4C07-B38E-B3FAB4CF5F1E}" destId="{0AED83FF-BF88-4889-AE34-29C2EE5E6E03}" srcOrd="1" destOrd="0" parTransId="{182DAD8D-397D-4517-955C-2FFF7C163307}" sibTransId="{BF4FDB1E-76B8-4F5B-BE40-0B240311C99B}"/>
    <dgm:cxn modelId="{82B424EC-B04E-4638-851A-709429C48D15}" srcId="{4B9BA55C-5F12-4C07-B38E-B3FAB4CF5F1E}" destId="{6320F500-54EB-4F52-AF37-A8FB998E02F6}" srcOrd="2" destOrd="0" parTransId="{AAD92C41-CB0D-4D99-A9F2-B429C8BD9583}" sibTransId="{5A2FF304-8545-4B62-A139-D33812424574}"/>
    <dgm:cxn modelId="{276B98E3-1697-4F66-8D71-2635D003D409}" type="presOf" srcId="{73B1EF37-9B27-4559-95B3-4CDD79AECEBA}" destId="{8776D562-B9E7-44C4-AC9F-6907A27A1D09}" srcOrd="0" destOrd="0" presId="urn:microsoft.com/office/officeart/2005/8/layout/radial4"/>
    <dgm:cxn modelId="{1E440DA6-0DC5-4B6D-9005-80DF6889BE57}" type="presOf" srcId="{EF84A4CB-72C1-4608-AC3B-FAF519589F23}" destId="{BFF959EE-FE2F-44A4-BA0C-23CB2F06623B}" srcOrd="0" destOrd="0" presId="urn:microsoft.com/office/officeart/2005/8/layout/radial4"/>
    <dgm:cxn modelId="{28922BE5-685F-4357-903A-27A52AC55B29}" type="presOf" srcId="{2587E444-EDFF-4154-8694-B929367485DF}" destId="{9860187B-B9BF-4C66-99C5-3A829679B914}" srcOrd="0" destOrd="0" presId="urn:microsoft.com/office/officeart/2005/8/layout/radial4"/>
    <dgm:cxn modelId="{13A5633F-DBB6-428B-93C4-F4A811ECC852}" type="presParOf" srcId="{BFF959EE-FE2F-44A4-BA0C-23CB2F06623B}" destId="{2ACF588B-EB32-46FA-894C-3F394A0FBBB7}" srcOrd="0" destOrd="0" presId="urn:microsoft.com/office/officeart/2005/8/layout/radial4"/>
    <dgm:cxn modelId="{D6CEC72F-E854-444D-8924-044E28238CFA}" type="presParOf" srcId="{BFF959EE-FE2F-44A4-BA0C-23CB2F06623B}" destId="{8776D562-B9E7-44C4-AC9F-6907A27A1D09}" srcOrd="1" destOrd="0" presId="urn:microsoft.com/office/officeart/2005/8/layout/radial4"/>
    <dgm:cxn modelId="{AE8F19C7-E8F7-4A1A-AF77-E1BDCCE1D2F6}" type="presParOf" srcId="{BFF959EE-FE2F-44A4-BA0C-23CB2F06623B}" destId="{9860187B-B9BF-4C66-99C5-3A829679B914}" srcOrd="2" destOrd="0" presId="urn:microsoft.com/office/officeart/2005/8/layout/radial4"/>
    <dgm:cxn modelId="{A5A77D99-B24B-4A48-B728-C709649EBCFC}" type="presParOf" srcId="{BFF959EE-FE2F-44A4-BA0C-23CB2F06623B}" destId="{D7FD694E-2278-42F2-BD4C-9DC74CC01CBA}" srcOrd="3" destOrd="0" presId="urn:microsoft.com/office/officeart/2005/8/layout/radial4"/>
    <dgm:cxn modelId="{FC60AAE3-4018-48DA-8AE3-F848A57543B7}" type="presParOf" srcId="{BFF959EE-FE2F-44A4-BA0C-23CB2F06623B}" destId="{297C53F8-232E-4828-822E-DDAD11F5CA8C}" srcOrd="4" destOrd="0" presId="urn:microsoft.com/office/officeart/2005/8/layout/radial4"/>
    <dgm:cxn modelId="{9EBCD381-54E9-4BC6-AB4B-952A5269FEB7}" type="presParOf" srcId="{BFF959EE-FE2F-44A4-BA0C-23CB2F06623B}" destId="{590A9DD4-E9EC-4A0A-B2F1-823B12317BC1}" srcOrd="5" destOrd="0" presId="urn:microsoft.com/office/officeart/2005/8/layout/radial4"/>
    <dgm:cxn modelId="{5857939A-29EF-4169-B4A4-856EB77D19B7}" type="presParOf" srcId="{BFF959EE-FE2F-44A4-BA0C-23CB2F06623B}" destId="{4D29EB55-E533-4908-A41F-D3CAFC7E6962}" srcOrd="6"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F588B-EB32-46FA-894C-3F394A0FBBB7}">
      <dsp:nvSpPr>
        <dsp:cNvPr id="0" name=""/>
        <dsp:cNvSpPr/>
      </dsp:nvSpPr>
      <dsp:spPr>
        <a:xfrm>
          <a:off x="3102327" y="1129566"/>
          <a:ext cx="1203268" cy="12032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hr-HR" sz="2200" b="1" kern="1200" dirty="0" smtClean="0">
              <a:solidFill>
                <a:srgbClr val="002060"/>
              </a:solidFill>
            </a:rPr>
            <a:t>AMMC</a:t>
          </a:r>
          <a:endParaRPr lang="en-US" sz="2200" b="1" kern="1200" dirty="0">
            <a:solidFill>
              <a:srgbClr val="002060"/>
            </a:solidFill>
          </a:endParaRPr>
        </a:p>
      </dsp:txBody>
      <dsp:txXfrm>
        <a:off x="3278542" y="1305781"/>
        <a:ext cx="850838" cy="850838"/>
      </dsp:txXfrm>
    </dsp:sp>
    <dsp:sp modelId="{8776D562-B9E7-44C4-AC9F-6907A27A1D09}">
      <dsp:nvSpPr>
        <dsp:cNvPr id="0" name=""/>
        <dsp:cNvSpPr/>
      </dsp:nvSpPr>
      <dsp:spPr>
        <a:xfrm rot="11565107">
          <a:off x="1598344" y="1394855"/>
          <a:ext cx="1359344" cy="342931"/>
        </a:xfrm>
        <a:prstGeom prst="leftArrow">
          <a:avLst>
            <a:gd name="adj1" fmla="val 60000"/>
            <a:gd name="adj2" fmla="val 50000"/>
          </a:avLst>
        </a:prstGeom>
        <a:solidFill>
          <a:srgbClr val="00B0F0"/>
        </a:solidFill>
        <a:ln>
          <a:noFill/>
        </a:ln>
        <a:effectLst/>
        <a:scene3d>
          <a:camera prst="orthographicFront">
            <a:rot lat="0" lon="0" rev="10800000"/>
          </a:camera>
          <a:lightRig rig="threePt" dir="t"/>
        </a:scene3d>
      </dsp:spPr>
      <dsp:style>
        <a:lnRef idx="0">
          <a:scrgbClr r="0" g="0" b="0"/>
        </a:lnRef>
        <a:fillRef idx="1">
          <a:scrgbClr r="0" g="0" b="0"/>
        </a:fillRef>
        <a:effectRef idx="0">
          <a:scrgbClr r="0" g="0" b="0"/>
        </a:effectRef>
        <a:fontRef idx="minor">
          <a:schemeClr val="lt1"/>
        </a:fontRef>
      </dsp:style>
    </dsp:sp>
    <dsp:sp modelId="{9860187B-B9BF-4C66-99C5-3A829679B914}">
      <dsp:nvSpPr>
        <dsp:cNvPr id="0" name=""/>
        <dsp:cNvSpPr/>
      </dsp:nvSpPr>
      <dsp:spPr>
        <a:xfrm>
          <a:off x="476868" y="672984"/>
          <a:ext cx="1143105" cy="91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hr-HR" sz="1600" b="1" kern="1200" dirty="0" smtClean="0">
              <a:solidFill>
                <a:srgbClr val="002060"/>
              </a:solidFill>
            </a:rPr>
            <a:t>WIS</a:t>
          </a:r>
          <a:endParaRPr lang="en-US" sz="1600" b="1" kern="1200" dirty="0">
            <a:solidFill>
              <a:srgbClr val="002060"/>
            </a:solidFill>
          </a:endParaRPr>
        </a:p>
      </dsp:txBody>
      <dsp:txXfrm>
        <a:off x="503652" y="699768"/>
        <a:ext cx="1089537" cy="860916"/>
      </dsp:txXfrm>
    </dsp:sp>
    <dsp:sp modelId="{D7FD694E-2278-42F2-BD4C-9DC74CC01CBA}">
      <dsp:nvSpPr>
        <dsp:cNvPr id="0" name=""/>
        <dsp:cNvSpPr/>
      </dsp:nvSpPr>
      <dsp:spPr>
        <a:xfrm rot="13314220">
          <a:off x="2231501" y="991253"/>
          <a:ext cx="1132365" cy="342931"/>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10800000"/>
          </a:camera>
          <a:lightRig rig="threePt" dir="t"/>
        </a:scene3d>
      </dsp:spPr>
      <dsp:style>
        <a:lnRef idx="0">
          <a:scrgbClr r="0" g="0" b="0"/>
        </a:lnRef>
        <a:fillRef idx="1">
          <a:scrgbClr r="0" g="0" b="0"/>
        </a:fillRef>
        <a:effectRef idx="0">
          <a:scrgbClr r="0" g="0" b="0"/>
        </a:effectRef>
        <a:fontRef idx="minor">
          <a:schemeClr val="lt1"/>
        </a:fontRef>
      </dsp:style>
    </dsp:sp>
    <dsp:sp modelId="{297C53F8-232E-4828-822E-DDAD11F5CA8C}">
      <dsp:nvSpPr>
        <dsp:cNvPr id="0" name=""/>
        <dsp:cNvSpPr/>
      </dsp:nvSpPr>
      <dsp:spPr>
        <a:xfrm>
          <a:off x="1712741" y="0"/>
          <a:ext cx="1143105" cy="91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hr-HR" sz="1600" b="1" kern="1200" dirty="0" smtClean="0">
              <a:solidFill>
                <a:srgbClr val="002060"/>
              </a:solidFill>
            </a:rPr>
            <a:t>JCOMMOPS</a:t>
          </a:r>
          <a:endParaRPr lang="en-US" sz="1600" b="1" kern="1200" dirty="0">
            <a:solidFill>
              <a:srgbClr val="002060"/>
            </a:solidFill>
          </a:endParaRPr>
        </a:p>
      </dsp:txBody>
      <dsp:txXfrm>
        <a:off x="1739525" y="26784"/>
        <a:ext cx="1089537" cy="860916"/>
      </dsp:txXfrm>
    </dsp:sp>
    <dsp:sp modelId="{590A9DD4-E9EC-4A0A-B2F1-823B12317BC1}">
      <dsp:nvSpPr>
        <dsp:cNvPr id="0" name=""/>
        <dsp:cNvSpPr/>
      </dsp:nvSpPr>
      <dsp:spPr>
        <a:xfrm rot="16177399">
          <a:off x="3380099" y="603579"/>
          <a:ext cx="635150" cy="34293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9EB55-E533-4908-A41F-D3CAFC7E6962}">
      <dsp:nvSpPr>
        <dsp:cNvPr id="0" name=""/>
        <dsp:cNvSpPr/>
      </dsp:nvSpPr>
      <dsp:spPr>
        <a:xfrm>
          <a:off x="3124034" y="234"/>
          <a:ext cx="1143105" cy="91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hr-HR" sz="1600" b="1" kern="1200" dirty="0" smtClean="0">
              <a:solidFill>
                <a:srgbClr val="002060"/>
              </a:solidFill>
            </a:rPr>
            <a:t>EMODNet</a:t>
          </a:r>
          <a:endParaRPr lang="en-US" sz="1600" b="1" kern="1200" dirty="0">
            <a:solidFill>
              <a:srgbClr val="002060"/>
            </a:solidFill>
          </a:endParaRPr>
        </a:p>
      </dsp:txBody>
      <dsp:txXfrm>
        <a:off x="3150818" y="27018"/>
        <a:ext cx="1089537" cy="8609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DED7D-10C5-4A0D-ABC6-A495923788DE}" type="datetimeFigureOut">
              <a:rPr lang="en-US" smtClean="0"/>
              <a:t>9/5/2016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27F77-1052-4697-91B2-FDF63D1BA420}" type="slidenum">
              <a:rPr lang="en-US" smtClean="0"/>
              <a:t>‹#›</a:t>
            </a:fld>
            <a:endParaRPr lang="en-US"/>
          </a:p>
        </p:txBody>
      </p:sp>
    </p:spTree>
    <p:extLst>
      <p:ext uri="{BB962C8B-B14F-4D97-AF65-F5344CB8AC3E}">
        <p14:creationId xmlns:p14="http://schemas.microsoft.com/office/powerpoint/2010/main" val="122428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mmc.h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mmc.h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p>
        </p:txBody>
      </p:sp>
      <p:sp>
        <p:nvSpPr>
          <p:cNvPr id="4" name="Slide Number Placeholder 3"/>
          <p:cNvSpPr>
            <a:spLocks noGrp="1"/>
          </p:cNvSpPr>
          <p:nvPr>
            <p:ph type="sldNum" sz="quarter" idx="5"/>
          </p:nvPr>
        </p:nvSpPr>
        <p:spPr/>
        <p:txBody>
          <a:bodyPr/>
          <a:lstStyle/>
          <a:p>
            <a:pPr>
              <a:defRPr/>
            </a:pPr>
            <a:fld id="{ED3BCED4-9D6E-4225-B44C-48BF1F91DE59}" type="slidenum">
              <a:rPr lang="hr-HR" smtClean="0"/>
              <a:pPr>
                <a:defRPr/>
              </a:pPr>
              <a:t>3</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r-Latn-RS" b="1" smtClean="0"/>
              <a:t>Traffic routes and maritime traffic intensity in the Adriatic Sea in 2008</a:t>
            </a:r>
          </a:p>
          <a:p>
            <a:pPr eaLnBrk="1" hangingPunct="1"/>
            <a:r>
              <a:rPr lang="en-US" altLang="sr-Latn-RS" i="1" smtClean="0"/>
              <a:t>Source: Policy Research Corporation based on Maglic, L., Simic Hlaca, M. &amp; Zec, D., 2009, Maritime</a:t>
            </a:r>
          </a:p>
          <a:p>
            <a:pPr eaLnBrk="1" hangingPunct="1"/>
            <a:r>
              <a:rPr lang="en-US" altLang="sr-Latn-RS" i="1" smtClean="0"/>
              <a:t>Transport and Possible Accidents in the Adriatic Sea</a:t>
            </a:r>
          </a:p>
          <a:p>
            <a:pPr eaLnBrk="1" hangingPunct="1"/>
            <a:endParaRPr lang="en-US" altLang="sr-Latn-RS" i="1" smtClean="0"/>
          </a:p>
          <a:p>
            <a:pPr eaLnBrk="1" hangingPunct="1"/>
            <a:r>
              <a:rPr lang="en-US" altLang="sr-Latn-RS" smtClean="0"/>
              <a:t>The port of Split  is the largest passenger port in  with over 3,5 million passengers and more then half a million vehicles annually, which places the port as the </a:t>
            </a:r>
            <a:r>
              <a:rPr lang="en-US" altLang="sr-Latn-RS" b="1" smtClean="0"/>
              <a:t>third most important passenger port in the Mediterranean </a:t>
            </a:r>
            <a:r>
              <a:rPr lang="en-US" altLang="sr-Latn-RS" smtClean="0"/>
              <a:t>(after Naples and Piraeus)</a:t>
            </a:r>
            <a:endParaRPr lang="hr-HR" altLang="sr-Latn-RS" smtClean="0"/>
          </a:p>
          <a:p>
            <a:pPr eaLnBrk="1" hangingPunct="1"/>
            <a:endParaRPr lang="hr-HR" altLang="sr-Latn-R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ACF72-F9D9-4EBB-8C15-47990CB8C12C}" type="slidenum">
              <a:rPr lang="hr-HR" smtClean="0"/>
              <a:pPr fontAlgn="base">
                <a:spcBef>
                  <a:spcPct val="0"/>
                </a:spcBef>
                <a:spcAft>
                  <a:spcPct val="0"/>
                </a:spcAft>
                <a:defRPr/>
              </a:pPr>
              <a:t>4</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D0BFC-57A5-4D1D-BA35-364047E252A4}" type="slidenum">
              <a:rPr lang="en-US" smtClean="0"/>
              <a:t>5</a:t>
            </a:fld>
            <a:endParaRPr lang="en-US" dirty="0"/>
          </a:p>
        </p:txBody>
      </p:sp>
    </p:spTree>
    <p:extLst>
      <p:ext uri="{BB962C8B-B14F-4D97-AF65-F5344CB8AC3E}">
        <p14:creationId xmlns:p14="http://schemas.microsoft.com/office/powerpoint/2010/main" val="147237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7AAA13-AA33-42A7-816F-999E8699C759}" type="slidenum">
              <a:rPr lang="hr-HR" smtClean="0"/>
              <a:pPr fontAlgn="base">
                <a:spcBef>
                  <a:spcPct val="0"/>
                </a:spcBef>
                <a:spcAft>
                  <a:spcPct val="0"/>
                </a:spcAft>
                <a:defRPr/>
              </a:pPr>
              <a:t>7</a:t>
            </a:fld>
            <a:endParaRPr lang="hr-HR" smtClean="0"/>
          </a:p>
        </p:txBody>
      </p:sp>
      <p:sp>
        <p:nvSpPr>
          <p:cNvPr id="4608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sr-Latn-RS" smtClean="0"/>
          </a:p>
          <a:p>
            <a:pPr eaLnBrk="1" hangingPunct="1">
              <a:spcBef>
                <a:spcPct val="0"/>
              </a:spcBef>
              <a:buFontTx/>
              <a:buChar char="-"/>
            </a:pPr>
            <a:endParaRPr lang="en-US" altLang="zh-CN" smtClean="0"/>
          </a:p>
          <a:p>
            <a:pPr eaLnBrk="1" hangingPunct="1">
              <a:spcBef>
                <a:spcPct val="0"/>
              </a:spcBef>
            </a:pPr>
            <a:endParaRPr lang="en-US" altLang="sr-Latn-RS" b="1" smtClean="0">
              <a:solidFill>
                <a:srgbClr val="000000"/>
              </a:solidFill>
            </a:endParaRPr>
          </a:p>
          <a:p>
            <a:pPr eaLnBrk="1" hangingPunct="1">
              <a:spcBef>
                <a:spcPct val="0"/>
              </a:spcBef>
            </a:pPr>
            <a:endParaRPr lang="en-US" altLang="sr-Latn-RS" smtClean="0"/>
          </a:p>
        </p:txBody>
      </p:sp>
      <p:sp>
        <p:nvSpPr>
          <p:cNvPr id="46085" name="Slide Number Placeholder 3"/>
          <p:cNvSpPr txBox="1">
            <a:spLocks noGrp="1"/>
          </p:cNvSpPr>
          <p:nvPr/>
        </p:nvSpPr>
        <p:spPr bwMode="auto">
          <a:xfrm>
            <a:off x="3883852" y="868533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2" tIns="44906" rIns="89812" bIns="44906" anchor="b"/>
          <a:lstStyle>
            <a:lvl1pPr defTabSz="898525" eaLnBrk="0" hangingPunct="0">
              <a:defRPr>
                <a:solidFill>
                  <a:schemeClr val="tx1"/>
                </a:solidFill>
                <a:latin typeface="Arial" charset="0"/>
                <a:cs typeface="Arial" charset="0"/>
              </a:defRPr>
            </a:lvl1pPr>
            <a:lvl2pPr marL="742950" indent="-285750" defTabSz="898525" eaLnBrk="0" hangingPunct="0">
              <a:defRPr>
                <a:solidFill>
                  <a:schemeClr val="tx1"/>
                </a:solidFill>
                <a:latin typeface="Arial" charset="0"/>
                <a:cs typeface="Arial" charset="0"/>
              </a:defRPr>
            </a:lvl2pPr>
            <a:lvl3pPr marL="1143000" indent="-228600" defTabSz="898525" eaLnBrk="0" hangingPunct="0">
              <a:defRPr>
                <a:solidFill>
                  <a:schemeClr val="tx1"/>
                </a:solidFill>
                <a:latin typeface="Arial" charset="0"/>
                <a:cs typeface="Arial" charset="0"/>
              </a:defRPr>
            </a:lvl3pPr>
            <a:lvl4pPr marL="1600200" indent="-228600" defTabSz="898525" eaLnBrk="0" hangingPunct="0">
              <a:defRPr>
                <a:solidFill>
                  <a:schemeClr val="tx1"/>
                </a:solidFill>
                <a:latin typeface="Arial" charset="0"/>
                <a:cs typeface="Arial" charset="0"/>
              </a:defRPr>
            </a:lvl4pPr>
            <a:lvl5pPr marL="2057400" indent="-228600" defTabSz="898525" eaLnBrk="0" hangingPunct="0">
              <a:defRPr>
                <a:solidFill>
                  <a:schemeClr val="tx1"/>
                </a:solidFill>
                <a:latin typeface="Arial" charset="0"/>
                <a:cs typeface="Arial" charset="0"/>
              </a:defRPr>
            </a:lvl5pPr>
            <a:lvl6pPr marL="2514600" indent="-228600" defTabSz="898525" eaLnBrk="0" fontAlgn="base" hangingPunct="0">
              <a:spcBef>
                <a:spcPct val="0"/>
              </a:spcBef>
              <a:spcAft>
                <a:spcPct val="0"/>
              </a:spcAft>
              <a:defRPr>
                <a:solidFill>
                  <a:schemeClr val="tx1"/>
                </a:solidFill>
                <a:latin typeface="Arial" charset="0"/>
                <a:cs typeface="Arial" charset="0"/>
              </a:defRPr>
            </a:lvl6pPr>
            <a:lvl7pPr marL="2971800" indent="-228600" defTabSz="898525" eaLnBrk="0" fontAlgn="base" hangingPunct="0">
              <a:spcBef>
                <a:spcPct val="0"/>
              </a:spcBef>
              <a:spcAft>
                <a:spcPct val="0"/>
              </a:spcAft>
              <a:defRPr>
                <a:solidFill>
                  <a:schemeClr val="tx1"/>
                </a:solidFill>
                <a:latin typeface="Arial" charset="0"/>
                <a:cs typeface="Arial" charset="0"/>
              </a:defRPr>
            </a:lvl7pPr>
            <a:lvl8pPr marL="3429000" indent="-228600" defTabSz="898525" eaLnBrk="0" fontAlgn="base" hangingPunct="0">
              <a:spcBef>
                <a:spcPct val="0"/>
              </a:spcBef>
              <a:spcAft>
                <a:spcPct val="0"/>
              </a:spcAft>
              <a:defRPr>
                <a:solidFill>
                  <a:schemeClr val="tx1"/>
                </a:solidFill>
                <a:latin typeface="Arial" charset="0"/>
                <a:cs typeface="Arial" charset="0"/>
              </a:defRPr>
            </a:lvl8pPr>
            <a:lvl9pPr marL="3886200" indent="-228600" defTabSz="898525" eaLnBrk="0" fontAlgn="base" hangingPunct="0">
              <a:spcBef>
                <a:spcPct val="0"/>
              </a:spcBef>
              <a:spcAft>
                <a:spcPct val="0"/>
              </a:spcAft>
              <a:defRPr>
                <a:solidFill>
                  <a:schemeClr val="tx1"/>
                </a:solidFill>
                <a:latin typeface="Arial" charset="0"/>
                <a:cs typeface="Arial" charset="0"/>
              </a:defRPr>
            </a:lvl9pPr>
          </a:lstStyle>
          <a:p>
            <a:pPr algn="r" eaLnBrk="1" hangingPunct="1"/>
            <a:fld id="{D187B7F8-F4DE-4CE8-9F0A-A2C2666D9164}" type="slidenum">
              <a:rPr lang="hr-HR" altLang="sr-Latn-RS" sz="1200">
                <a:latin typeface="Calibri" pitchFamily="34" charset="0"/>
              </a:rPr>
              <a:pPr algn="r" eaLnBrk="1" hangingPunct="1"/>
              <a:t>7</a:t>
            </a:fld>
            <a:endParaRPr lang="hr-HR" altLang="sr-Latn-R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F35384-C6EF-454E-A428-7B05788C1456}" type="slidenum">
              <a:rPr lang="hr-HR" smtClean="0"/>
              <a:pPr fontAlgn="base">
                <a:spcBef>
                  <a:spcPct val="0"/>
                </a:spcBef>
                <a:spcAft>
                  <a:spcPct val="0"/>
                </a:spcAft>
                <a:defRPr/>
              </a:pPr>
              <a:t>8</a:t>
            </a:fld>
            <a:endParaRPr lang="hr-HR" smtClean="0"/>
          </a:p>
        </p:txBody>
      </p:sp>
      <p:sp>
        <p:nvSpPr>
          <p:cNvPr id="4710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sr-Latn-RS" smtClean="0"/>
          </a:p>
        </p:txBody>
      </p:sp>
      <p:sp>
        <p:nvSpPr>
          <p:cNvPr id="47109" name="Slide Number Placeholder 3"/>
          <p:cNvSpPr txBox="1">
            <a:spLocks noGrp="1"/>
          </p:cNvSpPr>
          <p:nvPr/>
        </p:nvSpPr>
        <p:spPr bwMode="auto">
          <a:xfrm>
            <a:off x="3883852" y="868533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2" tIns="44906" rIns="89812" bIns="44906" anchor="b"/>
          <a:lstStyle>
            <a:lvl1pPr defTabSz="898525" eaLnBrk="0" hangingPunct="0">
              <a:defRPr>
                <a:solidFill>
                  <a:schemeClr val="tx1"/>
                </a:solidFill>
                <a:latin typeface="Arial" charset="0"/>
                <a:cs typeface="Arial" charset="0"/>
              </a:defRPr>
            </a:lvl1pPr>
            <a:lvl2pPr marL="742950" indent="-285750" defTabSz="898525" eaLnBrk="0" hangingPunct="0">
              <a:defRPr>
                <a:solidFill>
                  <a:schemeClr val="tx1"/>
                </a:solidFill>
                <a:latin typeface="Arial" charset="0"/>
                <a:cs typeface="Arial" charset="0"/>
              </a:defRPr>
            </a:lvl2pPr>
            <a:lvl3pPr marL="1143000" indent="-228600" defTabSz="898525" eaLnBrk="0" hangingPunct="0">
              <a:defRPr>
                <a:solidFill>
                  <a:schemeClr val="tx1"/>
                </a:solidFill>
                <a:latin typeface="Arial" charset="0"/>
                <a:cs typeface="Arial" charset="0"/>
              </a:defRPr>
            </a:lvl3pPr>
            <a:lvl4pPr marL="1600200" indent="-228600" defTabSz="898525" eaLnBrk="0" hangingPunct="0">
              <a:defRPr>
                <a:solidFill>
                  <a:schemeClr val="tx1"/>
                </a:solidFill>
                <a:latin typeface="Arial" charset="0"/>
                <a:cs typeface="Arial" charset="0"/>
              </a:defRPr>
            </a:lvl4pPr>
            <a:lvl5pPr marL="2057400" indent="-228600" defTabSz="898525" eaLnBrk="0" hangingPunct="0">
              <a:defRPr>
                <a:solidFill>
                  <a:schemeClr val="tx1"/>
                </a:solidFill>
                <a:latin typeface="Arial" charset="0"/>
                <a:cs typeface="Arial" charset="0"/>
              </a:defRPr>
            </a:lvl5pPr>
            <a:lvl6pPr marL="2514600" indent="-228600" defTabSz="898525" eaLnBrk="0" fontAlgn="base" hangingPunct="0">
              <a:spcBef>
                <a:spcPct val="0"/>
              </a:spcBef>
              <a:spcAft>
                <a:spcPct val="0"/>
              </a:spcAft>
              <a:defRPr>
                <a:solidFill>
                  <a:schemeClr val="tx1"/>
                </a:solidFill>
                <a:latin typeface="Arial" charset="0"/>
                <a:cs typeface="Arial" charset="0"/>
              </a:defRPr>
            </a:lvl6pPr>
            <a:lvl7pPr marL="2971800" indent="-228600" defTabSz="898525" eaLnBrk="0" fontAlgn="base" hangingPunct="0">
              <a:spcBef>
                <a:spcPct val="0"/>
              </a:spcBef>
              <a:spcAft>
                <a:spcPct val="0"/>
              </a:spcAft>
              <a:defRPr>
                <a:solidFill>
                  <a:schemeClr val="tx1"/>
                </a:solidFill>
                <a:latin typeface="Arial" charset="0"/>
                <a:cs typeface="Arial" charset="0"/>
              </a:defRPr>
            </a:lvl7pPr>
            <a:lvl8pPr marL="3429000" indent="-228600" defTabSz="898525" eaLnBrk="0" fontAlgn="base" hangingPunct="0">
              <a:spcBef>
                <a:spcPct val="0"/>
              </a:spcBef>
              <a:spcAft>
                <a:spcPct val="0"/>
              </a:spcAft>
              <a:defRPr>
                <a:solidFill>
                  <a:schemeClr val="tx1"/>
                </a:solidFill>
                <a:latin typeface="Arial" charset="0"/>
                <a:cs typeface="Arial" charset="0"/>
              </a:defRPr>
            </a:lvl8pPr>
            <a:lvl9pPr marL="3886200" indent="-228600" defTabSz="898525" eaLnBrk="0" fontAlgn="base" hangingPunct="0">
              <a:spcBef>
                <a:spcPct val="0"/>
              </a:spcBef>
              <a:spcAft>
                <a:spcPct val="0"/>
              </a:spcAft>
              <a:defRPr>
                <a:solidFill>
                  <a:schemeClr val="tx1"/>
                </a:solidFill>
                <a:latin typeface="Arial" charset="0"/>
                <a:cs typeface="Arial" charset="0"/>
              </a:defRPr>
            </a:lvl9pPr>
          </a:lstStyle>
          <a:p>
            <a:pPr algn="r" eaLnBrk="1" hangingPunct="1"/>
            <a:fld id="{7DA35A46-EFB4-4947-A98E-CBF54319EB88}" type="slidenum">
              <a:rPr lang="hr-HR" altLang="sr-Latn-RS" sz="1200">
                <a:latin typeface="Calibri" pitchFamily="34" charset="0"/>
              </a:rPr>
              <a:pPr algn="r" eaLnBrk="1" hangingPunct="1"/>
              <a:t>8</a:t>
            </a:fld>
            <a:endParaRPr lang="hr-HR" altLang="sr-Latn-R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1194C0-236E-497F-B8C6-465752D8315D}" type="slidenum">
              <a:rPr lang="hr-HR" smtClean="0"/>
              <a:pPr fontAlgn="base">
                <a:spcBef>
                  <a:spcPct val="0"/>
                </a:spcBef>
                <a:spcAft>
                  <a:spcPct val="0"/>
                </a:spcAft>
                <a:defRPr/>
              </a:pPr>
              <a:t>10</a:t>
            </a:fld>
            <a:endParaRPr lang="hr-HR" smtClean="0"/>
          </a:p>
        </p:txBody>
      </p:sp>
      <p:sp>
        <p:nvSpPr>
          <p:cNvPr id="5222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p:txBody>
          <a:bodyPr/>
          <a:lstStyle/>
          <a:p>
            <a:pPr eaLnBrk="1" fontAlgn="auto" hangingPunct="1">
              <a:spcBef>
                <a:spcPct val="0"/>
              </a:spcBef>
              <a:spcAft>
                <a:spcPts val="0"/>
              </a:spcAft>
              <a:defRPr/>
            </a:pPr>
            <a:r>
              <a:rPr lang="hr-HR" u="sng">
                <a:cs typeface="Arial" charset="0"/>
              </a:rPr>
              <a:t>Suggested corresponding text:</a:t>
            </a:r>
          </a:p>
          <a:p>
            <a:pPr eaLnBrk="1" fontAlgn="auto" hangingPunct="1">
              <a:spcBef>
                <a:spcPct val="0"/>
              </a:spcBef>
              <a:spcAft>
                <a:spcPts val="0"/>
              </a:spcAft>
              <a:defRPr/>
            </a:pPr>
            <a:endParaRPr lang="hr-HR"/>
          </a:p>
          <a:p>
            <a:pPr eaLnBrk="1" fontAlgn="auto" hangingPunct="1">
              <a:spcBef>
                <a:spcPct val="0"/>
              </a:spcBef>
              <a:spcAft>
                <a:spcPts val="0"/>
              </a:spcAft>
              <a:defRPr/>
            </a:pPr>
            <a:r>
              <a:rPr lang="hr-HR"/>
              <a:t>Currently, activities on establishing  of the Adriatic marine meteorological centre are concentrated in completing the administrative and technical procedures needed for the approval of  the WIS center by the World Meteorological organization as well as the </a:t>
            </a:r>
            <a:r>
              <a:rPr lang="en-US"/>
              <a:t>Joint Commission for Oceanography and Marine Meteorology</a:t>
            </a:r>
            <a:r>
              <a:rPr lang="hr-HR"/>
              <a:t>. </a:t>
            </a:r>
            <a:r>
              <a:rPr lang="en-US"/>
              <a:t> </a:t>
            </a:r>
            <a:r>
              <a:rPr lang="hr-HR"/>
              <a:t>We have also organized two workshops for all interested national and international stakeholders where action plan for the period 2012-2014 is agreed.</a:t>
            </a:r>
          </a:p>
          <a:p>
            <a:pPr eaLnBrk="1" fontAlgn="auto" hangingPunct="1">
              <a:spcBef>
                <a:spcPct val="0"/>
              </a:spcBef>
              <a:spcAft>
                <a:spcPts val="0"/>
              </a:spcAft>
              <a:defRPr/>
            </a:pPr>
            <a:endParaRPr lang="hr-HR"/>
          </a:p>
          <a:p>
            <a:pPr eaLnBrk="1" fontAlgn="auto" hangingPunct="1">
              <a:spcBef>
                <a:spcPct val="0"/>
              </a:spcBef>
              <a:spcAft>
                <a:spcPts val="0"/>
              </a:spcAft>
              <a:defRPr/>
            </a:pPr>
            <a:r>
              <a:rPr lang="hr-HR"/>
              <a:t>Meteorological and Hydrological Service of Croatia has also implemented WEB portal  </a:t>
            </a:r>
            <a:r>
              <a:rPr lang="en-US" b="1">
                <a:solidFill>
                  <a:srgbClr val="000066"/>
                </a:solidFill>
                <a:effectLst>
                  <a:outerShdw blurRad="38100" dist="38100" dir="2700000" algn="tl">
                    <a:srgbClr val="C0C0C0"/>
                  </a:outerShdw>
                </a:effectLst>
                <a:latin typeface="Arial Narrow" pitchFamily="34" charset="0"/>
                <a:hlinkClick r:id="rId3"/>
              </a:rPr>
              <a:t>www.ammc.hr</a:t>
            </a:r>
            <a:r>
              <a:rPr lang="hr-HR" b="1">
                <a:solidFill>
                  <a:srgbClr val="000066"/>
                </a:solidFill>
                <a:effectLst>
                  <a:outerShdw blurRad="38100" dist="38100" dir="2700000" algn="tl">
                    <a:srgbClr val="C0C0C0"/>
                  </a:outerShdw>
                </a:effectLst>
                <a:latin typeface="Arial Narrow" pitchFamily="34" charset="0"/>
              </a:rPr>
              <a:t> </a:t>
            </a:r>
            <a:r>
              <a:rPr lang="hr-HR">
                <a:solidFill>
                  <a:srgbClr val="000066"/>
                </a:solidFill>
                <a:effectLst>
                  <a:outerShdw blurRad="38100" dist="38100" dir="2700000" algn="tl">
                    <a:srgbClr val="C0C0C0"/>
                  </a:outerShdw>
                </a:effectLst>
                <a:latin typeface="Arial Narrow" pitchFamily="34" charset="0"/>
              </a:rPr>
              <a:t>which looks like this:::, but is still in the test phase.</a:t>
            </a:r>
            <a:endParaRPr lang="hr-HR"/>
          </a:p>
          <a:p>
            <a:pPr eaLnBrk="1" fontAlgn="auto" hangingPunct="1">
              <a:spcBef>
                <a:spcPct val="0"/>
              </a:spcBef>
              <a:spcAft>
                <a:spcPts val="0"/>
              </a:spcAft>
              <a:defRPr/>
            </a:pPr>
            <a:endParaRPr lang="hr-HR"/>
          </a:p>
          <a:p>
            <a:pPr eaLnBrk="1" fontAlgn="auto" hangingPunct="1">
              <a:spcBef>
                <a:spcPct val="0"/>
              </a:spcBef>
              <a:spcAft>
                <a:spcPts val="0"/>
              </a:spcAft>
              <a:defRPr/>
            </a:pPr>
            <a:endParaRPr lang="hr-HR"/>
          </a:p>
          <a:p>
            <a:pPr eaLnBrk="1" fontAlgn="auto" hangingPunct="1">
              <a:spcBef>
                <a:spcPct val="0"/>
              </a:spcBef>
              <a:spcAft>
                <a:spcPts val="0"/>
              </a:spcAft>
              <a:defRPr/>
            </a:pPr>
            <a:endParaRPr lang="hr-HR"/>
          </a:p>
          <a:p>
            <a:pPr eaLnBrk="1" fontAlgn="auto" hangingPunct="1">
              <a:spcBef>
                <a:spcPct val="0"/>
              </a:spcBef>
              <a:spcAft>
                <a:spcPts val="0"/>
              </a:spcAft>
              <a:defRPr/>
            </a:pPr>
            <a:r>
              <a:rPr lang="en-US"/>
              <a:t>Comments on WMO kick-off meeting:</a:t>
            </a:r>
          </a:p>
          <a:p>
            <a:pPr eaLnBrk="1" fontAlgn="auto" hangingPunct="1">
              <a:spcBef>
                <a:spcPct val="0"/>
              </a:spcBef>
              <a:spcAft>
                <a:spcPts val="0"/>
              </a:spcAft>
              <a:defRPr/>
            </a:pPr>
            <a:r>
              <a:rPr lang="en-US"/>
              <a:t> First ever sub-regional meeting on  operative Marine meteorological products</a:t>
            </a:r>
          </a:p>
          <a:p>
            <a:pPr eaLnBrk="1" fontAlgn="auto" hangingPunct="1">
              <a:spcBef>
                <a:spcPct val="0"/>
              </a:spcBef>
              <a:spcAft>
                <a:spcPts val="0"/>
              </a:spcAft>
              <a:defRPr/>
            </a:pPr>
            <a:r>
              <a:rPr lang="en-US"/>
              <a:t> recognized and co-financed by WMO</a:t>
            </a:r>
          </a:p>
          <a:p>
            <a:pPr eaLnBrk="1" fontAlgn="auto" hangingPunct="1">
              <a:spcBef>
                <a:spcPct val="0"/>
              </a:spcBef>
              <a:spcAft>
                <a:spcPts val="0"/>
              </a:spcAft>
              <a:defRPr/>
            </a:pPr>
            <a:r>
              <a:rPr lang="en-US"/>
              <a:t>It serves as </a:t>
            </a:r>
            <a:r>
              <a:rPr lang="en-US" u="sng"/>
              <a:t>Pilot project </a:t>
            </a:r>
            <a:r>
              <a:rPr lang="en-US"/>
              <a:t>for future initiatives at Black sea area, Persian Gulf area</a:t>
            </a:r>
          </a:p>
          <a:p>
            <a:pPr eaLnBrk="1" fontAlgn="auto" hangingPunct="1">
              <a:spcBef>
                <a:spcPct val="0"/>
              </a:spcBef>
              <a:spcAft>
                <a:spcPts val="0"/>
              </a:spcAft>
              <a:defRPr/>
            </a:pPr>
            <a:endParaRPr lang="en-US"/>
          </a:p>
          <a:p>
            <a:pPr eaLnBrk="1" fontAlgn="auto" hangingPunct="1">
              <a:spcBef>
                <a:spcPct val="0"/>
              </a:spcBef>
              <a:spcAft>
                <a:spcPts val="0"/>
              </a:spcAft>
              <a:defRPr/>
            </a:pPr>
            <a:endParaRPr lang="en-US"/>
          </a:p>
          <a:p>
            <a:pPr eaLnBrk="1" fontAlgn="auto" hangingPunct="1">
              <a:spcBef>
                <a:spcPct val="0"/>
              </a:spcBef>
              <a:spcAft>
                <a:spcPts val="0"/>
              </a:spcAft>
              <a:defRPr/>
            </a:pPr>
            <a:r>
              <a:rPr lang="en-US"/>
              <a:t>Comments ob WEB portal:</a:t>
            </a:r>
          </a:p>
          <a:p>
            <a:pPr eaLnBrk="1" fontAlgn="auto" hangingPunct="1">
              <a:spcBef>
                <a:spcPct val="0"/>
              </a:spcBef>
              <a:spcAft>
                <a:spcPts val="0"/>
              </a:spcAft>
              <a:defRPr/>
            </a:pPr>
            <a:r>
              <a:rPr lang="en-US"/>
              <a:t>www.ammc.hr is alive portal, part of Croatian products, linked to meteorology  are already there</a:t>
            </a:r>
          </a:p>
          <a:p>
            <a:pPr eaLnBrk="1" fontAlgn="auto" hangingPunct="1">
              <a:spcBef>
                <a:spcPct val="0"/>
              </a:spcBef>
              <a:spcAft>
                <a:spcPts val="0"/>
              </a:spcAft>
              <a:defRPr/>
            </a:pPr>
            <a:endParaRPr lang="en-US"/>
          </a:p>
          <a:p>
            <a:pPr eaLnBrk="1" fontAlgn="auto" hangingPunct="1">
              <a:spcBef>
                <a:spcPct val="0"/>
              </a:spcBef>
              <a:spcAft>
                <a:spcPts val="0"/>
              </a:spcAft>
              <a:defRPr/>
            </a:pPr>
            <a:r>
              <a:rPr lang="en-US"/>
              <a:t>Comment on Partners Expert Team meeting, Split, October 2012:</a:t>
            </a:r>
          </a:p>
          <a:p>
            <a:pPr eaLnBrk="1" fontAlgn="auto" hangingPunct="1">
              <a:spcBef>
                <a:spcPct val="0"/>
              </a:spcBef>
              <a:spcAft>
                <a:spcPts val="0"/>
              </a:spcAft>
              <a:defRPr/>
            </a:pPr>
            <a:r>
              <a:rPr lang="en-US"/>
              <a:t>Primary goal is cooperation on Meteorology, Hydrology and Oceanography on Adriatic Sea Area </a:t>
            </a:r>
          </a:p>
          <a:p>
            <a:pPr eaLnBrk="1" fontAlgn="auto" hangingPunct="1">
              <a:spcBef>
                <a:spcPct val="0"/>
              </a:spcBef>
              <a:spcAft>
                <a:spcPts val="0"/>
              </a:spcAft>
              <a:buFontTx/>
              <a:buChar char="-"/>
              <a:defRPr/>
            </a:pPr>
            <a:r>
              <a:rPr lang="en-US"/>
              <a:t>Data and product inventory, academic and operative products</a:t>
            </a:r>
          </a:p>
          <a:p>
            <a:pPr eaLnBrk="1" fontAlgn="auto" hangingPunct="1">
              <a:spcBef>
                <a:spcPct val="0"/>
              </a:spcBef>
              <a:spcAft>
                <a:spcPts val="0"/>
              </a:spcAft>
              <a:buFontTx/>
              <a:buChar char="-"/>
              <a:defRPr/>
            </a:pPr>
            <a:r>
              <a:rPr lang="en-US"/>
              <a:t> sea tide, sea waves, sea currents and interaction of seal- atmosphere -rivers  are primary goals</a:t>
            </a:r>
          </a:p>
          <a:p>
            <a:pPr eaLnBrk="1" fontAlgn="auto" hangingPunct="1">
              <a:spcBef>
                <a:spcPct val="0"/>
              </a:spcBef>
              <a:spcAft>
                <a:spcPts val="0"/>
              </a:spcAft>
              <a:buFontTx/>
              <a:buChar char="-"/>
              <a:defRPr/>
            </a:pPr>
            <a:r>
              <a:rPr lang="en-US"/>
              <a:t> </a:t>
            </a:r>
            <a:r>
              <a:rPr lang="en-US" u="sng"/>
              <a:t>Oil split oceanographic models  for sea pollution scenarios </a:t>
            </a:r>
            <a:r>
              <a:rPr lang="en-US"/>
              <a:t>for Adriatic sea are also available but no 24/7/365 service exists,</a:t>
            </a:r>
          </a:p>
          <a:p>
            <a:pPr eaLnBrk="1" fontAlgn="auto" hangingPunct="1">
              <a:spcBef>
                <a:spcPct val="0"/>
              </a:spcBef>
              <a:spcAft>
                <a:spcPts val="0"/>
              </a:spcAft>
              <a:buFontTx/>
              <a:buChar char="-"/>
              <a:defRPr/>
            </a:pPr>
            <a:r>
              <a:rPr lang="en-US"/>
              <a:t>link with  sea-quality monitoring , part of EU regulatory  activity could be established in future</a:t>
            </a:r>
          </a:p>
          <a:p>
            <a:pPr eaLnBrk="1" fontAlgn="auto" hangingPunct="1">
              <a:spcBef>
                <a:spcPct val="0"/>
              </a:spcBef>
              <a:spcAft>
                <a:spcPts val="0"/>
              </a:spcAft>
              <a:defRPr/>
            </a:pPr>
            <a:endParaRPr lang="en-US"/>
          </a:p>
          <a:p>
            <a:pPr eaLnBrk="1" fontAlgn="auto" hangingPunct="1">
              <a:spcBef>
                <a:spcPct val="0"/>
              </a:spcBef>
              <a:spcAft>
                <a:spcPts val="0"/>
              </a:spcAft>
              <a:defRPr/>
            </a:pPr>
            <a:r>
              <a:rPr lang="en-US"/>
              <a:t>Discussion:</a:t>
            </a:r>
          </a:p>
          <a:p>
            <a:pPr eaLnBrk="1" fontAlgn="auto" hangingPunct="1">
              <a:spcBef>
                <a:spcPct val="0"/>
              </a:spcBef>
              <a:spcAft>
                <a:spcPts val="0"/>
              </a:spcAft>
              <a:defRPr/>
            </a:pPr>
            <a:r>
              <a:rPr lang="en-US">
                <a:solidFill>
                  <a:srgbClr val="000000"/>
                </a:solidFill>
              </a:rPr>
              <a:t>- Future link to Marine Pollution Emergency Response Support System for the high seas (MPERSS) ????</a:t>
            </a:r>
          </a:p>
          <a:p>
            <a:pPr eaLnBrk="1" fontAlgn="auto" hangingPunct="1">
              <a:spcBef>
                <a:spcPct val="0"/>
              </a:spcBef>
              <a:spcAft>
                <a:spcPts val="0"/>
              </a:spcAft>
              <a:buFontTx/>
              <a:buChar char="-"/>
              <a:defRPr/>
            </a:pPr>
            <a:r>
              <a:rPr lang="en-US" altLang="zh-CN"/>
              <a:t>AMMC Products should be at  higher resolution then existing products at  Global Maritime Distress &amp; Safety System (GMDSS)</a:t>
            </a:r>
          </a:p>
          <a:p>
            <a:pPr eaLnBrk="1" fontAlgn="auto" hangingPunct="1">
              <a:spcBef>
                <a:spcPct val="0"/>
              </a:spcBef>
              <a:spcAft>
                <a:spcPts val="0"/>
              </a:spcAft>
              <a:buFontTx/>
              <a:buChar char="-"/>
              <a:defRPr/>
            </a:pPr>
            <a:endParaRPr lang="en-US" altLang="zh-CN"/>
          </a:p>
          <a:p>
            <a:pPr eaLnBrk="1" fontAlgn="auto" hangingPunct="1">
              <a:spcBef>
                <a:spcPct val="0"/>
              </a:spcBef>
              <a:spcAft>
                <a:spcPts val="0"/>
              </a:spcAft>
              <a:defRPr/>
            </a:pPr>
            <a:endParaRPr lang="en-US" b="1">
              <a:solidFill>
                <a:srgbClr val="000000"/>
              </a:solidFill>
            </a:endParaRPr>
          </a:p>
          <a:p>
            <a:pPr eaLnBrk="1" fontAlgn="auto" hangingPunct="1">
              <a:spcBef>
                <a:spcPct val="0"/>
              </a:spcBef>
              <a:spcAft>
                <a:spcPts val="0"/>
              </a:spcAft>
              <a:defRPr/>
            </a:pPr>
            <a:endParaRPr lang="en-US"/>
          </a:p>
        </p:txBody>
      </p:sp>
      <p:sp>
        <p:nvSpPr>
          <p:cNvPr id="52229" name="Slide Number Placeholder 3"/>
          <p:cNvSpPr txBox="1">
            <a:spLocks noGrp="1"/>
          </p:cNvSpPr>
          <p:nvPr/>
        </p:nvSpPr>
        <p:spPr bwMode="auto">
          <a:xfrm>
            <a:off x="3883852" y="868533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2" tIns="44906" rIns="89812" bIns="44906" anchor="b"/>
          <a:lstStyle>
            <a:lvl1pPr defTabSz="898525" eaLnBrk="0" hangingPunct="0">
              <a:defRPr>
                <a:solidFill>
                  <a:schemeClr val="tx1"/>
                </a:solidFill>
                <a:latin typeface="Arial" charset="0"/>
                <a:cs typeface="Arial" charset="0"/>
              </a:defRPr>
            </a:lvl1pPr>
            <a:lvl2pPr marL="742950" indent="-285750" defTabSz="898525" eaLnBrk="0" hangingPunct="0">
              <a:defRPr>
                <a:solidFill>
                  <a:schemeClr val="tx1"/>
                </a:solidFill>
                <a:latin typeface="Arial" charset="0"/>
                <a:cs typeface="Arial" charset="0"/>
              </a:defRPr>
            </a:lvl2pPr>
            <a:lvl3pPr marL="1143000" indent="-228600" defTabSz="898525" eaLnBrk="0" hangingPunct="0">
              <a:defRPr>
                <a:solidFill>
                  <a:schemeClr val="tx1"/>
                </a:solidFill>
                <a:latin typeface="Arial" charset="0"/>
                <a:cs typeface="Arial" charset="0"/>
              </a:defRPr>
            </a:lvl3pPr>
            <a:lvl4pPr marL="1600200" indent="-228600" defTabSz="898525" eaLnBrk="0" hangingPunct="0">
              <a:defRPr>
                <a:solidFill>
                  <a:schemeClr val="tx1"/>
                </a:solidFill>
                <a:latin typeface="Arial" charset="0"/>
                <a:cs typeface="Arial" charset="0"/>
              </a:defRPr>
            </a:lvl4pPr>
            <a:lvl5pPr marL="2057400" indent="-228600" defTabSz="898525" eaLnBrk="0" hangingPunct="0">
              <a:defRPr>
                <a:solidFill>
                  <a:schemeClr val="tx1"/>
                </a:solidFill>
                <a:latin typeface="Arial" charset="0"/>
                <a:cs typeface="Arial" charset="0"/>
              </a:defRPr>
            </a:lvl5pPr>
            <a:lvl6pPr marL="2514600" indent="-228600" defTabSz="898525" eaLnBrk="0" fontAlgn="base" hangingPunct="0">
              <a:spcBef>
                <a:spcPct val="0"/>
              </a:spcBef>
              <a:spcAft>
                <a:spcPct val="0"/>
              </a:spcAft>
              <a:defRPr>
                <a:solidFill>
                  <a:schemeClr val="tx1"/>
                </a:solidFill>
                <a:latin typeface="Arial" charset="0"/>
                <a:cs typeface="Arial" charset="0"/>
              </a:defRPr>
            </a:lvl6pPr>
            <a:lvl7pPr marL="2971800" indent="-228600" defTabSz="898525" eaLnBrk="0" fontAlgn="base" hangingPunct="0">
              <a:spcBef>
                <a:spcPct val="0"/>
              </a:spcBef>
              <a:spcAft>
                <a:spcPct val="0"/>
              </a:spcAft>
              <a:defRPr>
                <a:solidFill>
                  <a:schemeClr val="tx1"/>
                </a:solidFill>
                <a:latin typeface="Arial" charset="0"/>
                <a:cs typeface="Arial" charset="0"/>
              </a:defRPr>
            </a:lvl7pPr>
            <a:lvl8pPr marL="3429000" indent="-228600" defTabSz="898525" eaLnBrk="0" fontAlgn="base" hangingPunct="0">
              <a:spcBef>
                <a:spcPct val="0"/>
              </a:spcBef>
              <a:spcAft>
                <a:spcPct val="0"/>
              </a:spcAft>
              <a:defRPr>
                <a:solidFill>
                  <a:schemeClr val="tx1"/>
                </a:solidFill>
                <a:latin typeface="Arial" charset="0"/>
                <a:cs typeface="Arial" charset="0"/>
              </a:defRPr>
            </a:lvl8pPr>
            <a:lvl9pPr marL="3886200" indent="-228600" defTabSz="898525" eaLnBrk="0" fontAlgn="base" hangingPunct="0">
              <a:spcBef>
                <a:spcPct val="0"/>
              </a:spcBef>
              <a:spcAft>
                <a:spcPct val="0"/>
              </a:spcAft>
              <a:defRPr>
                <a:solidFill>
                  <a:schemeClr val="tx1"/>
                </a:solidFill>
                <a:latin typeface="Arial" charset="0"/>
                <a:cs typeface="Arial" charset="0"/>
              </a:defRPr>
            </a:lvl9pPr>
          </a:lstStyle>
          <a:p>
            <a:pPr algn="r" eaLnBrk="1" hangingPunct="1"/>
            <a:fld id="{19349CE9-3A78-449A-B525-A71F8373BF4F}" type="slidenum">
              <a:rPr lang="hr-HR" altLang="sr-Latn-RS" sz="1200">
                <a:latin typeface="Calibri" pitchFamily="34" charset="0"/>
              </a:rPr>
              <a:pPr algn="r" eaLnBrk="1" hangingPunct="1"/>
              <a:t>10</a:t>
            </a:fld>
            <a:endParaRPr lang="hr-HR" altLang="sr-Latn-R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9AA78-8E24-43FE-A34F-F9FC4B6A7481}" type="slidenum">
              <a:rPr lang="hr-HR" smtClean="0"/>
              <a:pPr fontAlgn="base">
                <a:spcBef>
                  <a:spcPct val="0"/>
                </a:spcBef>
                <a:spcAft>
                  <a:spcPct val="0"/>
                </a:spcAft>
                <a:defRPr/>
              </a:pPr>
              <a:t>11</a:t>
            </a:fld>
            <a:endParaRPr lang="hr-HR" smtClean="0"/>
          </a:p>
        </p:txBody>
      </p:sp>
      <p:sp>
        <p:nvSpPr>
          <p:cNvPr id="532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p:txBody>
          <a:bodyPr/>
          <a:lstStyle/>
          <a:p>
            <a:pPr eaLnBrk="1" fontAlgn="auto" hangingPunct="1">
              <a:spcBef>
                <a:spcPct val="0"/>
              </a:spcBef>
              <a:spcAft>
                <a:spcPts val="0"/>
              </a:spcAft>
              <a:defRPr/>
            </a:pPr>
            <a:r>
              <a:rPr lang="hr-HR" u="sng">
                <a:cs typeface="Arial" charset="0"/>
              </a:rPr>
              <a:t>Suggested corresponding text:</a:t>
            </a:r>
          </a:p>
          <a:p>
            <a:pPr eaLnBrk="1" fontAlgn="auto" hangingPunct="1">
              <a:spcBef>
                <a:spcPct val="0"/>
              </a:spcBef>
              <a:spcAft>
                <a:spcPts val="0"/>
              </a:spcAft>
              <a:defRPr/>
            </a:pPr>
            <a:endParaRPr lang="hr-HR"/>
          </a:p>
          <a:p>
            <a:pPr eaLnBrk="1" fontAlgn="auto" hangingPunct="1">
              <a:spcBef>
                <a:spcPct val="0"/>
              </a:spcBef>
              <a:spcAft>
                <a:spcPts val="0"/>
              </a:spcAft>
              <a:defRPr/>
            </a:pPr>
            <a:r>
              <a:rPr lang="hr-HR"/>
              <a:t>Currently, activities on establishing  of the Adriatic marine meteorological centre are concentrated in completing the administrative and technical procedures needed for the approval of  the WIS center by the World Meteorological organization as well as the </a:t>
            </a:r>
            <a:r>
              <a:rPr lang="en-US"/>
              <a:t>Joint Commission for Oceanography and Marine Meteorology</a:t>
            </a:r>
            <a:r>
              <a:rPr lang="hr-HR"/>
              <a:t>. </a:t>
            </a:r>
            <a:r>
              <a:rPr lang="en-US"/>
              <a:t> </a:t>
            </a:r>
            <a:r>
              <a:rPr lang="hr-HR"/>
              <a:t>We have also organized two workshops for all interested national and international stakeholders where action plan for the period 2012-2014 is agreed.</a:t>
            </a:r>
          </a:p>
          <a:p>
            <a:pPr eaLnBrk="1" fontAlgn="auto" hangingPunct="1">
              <a:spcBef>
                <a:spcPct val="0"/>
              </a:spcBef>
              <a:spcAft>
                <a:spcPts val="0"/>
              </a:spcAft>
              <a:defRPr/>
            </a:pPr>
            <a:endParaRPr lang="hr-HR"/>
          </a:p>
          <a:p>
            <a:pPr eaLnBrk="1" fontAlgn="auto" hangingPunct="1">
              <a:spcBef>
                <a:spcPct val="0"/>
              </a:spcBef>
              <a:spcAft>
                <a:spcPts val="0"/>
              </a:spcAft>
              <a:defRPr/>
            </a:pPr>
            <a:r>
              <a:rPr lang="hr-HR"/>
              <a:t>Meteorological and Hydrological Service of Croatia has also implemented WEB portal  </a:t>
            </a:r>
            <a:r>
              <a:rPr lang="en-US" b="1">
                <a:solidFill>
                  <a:srgbClr val="000066"/>
                </a:solidFill>
                <a:effectLst>
                  <a:outerShdw blurRad="38100" dist="38100" dir="2700000" algn="tl">
                    <a:srgbClr val="C0C0C0"/>
                  </a:outerShdw>
                </a:effectLst>
                <a:latin typeface="Arial Narrow" pitchFamily="34" charset="0"/>
                <a:hlinkClick r:id="rId3"/>
              </a:rPr>
              <a:t>www.ammc.hr</a:t>
            </a:r>
            <a:r>
              <a:rPr lang="hr-HR" b="1">
                <a:solidFill>
                  <a:srgbClr val="000066"/>
                </a:solidFill>
                <a:effectLst>
                  <a:outerShdw blurRad="38100" dist="38100" dir="2700000" algn="tl">
                    <a:srgbClr val="C0C0C0"/>
                  </a:outerShdw>
                </a:effectLst>
                <a:latin typeface="Arial Narrow" pitchFamily="34" charset="0"/>
              </a:rPr>
              <a:t> </a:t>
            </a:r>
            <a:r>
              <a:rPr lang="hr-HR">
                <a:solidFill>
                  <a:srgbClr val="000066"/>
                </a:solidFill>
                <a:effectLst>
                  <a:outerShdw blurRad="38100" dist="38100" dir="2700000" algn="tl">
                    <a:srgbClr val="C0C0C0"/>
                  </a:outerShdw>
                </a:effectLst>
                <a:latin typeface="Arial Narrow" pitchFamily="34" charset="0"/>
              </a:rPr>
              <a:t>which looks like this:::, but is still in the test phase.</a:t>
            </a:r>
            <a:endParaRPr lang="hr-HR"/>
          </a:p>
          <a:p>
            <a:pPr eaLnBrk="1" fontAlgn="auto" hangingPunct="1">
              <a:spcBef>
                <a:spcPct val="0"/>
              </a:spcBef>
              <a:spcAft>
                <a:spcPts val="0"/>
              </a:spcAft>
              <a:defRPr/>
            </a:pPr>
            <a:endParaRPr lang="hr-HR"/>
          </a:p>
          <a:p>
            <a:pPr eaLnBrk="1" fontAlgn="auto" hangingPunct="1">
              <a:spcBef>
                <a:spcPct val="0"/>
              </a:spcBef>
              <a:spcAft>
                <a:spcPts val="0"/>
              </a:spcAft>
              <a:defRPr/>
            </a:pPr>
            <a:endParaRPr lang="hr-HR"/>
          </a:p>
          <a:p>
            <a:pPr eaLnBrk="1" fontAlgn="auto" hangingPunct="1">
              <a:spcBef>
                <a:spcPct val="0"/>
              </a:spcBef>
              <a:spcAft>
                <a:spcPts val="0"/>
              </a:spcAft>
              <a:defRPr/>
            </a:pPr>
            <a:endParaRPr lang="hr-HR"/>
          </a:p>
          <a:p>
            <a:pPr eaLnBrk="1" fontAlgn="auto" hangingPunct="1">
              <a:spcBef>
                <a:spcPct val="0"/>
              </a:spcBef>
              <a:spcAft>
                <a:spcPts val="0"/>
              </a:spcAft>
              <a:defRPr/>
            </a:pPr>
            <a:r>
              <a:rPr lang="en-US"/>
              <a:t>Comments on WMO kick-off meeting:</a:t>
            </a:r>
          </a:p>
          <a:p>
            <a:pPr eaLnBrk="1" fontAlgn="auto" hangingPunct="1">
              <a:spcBef>
                <a:spcPct val="0"/>
              </a:spcBef>
              <a:spcAft>
                <a:spcPts val="0"/>
              </a:spcAft>
              <a:defRPr/>
            </a:pPr>
            <a:r>
              <a:rPr lang="en-US"/>
              <a:t> First ever sub-regional meeting on  operative Marine meteorological products</a:t>
            </a:r>
          </a:p>
          <a:p>
            <a:pPr eaLnBrk="1" fontAlgn="auto" hangingPunct="1">
              <a:spcBef>
                <a:spcPct val="0"/>
              </a:spcBef>
              <a:spcAft>
                <a:spcPts val="0"/>
              </a:spcAft>
              <a:defRPr/>
            </a:pPr>
            <a:r>
              <a:rPr lang="en-US"/>
              <a:t> recognized and co-financed by WMO</a:t>
            </a:r>
          </a:p>
          <a:p>
            <a:pPr eaLnBrk="1" fontAlgn="auto" hangingPunct="1">
              <a:spcBef>
                <a:spcPct val="0"/>
              </a:spcBef>
              <a:spcAft>
                <a:spcPts val="0"/>
              </a:spcAft>
              <a:defRPr/>
            </a:pPr>
            <a:r>
              <a:rPr lang="en-US"/>
              <a:t>It serves as </a:t>
            </a:r>
            <a:r>
              <a:rPr lang="en-US" u="sng"/>
              <a:t>Pilot project </a:t>
            </a:r>
            <a:r>
              <a:rPr lang="en-US"/>
              <a:t>for future initiatives at Black sea area, Persian Gulf area</a:t>
            </a:r>
          </a:p>
          <a:p>
            <a:pPr eaLnBrk="1" fontAlgn="auto" hangingPunct="1">
              <a:spcBef>
                <a:spcPct val="0"/>
              </a:spcBef>
              <a:spcAft>
                <a:spcPts val="0"/>
              </a:spcAft>
              <a:defRPr/>
            </a:pPr>
            <a:endParaRPr lang="en-US"/>
          </a:p>
          <a:p>
            <a:pPr eaLnBrk="1" fontAlgn="auto" hangingPunct="1">
              <a:spcBef>
                <a:spcPct val="0"/>
              </a:spcBef>
              <a:spcAft>
                <a:spcPts val="0"/>
              </a:spcAft>
              <a:defRPr/>
            </a:pPr>
            <a:endParaRPr lang="en-US"/>
          </a:p>
          <a:p>
            <a:pPr eaLnBrk="1" fontAlgn="auto" hangingPunct="1">
              <a:spcBef>
                <a:spcPct val="0"/>
              </a:spcBef>
              <a:spcAft>
                <a:spcPts val="0"/>
              </a:spcAft>
              <a:defRPr/>
            </a:pPr>
            <a:r>
              <a:rPr lang="en-US"/>
              <a:t>Comments ob WEB portal:</a:t>
            </a:r>
          </a:p>
          <a:p>
            <a:pPr eaLnBrk="1" fontAlgn="auto" hangingPunct="1">
              <a:spcBef>
                <a:spcPct val="0"/>
              </a:spcBef>
              <a:spcAft>
                <a:spcPts val="0"/>
              </a:spcAft>
              <a:defRPr/>
            </a:pPr>
            <a:r>
              <a:rPr lang="en-US"/>
              <a:t>www.ammc.hr is alive portal, part of Croatian products, linked to meteorology  are already there</a:t>
            </a:r>
          </a:p>
          <a:p>
            <a:pPr eaLnBrk="1" fontAlgn="auto" hangingPunct="1">
              <a:spcBef>
                <a:spcPct val="0"/>
              </a:spcBef>
              <a:spcAft>
                <a:spcPts val="0"/>
              </a:spcAft>
              <a:defRPr/>
            </a:pPr>
            <a:endParaRPr lang="en-US"/>
          </a:p>
          <a:p>
            <a:pPr eaLnBrk="1" fontAlgn="auto" hangingPunct="1">
              <a:spcBef>
                <a:spcPct val="0"/>
              </a:spcBef>
              <a:spcAft>
                <a:spcPts val="0"/>
              </a:spcAft>
              <a:defRPr/>
            </a:pPr>
            <a:r>
              <a:rPr lang="en-US"/>
              <a:t>Comment on Partners Expert Team meeting, Split, October 2012:</a:t>
            </a:r>
          </a:p>
          <a:p>
            <a:pPr eaLnBrk="1" fontAlgn="auto" hangingPunct="1">
              <a:spcBef>
                <a:spcPct val="0"/>
              </a:spcBef>
              <a:spcAft>
                <a:spcPts val="0"/>
              </a:spcAft>
              <a:defRPr/>
            </a:pPr>
            <a:r>
              <a:rPr lang="en-US"/>
              <a:t>Primary goal is cooperation on Meteorology, Hydrology and Oceanography on Adriatic Sea Area </a:t>
            </a:r>
          </a:p>
          <a:p>
            <a:pPr eaLnBrk="1" fontAlgn="auto" hangingPunct="1">
              <a:spcBef>
                <a:spcPct val="0"/>
              </a:spcBef>
              <a:spcAft>
                <a:spcPts val="0"/>
              </a:spcAft>
              <a:buFontTx/>
              <a:buChar char="-"/>
              <a:defRPr/>
            </a:pPr>
            <a:r>
              <a:rPr lang="en-US"/>
              <a:t>Data and product inventory, academic and operative products</a:t>
            </a:r>
          </a:p>
          <a:p>
            <a:pPr eaLnBrk="1" fontAlgn="auto" hangingPunct="1">
              <a:spcBef>
                <a:spcPct val="0"/>
              </a:spcBef>
              <a:spcAft>
                <a:spcPts val="0"/>
              </a:spcAft>
              <a:buFontTx/>
              <a:buChar char="-"/>
              <a:defRPr/>
            </a:pPr>
            <a:r>
              <a:rPr lang="en-US"/>
              <a:t> sea tide, sea waves, sea currents and interaction of seal- atmosphere -rivers  are primary goals</a:t>
            </a:r>
          </a:p>
          <a:p>
            <a:pPr eaLnBrk="1" fontAlgn="auto" hangingPunct="1">
              <a:spcBef>
                <a:spcPct val="0"/>
              </a:spcBef>
              <a:spcAft>
                <a:spcPts val="0"/>
              </a:spcAft>
              <a:buFontTx/>
              <a:buChar char="-"/>
              <a:defRPr/>
            </a:pPr>
            <a:r>
              <a:rPr lang="en-US"/>
              <a:t> </a:t>
            </a:r>
            <a:r>
              <a:rPr lang="en-US" u="sng"/>
              <a:t>Oil split oceanographic models  for sea pollution scenarios </a:t>
            </a:r>
            <a:r>
              <a:rPr lang="en-US"/>
              <a:t>for Adriatic sea are also available but no 24/7/365 service exists,</a:t>
            </a:r>
          </a:p>
          <a:p>
            <a:pPr eaLnBrk="1" fontAlgn="auto" hangingPunct="1">
              <a:spcBef>
                <a:spcPct val="0"/>
              </a:spcBef>
              <a:spcAft>
                <a:spcPts val="0"/>
              </a:spcAft>
              <a:buFontTx/>
              <a:buChar char="-"/>
              <a:defRPr/>
            </a:pPr>
            <a:r>
              <a:rPr lang="en-US"/>
              <a:t>link with  sea-quality monitoring , part of EU regulatory  activity could be established in future</a:t>
            </a:r>
          </a:p>
          <a:p>
            <a:pPr eaLnBrk="1" fontAlgn="auto" hangingPunct="1">
              <a:spcBef>
                <a:spcPct val="0"/>
              </a:spcBef>
              <a:spcAft>
                <a:spcPts val="0"/>
              </a:spcAft>
              <a:defRPr/>
            </a:pPr>
            <a:endParaRPr lang="en-US"/>
          </a:p>
          <a:p>
            <a:pPr eaLnBrk="1" fontAlgn="auto" hangingPunct="1">
              <a:spcBef>
                <a:spcPct val="0"/>
              </a:spcBef>
              <a:spcAft>
                <a:spcPts val="0"/>
              </a:spcAft>
              <a:defRPr/>
            </a:pPr>
            <a:r>
              <a:rPr lang="en-US"/>
              <a:t>Discussion:</a:t>
            </a:r>
          </a:p>
          <a:p>
            <a:pPr eaLnBrk="1" fontAlgn="auto" hangingPunct="1">
              <a:spcBef>
                <a:spcPct val="0"/>
              </a:spcBef>
              <a:spcAft>
                <a:spcPts val="0"/>
              </a:spcAft>
              <a:defRPr/>
            </a:pPr>
            <a:r>
              <a:rPr lang="en-US">
                <a:solidFill>
                  <a:srgbClr val="000000"/>
                </a:solidFill>
              </a:rPr>
              <a:t>- Future link to Marine Pollution Emergency Response Support System for the high seas (MPERSS) ????</a:t>
            </a:r>
          </a:p>
          <a:p>
            <a:pPr eaLnBrk="1" fontAlgn="auto" hangingPunct="1">
              <a:spcBef>
                <a:spcPct val="0"/>
              </a:spcBef>
              <a:spcAft>
                <a:spcPts val="0"/>
              </a:spcAft>
              <a:buFontTx/>
              <a:buChar char="-"/>
              <a:defRPr/>
            </a:pPr>
            <a:r>
              <a:rPr lang="en-US" altLang="zh-CN"/>
              <a:t>AMMC Products should be at  higher resolution then existing products at  Global Maritime Distress &amp; Safety System (GMDSS)</a:t>
            </a:r>
          </a:p>
          <a:p>
            <a:pPr eaLnBrk="1" fontAlgn="auto" hangingPunct="1">
              <a:spcBef>
                <a:spcPct val="0"/>
              </a:spcBef>
              <a:spcAft>
                <a:spcPts val="0"/>
              </a:spcAft>
              <a:buFontTx/>
              <a:buChar char="-"/>
              <a:defRPr/>
            </a:pPr>
            <a:endParaRPr lang="en-US" altLang="zh-CN"/>
          </a:p>
          <a:p>
            <a:pPr eaLnBrk="1" fontAlgn="auto" hangingPunct="1">
              <a:spcBef>
                <a:spcPct val="0"/>
              </a:spcBef>
              <a:spcAft>
                <a:spcPts val="0"/>
              </a:spcAft>
              <a:defRPr/>
            </a:pPr>
            <a:endParaRPr lang="en-US" b="1">
              <a:solidFill>
                <a:srgbClr val="000000"/>
              </a:solidFill>
            </a:endParaRPr>
          </a:p>
          <a:p>
            <a:pPr eaLnBrk="1" fontAlgn="auto" hangingPunct="1">
              <a:spcBef>
                <a:spcPct val="0"/>
              </a:spcBef>
              <a:spcAft>
                <a:spcPts val="0"/>
              </a:spcAft>
              <a:defRPr/>
            </a:pPr>
            <a:endParaRPr lang="en-US"/>
          </a:p>
        </p:txBody>
      </p:sp>
      <p:sp>
        <p:nvSpPr>
          <p:cNvPr id="53253" name="Slide Number Placeholder 3"/>
          <p:cNvSpPr txBox="1">
            <a:spLocks noGrp="1"/>
          </p:cNvSpPr>
          <p:nvPr/>
        </p:nvSpPr>
        <p:spPr bwMode="auto">
          <a:xfrm>
            <a:off x="3883852" y="868533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12" tIns="44906" rIns="89812" bIns="44906" anchor="b"/>
          <a:lstStyle>
            <a:lvl1pPr defTabSz="898525" eaLnBrk="0" hangingPunct="0">
              <a:defRPr>
                <a:solidFill>
                  <a:schemeClr val="tx1"/>
                </a:solidFill>
                <a:latin typeface="Arial" charset="0"/>
                <a:cs typeface="Arial" charset="0"/>
              </a:defRPr>
            </a:lvl1pPr>
            <a:lvl2pPr marL="742950" indent="-285750" defTabSz="898525" eaLnBrk="0" hangingPunct="0">
              <a:defRPr>
                <a:solidFill>
                  <a:schemeClr val="tx1"/>
                </a:solidFill>
                <a:latin typeface="Arial" charset="0"/>
                <a:cs typeface="Arial" charset="0"/>
              </a:defRPr>
            </a:lvl2pPr>
            <a:lvl3pPr marL="1143000" indent="-228600" defTabSz="898525" eaLnBrk="0" hangingPunct="0">
              <a:defRPr>
                <a:solidFill>
                  <a:schemeClr val="tx1"/>
                </a:solidFill>
                <a:latin typeface="Arial" charset="0"/>
                <a:cs typeface="Arial" charset="0"/>
              </a:defRPr>
            </a:lvl3pPr>
            <a:lvl4pPr marL="1600200" indent="-228600" defTabSz="898525" eaLnBrk="0" hangingPunct="0">
              <a:defRPr>
                <a:solidFill>
                  <a:schemeClr val="tx1"/>
                </a:solidFill>
                <a:latin typeface="Arial" charset="0"/>
                <a:cs typeface="Arial" charset="0"/>
              </a:defRPr>
            </a:lvl4pPr>
            <a:lvl5pPr marL="2057400" indent="-228600" defTabSz="898525" eaLnBrk="0" hangingPunct="0">
              <a:defRPr>
                <a:solidFill>
                  <a:schemeClr val="tx1"/>
                </a:solidFill>
                <a:latin typeface="Arial" charset="0"/>
                <a:cs typeface="Arial" charset="0"/>
              </a:defRPr>
            </a:lvl5pPr>
            <a:lvl6pPr marL="2514600" indent="-228600" defTabSz="898525" eaLnBrk="0" fontAlgn="base" hangingPunct="0">
              <a:spcBef>
                <a:spcPct val="0"/>
              </a:spcBef>
              <a:spcAft>
                <a:spcPct val="0"/>
              </a:spcAft>
              <a:defRPr>
                <a:solidFill>
                  <a:schemeClr val="tx1"/>
                </a:solidFill>
                <a:latin typeface="Arial" charset="0"/>
                <a:cs typeface="Arial" charset="0"/>
              </a:defRPr>
            </a:lvl6pPr>
            <a:lvl7pPr marL="2971800" indent="-228600" defTabSz="898525" eaLnBrk="0" fontAlgn="base" hangingPunct="0">
              <a:spcBef>
                <a:spcPct val="0"/>
              </a:spcBef>
              <a:spcAft>
                <a:spcPct val="0"/>
              </a:spcAft>
              <a:defRPr>
                <a:solidFill>
                  <a:schemeClr val="tx1"/>
                </a:solidFill>
                <a:latin typeface="Arial" charset="0"/>
                <a:cs typeface="Arial" charset="0"/>
              </a:defRPr>
            </a:lvl7pPr>
            <a:lvl8pPr marL="3429000" indent="-228600" defTabSz="898525" eaLnBrk="0" fontAlgn="base" hangingPunct="0">
              <a:spcBef>
                <a:spcPct val="0"/>
              </a:spcBef>
              <a:spcAft>
                <a:spcPct val="0"/>
              </a:spcAft>
              <a:defRPr>
                <a:solidFill>
                  <a:schemeClr val="tx1"/>
                </a:solidFill>
                <a:latin typeface="Arial" charset="0"/>
                <a:cs typeface="Arial" charset="0"/>
              </a:defRPr>
            </a:lvl8pPr>
            <a:lvl9pPr marL="3886200" indent="-228600" defTabSz="898525" eaLnBrk="0" fontAlgn="base" hangingPunct="0">
              <a:spcBef>
                <a:spcPct val="0"/>
              </a:spcBef>
              <a:spcAft>
                <a:spcPct val="0"/>
              </a:spcAft>
              <a:defRPr>
                <a:solidFill>
                  <a:schemeClr val="tx1"/>
                </a:solidFill>
                <a:latin typeface="Arial" charset="0"/>
                <a:cs typeface="Arial" charset="0"/>
              </a:defRPr>
            </a:lvl9pPr>
          </a:lstStyle>
          <a:p>
            <a:pPr algn="r" eaLnBrk="1" hangingPunct="1"/>
            <a:fld id="{5EA0CE23-ADD2-462A-A69F-704381319BF5}" type="slidenum">
              <a:rPr lang="hr-HR" altLang="sr-Latn-RS" sz="1200">
                <a:latin typeface="Calibri" pitchFamily="34" charset="0"/>
              </a:rPr>
              <a:pPr algn="r" eaLnBrk="1" hangingPunct="1"/>
              <a:t>11</a:t>
            </a:fld>
            <a:endParaRPr lang="hr-HR" altLang="sr-Latn-R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D0BFC-57A5-4D1D-BA35-364047E252A4}" type="slidenum">
              <a:rPr lang="en-US" smtClean="0"/>
              <a:t>16</a:t>
            </a:fld>
            <a:endParaRPr lang="en-US" dirty="0"/>
          </a:p>
        </p:txBody>
      </p:sp>
    </p:spTree>
    <p:extLst>
      <p:ext uri="{BB962C8B-B14F-4D97-AF65-F5344CB8AC3E}">
        <p14:creationId xmlns:p14="http://schemas.microsoft.com/office/powerpoint/2010/main" val="118217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24F75-EFAC-41F0-9F2A-4110EA2E711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137662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24F75-EFAC-41F0-9F2A-4110EA2E711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296660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24F75-EFAC-41F0-9F2A-4110EA2E711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208898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hr-HR"/>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fld id="{C95C50E7-787D-4A25-A64C-97814292956B}" type="datetime1">
              <a:rPr lang="hr-HR"/>
              <a:pPr>
                <a:defRPr/>
              </a:pPr>
              <a:t>5.9.2016.</a:t>
            </a:fld>
            <a:endParaRPr lang="hr-HR"/>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pPr>
              <a:defRPr/>
            </a:pPr>
            <a:fld id="{2B0D9DE5-368E-4A2B-8844-C7A3C5CBE20C}" type="slidenum">
              <a:rPr lang="hr-HR"/>
              <a:pPr>
                <a:defRPr/>
              </a:pPr>
              <a:t>‹#›</a:t>
            </a:fld>
            <a:endParaRPr lang="hr-HR"/>
          </a:p>
        </p:txBody>
      </p:sp>
      <p:sp>
        <p:nvSpPr>
          <p:cNvPr id="9" name="Footer Placeholder 8"/>
          <p:cNvSpPr>
            <a:spLocks noGrp="1"/>
          </p:cNvSpPr>
          <p:nvPr>
            <p:ph type="ftr" sz="quarter" idx="12"/>
          </p:nvPr>
        </p:nvSpPr>
        <p:spPr>
          <a:xfrm>
            <a:off x="468313" y="6237288"/>
            <a:ext cx="7920037" cy="431800"/>
          </a:xfrm>
        </p:spPr>
        <p:txBody>
          <a:bodyPr/>
          <a:lstStyle>
            <a:lvl1pPr>
              <a:defRPr/>
            </a:lvl1pPr>
          </a:lstStyle>
          <a:p>
            <a:pPr>
              <a:defRPr/>
            </a:pPr>
            <a:r>
              <a:rPr lang="en-US" dirty="0"/>
              <a:t>WMO RA VI WIGOS Workshop, Madrid,  6-8 May 2013</a:t>
            </a:r>
            <a:endParaRPr lang="en-GB" dirty="0"/>
          </a:p>
        </p:txBody>
      </p:sp>
    </p:spTree>
    <p:extLst>
      <p:ext uri="{BB962C8B-B14F-4D97-AF65-F5344CB8AC3E}">
        <p14:creationId xmlns:p14="http://schemas.microsoft.com/office/powerpoint/2010/main" val="26947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hr-H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hr-H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8840B74C-70F4-4F28-B305-13D0E0BD45D5}" type="slidenum">
              <a:rPr lang="hr-HR"/>
              <a:pPr>
                <a:defRPr/>
              </a:pPr>
              <a:t>‹#›</a:t>
            </a:fld>
            <a:endParaRPr lang="hr-HR"/>
          </a:p>
        </p:txBody>
      </p:sp>
    </p:spTree>
    <p:extLst>
      <p:ext uri="{BB962C8B-B14F-4D97-AF65-F5344CB8AC3E}">
        <p14:creationId xmlns:p14="http://schemas.microsoft.com/office/powerpoint/2010/main" val="231542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24F75-EFAC-41F0-9F2A-4110EA2E711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368492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24F75-EFAC-41F0-9F2A-4110EA2E7114}" type="datetimeFigureOut">
              <a:rPr lang="en-US" smtClean="0"/>
              <a:t>9/5/2016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52684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24F75-EFAC-41F0-9F2A-4110EA2E7114}"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162681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24F75-EFAC-41F0-9F2A-4110EA2E7114}" type="datetimeFigureOut">
              <a:rPr lang="en-US" smtClean="0"/>
              <a:t>9/5/2016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59917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24F75-EFAC-41F0-9F2A-4110EA2E7114}" type="datetimeFigureOut">
              <a:rPr lang="en-US" smtClean="0"/>
              <a:t>9/5/2016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425510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24F75-EFAC-41F0-9F2A-4110EA2E7114}" type="datetimeFigureOut">
              <a:rPr lang="en-US" smtClean="0"/>
              <a:t>9/5/2016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169768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24F75-EFAC-41F0-9F2A-4110EA2E7114}"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42456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24F75-EFAC-41F0-9F2A-4110EA2E7114}" type="datetimeFigureOut">
              <a:rPr lang="en-US" smtClean="0"/>
              <a:t>9/5/2016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B9E22-35C3-4548-8D19-B02CE4DE502C}" type="slidenum">
              <a:rPr lang="en-US" smtClean="0"/>
              <a:t>‹#›</a:t>
            </a:fld>
            <a:endParaRPr lang="en-US"/>
          </a:p>
        </p:txBody>
      </p:sp>
    </p:spTree>
    <p:extLst>
      <p:ext uri="{BB962C8B-B14F-4D97-AF65-F5344CB8AC3E}">
        <p14:creationId xmlns:p14="http://schemas.microsoft.com/office/powerpoint/2010/main" val="383110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24F75-EFAC-41F0-9F2A-4110EA2E7114}" type="datetimeFigureOut">
              <a:rPr lang="en-US" smtClean="0"/>
              <a:t>9/5/2016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B9E22-35C3-4548-8D19-B02CE4DE502C}" type="slidenum">
              <a:rPr lang="en-US" smtClean="0"/>
              <a:t>‹#›</a:t>
            </a:fld>
            <a:endParaRPr lang="en-US"/>
          </a:p>
        </p:txBody>
      </p:sp>
    </p:spTree>
    <p:extLst>
      <p:ext uri="{BB962C8B-B14F-4D97-AF65-F5344CB8AC3E}">
        <p14:creationId xmlns:p14="http://schemas.microsoft.com/office/powerpoint/2010/main" val="180116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teo.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8.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oleObject" Target="../embeddings/oleObject7.bin"/><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dirty="0" smtClean="0"/>
              <a:t>AMMC as DCPC WIS/WIGOS </a:t>
            </a:r>
            <a:br>
              <a:rPr lang="hr-HR" dirty="0" smtClean="0"/>
            </a:br>
            <a:r>
              <a:rPr lang="hr-HR" dirty="0" smtClean="0"/>
              <a:t>for the benefit of maritime services</a:t>
            </a:r>
            <a:br>
              <a:rPr lang="hr-HR"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hr-HR" smtClean="0"/>
              <a:t>Dijana Klarić</a:t>
            </a:r>
          </a:p>
          <a:p>
            <a:r>
              <a:rPr lang="hr-HR" smtClean="0"/>
              <a:t>AMMC project manager</a:t>
            </a:r>
          </a:p>
          <a:p>
            <a:r>
              <a:rPr lang="hr-HR" smtClean="0"/>
              <a:t>DHMZ  </a:t>
            </a:r>
          </a:p>
          <a:p>
            <a:r>
              <a:rPr lang="hr-HR" smtClean="0">
                <a:hlinkClick r:id="rId2"/>
              </a:rPr>
              <a:t>www.meteo.hr</a:t>
            </a:r>
            <a:endParaRPr lang="hr-HR" smtClean="0"/>
          </a:p>
          <a:p>
            <a:r>
              <a:rPr lang="hr-HR" smtClean="0"/>
              <a:t>dijana@cirus.dhz.hr</a:t>
            </a:r>
          </a:p>
          <a:p>
            <a:endParaRPr lang="hr-HR" smtClean="0"/>
          </a:p>
          <a:p>
            <a:endParaRPr lang="en-US" smtClean="0"/>
          </a:p>
          <a:p>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905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2" descr="Expert Team mee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6638" y="1484313"/>
            <a:ext cx="5002212"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p:cNvSpPr txBox="1">
            <a:spLocks noChangeArrowheads="1"/>
          </p:cNvSpPr>
          <p:nvPr/>
        </p:nvSpPr>
        <p:spPr bwMode="auto">
          <a:xfrm rot="10800000" flipH="1" flipV="1">
            <a:off x="1116013" y="1406525"/>
            <a:ext cx="7921625" cy="1447800"/>
          </a:xfrm>
          <a:prstGeom prst="rect">
            <a:avLst/>
          </a:prstGeom>
          <a:solidFill>
            <a:schemeClr val="bg1"/>
          </a:solidFill>
          <a:ln w="9525">
            <a:noFill/>
            <a:miter lim="800000"/>
            <a:headEnd/>
            <a:tailEnd/>
          </a:ln>
        </p:spPr>
        <p:txBody>
          <a:bodyPr>
            <a:spAutoFit/>
          </a:bodyPr>
          <a:lstStyle/>
          <a:p>
            <a:pPr marL="342900" indent="-342900" fontAlgn="auto">
              <a:spcBef>
                <a:spcPts val="0"/>
              </a:spcBef>
              <a:spcAft>
                <a:spcPts val="0"/>
              </a:spcAft>
              <a:buClr>
                <a:srgbClr val="CC3300"/>
              </a:buClr>
              <a:buSzPct val="130000"/>
              <a:defRPr/>
            </a:pPr>
            <a:r>
              <a:rPr lang="en-GB" b="1" dirty="0">
                <a:solidFill>
                  <a:srgbClr val="000066"/>
                </a:solidFill>
                <a:effectLst>
                  <a:outerShdw blurRad="38100" dist="38100" dir="2700000" algn="tl">
                    <a:srgbClr val="C0C0C0"/>
                  </a:outerShdw>
                </a:effectLst>
                <a:latin typeface="Arial Narrow" pitchFamily="34" charset="0"/>
              </a:rPr>
              <a:t> RA VI WIS/WIGOS AMMC Expert Team meeting, </a:t>
            </a:r>
            <a:r>
              <a:rPr lang="en-GB" dirty="0">
                <a:solidFill>
                  <a:srgbClr val="000066"/>
                </a:solidFill>
                <a:effectLst>
                  <a:outerShdw blurRad="38100" dist="38100" dir="2700000" algn="tl">
                    <a:srgbClr val="C0C0C0"/>
                  </a:outerShdw>
                </a:effectLst>
                <a:latin typeface="Arial Narrow" pitchFamily="34" charset="0"/>
              </a:rPr>
              <a:t>Split, Croatia, 18-19 October 2012</a:t>
            </a:r>
            <a:r>
              <a:rPr lang="en-GB" sz="800" dirty="0">
                <a:solidFill>
                  <a:srgbClr val="000066"/>
                </a:solidFill>
                <a:effectLst>
                  <a:outerShdw blurRad="38100" dist="38100" dir="2700000" algn="tl">
                    <a:srgbClr val="C0C0C0"/>
                  </a:outerShdw>
                </a:effectLst>
                <a:latin typeface="Arial Narrow" pitchFamily="34" charset="0"/>
              </a:rPr>
              <a:t>  </a:t>
            </a:r>
          </a:p>
          <a:p>
            <a:pPr marL="342900" indent="-342900" fontAlgn="auto">
              <a:spcBef>
                <a:spcPts val="0"/>
              </a:spcBef>
              <a:spcAft>
                <a:spcPts val="0"/>
              </a:spcAft>
              <a:buClr>
                <a:srgbClr val="CC3300"/>
              </a:buClr>
              <a:buSzPct val="130000"/>
              <a:defRPr/>
            </a:pPr>
            <a:r>
              <a:rPr lang="en-GB" sz="800" dirty="0">
                <a:solidFill>
                  <a:srgbClr val="000066"/>
                </a:solidFill>
                <a:effectLst>
                  <a:outerShdw blurRad="38100" dist="38100" dir="2700000" algn="tl">
                    <a:srgbClr val="C0C0C0"/>
                  </a:outerShdw>
                </a:effectLst>
                <a:latin typeface="Arial Narrow" pitchFamily="34" charset="0"/>
              </a:rPr>
              <a:t>                                                           </a:t>
            </a:r>
          </a:p>
          <a:p>
            <a:pPr marL="342900" indent="-342900" fontAlgn="auto">
              <a:spcBef>
                <a:spcPts val="0"/>
              </a:spcBef>
              <a:spcAft>
                <a:spcPts val="0"/>
              </a:spcAft>
              <a:buClr>
                <a:srgbClr val="CC3300"/>
              </a:buClr>
              <a:buSzPct val="130000"/>
              <a:defRPr/>
            </a:pPr>
            <a:r>
              <a:rPr lang="en-GB" dirty="0">
                <a:solidFill>
                  <a:srgbClr val="000066"/>
                </a:solidFill>
                <a:effectLst>
                  <a:outerShdw blurRad="38100" dist="38100" dir="2700000" algn="tl">
                    <a:srgbClr val="C0C0C0"/>
                  </a:outerShdw>
                </a:effectLst>
                <a:latin typeface="Arial Narrow" pitchFamily="34" charset="0"/>
              </a:rPr>
              <a:t>                                                           Two meetings</a:t>
            </a:r>
          </a:p>
          <a:p>
            <a:pPr marL="342900" indent="-342900" fontAlgn="auto">
              <a:spcBef>
                <a:spcPts val="0"/>
              </a:spcBef>
              <a:spcAft>
                <a:spcPts val="0"/>
              </a:spcAft>
              <a:buClr>
                <a:srgbClr val="CC3300"/>
              </a:buClr>
              <a:buSzPct val="130000"/>
              <a:defRPr/>
            </a:pPr>
            <a:endParaRPr lang="en-GB" sz="800" dirty="0">
              <a:solidFill>
                <a:srgbClr val="000066"/>
              </a:solidFill>
              <a:effectLst>
                <a:outerShdw blurRad="38100" dist="38100" dir="2700000" algn="tl">
                  <a:srgbClr val="C0C0C0"/>
                </a:outerShdw>
              </a:effectLst>
              <a:latin typeface="Arial Narrow" pitchFamily="34" charset="0"/>
            </a:endParaRPr>
          </a:p>
          <a:p>
            <a:pPr marL="522288" lvl="1" indent="-342900" fontAlgn="auto">
              <a:spcBef>
                <a:spcPts val="0"/>
              </a:spcBef>
              <a:spcAft>
                <a:spcPts val="0"/>
              </a:spcAft>
              <a:buClr>
                <a:srgbClr val="CC3300"/>
              </a:buClr>
              <a:buFontTx/>
              <a:buAutoNum type="arabicPeriod"/>
              <a:defRPr/>
            </a:pPr>
            <a:r>
              <a:rPr lang="en-GB" b="1" dirty="0">
                <a:solidFill>
                  <a:srgbClr val="000066"/>
                </a:solidFill>
                <a:effectLst>
                  <a:outerShdw blurRad="38100" dist="38100" dir="2700000" algn="tl">
                    <a:srgbClr val="C0C0C0"/>
                  </a:outerShdw>
                </a:effectLst>
                <a:latin typeface="Arial Narrow" pitchFamily="34" charset="0"/>
              </a:rPr>
              <a:t>Croatian Expert Team meeting</a:t>
            </a:r>
            <a:r>
              <a:rPr lang="en-GB" dirty="0">
                <a:solidFill>
                  <a:srgbClr val="000066"/>
                </a:solidFill>
                <a:effectLst>
                  <a:outerShdw blurRad="38100" dist="38100" dir="2700000" algn="tl">
                    <a:srgbClr val="C0C0C0"/>
                  </a:outerShdw>
                </a:effectLst>
                <a:latin typeface="Arial Narrow" pitchFamily="34" charset="0"/>
              </a:rPr>
              <a:t> with the </a:t>
            </a:r>
            <a:r>
              <a:rPr lang="en-GB" b="1" dirty="0">
                <a:solidFill>
                  <a:srgbClr val="000066"/>
                </a:solidFill>
                <a:effectLst>
                  <a:outerShdw blurRad="38100" dist="38100" dir="2700000" algn="tl">
                    <a:srgbClr val="C0C0C0"/>
                  </a:outerShdw>
                </a:effectLst>
                <a:latin typeface="Arial Narrow" pitchFamily="34" charset="0"/>
              </a:rPr>
              <a:t>national stakeholders / partners experts</a:t>
            </a:r>
          </a:p>
          <a:p>
            <a:pPr marL="522288" lvl="1" indent="-342900" fontAlgn="auto">
              <a:spcBef>
                <a:spcPts val="0"/>
              </a:spcBef>
              <a:spcAft>
                <a:spcPts val="0"/>
              </a:spcAft>
              <a:buClr>
                <a:srgbClr val="CC3300"/>
              </a:buClr>
              <a:buSzPct val="150000"/>
              <a:defRPr/>
            </a:pPr>
            <a:r>
              <a:rPr lang="en-GB" dirty="0">
                <a:solidFill>
                  <a:srgbClr val="000066"/>
                </a:solidFill>
                <a:effectLst>
                  <a:outerShdw blurRad="38100" dist="38100" dir="2700000" algn="tl">
                    <a:srgbClr val="C0C0C0"/>
                  </a:outerShdw>
                </a:effectLst>
                <a:latin typeface="Arial Narrow" pitchFamily="34" charset="0"/>
              </a:rPr>
              <a:t> </a:t>
            </a:r>
          </a:p>
        </p:txBody>
      </p:sp>
      <p:sp>
        <p:nvSpPr>
          <p:cNvPr id="2" name="TextBox 7"/>
          <p:cNvSpPr txBox="1">
            <a:spLocks noChangeArrowheads="1"/>
          </p:cNvSpPr>
          <p:nvPr/>
        </p:nvSpPr>
        <p:spPr bwMode="auto">
          <a:xfrm rot="10800000" flipH="1" flipV="1">
            <a:off x="1547813" y="4437063"/>
            <a:ext cx="7416800" cy="1770062"/>
          </a:xfrm>
          <a:prstGeom prst="rect">
            <a:avLst/>
          </a:prstGeom>
          <a:solidFill>
            <a:schemeClr val="bg1"/>
          </a:solidFill>
          <a:ln w="9525">
            <a:noFill/>
            <a:miter lim="800000"/>
            <a:headEnd/>
            <a:tailEnd/>
          </a:ln>
        </p:spPr>
        <p:txBody>
          <a:bodyPr>
            <a:spAutoFit/>
          </a:bodyPr>
          <a:lstStyle/>
          <a:p>
            <a:pPr fontAlgn="auto">
              <a:spcBef>
                <a:spcPts val="0"/>
              </a:spcBef>
              <a:spcAft>
                <a:spcPts val="0"/>
              </a:spcAft>
              <a:buClr>
                <a:srgbClr val="CC3300"/>
              </a:buClr>
              <a:buFont typeface="Wingdings" pitchFamily="2" charset="2"/>
              <a:buNone/>
              <a:defRPr/>
            </a:pPr>
            <a:r>
              <a:rPr lang="en-GB" sz="1200" dirty="0">
                <a:solidFill>
                  <a:srgbClr val="000066"/>
                </a:solidFill>
                <a:effectLst>
                  <a:outerShdw blurRad="38100" dist="38100" dir="2700000" algn="tl">
                    <a:srgbClr val="C0C0C0"/>
                  </a:outerShdw>
                </a:effectLst>
                <a:latin typeface="Arial Narrow" pitchFamily="34" charset="0"/>
              </a:rPr>
              <a:t> </a:t>
            </a:r>
          </a:p>
          <a:p>
            <a:pPr fontAlgn="auto">
              <a:spcBef>
                <a:spcPts val="0"/>
              </a:spcBef>
              <a:spcAft>
                <a:spcPts val="0"/>
              </a:spcAft>
              <a:buClr>
                <a:srgbClr val="CC3300"/>
              </a:buClr>
              <a:buFont typeface="Wingdings" pitchFamily="2" charset="2"/>
              <a:buChar char="ü"/>
              <a:defRPr/>
            </a:pPr>
            <a:r>
              <a:rPr lang="en-GB" dirty="0">
                <a:solidFill>
                  <a:srgbClr val="000066"/>
                </a:solidFill>
                <a:effectLst>
                  <a:outerShdw blurRad="38100" dist="38100" dir="2700000" algn="tl">
                    <a:srgbClr val="C0C0C0"/>
                  </a:outerShdw>
                </a:effectLst>
                <a:latin typeface="Arial Narrow" pitchFamily="34" charset="0"/>
              </a:rPr>
              <a:t> Overview of marine and ocean operational and research potentials in a WIS and </a:t>
            </a:r>
          </a:p>
          <a:p>
            <a:pPr fontAlgn="auto">
              <a:spcBef>
                <a:spcPts val="0"/>
              </a:spcBef>
              <a:spcAft>
                <a:spcPts val="0"/>
              </a:spcAft>
              <a:buClr>
                <a:srgbClr val="CC3300"/>
              </a:buClr>
              <a:buFont typeface="Wingdings" pitchFamily="2" charset="2"/>
              <a:buNone/>
              <a:defRPr/>
            </a:pPr>
            <a:r>
              <a:rPr lang="en-GB" dirty="0">
                <a:solidFill>
                  <a:srgbClr val="000066"/>
                </a:solidFill>
                <a:effectLst>
                  <a:outerShdw blurRad="38100" dist="38100" dir="2700000" algn="tl">
                    <a:srgbClr val="C0C0C0"/>
                  </a:outerShdw>
                </a:effectLst>
                <a:latin typeface="Arial Narrow" pitchFamily="34" charset="0"/>
              </a:rPr>
              <a:t>     WIGOS context </a:t>
            </a:r>
          </a:p>
          <a:p>
            <a:pPr fontAlgn="auto">
              <a:spcBef>
                <a:spcPts val="0"/>
              </a:spcBef>
              <a:spcAft>
                <a:spcPts val="0"/>
              </a:spcAft>
              <a:buClr>
                <a:srgbClr val="CC3300"/>
              </a:buClr>
              <a:buFont typeface="Wingdings" pitchFamily="2" charset="2"/>
              <a:buNone/>
              <a:defRPr/>
            </a:pPr>
            <a:r>
              <a:rPr lang="en-GB" dirty="0">
                <a:solidFill>
                  <a:srgbClr val="000066"/>
                </a:solidFill>
                <a:effectLst>
                  <a:outerShdw blurRad="38100" dist="38100" dir="2700000" algn="tl">
                    <a:srgbClr val="C0C0C0"/>
                  </a:outerShdw>
                </a:effectLst>
                <a:latin typeface="Arial Narrow" pitchFamily="34" charset="0"/>
              </a:rPr>
              <a:t>     </a:t>
            </a:r>
            <a:r>
              <a:rPr lang="en-GB" i="1" dirty="0" err="1">
                <a:solidFill>
                  <a:srgbClr val="000066"/>
                </a:solidFill>
                <a:effectLst>
                  <a:outerShdw blurRad="38100" dist="38100" dir="2700000" algn="tl">
                    <a:srgbClr val="C0C0C0"/>
                  </a:outerShdw>
                </a:effectLst>
                <a:latin typeface="Arial Narrow" pitchFamily="34" charset="0"/>
              </a:rPr>
              <a:t>Hydrographic</a:t>
            </a:r>
            <a:r>
              <a:rPr lang="en-GB" i="1" dirty="0">
                <a:solidFill>
                  <a:srgbClr val="000066"/>
                </a:solidFill>
                <a:effectLst>
                  <a:outerShdw blurRad="38100" dist="38100" dir="2700000" algn="tl">
                    <a:srgbClr val="C0C0C0"/>
                  </a:outerShdw>
                </a:effectLst>
                <a:latin typeface="Arial Narrow" pitchFamily="34" charset="0"/>
              </a:rPr>
              <a:t> Institute, Oceanographic Institute, Geophysical Institute, Institute </a:t>
            </a:r>
          </a:p>
          <a:p>
            <a:pPr fontAlgn="auto">
              <a:spcBef>
                <a:spcPts val="0"/>
              </a:spcBef>
              <a:spcAft>
                <a:spcPts val="0"/>
              </a:spcAft>
              <a:buClr>
                <a:srgbClr val="CC3300"/>
              </a:buClr>
              <a:buFont typeface="Wingdings" pitchFamily="2" charset="2"/>
              <a:buNone/>
              <a:defRPr/>
            </a:pPr>
            <a:r>
              <a:rPr lang="en-GB" i="1" dirty="0">
                <a:solidFill>
                  <a:srgbClr val="000066"/>
                </a:solidFill>
                <a:effectLst>
                  <a:outerShdw blurRad="38100" dist="38100" dir="2700000" algn="tl">
                    <a:srgbClr val="C0C0C0"/>
                  </a:outerShdw>
                </a:effectLst>
                <a:latin typeface="Arial Narrow" pitchFamily="34" charset="0"/>
              </a:rPr>
              <a:t>     </a:t>
            </a:r>
            <a:r>
              <a:rPr lang="en-GB" i="1" dirty="0" err="1">
                <a:solidFill>
                  <a:srgbClr val="000066"/>
                </a:solidFill>
                <a:effectLst>
                  <a:outerShdw blurRad="38100" dist="38100" dir="2700000" algn="tl">
                    <a:srgbClr val="C0C0C0"/>
                  </a:outerShdw>
                </a:effectLst>
                <a:latin typeface="Arial Narrow" pitchFamily="34" charset="0"/>
              </a:rPr>
              <a:t>Rudjer</a:t>
            </a:r>
            <a:r>
              <a:rPr lang="en-GB" i="1" dirty="0">
                <a:solidFill>
                  <a:srgbClr val="000066"/>
                </a:solidFill>
                <a:effectLst>
                  <a:outerShdw blurRad="38100" dist="38100" dir="2700000" algn="tl">
                    <a:srgbClr val="C0C0C0"/>
                  </a:outerShdw>
                </a:effectLst>
                <a:latin typeface="Arial Narrow" pitchFamily="34" charset="0"/>
              </a:rPr>
              <a:t> </a:t>
            </a:r>
            <a:r>
              <a:rPr lang="en-GB" i="1" dirty="0" err="1">
                <a:solidFill>
                  <a:srgbClr val="000066"/>
                </a:solidFill>
                <a:effectLst>
                  <a:outerShdw blurRad="38100" dist="38100" dir="2700000" algn="tl">
                    <a:srgbClr val="C0C0C0"/>
                  </a:outerShdw>
                </a:effectLst>
                <a:latin typeface="Arial Narrow" pitchFamily="34" charset="0"/>
              </a:rPr>
              <a:t>Boskovic</a:t>
            </a:r>
            <a:r>
              <a:rPr lang="en-GB" i="1" dirty="0">
                <a:solidFill>
                  <a:srgbClr val="000066"/>
                </a:solidFill>
                <a:effectLst>
                  <a:outerShdw blurRad="38100" dist="38100" dir="2700000" algn="tl">
                    <a:srgbClr val="C0C0C0"/>
                  </a:outerShdw>
                </a:effectLst>
                <a:latin typeface="Arial Narrow" pitchFamily="34" charset="0"/>
              </a:rPr>
              <a:t>, Croatian Navy, Harbour Masters</a:t>
            </a:r>
          </a:p>
          <a:p>
            <a:pPr fontAlgn="auto">
              <a:spcBef>
                <a:spcPts val="0"/>
              </a:spcBef>
              <a:spcAft>
                <a:spcPts val="0"/>
              </a:spcAft>
              <a:buClr>
                <a:srgbClr val="CC3300"/>
              </a:buClr>
              <a:buFont typeface="Wingdings" pitchFamily="2" charset="2"/>
              <a:buNone/>
              <a:defRPr/>
            </a:pPr>
            <a:endParaRPr lang="en-GB" sz="800" dirty="0">
              <a:solidFill>
                <a:srgbClr val="000066"/>
              </a:solidFill>
              <a:effectLst>
                <a:outerShdw blurRad="38100" dist="38100" dir="2700000" algn="tl">
                  <a:srgbClr val="C0C0C0"/>
                </a:outerShdw>
              </a:effectLst>
              <a:latin typeface="Arial Narrow" pitchFamily="34" charset="0"/>
            </a:endParaRPr>
          </a:p>
          <a:p>
            <a:pPr fontAlgn="auto">
              <a:spcBef>
                <a:spcPts val="0"/>
              </a:spcBef>
              <a:spcAft>
                <a:spcPts val="0"/>
              </a:spcAft>
              <a:buClr>
                <a:srgbClr val="CC3300"/>
              </a:buClr>
              <a:buFont typeface="Wingdings" pitchFamily="2" charset="2"/>
              <a:buChar char="ü"/>
              <a:defRPr/>
            </a:pPr>
            <a:r>
              <a:rPr lang="en-GB" dirty="0">
                <a:solidFill>
                  <a:srgbClr val="000066"/>
                </a:solidFill>
                <a:effectLst>
                  <a:outerShdw blurRad="38100" dist="38100" dir="2700000" algn="tl">
                    <a:srgbClr val="C0C0C0"/>
                  </a:outerShdw>
                </a:effectLst>
                <a:latin typeface="Arial Narrow" pitchFamily="34" charset="0"/>
              </a:rPr>
              <a:t> Gap and opportunity analysis (e.g. data, products</a:t>
            </a:r>
            <a:r>
              <a:rPr lang="en-GB" b="1" dirty="0">
                <a:solidFill>
                  <a:srgbClr val="000066"/>
                </a:solidFill>
                <a:effectLst>
                  <a:outerShdw blurRad="38100" dist="38100" dir="2700000" algn="tl">
                    <a:srgbClr val="C0C0C0"/>
                  </a:outerShdw>
                </a:effectLst>
                <a:latin typeface="Arial Narrow" pitchFamily="34" charset="0"/>
              </a:rPr>
              <a:t>, users  *as partners</a:t>
            </a:r>
            <a:r>
              <a:rPr lang="en-GB" dirty="0">
                <a:solidFill>
                  <a:srgbClr val="000066"/>
                </a:solidFill>
                <a:effectLst>
                  <a:outerShdw blurRad="38100" dist="38100" dir="2700000" algn="tl">
                    <a:srgbClr val="C0C0C0"/>
                  </a:outerShdw>
                </a:effectLst>
                <a:latin typeface="Arial Narrow" pitchFamily="34" charset="0"/>
              </a:rPr>
              <a:t>)</a:t>
            </a:r>
          </a:p>
        </p:txBody>
      </p:sp>
      <p:sp>
        <p:nvSpPr>
          <p:cNvPr id="443411" name="Rectangle 19"/>
          <p:cNvSpPr>
            <a:spLocks noChangeArrowheads="1"/>
          </p:cNvSpPr>
          <p:nvPr/>
        </p:nvSpPr>
        <p:spPr bwMode="auto">
          <a:xfrm>
            <a:off x="1763713" y="395288"/>
            <a:ext cx="5905500" cy="369887"/>
          </a:xfrm>
          <a:prstGeom prst="rect">
            <a:avLst/>
          </a:prstGeom>
          <a:solidFill>
            <a:schemeClr val="bg1"/>
          </a:solidFill>
          <a:ln w="9525">
            <a:noFill/>
            <a:miter lim="800000"/>
            <a:headEnd/>
            <a:tailEnd/>
          </a:ln>
          <a:effectLst/>
        </p:spPr>
        <p:txBody>
          <a:bodyPr anchor="ctr">
            <a:spAutoFit/>
          </a:bodyPr>
          <a:lstStyle/>
          <a:p>
            <a:pPr algn="ctr" fontAlgn="auto">
              <a:spcBef>
                <a:spcPts val="0"/>
              </a:spcBef>
              <a:spcAft>
                <a:spcPts val="0"/>
              </a:spcAft>
              <a:buClr>
                <a:srgbClr val="CC3300"/>
              </a:buClr>
              <a:buFont typeface="Verdana" pitchFamily="34" charset="0"/>
              <a:buNone/>
              <a:defRPr/>
            </a:pPr>
            <a:r>
              <a:rPr lang="en-GB" b="1" dirty="0">
                <a:solidFill>
                  <a:srgbClr val="CC3300"/>
                </a:solidFill>
                <a:effectLst>
                  <a:outerShdw blurRad="38100" dist="38100" dir="2700000" algn="tl">
                    <a:srgbClr val="C0C0C0"/>
                  </a:outerShdw>
                </a:effectLst>
                <a:latin typeface="+mn-lt"/>
                <a:cs typeface="+mn-cs"/>
              </a:rPr>
              <a:t>RA VI WIS/WIGOS </a:t>
            </a:r>
            <a:r>
              <a:rPr lang="hr-HR" b="1" dirty="0">
                <a:solidFill>
                  <a:srgbClr val="CC3300"/>
                </a:solidFill>
                <a:effectLst>
                  <a:outerShdw blurRad="38100" dist="38100" dir="2700000" algn="tl">
                    <a:srgbClr val="C0C0C0"/>
                  </a:outerShdw>
                </a:effectLst>
                <a:latin typeface="+mn-lt"/>
                <a:cs typeface="+mn-cs"/>
              </a:rPr>
              <a:t>Expert Team Meeting</a:t>
            </a:r>
            <a:r>
              <a:rPr lang="en-GB" b="1" dirty="0">
                <a:solidFill>
                  <a:srgbClr val="CC3300"/>
                </a:solidFill>
                <a:effectLst>
                  <a:outerShdw blurRad="38100" dist="38100" dir="2700000" algn="tl">
                    <a:srgbClr val="C0C0C0"/>
                  </a:outerShdw>
                </a:effectLst>
                <a:latin typeface="+mn-lt"/>
                <a:cs typeface="+mn-cs"/>
              </a:rPr>
              <a:t> </a:t>
            </a:r>
          </a:p>
        </p:txBody>
      </p:sp>
      <p:graphicFrame>
        <p:nvGraphicFramePr>
          <p:cNvPr id="5122" name="Object 4"/>
          <p:cNvGraphicFramePr>
            <a:graphicFrameLocks noChangeAspect="1"/>
          </p:cNvGraphicFramePr>
          <p:nvPr/>
        </p:nvGraphicFramePr>
        <p:xfrm>
          <a:off x="1331913" y="765175"/>
          <a:ext cx="7129462" cy="590550"/>
        </p:xfrm>
        <a:graphic>
          <a:graphicData uri="http://schemas.openxmlformats.org/presentationml/2006/ole">
            <mc:AlternateContent xmlns:mc="http://schemas.openxmlformats.org/markup-compatibility/2006">
              <mc:Choice xmlns:v="urn:schemas-microsoft-com:vml" Requires="v">
                <p:oleObj spid="_x0000_s6156" name="Bitmap Image" r:id="rId5" imgW="8371429" imgH="600159" progId="PBrush">
                  <p:embed/>
                </p:oleObj>
              </mc:Choice>
              <mc:Fallback>
                <p:oleObj name="Bitmap Image" r:id="rId5" imgW="8371429" imgH="600159"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765175"/>
                        <a:ext cx="712946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r-HR" altLang="sr-Latn-RS" smtClean="0">
              <a:solidFill>
                <a:srgbClr val="898989"/>
              </a:solidFill>
              <a:latin typeface="Calibri" pitchFamily="34" charset="0"/>
            </a:endParaRPr>
          </a:p>
        </p:txBody>
      </p:sp>
    </p:spTree>
    <p:extLst>
      <p:ext uri="{BB962C8B-B14F-4D97-AF65-F5344CB8AC3E}">
        <p14:creationId xmlns:p14="http://schemas.microsoft.com/office/powerpoint/2010/main" val="3785242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4" dur="500"/>
                                        <p:tgtEl>
                                          <p:spTgt spid="2">
                                            <p:txEl>
                                              <p:pRg st="3" end="3"/>
                                            </p:txEl>
                                          </p:spTgt>
                                        </p:tgtEl>
                                      </p:cBhvr>
                                    </p:animEffect>
                                  </p:childTnLst>
                                </p:cTn>
                              </p:par>
                            </p:childTnLst>
                          </p:cTn>
                        </p:par>
                        <p:par>
                          <p:cTn id="15" fill="hold" nodeType="afterGroup">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8" dur="500"/>
                                        <p:tgtEl>
                                          <p:spTgt spid="2">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9" descr="Expert Team meeting - internatio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538" y="1411288"/>
            <a:ext cx="51847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p:cNvSpPr txBox="1">
            <a:spLocks noChangeArrowheads="1"/>
          </p:cNvSpPr>
          <p:nvPr/>
        </p:nvSpPr>
        <p:spPr bwMode="auto">
          <a:xfrm rot="10800000" flipH="1" flipV="1">
            <a:off x="1116013" y="1412875"/>
            <a:ext cx="7921625" cy="1038225"/>
          </a:xfrm>
          <a:prstGeom prst="rect">
            <a:avLst/>
          </a:prstGeom>
          <a:solidFill>
            <a:schemeClr val="bg1"/>
          </a:solidFill>
          <a:ln w="9525">
            <a:noFill/>
            <a:miter lim="800000"/>
            <a:headEnd/>
            <a:tailEnd/>
          </a:ln>
        </p:spPr>
        <p:txBody>
          <a:bodyPr>
            <a:spAutoFit/>
          </a:bodyPr>
          <a:lstStyle/>
          <a:p>
            <a:pPr marL="342900" indent="-342900" fontAlgn="auto">
              <a:spcBef>
                <a:spcPts val="0"/>
              </a:spcBef>
              <a:spcAft>
                <a:spcPts val="0"/>
              </a:spcAft>
              <a:buClr>
                <a:srgbClr val="CC3300"/>
              </a:buClr>
              <a:buSzPct val="130000"/>
              <a:defRPr/>
            </a:pPr>
            <a:r>
              <a:rPr lang="en-GB" b="1" dirty="0">
                <a:solidFill>
                  <a:srgbClr val="000066"/>
                </a:solidFill>
                <a:effectLst>
                  <a:outerShdw blurRad="38100" dist="38100" dir="2700000" algn="tl">
                    <a:srgbClr val="C0C0C0"/>
                  </a:outerShdw>
                </a:effectLst>
                <a:latin typeface="Arial Narrow" pitchFamily="34" charset="0"/>
              </a:rPr>
              <a:t> RA VI WIS/WIGOS AMMC Expert Team meeting, </a:t>
            </a:r>
            <a:r>
              <a:rPr lang="en-GB" dirty="0">
                <a:solidFill>
                  <a:srgbClr val="000066"/>
                </a:solidFill>
                <a:effectLst>
                  <a:outerShdw blurRad="38100" dist="38100" dir="2700000" algn="tl">
                    <a:srgbClr val="C0C0C0"/>
                  </a:outerShdw>
                </a:effectLst>
                <a:latin typeface="Arial Narrow" pitchFamily="34" charset="0"/>
              </a:rPr>
              <a:t>Split, Croatia, 18-19 October 2012</a:t>
            </a:r>
            <a:r>
              <a:rPr lang="en-GB" sz="800" dirty="0">
                <a:solidFill>
                  <a:srgbClr val="000066"/>
                </a:solidFill>
                <a:effectLst>
                  <a:outerShdw blurRad="38100" dist="38100" dir="2700000" algn="tl">
                    <a:srgbClr val="C0C0C0"/>
                  </a:outerShdw>
                </a:effectLst>
                <a:latin typeface="Arial Narrow" pitchFamily="34" charset="0"/>
              </a:rPr>
              <a:t>  </a:t>
            </a:r>
          </a:p>
          <a:p>
            <a:pPr marL="342900" indent="-342900" fontAlgn="auto">
              <a:spcBef>
                <a:spcPts val="0"/>
              </a:spcBef>
              <a:spcAft>
                <a:spcPts val="0"/>
              </a:spcAft>
              <a:buClr>
                <a:srgbClr val="CC3300"/>
              </a:buClr>
              <a:buSzPct val="130000"/>
              <a:defRPr/>
            </a:pPr>
            <a:r>
              <a:rPr lang="en-GB" sz="800" dirty="0">
                <a:solidFill>
                  <a:srgbClr val="000066"/>
                </a:solidFill>
                <a:effectLst>
                  <a:outerShdw blurRad="38100" dist="38100" dir="2700000" algn="tl">
                    <a:srgbClr val="C0C0C0"/>
                  </a:outerShdw>
                </a:effectLst>
                <a:latin typeface="Arial Narrow" pitchFamily="34" charset="0"/>
              </a:rPr>
              <a:t>                                                           </a:t>
            </a:r>
          </a:p>
          <a:p>
            <a:pPr marL="522288" lvl="1" indent="-342900" fontAlgn="auto">
              <a:spcBef>
                <a:spcPts val="0"/>
              </a:spcBef>
              <a:spcAft>
                <a:spcPts val="0"/>
              </a:spcAft>
              <a:buClr>
                <a:srgbClr val="CC3300"/>
              </a:buClr>
              <a:buFontTx/>
              <a:buAutoNum type="arabicPeriod" startAt="2"/>
              <a:defRPr/>
            </a:pPr>
            <a:r>
              <a:rPr lang="en-GB" b="1" dirty="0">
                <a:solidFill>
                  <a:srgbClr val="000066"/>
                </a:solidFill>
                <a:effectLst>
                  <a:outerShdw blurRad="38100" dist="38100" dir="2700000" algn="tl">
                    <a:srgbClr val="C0C0C0"/>
                  </a:outerShdw>
                </a:effectLst>
                <a:latin typeface="Arial Narrow" pitchFamily="34" charset="0"/>
              </a:rPr>
              <a:t>Partners ET meeting: </a:t>
            </a:r>
            <a:r>
              <a:rPr lang="en-GB" b="1" dirty="0">
                <a:solidFill>
                  <a:srgbClr val="FF0000"/>
                </a:solidFill>
                <a:effectLst>
                  <a:outerShdw blurRad="38100" dist="38100" dir="2700000" algn="tl">
                    <a:srgbClr val="C0C0C0"/>
                  </a:outerShdw>
                </a:effectLst>
                <a:latin typeface="Arial Narrow" pitchFamily="34" charset="0"/>
              </a:rPr>
              <a:t>areas of cooperation in </a:t>
            </a:r>
            <a:r>
              <a:rPr lang="hr-HR" b="1" dirty="0" smtClean="0">
                <a:solidFill>
                  <a:srgbClr val="FF0000"/>
                </a:solidFill>
                <a:effectLst>
                  <a:outerShdw blurRad="38100" dist="38100" dir="2700000" algn="tl">
                    <a:srgbClr val="C0C0C0"/>
                  </a:outerShdw>
                </a:effectLst>
                <a:latin typeface="Arial Narrow" pitchFamily="34" charset="0"/>
              </a:rPr>
              <a:t> </a:t>
            </a:r>
            <a:r>
              <a:rPr lang="en-GB" b="1" dirty="0" smtClean="0">
                <a:solidFill>
                  <a:srgbClr val="FF0000"/>
                </a:solidFill>
                <a:effectLst>
                  <a:outerShdw blurRad="38100" dist="38100" dir="2700000" algn="tl">
                    <a:srgbClr val="C0C0C0"/>
                  </a:outerShdw>
                </a:effectLst>
                <a:latin typeface="Arial Narrow" pitchFamily="34" charset="0"/>
              </a:rPr>
              <a:t>meteorology</a:t>
            </a:r>
            <a:r>
              <a:rPr lang="en-GB" b="1" dirty="0">
                <a:solidFill>
                  <a:srgbClr val="FF0000"/>
                </a:solidFill>
                <a:effectLst>
                  <a:outerShdw blurRad="38100" dist="38100" dir="2700000" algn="tl">
                    <a:srgbClr val="C0C0C0"/>
                  </a:outerShdw>
                </a:effectLst>
                <a:latin typeface="Arial Narrow" pitchFamily="34" charset="0"/>
              </a:rPr>
              <a:t>, hydrology, oceanography, </a:t>
            </a:r>
            <a:r>
              <a:rPr lang="hr-HR" b="1" dirty="0" smtClean="0">
                <a:solidFill>
                  <a:srgbClr val="FF0000"/>
                </a:solidFill>
                <a:effectLst>
                  <a:outerShdw blurRad="38100" dist="38100" dir="2700000" algn="tl">
                    <a:srgbClr val="C0C0C0"/>
                  </a:outerShdw>
                </a:effectLst>
                <a:latin typeface="Arial Narrow" pitchFamily="34" charset="0"/>
              </a:rPr>
              <a:t> hydrography </a:t>
            </a:r>
            <a:r>
              <a:rPr lang="en-GB" b="1" dirty="0" smtClean="0">
                <a:solidFill>
                  <a:srgbClr val="FF0000"/>
                </a:solidFill>
                <a:effectLst>
                  <a:outerShdw blurRad="38100" dist="38100" dir="2700000" algn="tl">
                    <a:srgbClr val="C0C0C0"/>
                  </a:outerShdw>
                </a:effectLst>
                <a:latin typeface="Arial Narrow" pitchFamily="34" charset="0"/>
              </a:rPr>
              <a:t>with </a:t>
            </a:r>
            <a:r>
              <a:rPr lang="en-GB" b="1" dirty="0">
                <a:solidFill>
                  <a:srgbClr val="FF0000"/>
                </a:solidFill>
                <a:effectLst>
                  <a:outerShdw blurRad="38100" dist="38100" dir="2700000" algn="tl">
                    <a:srgbClr val="C0C0C0"/>
                  </a:outerShdw>
                </a:effectLst>
                <a:latin typeface="Arial Narrow" pitchFamily="34" charset="0"/>
              </a:rPr>
              <a:t>link to sea pollution simulations </a:t>
            </a:r>
          </a:p>
        </p:txBody>
      </p:sp>
      <p:sp>
        <p:nvSpPr>
          <p:cNvPr id="2" name="TextBox 7"/>
          <p:cNvSpPr txBox="1">
            <a:spLocks noChangeArrowheads="1"/>
          </p:cNvSpPr>
          <p:nvPr/>
        </p:nvSpPr>
        <p:spPr bwMode="auto">
          <a:xfrm rot="10800000" flipH="1" flipV="1">
            <a:off x="1331913" y="4437063"/>
            <a:ext cx="7416800" cy="1831975"/>
          </a:xfrm>
          <a:prstGeom prst="rect">
            <a:avLst/>
          </a:prstGeom>
          <a:solidFill>
            <a:schemeClr val="bg1"/>
          </a:solidFill>
          <a:ln w="9525">
            <a:noFill/>
            <a:miter lim="800000"/>
            <a:headEnd/>
            <a:tailEnd/>
          </a:ln>
        </p:spPr>
        <p:txBody>
          <a:bodyPr>
            <a:spAutoFit/>
          </a:bodyPr>
          <a:lstStyle/>
          <a:p>
            <a:pPr fontAlgn="auto">
              <a:spcBef>
                <a:spcPts val="0"/>
              </a:spcBef>
              <a:spcAft>
                <a:spcPts val="0"/>
              </a:spcAft>
              <a:buClr>
                <a:srgbClr val="CC3300"/>
              </a:buClr>
              <a:buFont typeface="Wingdings" pitchFamily="2" charset="2"/>
              <a:buChar char="ü"/>
              <a:defRPr/>
            </a:pPr>
            <a:r>
              <a:rPr lang="en-GB" dirty="0">
                <a:solidFill>
                  <a:srgbClr val="000066"/>
                </a:solidFill>
                <a:effectLst>
                  <a:outerShdw blurRad="38100" dist="38100" dir="2700000" algn="tl">
                    <a:srgbClr val="C0C0C0"/>
                  </a:outerShdw>
                </a:effectLst>
                <a:latin typeface="Arial Narrow" pitchFamily="34" charset="0"/>
              </a:rPr>
              <a:t>  Recapitulation of gap and opportunity analysis</a:t>
            </a:r>
          </a:p>
          <a:p>
            <a:pPr fontAlgn="auto">
              <a:spcBef>
                <a:spcPts val="0"/>
              </a:spcBef>
              <a:spcAft>
                <a:spcPts val="0"/>
              </a:spcAft>
              <a:buClr>
                <a:srgbClr val="CC3300"/>
              </a:buClr>
              <a:buFont typeface="Wingdings" pitchFamily="2" charset="2"/>
              <a:buNone/>
              <a:defRPr/>
            </a:pPr>
            <a:endParaRPr lang="en-GB" sz="800" dirty="0">
              <a:solidFill>
                <a:srgbClr val="000066"/>
              </a:solidFill>
              <a:effectLst>
                <a:outerShdw blurRad="38100" dist="38100" dir="2700000" algn="tl">
                  <a:srgbClr val="C0C0C0"/>
                </a:outerShdw>
              </a:effectLst>
              <a:latin typeface="Arial Narrow" pitchFamily="34" charset="0"/>
            </a:endParaRPr>
          </a:p>
          <a:p>
            <a:pPr fontAlgn="auto">
              <a:spcBef>
                <a:spcPts val="0"/>
              </a:spcBef>
              <a:spcAft>
                <a:spcPts val="0"/>
              </a:spcAft>
              <a:buClr>
                <a:srgbClr val="CC3300"/>
              </a:buClr>
              <a:buFont typeface="Wingdings" pitchFamily="2" charset="2"/>
              <a:buChar char="ü"/>
              <a:defRPr/>
            </a:pPr>
            <a:r>
              <a:rPr lang="en-GB" dirty="0">
                <a:solidFill>
                  <a:srgbClr val="000066"/>
                </a:solidFill>
                <a:effectLst>
                  <a:outerShdw blurRad="38100" dist="38100" dir="2700000" algn="tl">
                    <a:srgbClr val="C0C0C0"/>
                  </a:outerShdw>
                </a:effectLst>
                <a:latin typeface="Arial Narrow" pitchFamily="34" charset="0"/>
              </a:rPr>
              <a:t>  Stakeholders Roles and Responsibilities</a:t>
            </a:r>
          </a:p>
          <a:p>
            <a:pPr fontAlgn="auto">
              <a:spcBef>
                <a:spcPts val="0"/>
              </a:spcBef>
              <a:spcAft>
                <a:spcPts val="0"/>
              </a:spcAft>
              <a:buClr>
                <a:srgbClr val="CC3300"/>
              </a:buClr>
              <a:buFont typeface="Wingdings" pitchFamily="2" charset="2"/>
              <a:buNone/>
              <a:defRPr/>
            </a:pPr>
            <a:endParaRPr lang="en-GB" sz="800" dirty="0">
              <a:solidFill>
                <a:srgbClr val="000066"/>
              </a:solidFill>
              <a:effectLst>
                <a:outerShdw blurRad="38100" dist="38100" dir="2700000" algn="tl">
                  <a:srgbClr val="C0C0C0"/>
                </a:outerShdw>
              </a:effectLst>
              <a:latin typeface="Arial Narrow" pitchFamily="34" charset="0"/>
            </a:endParaRPr>
          </a:p>
          <a:p>
            <a:pPr fontAlgn="auto">
              <a:spcBef>
                <a:spcPts val="0"/>
              </a:spcBef>
              <a:spcAft>
                <a:spcPts val="0"/>
              </a:spcAft>
              <a:buClr>
                <a:srgbClr val="CC3300"/>
              </a:buClr>
              <a:buFont typeface="Wingdings" pitchFamily="2" charset="2"/>
              <a:buChar char="ü"/>
              <a:defRPr/>
            </a:pPr>
            <a:r>
              <a:rPr lang="en-GB" dirty="0">
                <a:solidFill>
                  <a:srgbClr val="000066"/>
                </a:solidFill>
                <a:effectLst>
                  <a:outerShdw blurRad="38100" dist="38100" dir="2700000" algn="tl">
                    <a:srgbClr val="C0C0C0"/>
                  </a:outerShdw>
                </a:effectLst>
                <a:latin typeface="Arial Narrow" pitchFamily="34" charset="0"/>
              </a:rPr>
              <a:t>  Development of the Action Plan</a:t>
            </a:r>
            <a:r>
              <a:rPr lang="hr-HR" dirty="0">
                <a:solidFill>
                  <a:srgbClr val="000066"/>
                </a:solidFill>
                <a:effectLst>
                  <a:outerShdw blurRad="38100" dist="38100" dir="2700000" algn="tl">
                    <a:srgbClr val="C0C0C0"/>
                  </a:outerShdw>
                </a:effectLst>
                <a:latin typeface="Arial Narrow" pitchFamily="34" charset="0"/>
              </a:rPr>
              <a:t> / Road Map</a:t>
            </a:r>
            <a:r>
              <a:rPr lang="en-GB" dirty="0">
                <a:solidFill>
                  <a:srgbClr val="000066"/>
                </a:solidFill>
                <a:effectLst>
                  <a:outerShdw blurRad="38100" dist="38100" dir="2700000" algn="tl">
                    <a:srgbClr val="C0C0C0"/>
                  </a:outerShdw>
                </a:effectLst>
                <a:latin typeface="Arial Narrow" pitchFamily="34" charset="0"/>
              </a:rPr>
              <a:t> 2013-2014 including timelines, </a:t>
            </a:r>
            <a:endParaRPr lang="hr-HR" dirty="0">
              <a:solidFill>
                <a:srgbClr val="000066"/>
              </a:solidFill>
              <a:effectLst>
                <a:outerShdw blurRad="38100" dist="38100" dir="2700000" algn="tl">
                  <a:srgbClr val="C0C0C0"/>
                </a:outerShdw>
              </a:effectLst>
              <a:latin typeface="Arial Narrow" pitchFamily="34" charset="0"/>
            </a:endParaRPr>
          </a:p>
          <a:p>
            <a:pPr fontAlgn="auto">
              <a:spcBef>
                <a:spcPts val="0"/>
              </a:spcBef>
              <a:spcAft>
                <a:spcPts val="0"/>
              </a:spcAft>
              <a:buClr>
                <a:srgbClr val="CC3300"/>
              </a:buClr>
              <a:buFont typeface="Wingdings" pitchFamily="2" charset="2"/>
              <a:buNone/>
              <a:defRPr/>
            </a:pPr>
            <a:r>
              <a:rPr lang="hr-HR" dirty="0">
                <a:solidFill>
                  <a:srgbClr val="000066"/>
                </a:solidFill>
                <a:effectLst>
                  <a:outerShdw blurRad="38100" dist="38100" dir="2700000" algn="tl">
                    <a:srgbClr val="C0C0C0"/>
                  </a:outerShdw>
                </a:effectLst>
                <a:latin typeface="Arial Narrow" pitchFamily="34" charset="0"/>
              </a:rPr>
              <a:t>     </a:t>
            </a:r>
            <a:r>
              <a:rPr lang="en-GB" dirty="0">
                <a:solidFill>
                  <a:srgbClr val="000066"/>
                </a:solidFill>
                <a:effectLst>
                  <a:outerShdw blurRad="38100" dist="38100" dir="2700000" algn="tl">
                    <a:srgbClr val="C0C0C0"/>
                  </a:outerShdw>
                </a:effectLst>
                <a:latin typeface="Arial Narrow" pitchFamily="34" charset="0"/>
              </a:rPr>
              <a:t>deliverables and milestones</a:t>
            </a:r>
          </a:p>
          <a:p>
            <a:pPr fontAlgn="auto">
              <a:spcBef>
                <a:spcPts val="0"/>
              </a:spcBef>
              <a:spcAft>
                <a:spcPts val="0"/>
              </a:spcAft>
              <a:buClr>
                <a:srgbClr val="CC3300"/>
              </a:buClr>
              <a:buFont typeface="Wingdings" pitchFamily="2" charset="2"/>
              <a:buNone/>
              <a:defRPr/>
            </a:pPr>
            <a:endParaRPr lang="en-GB" sz="800" dirty="0">
              <a:solidFill>
                <a:srgbClr val="000066"/>
              </a:solidFill>
              <a:effectLst>
                <a:outerShdw blurRad="38100" dist="38100" dir="2700000" algn="tl">
                  <a:srgbClr val="C0C0C0"/>
                </a:outerShdw>
              </a:effectLst>
              <a:latin typeface="Arial Narrow" pitchFamily="34" charset="0"/>
            </a:endParaRPr>
          </a:p>
          <a:p>
            <a:pPr fontAlgn="auto">
              <a:spcBef>
                <a:spcPts val="0"/>
              </a:spcBef>
              <a:spcAft>
                <a:spcPts val="0"/>
              </a:spcAft>
              <a:buClr>
                <a:srgbClr val="CC3300"/>
              </a:buClr>
              <a:buFont typeface="Wingdings" pitchFamily="2" charset="2"/>
              <a:buChar char="ü"/>
              <a:defRPr/>
            </a:pPr>
            <a:r>
              <a:rPr lang="en-GB" dirty="0">
                <a:solidFill>
                  <a:srgbClr val="000066"/>
                </a:solidFill>
                <a:effectLst>
                  <a:outerShdw blurRad="38100" dist="38100" dir="2700000" algn="tl">
                    <a:srgbClr val="C0C0C0"/>
                  </a:outerShdw>
                </a:effectLst>
                <a:latin typeface="Arial Narrow" pitchFamily="34" charset="0"/>
              </a:rPr>
              <a:t>  Expert Team Terms of Reference and Scope</a:t>
            </a:r>
          </a:p>
        </p:txBody>
      </p:sp>
      <p:sp>
        <p:nvSpPr>
          <p:cNvPr id="482316" name="Rectangle 12"/>
          <p:cNvSpPr>
            <a:spLocks noChangeArrowheads="1"/>
          </p:cNvSpPr>
          <p:nvPr/>
        </p:nvSpPr>
        <p:spPr bwMode="auto">
          <a:xfrm>
            <a:off x="1763713" y="215900"/>
            <a:ext cx="5905500" cy="369888"/>
          </a:xfrm>
          <a:prstGeom prst="rect">
            <a:avLst/>
          </a:prstGeom>
          <a:solidFill>
            <a:schemeClr val="bg1"/>
          </a:solidFill>
          <a:ln w="9525">
            <a:noFill/>
            <a:miter lim="800000"/>
            <a:headEnd/>
            <a:tailEnd/>
          </a:ln>
          <a:effectLst/>
        </p:spPr>
        <p:txBody>
          <a:bodyPr anchor="ctr">
            <a:spAutoFit/>
          </a:bodyPr>
          <a:lstStyle/>
          <a:p>
            <a:pPr algn="ctr" fontAlgn="auto">
              <a:spcBef>
                <a:spcPts val="0"/>
              </a:spcBef>
              <a:spcAft>
                <a:spcPts val="0"/>
              </a:spcAft>
              <a:buClr>
                <a:srgbClr val="CC3300"/>
              </a:buClr>
              <a:buFont typeface="Verdana" pitchFamily="34" charset="0"/>
              <a:buNone/>
              <a:defRPr/>
            </a:pPr>
            <a:r>
              <a:rPr lang="en-GB" b="1" dirty="0">
                <a:solidFill>
                  <a:srgbClr val="CC3300"/>
                </a:solidFill>
                <a:effectLst>
                  <a:outerShdw blurRad="38100" dist="38100" dir="2700000" algn="tl">
                    <a:srgbClr val="C0C0C0"/>
                  </a:outerShdw>
                </a:effectLst>
                <a:latin typeface="+mn-lt"/>
                <a:cs typeface="+mn-cs"/>
              </a:rPr>
              <a:t>RA VI WIS/WIGOS </a:t>
            </a:r>
            <a:r>
              <a:rPr lang="hr-HR" b="1" dirty="0">
                <a:solidFill>
                  <a:srgbClr val="CC3300"/>
                </a:solidFill>
                <a:effectLst>
                  <a:outerShdw blurRad="38100" dist="38100" dir="2700000" algn="tl">
                    <a:srgbClr val="C0C0C0"/>
                  </a:outerShdw>
                </a:effectLst>
                <a:latin typeface="+mn-lt"/>
                <a:cs typeface="+mn-cs"/>
              </a:rPr>
              <a:t>Expert Team Meeting</a:t>
            </a:r>
            <a:r>
              <a:rPr lang="en-GB" b="1" dirty="0">
                <a:solidFill>
                  <a:srgbClr val="CC3300"/>
                </a:solidFill>
                <a:effectLst>
                  <a:outerShdw blurRad="38100" dist="38100" dir="2700000" algn="tl">
                    <a:srgbClr val="C0C0C0"/>
                  </a:outerShdw>
                </a:effectLst>
                <a:latin typeface="+mn-lt"/>
                <a:cs typeface="+mn-cs"/>
              </a:rPr>
              <a:t> </a:t>
            </a:r>
          </a:p>
        </p:txBody>
      </p:sp>
      <p:graphicFrame>
        <p:nvGraphicFramePr>
          <p:cNvPr id="6146" name="Object 4"/>
          <p:cNvGraphicFramePr>
            <a:graphicFrameLocks noChangeAspect="1"/>
          </p:cNvGraphicFramePr>
          <p:nvPr/>
        </p:nvGraphicFramePr>
        <p:xfrm>
          <a:off x="1258888" y="620713"/>
          <a:ext cx="7129462" cy="590550"/>
        </p:xfrm>
        <a:graphic>
          <a:graphicData uri="http://schemas.openxmlformats.org/presentationml/2006/ole">
            <mc:AlternateContent xmlns:mc="http://schemas.openxmlformats.org/markup-compatibility/2006">
              <mc:Choice xmlns:v="urn:schemas-microsoft-com:vml" Requires="v">
                <p:oleObj spid="_x0000_s7184" name="Bitmap Image" r:id="rId5" imgW="8371429" imgH="600159" progId="PBrush">
                  <p:embed/>
                </p:oleObj>
              </mc:Choice>
              <mc:Fallback>
                <p:oleObj name="Bitmap Image" r:id="rId5" imgW="8371429" imgH="600159"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620713"/>
                        <a:ext cx="712946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r-HR" altLang="sr-Latn-RS" smtClean="0">
              <a:solidFill>
                <a:srgbClr val="898989"/>
              </a:solidFill>
              <a:latin typeface="Calibri" pitchFamily="34" charset="0"/>
            </a:endParaRPr>
          </a:p>
        </p:txBody>
      </p:sp>
    </p:spTree>
    <p:extLst>
      <p:ext uri="{BB962C8B-B14F-4D97-AF65-F5344CB8AC3E}">
        <p14:creationId xmlns:p14="http://schemas.microsoft.com/office/powerpoint/2010/main" val="911339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par>
                          <p:cTn id="13" fill="hold" nodeType="afterGroup">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6" dur="500"/>
                                        <p:tgtEl>
                                          <p:spTgt spid="2">
                                            <p:txEl>
                                              <p:pRg st="2" end="2"/>
                                            </p:txEl>
                                          </p:spTgt>
                                        </p:tgtEl>
                                      </p:cBhvr>
                                    </p:animEffect>
                                  </p:childTnLst>
                                </p:cTn>
                              </p:par>
                            </p:childTnLst>
                          </p:cTn>
                        </p:par>
                        <p:par>
                          <p:cTn id="17" fill="hold" nodeType="afterGroup">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0" dur="500"/>
                                        <p:tgtEl>
                                          <p:spTgt spid="2">
                                            <p:txEl>
                                              <p:pRg st="4" end="4"/>
                                            </p:txEl>
                                          </p:spTgt>
                                        </p:tgtEl>
                                      </p:cBhvr>
                                    </p:animEffect>
                                  </p:childTnLst>
                                </p:cTn>
                              </p:par>
                            </p:childTnLst>
                          </p:cTn>
                        </p:par>
                        <p:par>
                          <p:cTn id="21" fill="hold" nodeType="afterGroup">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4" dur="500"/>
                                        <p:tgtEl>
                                          <p:spTgt spid="2">
                                            <p:txEl>
                                              <p:pRg st="5" end="5"/>
                                            </p:txEl>
                                          </p:spTgt>
                                        </p:tgtEl>
                                      </p:cBhvr>
                                    </p:animEffect>
                                  </p:childTnLst>
                                </p:cTn>
                              </p:par>
                            </p:childTnLst>
                          </p:cTn>
                        </p:par>
                        <p:par>
                          <p:cTn id="25" fill="hold" nodeType="afterGroup">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71638" y="436563"/>
            <a:ext cx="6526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400" b="1">
                <a:solidFill>
                  <a:srgbClr val="002060"/>
                </a:solidFill>
              </a:rPr>
              <a:t>Marine meteorology – what we learned</a:t>
            </a:r>
          </a:p>
        </p:txBody>
      </p:sp>
      <p:sp>
        <p:nvSpPr>
          <p:cNvPr id="18435" name="TextBox 3"/>
          <p:cNvSpPr txBox="1">
            <a:spLocks noChangeArrowheads="1"/>
          </p:cNvSpPr>
          <p:nvPr/>
        </p:nvSpPr>
        <p:spPr bwMode="auto">
          <a:xfrm>
            <a:off x="1103313" y="1198563"/>
            <a:ext cx="78835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r-HR" altLang="en-US" dirty="0"/>
              <a:t>  - </a:t>
            </a:r>
            <a:r>
              <a:rPr lang="en-US" altLang="en-US" sz="2000" b="1" dirty="0">
                <a:solidFill>
                  <a:srgbClr val="002060"/>
                </a:solidFill>
              </a:rPr>
              <a:t>No coordinated as integrated  met-ocean system in general</a:t>
            </a:r>
          </a:p>
          <a:p>
            <a:pPr eaLnBrk="1" hangingPunct="1"/>
            <a:r>
              <a:rPr lang="hr-HR" altLang="en-US" sz="2000" dirty="0">
                <a:solidFill>
                  <a:srgbClr val="002060"/>
                </a:solidFill>
              </a:rPr>
              <a:t>  - </a:t>
            </a:r>
            <a:r>
              <a:rPr lang="en-US" altLang="en-US" sz="2000" dirty="0">
                <a:solidFill>
                  <a:srgbClr val="002060"/>
                </a:solidFill>
              </a:rPr>
              <a:t>Marine meteorology is the  complex and integrated and has</a:t>
            </a:r>
            <a:r>
              <a:rPr lang="hr-HR" altLang="en-US" sz="2000" dirty="0">
                <a:solidFill>
                  <a:srgbClr val="002060"/>
                </a:solidFill>
              </a:rPr>
              <a:t> </a:t>
            </a:r>
          </a:p>
          <a:p>
            <a:pPr eaLnBrk="1" hangingPunct="1"/>
            <a:r>
              <a:rPr lang="hr-HR" altLang="en-US" sz="2000" dirty="0">
                <a:solidFill>
                  <a:srgbClr val="002060"/>
                </a:solidFill>
              </a:rPr>
              <a:t>   </a:t>
            </a:r>
            <a:r>
              <a:rPr lang="en-US" altLang="en-US" sz="2000" dirty="0">
                <a:solidFill>
                  <a:srgbClr val="002060"/>
                </a:solidFill>
              </a:rPr>
              <a:t> </a:t>
            </a:r>
            <a:r>
              <a:rPr lang="hr-HR" altLang="en-US" sz="2000" dirty="0">
                <a:solidFill>
                  <a:srgbClr val="002060"/>
                </a:solidFill>
              </a:rPr>
              <a:t> </a:t>
            </a:r>
            <a:r>
              <a:rPr lang="en-US" altLang="en-US" sz="2000" b="1" dirty="0">
                <a:solidFill>
                  <a:srgbClr val="002060"/>
                </a:solidFill>
              </a:rPr>
              <a:t>opportunity to gain from  WIGOS</a:t>
            </a:r>
            <a:endParaRPr lang="hr-HR" altLang="en-US" sz="2000" b="1" dirty="0">
              <a:solidFill>
                <a:srgbClr val="002060"/>
              </a:solidFill>
            </a:endParaRPr>
          </a:p>
          <a:p>
            <a:pPr eaLnBrk="1" hangingPunct="1"/>
            <a:endParaRPr lang="en-US" altLang="en-US" sz="2000" dirty="0">
              <a:solidFill>
                <a:srgbClr val="002060"/>
              </a:solidFill>
            </a:endParaRPr>
          </a:p>
          <a:p>
            <a:pPr eaLnBrk="1" hangingPunct="1"/>
            <a:r>
              <a:rPr lang="hr-HR" altLang="en-US" sz="2000" dirty="0">
                <a:solidFill>
                  <a:srgbClr val="002060"/>
                </a:solidFill>
              </a:rPr>
              <a:t>  -  </a:t>
            </a:r>
            <a:r>
              <a:rPr lang="en-US" altLang="en-US" sz="2000" dirty="0">
                <a:solidFill>
                  <a:srgbClr val="002060"/>
                </a:solidFill>
              </a:rPr>
              <a:t>Integrated  data and products:</a:t>
            </a:r>
          </a:p>
          <a:p>
            <a:pPr lvl="1" eaLnBrk="1" hangingPunct="1">
              <a:buFont typeface="Arial" pitchFamily="34" charset="0"/>
              <a:buChar char="•"/>
            </a:pPr>
            <a:r>
              <a:rPr lang="en-US" altLang="en-US" sz="2000" dirty="0">
                <a:solidFill>
                  <a:srgbClr val="002060"/>
                </a:solidFill>
              </a:rPr>
              <a:t>Meteorological  (in-situ, satellite), </a:t>
            </a:r>
          </a:p>
          <a:p>
            <a:pPr lvl="1" eaLnBrk="1" hangingPunct="1">
              <a:buFont typeface="Arial" pitchFamily="34" charset="0"/>
              <a:buChar char="•"/>
            </a:pPr>
            <a:r>
              <a:rPr lang="en-US" altLang="en-US" sz="2000" dirty="0">
                <a:solidFill>
                  <a:srgbClr val="002060"/>
                </a:solidFill>
              </a:rPr>
              <a:t>Hydrological ( rivers  and water power plant discharges  )</a:t>
            </a:r>
          </a:p>
          <a:p>
            <a:pPr lvl="1" eaLnBrk="1" hangingPunct="1">
              <a:buFont typeface="Arial" pitchFamily="34" charset="0"/>
              <a:buChar char="•"/>
            </a:pPr>
            <a:r>
              <a:rPr lang="en-US" altLang="en-US" sz="2000" dirty="0">
                <a:solidFill>
                  <a:srgbClr val="002060"/>
                </a:solidFill>
              </a:rPr>
              <a:t> Oceanographic (physics and chemistry)  </a:t>
            </a:r>
          </a:p>
          <a:p>
            <a:pPr lvl="1" eaLnBrk="1" hangingPunct="1">
              <a:buFont typeface="Arial" pitchFamily="34" charset="0"/>
              <a:buChar char="•"/>
            </a:pPr>
            <a:endParaRPr lang="en-US" altLang="en-US" sz="2000" dirty="0">
              <a:solidFill>
                <a:srgbClr val="002060"/>
              </a:solidFill>
            </a:endParaRPr>
          </a:p>
          <a:p>
            <a:pPr eaLnBrk="1" hangingPunct="1"/>
            <a:r>
              <a:rPr lang="en-US" altLang="en-US" sz="2000" b="1" dirty="0">
                <a:solidFill>
                  <a:srgbClr val="002060"/>
                </a:solidFill>
              </a:rPr>
              <a:t>Lack of the met- ocean observation at Adriatic Sea </a:t>
            </a:r>
            <a:r>
              <a:rPr lang="hr-HR" altLang="en-US" sz="2000" b="1" dirty="0" smtClean="0">
                <a:solidFill>
                  <a:srgbClr val="002060"/>
                </a:solidFill>
              </a:rPr>
              <a:t>(east coast)</a:t>
            </a:r>
            <a:endParaRPr lang="hr-HR" altLang="en-US" sz="2000" b="1" dirty="0">
              <a:solidFill>
                <a:srgbClr val="002060"/>
              </a:solidFill>
            </a:endParaRPr>
          </a:p>
          <a:p>
            <a:pPr eaLnBrk="1" hangingPunct="1"/>
            <a:endParaRPr lang="en-US" altLang="en-US" sz="2000" b="1" dirty="0">
              <a:solidFill>
                <a:srgbClr val="002060"/>
              </a:solidFill>
            </a:endParaRPr>
          </a:p>
          <a:p>
            <a:pPr eaLnBrk="1" hangingPunct="1"/>
            <a:r>
              <a:rPr lang="en-US" altLang="en-US" sz="2000" dirty="0">
                <a:solidFill>
                  <a:srgbClr val="002060"/>
                </a:solidFill>
              </a:rPr>
              <a:t>No </a:t>
            </a:r>
            <a:r>
              <a:rPr lang="en-US" altLang="en-US" sz="2000" b="1" dirty="0">
                <a:solidFill>
                  <a:srgbClr val="002060"/>
                </a:solidFill>
              </a:rPr>
              <a:t>proper treatment of non SOLAS traffic </a:t>
            </a:r>
            <a:r>
              <a:rPr lang="en-US" altLang="en-US" sz="2000" dirty="0">
                <a:solidFill>
                  <a:srgbClr val="002060"/>
                </a:solidFill>
              </a:rPr>
              <a:t>and recreation vessels </a:t>
            </a:r>
          </a:p>
          <a:p>
            <a:pPr lvl="1" eaLnBrk="1" hangingPunct="1">
              <a:buFont typeface="Wingdings" pitchFamily="2" charset="2"/>
              <a:buChar char="v"/>
            </a:pPr>
            <a:r>
              <a:rPr lang="en-US" altLang="en-US" sz="2000" dirty="0">
                <a:solidFill>
                  <a:srgbClr val="002060"/>
                </a:solidFill>
              </a:rPr>
              <a:t>no standards for small crafts warnings, </a:t>
            </a:r>
          </a:p>
          <a:p>
            <a:pPr lvl="1" eaLnBrk="1" hangingPunct="1">
              <a:buFont typeface="Wingdings" pitchFamily="2" charset="2"/>
              <a:buChar char="v"/>
            </a:pPr>
            <a:r>
              <a:rPr lang="en-US" altLang="en-US" sz="2000" dirty="0">
                <a:solidFill>
                  <a:srgbClr val="002060"/>
                </a:solidFill>
              </a:rPr>
              <a:t>no standards for traffic management due to sea state conditions</a:t>
            </a:r>
          </a:p>
          <a:p>
            <a:pPr eaLnBrk="1" hangingPunct="1"/>
            <a:r>
              <a:rPr lang="en-US" altLang="en-US" sz="2000" dirty="0">
                <a:solidFill>
                  <a:srgbClr val="002060"/>
                </a:solidFill>
              </a:rPr>
              <a:t> </a:t>
            </a:r>
            <a:r>
              <a:rPr lang="en-US" altLang="en-US" sz="2000" b="1" dirty="0">
                <a:solidFill>
                  <a:srgbClr val="0070C0"/>
                </a:solidFill>
              </a:rPr>
              <a:t>SOLUTION : Regional marine meteorological coordination</a:t>
            </a:r>
          </a:p>
          <a:p>
            <a:pPr eaLnBrk="1" hangingPunct="1"/>
            <a:endParaRPr lang="en-US" altLang="en-US" sz="2000" dirty="0">
              <a:solidFill>
                <a:srgbClr val="002060"/>
              </a:solidFill>
            </a:endParaRPr>
          </a:p>
        </p:txBody>
      </p:sp>
    </p:spTree>
    <p:extLst>
      <p:ext uri="{BB962C8B-B14F-4D97-AF65-F5344CB8AC3E}">
        <p14:creationId xmlns:p14="http://schemas.microsoft.com/office/powerpoint/2010/main" val="835375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Grp="1" noChangeAspect="1"/>
          </p:cNvGraphicFramePr>
          <p:nvPr>
            <p:ph type="title"/>
          </p:nvPr>
        </p:nvGraphicFramePr>
        <p:xfrm>
          <a:off x="457200" y="550863"/>
          <a:ext cx="8229600" cy="590550"/>
        </p:xfrm>
        <a:graphic>
          <a:graphicData uri="http://schemas.openxmlformats.org/presentationml/2006/ole">
            <mc:AlternateContent xmlns:mc="http://schemas.openxmlformats.org/markup-compatibility/2006">
              <mc:Choice xmlns:v="urn:schemas-microsoft-com:vml" Requires="v">
                <p:oleObj spid="_x0000_s8205" name="Bitmap Image" r:id="rId3" imgW="8371429" imgH="600159" progId="PBrush">
                  <p:embed/>
                </p:oleObj>
              </mc:Choice>
              <mc:Fallback>
                <p:oleObj name="Bitmap Image" r:id="rId3" imgW="8371429" imgH="60015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0863"/>
                        <a:ext cx="82296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5" name="Picture 3" descr="svjeti_jadran_nazivi_dugac"/>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105400" y="2276475"/>
            <a:ext cx="4038600" cy="3795713"/>
          </a:xfrm>
          <a:noFill/>
        </p:spPr>
      </p:pic>
      <p:pic>
        <p:nvPicPr>
          <p:cNvPr id="8196" name="Picture 4" descr="svjetionik_nmhs"/>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28600" y="1447800"/>
            <a:ext cx="638175" cy="857250"/>
          </a:xfrm>
          <a:noFill/>
        </p:spPr>
      </p:pic>
      <p:sp>
        <p:nvSpPr>
          <p:cNvPr id="9" name="Rectangle 8"/>
          <p:cNvSpPr/>
          <p:nvPr/>
        </p:nvSpPr>
        <p:spPr>
          <a:xfrm>
            <a:off x="755650" y="260350"/>
            <a:ext cx="7488238" cy="396875"/>
          </a:xfrm>
          <a:prstGeom prst="rect">
            <a:avLst/>
          </a:prstGeom>
        </p:spPr>
        <p:txBody>
          <a:bodyPr>
            <a:spAutoFit/>
          </a:bodyPr>
          <a:lstStyle/>
          <a:p>
            <a:pPr algn="ctr">
              <a:defRPr/>
            </a:pPr>
            <a:r>
              <a:rPr lang="en-US" sz="2000" b="1" dirty="0">
                <a:solidFill>
                  <a:srgbClr val="002060"/>
                </a:solidFill>
                <a:effectLst>
                  <a:outerShdw blurRad="38100" dist="38100" dir="2700000" algn="tl">
                    <a:srgbClr val="C0C0C0"/>
                  </a:outerShdw>
                </a:effectLst>
                <a:latin typeface="Calibri" pitchFamily="34" charset="0"/>
              </a:rPr>
              <a:t>AMMC </a:t>
            </a:r>
            <a:r>
              <a:rPr lang="en-US" sz="2000" b="1" dirty="0">
                <a:solidFill>
                  <a:srgbClr val="002060"/>
                </a:solidFill>
                <a:latin typeface="Calibri" pitchFamily="34" charset="0"/>
              </a:rPr>
              <a:t>scheme and link to WIS </a:t>
            </a:r>
            <a:r>
              <a:rPr lang="en-US" sz="2000" b="1" dirty="0">
                <a:solidFill>
                  <a:srgbClr val="FF0000"/>
                </a:solidFill>
                <a:latin typeface="Calibri" pitchFamily="34" charset="0"/>
              </a:rPr>
              <a:t>  </a:t>
            </a:r>
            <a:r>
              <a:rPr lang="en-US" sz="2000" b="1" dirty="0">
                <a:solidFill>
                  <a:srgbClr val="FF0000"/>
                </a:solidFill>
                <a:effectLst>
                  <a:outerShdw blurRad="38100" dist="38100" dir="2700000" algn="tl">
                    <a:srgbClr val="C0C0C0"/>
                  </a:outerShdw>
                </a:effectLst>
                <a:latin typeface="Calibri" pitchFamily="34" charset="0"/>
              </a:rPr>
              <a:t> </a:t>
            </a:r>
            <a:endParaRPr lang="hr-HR" sz="2000" b="1" dirty="0">
              <a:solidFill>
                <a:srgbClr val="FF0000"/>
              </a:solidFill>
              <a:effectLst>
                <a:outerShdw blurRad="38100" dist="38100" dir="2700000" algn="tl">
                  <a:srgbClr val="C0C0C0"/>
                </a:outerShdw>
              </a:effectLst>
              <a:latin typeface="Calibri" pitchFamily="34" charset="0"/>
            </a:endParaRPr>
          </a:p>
        </p:txBody>
      </p:sp>
      <p:pic>
        <p:nvPicPr>
          <p:cNvPr id="8198" name="Picture 6" descr="disk_dcpc"/>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228600" y="4267200"/>
            <a:ext cx="619125" cy="561975"/>
          </a:xfrm>
          <a:noFill/>
        </p:spPr>
      </p:pic>
      <p:sp>
        <p:nvSpPr>
          <p:cNvPr id="8199" name="Text Box 7"/>
          <p:cNvSpPr txBox="1">
            <a:spLocks noChangeArrowheads="1"/>
          </p:cNvSpPr>
          <p:nvPr/>
        </p:nvSpPr>
        <p:spPr bwMode="auto">
          <a:xfrm>
            <a:off x="6948488" y="184467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sr-Latn-RS"/>
              <a:t>WMO WIS</a:t>
            </a:r>
            <a:endParaRPr lang="hr-HR" altLang="sr-Latn-RS"/>
          </a:p>
        </p:txBody>
      </p:sp>
      <p:sp>
        <p:nvSpPr>
          <p:cNvPr id="8200" name="Text Box 8"/>
          <p:cNvSpPr txBox="1">
            <a:spLocks noChangeArrowheads="1"/>
          </p:cNvSpPr>
          <p:nvPr/>
        </p:nvSpPr>
        <p:spPr bwMode="auto">
          <a:xfrm>
            <a:off x="1524000" y="18288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sr-Latn-RS" altLang="sr-Latn-RS"/>
          </a:p>
        </p:txBody>
      </p:sp>
      <p:sp>
        <p:nvSpPr>
          <p:cNvPr id="8201" name="Text Box 9"/>
          <p:cNvSpPr txBox="1">
            <a:spLocks noChangeArrowheads="1"/>
          </p:cNvSpPr>
          <p:nvPr/>
        </p:nvSpPr>
        <p:spPr bwMode="auto">
          <a:xfrm>
            <a:off x="1066800" y="1371600"/>
            <a:ext cx="4724400" cy="2570163"/>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altLang="sr-Latn-RS" sz="1400" dirty="0">
                <a:solidFill>
                  <a:srgbClr val="002060"/>
                </a:solidFill>
              </a:rPr>
              <a:t>AMMC Members focal points (WIS NC)</a:t>
            </a:r>
          </a:p>
          <a:p>
            <a:pPr eaLnBrk="1" hangingPunct="1">
              <a:spcBef>
                <a:spcPct val="50000"/>
              </a:spcBef>
              <a:buFontTx/>
              <a:buChar char="-"/>
            </a:pPr>
            <a:r>
              <a:rPr lang="en-US" altLang="sr-Latn-RS" sz="1400" dirty="0">
                <a:solidFill>
                  <a:srgbClr val="002060"/>
                </a:solidFill>
              </a:rPr>
              <a:t>Define AMMC plans, legislation issues</a:t>
            </a:r>
          </a:p>
          <a:p>
            <a:pPr eaLnBrk="1" hangingPunct="1">
              <a:spcBef>
                <a:spcPct val="50000"/>
              </a:spcBef>
              <a:buFontTx/>
              <a:buChar char="-"/>
            </a:pPr>
            <a:r>
              <a:rPr lang="en-US" altLang="sr-Latn-RS" sz="1400" dirty="0">
                <a:solidFill>
                  <a:srgbClr val="002060"/>
                </a:solidFill>
              </a:rPr>
              <a:t>Coordinate national Expert Team </a:t>
            </a:r>
          </a:p>
          <a:p>
            <a:pPr eaLnBrk="1" hangingPunct="1">
              <a:spcBef>
                <a:spcPct val="50000"/>
              </a:spcBef>
              <a:buFontTx/>
              <a:buChar char="-"/>
            </a:pPr>
            <a:r>
              <a:rPr lang="en-US" altLang="sr-Latn-RS" sz="1400" u="sng" dirty="0">
                <a:solidFill>
                  <a:srgbClr val="002060"/>
                </a:solidFill>
              </a:rPr>
              <a:t>Coordinate  national Services, Institutes, Academia for </a:t>
            </a:r>
            <a:r>
              <a:rPr lang="en-US" altLang="sr-Latn-RS" sz="1400" b="1" u="sng" dirty="0">
                <a:solidFill>
                  <a:srgbClr val="002060"/>
                </a:solidFill>
              </a:rPr>
              <a:t>Adriatic Sea</a:t>
            </a:r>
            <a:r>
              <a:rPr lang="en-US" altLang="sr-Latn-RS" sz="1400" u="sng" dirty="0">
                <a:solidFill>
                  <a:srgbClr val="002060"/>
                </a:solidFill>
              </a:rPr>
              <a:t> products (priorities</a:t>
            </a:r>
            <a:r>
              <a:rPr lang="en-US" altLang="sr-Latn-RS" sz="1400" b="1" u="sng" dirty="0">
                <a:solidFill>
                  <a:srgbClr val="002060"/>
                </a:solidFill>
              </a:rPr>
              <a:t>: meteorological, hydro, oceanographic products )</a:t>
            </a:r>
          </a:p>
          <a:p>
            <a:pPr eaLnBrk="1" hangingPunct="1">
              <a:spcBef>
                <a:spcPct val="50000"/>
              </a:spcBef>
              <a:buFontTx/>
              <a:buChar char="-"/>
            </a:pPr>
            <a:r>
              <a:rPr lang="en-US" altLang="sr-Latn-RS" sz="1400" dirty="0">
                <a:solidFill>
                  <a:srgbClr val="002060"/>
                </a:solidFill>
              </a:rPr>
              <a:t>Coordinate national distribution and retrieval actions  toward AMMC DCPC (WIS DAR)</a:t>
            </a:r>
            <a:endParaRPr lang="en-US" altLang="sr-Latn-RS" sz="1400" b="1" dirty="0">
              <a:solidFill>
                <a:srgbClr val="002060"/>
              </a:solidFill>
            </a:endParaRPr>
          </a:p>
          <a:p>
            <a:pPr eaLnBrk="1" hangingPunct="1">
              <a:spcBef>
                <a:spcPct val="50000"/>
              </a:spcBef>
              <a:buFontTx/>
              <a:buChar char="-"/>
            </a:pPr>
            <a:r>
              <a:rPr lang="en-US" altLang="sr-Latn-RS" sz="1400" dirty="0">
                <a:solidFill>
                  <a:srgbClr val="002060"/>
                </a:solidFill>
              </a:rPr>
              <a:t>Provide meta data, products to  AMMC</a:t>
            </a:r>
            <a:r>
              <a:rPr lang="en-US" altLang="sr-Latn-RS" sz="1400" dirty="0">
                <a:solidFill>
                  <a:schemeClr val="accent2"/>
                </a:solidFill>
              </a:rPr>
              <a:t> </a:t>
            </a:r>
            <a:endParaRPr lang="hr-HR" altLang="sr-Latn-RS" sz="1400" dirty="0">
              <a:solidFill>
                <a:schemeClr val="accent2"/>
              </a:solidFill>
            </a:endParaRPr>
          </a:p>
        </p:txBody>
      </p:sp>
      <p:sp>
        <p:nvSpPr>
          <p:cNvPr id="8202" name="Text Box 10"/>
          <p:cNvSpPr txBox="1">
            <a:spLocks noChangeArrowheads="1"/>
          </p:cNvSpPr>
          <p:nvPr/>
        </p:nvSpPr>
        <p:spPr bwMode="auto">
          <a:xfrm>
            <a:off x="1066800" y="3962400"/>
            <a:ext cx="4724400" cy="2570163"/>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US" altLang="sr-Latn-RS" sz="1400" dirty="0">
                <a:solidFill>
                  <a:srgbClr val="002060"/>
                </a:solidFill>
              </a:rPr>
              <a:t>AMMC DCPC virtual center</a:t>
            </a:r>
          </a:p>
          <a:p>
            <a:pPr eaLnBrk="1" hangingPunct="1">
              <a:spcBef>
                <a:spcPct val="50000"/>
              </a:spcBef>
              <a:buFontTx/>
              <a:buChar char="-"/>
            </a:pPr>
            <a:r>
              <a:rPr lang="en-US" altLang="sr-Latn-RS" sz="1400" b="1" dirty="0">
                <a:solidFill>
                  <a:srgbClr val="002060"/>
                </a:solidFill>
              </a:rPr>
              <a:t>Provide DCPC Portal and </a:t>
            </a:r>
            <a:r>
              <a:rPr lang="en-US" altLang="sr-Latn-RS" sz="1400" b="1" dirty="0" smtClean="0">
                <a:solidFill>
                  <a:srgbClr val="002060"/>
                </a:solidFill>
              </a:rPr>
              <a:t>functionality</a:t>
            </a:r>
            <a:r>
              <a:rPr lang="hr-HR" altLang="sr-Latn-RS" sz="1400" b="1" dirty="0" smtClean="0">
                <a:solidFill>
                  <a:srgbClr val="002060"/>
                </a:solidFill>
              </a:rPr>
              <a:t>  </a:t>
            </a:r>
            <a:r>
              <a:rPr lang="hr-HR" altLang="sr-Latn-RS" sz="1400" b="1" dirty="0" smtClean="0">
                <a:solidFill>
                  <a:srgbClr val="00B050"/>
                </a:solidFill>
              </a:rPr>
              <a:t>INSPIRE</a:t>
            </a:r>
            <a:r>
              <a:rPr lang="en-US" altLang="sr-Latn-RS" sz="1400" b="1" dirty="0" smtClean="0">
                <a:solidFill>
                  <a:srgbClr val="002060"/>
                </a:solidFill>
              </a:rPr>
              <a:t> </a:t>
            </a:r>
            <a:endParaRPr lang="en-US" altLang="sr-Latn-RS" sz="1400" b="1" dirty="0">
              <a:solidFill>
                <a:srgbClr val="002060"/>
              </a:solidFill>
            </a:endParaRPr>
          </a:p>
          <a:p>
            <a:pPr eaLnBrk="1" hangingPunct="1">
              <a:spcBef>
                <a:spcPct val="50000"/>
              </a:spcBef>
            </a:pPr>
            <a:r>
              <a:rPr lang="en-US" altLang="sr-Latn-RS" sz="1400" dirty="0">
                <a:solidFill>
                  <a:srgbClr val="002060"/>
                </a:solidFill>
              </a:rPr>
              <a:t> (</a:t>
            </a:r>
            <a:r>
              <a:rPr lang="en-US" altLang="sr-Latn-RS" sz="1400" b="1" dirty="0">
                <a:solidFill>
                  <a:srgbClr val="002060"/>
                </a:solidFill>
              </a:rPr>
              <a:t>DAR procedures,  products, users, network, archive</a:t>
            </a:r>
            <a:r>
              <a:rPr lang="en-US" altLang="sr-Latn-RS" sz="1400" dirty="0">
                <a:solidFill>
                  <a:srgbClr val="002060"/>
                </a:solidFill>
              </a:rPr>
              <a:t>)</a:t>
            </a:r>
          </a:p>
          <a:p>
            <a:pPr eaLnBrk="1" hangingPunct="1">
              <a:spcBef>
                <a:spcPct val="50000"/>
              </a:spcBef>
              <a:buFontTx/>
              <a:buChar char="-"/>
            </a:pPr>
            <a:r>
              <a:rPr lang="en-US" altLang="sr-Latn-RS" sz="1400" dirty="0">
                <a:solidFill>
                  <a:srgbClr val="002060"/>
                </a:solidFill>
              </a:rPr>
              <a:t>Provide link between  AMMC and GISC Offenbach  for WIS/WIGOS marine , oceanographic services</a:t>
            </a:r>
          </a:p>
          <a:p>
            <a:pPr eaLnBrk="1" hangingPunct="1">
              <a:spcBef>
                <a:spcPct val="50000"/>
              </a:spcBef>
              <a:buFontTx/>
              <a:buChar char="-"/>
            </a:pPr>
            <a:r>
              <a:rPr lang="en-US" altLang="sr-Latn-RS" sz="1400" u="sng" dirty="0">
                <a:solidFill>
                  <a:srgbClr val="002060"/>
                </a:solidFill>
              </a:rPr>
              <a:t>Provide </a:t>
            </a:r>
            <a:r>
              <a:rPr lang="en-US" altLang="sr-Latn-RS" sz="1400" b="1" u="sng" dirty="0">
                <a:solidFill>
                  <a:srgbClr val="002060"/>
                </a:solidFill>
              </a:rPr>
              <a:t>operative</a:t>
            </a:r>
            <a:r>
              <a:rPr lang="en-US" altLang="sr-Latn-RS" sz="1400" u="sng" dirty="0">
                <a:solidFill>
                  <a:srgbClr val="002060"/>
                </a:solidFill>
              </a:rPr>
              <a:t> Adriatic Sea area products to WIS/WIGOS systems</a:t>
            </a:r>
          </a:p>
          <a:p>
            <a:pPr eaLnBrk="1" hangingPunct="1">
              <a:spcBef>
                <a:spcPct val="50000"/>
              </a:spcBef>
            </a:pPr>
            <a:r>
              <a:rPr lang="en-US" altLang="sr-Latn-RS" sz="1400" dirty="0">
                <a:solidFill>
                  <a:srgbClr val="002060"/>
                </a:solidFill>
              </a:rPr>
              <a:t>-    Maintain  </a:t>
            </a:r>
            <a:r>
              <a:rPr lang="en-US" altLang="sr-Latn-RS" sz="1400" b="1" dirty="0">
                <a:solidFill>
                  <a:srgbClr val="002060"/>
                </a:solidFill>
              </a:rPr>
              <a:t>operative</a:t>
            </a:r>
            <a:r>
              <a:rPr lang="en-US" altLang="sr-Latn-RS" sz="1400" dirty="0">
                <a:solidFill>
                  <a:srgbClr val="002060"/>
                </a:solidFill>
              </a:rPr>
              <a:t> and </a:t>
            </a:r>
            <a:r>
              <a:rPr lang="en-US" altLang="sr-Latn-RS" sz="1400" b="1" dirty="0">
                <a:solidFill>
                  <a:srgbClr val="002060"/>
                </a:solidFill>
              </a:rPr>
              <a:t>near-real time </a:t>
            </a:r>
            <a:r>
              <a:rPr lang="en-US" altLang="sr-Latn-RS" sz="1400" dirty="0">
                <a:solidFill>
                  <a:srgbClr val="002060"/>
                </a:solidFill>
              </a:rPr>
              <a:t>Adriatic Sea area products for  public and  scientific purposes</a:t>
            </a:r>
            <a:endParaRPr lang="hr-HR" altLang="sr-Latn-RS" sz="1400" dirty="0">
              <a:solidFill>
                <a:srgbClr val="002060"/>
              </a:solidFill>
            </a:endParaRPr>
          </a:p>
        </p:txBody>
      </p:sp>
      <p:sp>
        <p:nvSpPr>
          <p:cNvPr id="8203" name="Text Box 12"/>
          <p:cNvSpPr txBox="1">
            <a:spLocks noChangeArrowheads="1"/>
          </p:cNvSpPr>
          <p:nvPr/>
        </p:nvSpPr>
        <p:spPr bwMode="auto">
          <a:xfrm>
            <a:off x="0" y="49530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sr-Latn-RS" sz="1000" b="1"/>
              <a:t>www.ammc.hr</a:t>
            </a:r>
            <a:endParaRPr lang="hr-HR" altLang="sr-Latn-RS" sz="1000" b="1"/>
          </a:p>
        </p:txBody>
      </p:sp>
      <p:sp>
        <p:nvSpPr>
          <p:cNvPr id="12" name="Oval 11"/>
          <p:cNvSpPr/>
          <p:nvPr/>
        </p:nvSpPr>
        <p:spPr>
          <a:xfrm>
            <a:off x="6084888" y="1412875"/>
            <a:ext cx="3059112" cy="16557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Tree>
    <p:extLst>
      <p:ext uri="{BB962C8B-B14F-4D97-AF65-F5344CB8AC3E}">
        <p14:creationId xmlns:p14="http://schemas.microsoft.com/office/powerpoint/2010/main" val="922156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type="body" idx="1"/>
          </p:nvPr>
        </p:nvSpPr>
        <p:spPr>
          <a:xfrm>
            <a:off x="457200" y="1600200"/>
            <a:ext cx="8229600" cy="5257800"/>
          </a:xfrm>
        </p:spPr>
        <p:txBody>
          <a:bodyPr rtlCol="0">
            <a:normAutofit fontScale="92500" lnSpcReduction="10000"/>
          </a:bodyPr>
          <a:lstStyle/>
          <a:p>
            <a:pPr lvl="2" eaLnBrk="1" fontAlgn="auto" hangingPunct="1">
              <a:lnSpc>
                <a:spcPct val="90000"/>
              </a:lnSpc>
              <a:spcAft>
                <a:spcPts val="0"/>
              </a:spcAft>
              <a:buFont typeface="Arial" charset="0"/>
              <a:buNone/>
              <a:defRPr/>
            </a:pPr>
            <a:r>
              <a:rPr lang="en-GB" sz="1900" b="1" u="sng" dirty="0" smtClean="0">
                <a:solidFill>
                  <a:srgbClr val="002060"/>
                </a:solidFill>
                <a:latin typeface="Arial" pitchFamily="34" charset="0"/>
                <a:cs typeface="Arial" pitchFamily="34" charset="0"/>
              </a:rPr>
              <a:t>DCPC-AMMC as Virtual  international </a:t>
            </a:r>
            <a:r>
              <a:rPr lang="en-GB" sz="1900" b="1" u="sng" dirty="0" err="1" smtClean="0">
                <a:solidFill>
                  <a:srgbClr val="002060"/>
                </a:solidFill>
                <a:latin typeface="Arial" pitchFamily="34" charset="0"/>
                <a:cs typeface="Arial" pitchFamily="34" charset="0"/>
              </a:rPr>
              <a:t>center</a:t>
            </a:r>
            <a:r>
              <a:rPr lang="en-GB" sz="1900" b="1" u="sng" dirty="0" smtClean="0">
                <a:solidFill>
                  <a:srgbClr val="002060"/>
                </a:solidFill>
                <a:latin typeface="Arial" pitchFamily="34" charset="0"/>
                <a:cs typeface="Arial" pitchFamily="34" charset="0"/>
              </a:rPr>
              <a:t>, hosted by DHMZ </a:t>
            </a:r>
          </a:p>
          <a:p>
            <a:pPr lvl="2" eaLnBrk="1" fontAlgn="auto" hangingPunct="1">
              <a:lnSpc>
                <a:spcPct val="90000"/>
              </a:lnSpc>
              <a:spcAft>
                <a:spcPts val="0"/>
              </a:spcAft>
              <a:buFont typeface="Arial" pitchFamily="34" charset="0"/>
              <a:buNone/>
              <a:defRPr/>
            </a:pPr>
            <a:r>
              <a:rPr lang="en-GB" sz="1900" dirty="0" smtClean="0">
                <a:solidFill>
                  <a:srgbClr val="002060"/>
                </a:solidFill>
                <a:latin typeface="Arial" pitchFamily="34" charset="0"/>
                <a:cs typeface="Arial" pitchFamily="34" charset="0"/>
              </a:rPr>
              <a:t> - </a:t>
            </a:r>
            <a:r>
              <a:rPr lang="en-GB" sz="1900" dirty="0" smtClean="0">
                <a:solidFill>
                  <a:srgbClr val="FF0000"/>
                </a:solidFill>
                <a:latin typeface="Arial" pitchFamily="34" charset="0"/>
                <a:cs typeface="Arial" pitchFamily="34" charset="0"/>
              </a:rPr>
              <a:t>operative retrieval and distribution of observations and products with  WIS/WIGOS  responsibility and functionality</a:t>
            </a:r>
            <a:endParaRPr lang="hr-HR" sz="1900" dirty="0" smtClean="0">
              <a:solidFill>
                <a:srgbClr val="FF0000"/>
              </a:solidFill>
              <a:latin typeface="Arial" pitchFamily="34" charset="0"/>
              <a:cs typeface="Arial" pitchFamily="34" charset="0"/>
            </a:endParaRPr>
          </a:p>
          <a:p>
            <a:pPr lvl="2" eaLnBrk="1" fontAlgn="auto" hangingPunct="1">
              <a:lnSpc>
                <a:spcPct val="90000"/>
              </a:lnSpc>
              <a:spcAft>
                <a:spcPts val="0"/>
              </a:spcAft>
              <a:buFont typeface="Arial" pitchFamily="34" charset="0"/>
              <a:buNone/>
              <a:defRPr/>
            </a:pPr>
            <a:r>
              <a:rPr lang="hr-HR" sz="1900" dirty="0" smtClean="0">
                <a:solidFill>
                  <a:srgbClr val="FF0000"/>
                </a:solidFill>
                <a:latin typeface="Arial" pitchFamily="34" charset="0"/>
                <a:cs typeface="Arial" pitchFamily="34" charset="0"/>
              </a:rPr>
              <a:t>- GEOPORTAL</a:t>
            </a:r>
          </a:p>
          <a:p>
            <a:pPr lvl="2" eaLnBrk="1" fontAlgn="auto" hangingPunct="1">
              <a:lnSpc>
                <a:spcPct val="90000"/>
              </a:lnSpc>
              <a:spcAft>
                <a:spcPts val="0"/>
              </a:spcAft>
              <a:buFont typeface="Arial" pitchFamily="34" charset="0"/>
              <a:buNone/>
              <a:defRPr/>
            </a:pPr>
            <a:endParaRPr lang="hr-HR" sz="900" dirty="0" smtClean="0">
              <a:solidFill>
                <a:srgbClr val="002060"/>
              </a:solidFill>
              <a:latin typeface="Arial" pitchFamily="34" charset="0"/>
              <a:cs typeface="Arial" pitchFamily="34" charset="0"/>
            </a:endParaRPr>
          </a:p>
          <a:p>
            <a:pPr lvl="2" eaLnBrk="1" fontAlgn="auto" hangingPunct="1">
              <a:lnSpc>
                <a:spcPct val="90000"/>
              </a:lnSpc>
              <a:spcAft>
                <a:spcPts val="0"/>
              </a:spcAft>
              <a:buFont typeface="Arial" charset="0"/>
              <a:buNone/>
              <a:defRPr/>
            </a:pPr>
            <a:r>
              <a:rPr lang="hr-HR" sz="1900" b="1" u="sng" dirty="0" smtClean="0">
                <a:solidFill>
                  <a:srgbClr val="002060"/>
                </a:solidFill>
                <a:latin typeface="Arial" pitchFamily="34" charset="0"/>
                <a:cs typeface="Arial" pitchFamily="34" charset="0"/>
              </a:rPr>
              <a:t>Inventory of data and products </a:t>
            </a:r>
            <a:r>
              <a:rPr lang="hr-HR" sz="1900" b="1" dirty="0" smtClean="0">
                <a:solidFill>
                  <a:srgbClr val="002060"/>
                </a:solidFill>
                <a:latin typeface="Arial" pitchFamily="34" charset="0"/>
                <a:cs typeface="Arial" pitchFamily="34" charset="0"/>
              </a:rPr>
              <a:t>for Adriatic Sea Area</a:t>
            </a:r>
            <a:endParaRPr lang="en-US" sz="1900" b="1" dirty="0" smtClean="0">
              <a:solidFill>
                <a:srgbClr val="002060"/>
              </a:solidFill>
              <a:latin typeface="Arial" pitchFamily="34" charset="0"/>
              <a:cs typeface="Arial" pitchFamily="34" charset="0"/>
            </a:endParaRPr>
          </a:p>
          <a:p>
            <a:pPr lvl="2" eaLnBrk="1" fontAlgn="auto" hangingPunct="1">
              <a:lnSpc>
                <a:spcPct val="90000"/>
              </a:lnSpc>
              <a:spcAft>
                <a:spcPts val="0"/>
              </a:spcAft>
              <a:buFont typeface="Arial" pitchFamily="34" charset="0"/>
              <a:buNone/>
              <a:defRPr/>
            </a:pPr>
            <a:r>
              <a:rPr lang="en-US" sz="1900" b="1" dirty="0" smtClean="0">
                <a:solidFill>
                  <a:srgbClr val="002060"/>
                </a:solidFill>
                <a:latin typeface="Arial" pitchFamily="34" charset="0"/>
                <a:cs typeface="Arial" pitchFamily="34" charset="0"/>
              </a:rPr>
              <a:t> - </a:t>
            </a:r>
            <a:r>
              <a:rPr lang="en-US" sz="1900" dirty="0" smtClean="0">
                <a:solidFill>
                  <a:srgbClr val="002060"/>
                </a:solidFill>
                <a:latin typeface="Arial" pitchFamily="34" charset="0"/>
                <a:cs typeface="Arial" pitchFamily="34" charset="0"/>
              </a:rPr>
              <a:t>permanent Expert Team actions</a:t>
            </a:r>
          </a:p>
          <a:p>
            <a:pPr lvl="2" eaLnBrk="1" fontAlgn="auto" hangingPunct="1">
              <a:lnSpc>
                <a:spcPct val="90000"/>
              </a:lnSpc>
              <a:spcAft>
                <a:spcPts val="0"/>
              </a:spcAft>
              <a:buFont typeface="Arial" pitchFamily="34" charset="0"/>
              <a:buNone/>
              <a:defRPr/>
            </a:pPr>
            <a:r>
              <a:rPr lang="en-US" sz="1900" dirty="0" smtClean="0">
                <a:solidFill>
                  <a:srgbClr val="002060"/>
                </a:solidFill>
                <a:latin typeface="Arial" pitchFamily="34" charset="0"/>
                <a:cs typeface="Arial" pitchFamily="34" charset="0"/>
              </a:rPr>
              <a:t>- products provided by Partners  (complementary  system)</a:t>
            </a:r>
            <a:endParaRPr lang="hr-HR" sz="1900" dirty="0" smtClean="0">
              <a:solidFill>
                <a:srgbClr val="002060"/>
              </a:solidFill>
              <a:latin typeface="Arial" pitchFamily="34" charset="0"/>
              <a:cs typeface="Arial" pitchFamily="34" charset="0"/>
            </a:endParaRPr>
          </a:p>
          <a:p>
            <a:pPr lvl="2" eaLnBrk="1" fontAlgn="auto" hangingPunct="1">
              <a:lnSpc>
                <a:spcPct val="90000"/>
              </a:lnSpc>
              <a:spcAft>
                <a:spcPts val="0"/>
              </a:spcAft>
              <a:buFont typeface="Arial" pitchFamily="34" charset="0"/>
              <a:buNone/>
              <a:defRPr/>
            </a:pPr>
            <a:endParaRPr lang="en-GB" sz="900" dirty="0" smtClean="0">
              <a:solidFill>
                <a:srgbClr val="002060"/>
              </a:solidFill>
              <a:latin typeface="Arial" pitchFamily="34" charset="0"/>
              <a:cs typeface="Arial" pitchFamily="34" charset="0"/>
            </a:endParaRPr>
          </a:p>
          <a:p>
            <a:pPr lvl="2" eaLnBrk="1" fontAlgn="auto" hangingPunct="1">
              <a:lnSpc>
                <a:spcPct val="90000"/>
              </a:lnSpc>
              <a:spcAft>
                <a:spcPts val="0"/>
              </a:spcAft>
              <a:buFont typeface="Arial" charset="0"/>
              <a:buNone/>
              <a:defRPr/>
            </a:pPr>
            <a:r>
              <a:rPr lang="en-GB" sz="1900" b="1" u="sng" dirty="0" smtClean="0">
                <a:solidFill>
                  <a:srgbClr val="002060"/>
                </a:solidFill>
                <a:latin typeface="Arial" pitchFamily="34" charset="0"/>
                <a:cs typeface="Arial" pitchFamily="34" charset="0"/>
              </a:rPr>
              <a:t>Operative </a:t>
            </a:r>
            <a:r>
              <a:rPr lang="en-GB" sz="1900" b="1" u="sng" dirty="0" err="1" smtClean="0">
                <a:solidFill>
                  <a:srgbClr val="002060"/>
                </a:solidFill>
                <a:latin typeface="Arial" pitchFamily="34" charset="0"/>
                <a:cs typeface="Arial" pitchFamily="34" charset="0"/>
              </a:rPr>
              <a:t>Center</a:t>
            </a:r>
            <a:r>
              <a:rPr lang="en-GB" sz="1900" b="1" u="sng" dirty="0" smtClean="0">
                <a:solidFill>
                  <a:srgbClr val="002060"/>
                </a:solidFill>
                <a:latin typeface="Arial" pitchFamily="34" charset="0"/>
                <a:cs typeface="Arial" pitchFamily="34" charset="0"/>
              </a:rPr>
              <a:t> at National Level </a:t>
            </a:r>
            <a:r>
              <a:rPr lang="en-GB" sz="1900" u="sng" dirty="0" smtClean="0">
                <a:solidFill>
                  <a:srgbClr val="002060"/>
                </a:solidFill>
                <a:latin typeface="Arial" pitchFamily="34" charset="0"/>
                <a:cs typeface="Arial" pitchFamily="34" charset="0"/>
              </a:rPr>
              <a:t>for:</a:t>
            </a:r>
            <a:r>
              <a:rPr lang="en-GB" sz="1900" dirty="0" smtClean="0">
                <a:solidFill>
                  <a:srgbClr val="002060"/>
                </a:solidFill>
                <a:latin typeface="Arial" pitchFamily="34" charset="0"/>
                <a:cs typeface="Arial" pitchFamily="34" charset="0"/>
              </a:rPr>
              <a:t> </a:t>
            </a:r>
            <a:endParaRPr lang="hr-HR" sz="1900" dirty="0" smtClean="0">
              <a:solidFill>
                <a:srgbClr val="002060"/>
              </a:solidFill>
              <a:latin typeface="Arial" pitchFamily="34" charset="0"/>
              <a:cs typeface="Arial" pitchFamily="34" charset="0"/>
            </a:endParaRPr>
          </a:p>
          <a:p>
            <a:pPr lvl="2" eaLnBrk="1" fontAlgn="auto" hangingPunct="1">
              <a:lnSpc>
                <a:spcPct val="90000"/>
              </a:lnSpc>
              <a:spcAft>
                <a:spcPts val="0"/>
              </a:spcAft>
              <a:buFontTx/>
              <a:buChar char="-"/>
              <a:defRPr/>
            </a:pPr>
            <a:r>
              <a:rPr lang="en-US" sz="1900" dirty="0" smtClean="0">
                <a:solidFill>
                  <a:srgbClr val="002060"/>
                </a:solidFill>
                <a:latin typeface="Arial" pitchFamily="34" charset="0"/>
                <a:cs typeface="Arial" pitchFamily="34" charset="0"/>
              </a:rPr>
              <a:t>Catalogue of methods,  observations, products</a:t>
            </a:r>
            <a:r>
              <a:rPr lang="hr-HR" sz="1900" dirty="0" smtClean="0">
                <a:solidFill>
                  <a:srgbClr val="002060"/>
                </a:solidFill>
                <a:latin typeface="Arial" pitchFamily="34" charset="0"/>
                <a:cs typeface="Arial" pitchFamily="34" charset="0"/>
              </a:rPr>
              <a:t>  </a:t>
            </a:r>
          </a:p>
          <a:p>
            <a:pPr lvl="2" eaLnBrk="1" fontAlgn="auto" hangingPunct="1">
              <a:lnSpc>
                <a:spcPct val="90000"/>
              </a:lnSpc>
              <a:spcAft>
                <a:spcPts val="0"/>
              </a:spcAft>
              <a:buFont typeface="Arial" pitchFamily="34" charset="0"/>
              <a:buNone/>
              <a:defRPr/>
            </a:pPr>
            <a:r>
              <a:rPr lang="hr-HR" sz="1900" dirty="0" smtClean="0">
                <a:solidFill>
                  <a:srgbClr val="002060"/>
                </a:solidFill>
                <a:latin typeface="Arial" pitchFamily="34" charset="0"/>
                <a:cs typeface="Arial" pitchFamily="34" charset="0"/>
              </a:rPr>
              <a:t> - </a:t>
            </a:r>
            <a:r>
              <a:rPr lang="en-US" sz="1900" dirty="0" smtClean="0">
                <a:solidFill>
                  <a:srgbClr val="002060"/>
                </a:solidFill>
                <a:latin typeface="Arial" pitchFamily="34" charset="0"/>
                <a:cs typeface="Arial" pitchFamily="34" charset="0"/>
              </a:rPr>
              <a:t> synthesized national measurements for Adriatic Sea Area</a:t>
            </a:r>
            <a:r>
              <a:rPr lang="hr-HR" sz="1900" dirty="0" smtClean="0">
                <a:solidFill>
                  <a:srgbClr val="002060"/>
                </a:solidFill>
                <a:latin typeface="Arial" pitchFamily="34" charset="0"/>
                <a:cs typeface="Arial" pitchFamily="34" charset="0"/>
              </a:rPr>
              <a:t> </a:t>
            </a:r>
            <a:r>
              <a:rPr lang="en-US" sz="1900" dirty="0" smtClean="0">
                <a:solidFill>
                  <a:srgbClr val="002060"/>
                </a:solidFill>
                <a:latin typeface="Arial" pitchFamily="34" charset="0"/>
                <a:cs typeface="Arial" pitchFamily="34" charset="0"/>
              </a:rPr>
              <a:t>as part of </a:t>
            </a:r>
            <a:r>
              <a:rPr lang="en-US" sz="1900" dirty="0" smtClean="0">
                <a:solidFill>
                  <a:srgbClr val="FF0000"/>
                </a:solidFill>
                <a:latin typeface="Arial" pitchFamily="34" charset="0"/>
                <a:cs typeface="Arial" pitchFamily="34" charset="0"/>
              </a:rPr>
              <a:t>National  WIGOS Implementation Plan (N-WIP)</a:t>
            </a:r>
            <a:endParaRPr lang="hr-HR" sz="1900" dirty="0" smtClean="0">
              <a:solidFill>
                <a:srgbClr val="FF0000"/>
              </a:solidFill>
              <a:latin typeface="Arial" pitchFamily="34" charset="0"/>
              <a:cs typeface="Arial" pitchFamily="34" charset="0"/>
            </a:endParaRPr>
          </a:p>
          <a:p>
            <a:pPr lvl="2" eaLnBrk="1" fontAlgn="auto" hangingPunct="1">
              <a:lnSpc>
                <a:spcPct val="90000"/>
              </a:lnSpc>
              <a:spcAft>
                <a:spcPts val="0"/>
              </a:spcAft>
              <a:buFont typeface="Arial" pitchFamily="34" charset="0"/>
              <a:buNone/>
              <a:defRPr/>
            </a:pPr>
            <a:r>
              <a:rPr lang="hr-HR" sz="1900" dirty="0" smtClean="0">
                <a:solidFill>
                  <a:srgbClr val="002060"/>
                </a:solidFill>
                <a:latin typeface="Arial" pitchFamily="34" charset="0"/>
                <a:cs typeface="Arial" pitchFamily="34" charset="0"/>
              </a:rPr>
              <a:t> </a:t>
            </a:r>
            <a:r>
              <a:rPr lang="hr-HR" sz="1900" b="1" dirty="0" smtClean="0">
                <a:solidFill>
                  <a:srgbClr val="002060"/>
                </a:solidFill>
                <a:latin typeface="Arial" pitchFamily="34" charset="0"/>
                <a:cs typeface="Arial" pitchFamily="34" charset="0"/>
              </a:rPr>
              <a:t>- </a:t>
            </a:r>
            <a:r>
              <a:rPr lang="en-US" sz="1900" b="1" dirty="0" smtClean="0">
                <a:solidFill>
                  <a:srgbClr val="002060"/>
                </a:solidFill>
                <a:latin typeface="Arial" pitchFamily="34" charset="0"/>
                <a:cs typeface="Arial" pitchFamily="34" charset="0"/>
              </a:rPr>
              <a:t>ensuring the operative products and procedures</a:t>
            </a:r>
            <a:r>
              <a:rPr lang="en-US" sz="1900" dirty="0" smtClean="0">
                <a:solidFill>
                  <a:srgbClr val="002060"/>
                </a:solidFill>
                <a:latin typeface="Arial" pitchFamily="34" charset="0"/>
                <a:cs typeface="Arial" pitchFamily="34" charset="0"/>
              </a:rPr>
              <a:t> for atmospheric  and oceanographic services </a:t>
            </a:r>
          </a:p>
          <a:p>
            <a:pPr lvl="2" eaLnBrk="1" fontAlgn="auto" hangingPunct="1">
              <a:lnSpc>
                <a:spcPct val="90000"/>
              </a:lnSpc>
              <a:spcAft>
                <a:spcPts val="0"/>
              </a:spcAft>
              <a:buFont typeface="Arial" pitchFamily="34" charset="0"/>
              <a:buNone/>
              <a:defRPr/>
            </a:pPr>
            <a:r>
              <a:rPr lang="en-US" sz="1900" dirty="0" smtClean="0">
                <a:solidFill>
                  <a:srgbClr val="002060"/>
                </a:solidFill>
                <a:latin typeface="Arial" pitchFamily="34" charset="0"/>
                <a:cs typeface="Arial" pitchFamily="34" charset="0"/>
              </a:rPr>
              <a:t> </a:t>
            </a:r>
            <a:r>
              <a:rPr lang="en-GB" altLang="zh-CN" sz="1900" b="1" dirty="0" smtClean="0">
                <a:solidFill>
                  <a:srgbClr val="002060"/>
                </a:solidFill>
                <a:latin typeface="Arial" pitchFamily="34" charset="0"/>
                <a:cs typeface="Arial" pitchFamily="34" charset="0"/>
              </a:rPr>
              <a:t>in particular, for monitor and warning marine-related hazards</a:t>
            </a:r>
            <a:endParaRPr lang="en-US" sz="1900" b="1" dirty="0" smtClean="0">
              <a:solidFill>
                <a:srgbClr val="002060"/>
              </a:solidFill>
              <a:latin typeface="Arial" pitchFamily="34" charset="0"/>
              <a:cs typeface="Arial" pitchFamily="34" charset="0"/>
            </a:endParaRPr>
          </a:p>
          <a:p>
            <a:pPr lvl="2" eaLnBrk="1" fontAlgn="auto" hangingPunct="1">
              <a:lnSpc>
                <a:spcPct val="90000"/>
              </a:lnSpc>
              <a:spcAft>
                <a:spcPts val="0"/>
              </a:spcAft>
              <a:buFont typeface="Arial" pitchFamily="34" charset="0"/>
              <a:buNone/>
              <a:defRPr/>
            </a:pPr>
            <a:r>
              <a:rPr lang="en-US" sz="1900" dirty="0" smtClean="0">
                <a:solidFill>
                  <a:srgbClr val="002060"/>
                </a:solidFill>
                <a:latin typeface="Arial" pitchFamily="34" charset="0"/>
                <a:cs typeface="Arial" pitchFamily="34" charset="0"/>
              </a:rPr>
              <a:t>- </a:t>
            </a:r>
            <a:r>
              <a:rPr lang="hr-HR" sz="1900" dirty="0" smtClean="0">
                <a:solidFill>
                  <a:srgbClr val="002060"/>
                </a:solidFill>
                <a:latin typeface="Arial" pitchFamily="34" charset="0"/>
                <a:cs typeface="Arial" pitchFamily="34" charset="0"/>
              </a:rPr>
              <a:t>  “quality </a:t>
            </a:r>
            <a:r>
              <a:rPr lang="en-GB" sz="1900" dirty="0" smtClean="0">
                <a:solidFill>
                  <a:srgbClr val="002060"/>
                </a:solidFill>
                <a:latin typeface="Arial" pitchFamily="34" charset="0"/>
                <a:cs typeface="Arial" pitchFamily="34" charset="0"/>
              </a:rPr>
              <a:t> </a:t>
            </a:r>
            <a:r>
              <a:rPr lang="hr-HR" sz="1900" dirty="0" smtClean="0">
                <a:solidFill>
                  <a:srgbClr val="002060"/>
                </a:solidFill>
                <a:latin typeface="Arial" pitchFamily="34" charset="0"/>
                <a:cs typeface="Arial" pitchFamily="34" charset="0"/>
              </a:rPr>
              <a:t>monitoring” </a:t>
            </a:r>
            <a:r>
              <a:rPr lang="en-US" sz="1900" dirty="0" smtClean="0">
                <a:solidFill>
                  <a:srgbClr val="002060"/>
                </a:solidFill>
                <a:latin typeface="Arial" pitchFamily="34" charset="0"/>
                <a:cs typeface="Arial" pitchFamily="34" charset="0"/>
              </a:rPr>
              <a:t>of national  products</a:t>
            </a:r>
            <a:endParaRPr lang="hr-HR" sz="1900" dirty="0" smtClean="0">
              <a:solidFill>
                <a:srgbClr val="002060"/>
              </a:solidFill>
              <a:latin typeface="Arial" pitchFamily="34" charset="0"/>
              <a:cs typeface="Arial" pitchFamily="34" charset="0"/>
            </a:endParaRPr>
          </a:p>
          <a:p>
            <a:pPr lvl="2" eaLnBrk="1" fontAlgn="auto" hangingPunct="1">
              <a:lnSpc>
                <a:spcPct val="90000"/>
              </a:lnSpc>
              <a:spcAft>
                <a:spcPts val="0"/>
              </a:spcAft>
              <a:buFont typeface="Arial" pitchFamily="34" charset="0"/>
              <a:buNone/>
              <a:defRPr/>
            </a:pPr>
            <a:r>
              <a:rPr lang="hr-HR" sz="1900" dirty="0" smtClean="0">
                <a:solidFill>
                  <a:srgbClr val="002060"/>
                </a:solidFill>
                <a:latin typeface="Arial" pitchFamily="34" charset="0"/>
                <a:cs typeface="Arial" pitchFamily="34" charset="0"/>
              </a:rPr>
              <a:t>- </a:t>
            </a:r>
            <a:r>
              <a:rPr lang="en-US" sz="1900" dirty="0" smtClean="0">
                <a:solidFill>
                  <a:srgbClr val="002060"/>
                </a:solidFill>
                <a:latin typeface="Arial" pitchFamily="34" charset="0"/>
                <a:cs typeface="Arial" pitchFamily="34" charset="0"/>
              </a:rPr>
              <a:t>Support in sharing of </a:t>
            </a:r>
            <a:r>
              <a:rPr lang="hr-HR" sz="1900" dirty="0" smtClean="0">
                <a:solidFill>
                  <a:srgbClr val="002060"/>
                </a:solidFill>
                <a:latin typeface="Arial" pitchFamily="34" charset="0"/>
                <a:cs typeface="Arial" pitchFamily="34" charset="0"/>
              </a:rPr>
              <a:t> IT </a:t>
            </a:r>
            <a:r>
              <a:rPr lang="en-US" sz="1900" dirty="0" smtClean="0">
                <a:solidFill>
                  <a:srgbClr val="002060"/>
                </a:solidFill>
                <a:latin typeface="Arial" pitchFamily="34" charset="0"/>
                <a:cs typeface="Arial" pitchFamily="34" charset="0"/>
              </a:rPr>
              <a:t> and  high performance  computing resources  for </a:t>
            </a:r>
            <a:r>
              <a:rPr lang="en-US" sz="1900" b="1" dirty="0" smtClean="0">
                <a:solidFill>
                  <a:srgbClr val="002060"/>
                </a:solidFill>
                <a:latin typeface="Arial" pitchFamily="34" charset="0"/>
                <a:cs typeface="Arial" pitchFamily="34" charset="0"/>
              </a:rPr>
              <a:t>operative and efficient  daily marine products</a:t>
            </a:r>
            <a:r>
              <a:rPr lang="hr-HR" sz="1900" b="1" dirty="0" smtClean="0">
                <a:solidFill>
                  <a:srgbClr val="002060"/>
                </a:solidFill>
                <a:latin typeface="Arial" pitchFamily="34" charset="0"/>
                <a:cs typeface="Arial" pitchFamily="34" charset="0"/>
              </a:rPr>
              <a:t> </a:t>
            </a:r>
          </a:p>
          <a:p>
            <a:pPr lvl="2" eaLnBrk="1" fontAlgn="auto" hangingPunct="1">
              <a:lnSpc>
                <a:spcPct val="90000"/>
              </a:lnSpc>
              <a:spcAft>
                <a:spcPts val="0"/>
              </a:spcAft>
              <a:buFont typeface="Arial" pitchFamily="34" charset="0"/>
              <a:buNone/>
              <a:defRPr/>
            </a:pPr>
            <a:r>
              <a:rPr lang="hr-HR" sz="2000" dirty="0" smtClean="0">
                <a:latin typeface="Arial" pitchFamily="34" charset="0"/>
                <a:cs typeface="Arial" pitchFamily="34" charset="0"/>
              </a:rPr>
              <a:t>     </a:t>
            </a:r>
          </a:p>
        </p:txBody>
      </p:sp>
      <p:graphicFrame>
        <p:nvGraphicFramePr>
          <p:cNvPr id="10242" name="Object 4"/>
          <p:cNvGraphicFramePr>
            <a:graphicFrameLocks noChangeAspect="1"/>
          </p:cNvGraphicFramePr>
          <p:nvPr/>
        </p:nvGraphicFramePr>
        <p:xfrm>
          <a:off x="468313" y="908050"/>
          <a:ext cx="8229600" cy="590550"/>
        </p:xfrm>
        <a:graphic>
          <a:graphicData uri="http://schemas.openxmlformats.org/presentationml/2006/ole">
            <mc:AlternateContent xmlns:mc="http://schemas.openxmlformats.org/markup-compatibility/2006">
              <mc:Choice xmlns:v="urn:schemas-microsoft-com:vml" Requires="v">
                <p:oleObj spid="_x0000_s9229" name="Bitmap Image" r:id="rId3" imgW="8371429" imgH="600159" progId="PBrush">
                  <p:embed/>
                </p:oleObj>
              </mc:Choice>
              <mc:Fallback>
                <p:oleObj name="Bitmap Image" r:id="rId3" imgW="8371429" imgH="60015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08050"/>
                        <a:ext cx="82296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1"/>
          <p:cNvSpPr>
            <a:spLocks noChangeArrowheads="1"/>
          </p:cNvSpPr>
          <p:nvPr/>
        </p:nvSpPr>
        <p:spPr bwMode="auto">
          <a:xfrm>
            <a:off x="1908175" y="476250"/>
            <a:ext cx="5688013" cy="369888"/>
          </a:xfrm>
          <a:prstGeom prst="rect">
            <a:avLst/>
          </a:prstGeom>
          <a:solidFill>
            <a:srgbClr val="FFFFFF"/>
          </a:solidFill>
          <a:ln w="9525">
            <a:noFill/>
            <a:miter lim="800000"/>
            <a:headEnd/>
            <a:tailEnd/>
          </a:ln>
          <a:effectLst/>
        </p:spPr>
        <p:txBody>
          <a:bodyPr>
            <a:spAutoFit/>
          </a:bodyPr>
          <a:lstStyle/>
          <a:p>
            <a:pPr algn="ctr" fontAlgn="auto">
              <a:spcBef>
                <a:spcPts val="0"/>
              </a:spcBef>
              <a:spcAft>
                <a:spcPts val="0"/>
              </a:spcAft>
              <a:defRPr/>
            </a:pPr>
            <a:r>
              <a:rPr lang="en-US" b="1" dirty="0">
                <a:solidFill>
                  <a:srgbClr val="000066"/>
                </a:solidFill>
                <a:effectLst>
                  <a:outerShdw blurRad="38100" dist="38100" dir="2700000" algn="tl">
                    <a:srgbClr val="C0C0C0"/>
                  </a:outerShdw>
                </a:effectLst>
                <a:latin typeface="+mn-lt"/>
                <a:cs typeface="+mn-cs"/>
              </a:rPr>
              <a:t>WIS DCPC / WIGOS AMMC</a:t>
            </a:r>
            <a:r>
              <a:rPr lang="hr-HR" b="1" dirty="0">
                <a:solidFill>
                  <a:srgbClr val="000066"/>
                </a:solidFill>
                <a:effectLst>
                  <a:outerShdw blurRad="38100" dist="38100" dir="2700000" algn="tl">
                    <a:srgbClr val="C0C0C0"/>
                  </a:outerShdw>
                </a:effectLst>
                <a:latin typeface="+mn-lt"/>
                <a:cs typeface="+mn-cs"/>
              </a:rPr>
              <a:t> – </a:t>
            </a:r>
            <a:r>
              <a:rPr lang="en-US" b="1" dirty="0">
                <a:solidFill>
                  <a:srgbClr val="CC3300"/>
                </a:solidFill>
                <a:effectLst>
                  <a:outerShdw blurRad="38100" dist="38100" dir="2700000" algn="tl">
                    <a:srgbClr val="C0C0C0"/>
                  </a:outerShdw>
                </a:effectLst>
                <a:latin typeface="+mn-lt"/>
                <a:cs typeface="+mn-cs"/>
              </a:rPr>
              <a:t>Tasks for DHMZ</a:t>
            </a:r>
            <a:endParaRPr lang="hr-HR" b="1" dirty="0">
              <a:solidFill>
                <a:srgbClr val="CC3300"/>
              </a:solidFill>
              <a:effectLst>
                <a:outerShdw blurRad="38100" dist="38100" dir="2700000" algn="tl">
                  <a:srgbClr val="C0C0C0"/>
                </a:outerShdw>
              </a:effectLst>
              <a:latin typeface="+mn-lt"/>
              <a:cs typeface="+mn-cs"/>
            </a:endParaRPr>
          </a:p>
        </p:txBody>
      </p:sp>
    </p:spTree>
    <p:extLst>
      <p:ext uri="{BB962C8B-B14F-4D97-AF65-F5344CB8AC3E}">
        <p14:creationId xmlns:p14="http://schemas.microsoft.com/office/powerpoint/2010/main" val="3046783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48690"/>
            <a:ext cx="8065985" cy="4801314"/>
          </a:xfrm>
          <a:prstGeom prst="rect">
            <a:avLst/>
          </a:prstGeom>
          <a:noFill/>
        </p:spPr>
        <p:txBody>
          <a:bodyPr wrap="square" rtlCol="0">
            <a:spAutoFit/>
          </a:bodyPr>
          <a:lstStyle/>
          <a:p>
            <a:pPr>
              <a:buFont typeface="Wingdings" pitchFamily="2" charset="2"/>
              <a:buChar char="Ø"/>
            </a:pPr>
            <a:endParaRPr lang="en-US" dirty="0" smtClean="0">
              <a:latin typeface="Calibri Light" pitchFamily="34" charset="0"/>
            </a:endParaRPr>
          </a:p>
          <a:p>
            <a:r>
              <a:rPr lang="hr-HR" dirty="0" smtClean="0">
                <a:latin typeface="Calibri Light" pitchFamily="34" charset="0"/>
              </a:rPr>
              <a:t>  </a:t>
            </a:r>
          </a:p>
          <a:p>
            <a:pPr>
              <a:buFont typeface="Wingdings" pitchFamily="2" charset="2"/>
              <a:buChar char="Ø"/>
            </a:pPr>
            <a:r>
              <a:rPr lang="hr-HR" dirty="0">
                <a:solidFill>
                  <a:srgbClr val="002060"/>
                </a:solidFill>
                <a:latin typeface="Calibri Light" pitchFamily="34" charset="0"/>
                <a:cs typeface="Arial" panose="020B0604020202020204" pitchFamily="34" charset="0"/>
              </a:rPr>
              <a:t> </a:t>
            </a:r>
            <a:r>
              <a:rPr lang="hr-HR" dirty="0" smtClean="0">
                <a:solidFill>
                  <a:srgbClr val="002060"/>
                </a:solidFill>
                <a:latin typeface="Calibri Light" pitchFamily="34" charset="0"/>
                <a:cs typeface="Arial" panose="020B0604020202020204" pitchFamily="34" charset="0"/>
              </a:rPr>
              <a:t> </a:t>
            </a:r>
            <a:r>
              <a:rPr lang="en-GB" dirty="0" smtClean="0">
                <a:solidFill>
                  <a:srgbClr val="002060"/>
                </a:solidFill>
                <a:latin typeface="Arial" panose="020B0604020202020204" pitchFamily="34" charset="0"/>
                <a:cs typeface="Arial" panose="020B0604020202020204" pitchFamily="34" charset="0"/>
              </a:rPr>
              <a:t>DHMZ experts presented AMMC and DHMZ activities at the </a:t>
            </a:r>
            <a:r>
              <a:rPr lang="en-GB" b="1" dirty="0" err="1" smtClean="0">
                <a:solidFill>
                  <a:srgbClr val="002060"/>
                </a:solidFill>
                <a:latin typeface="Arial" panose="020B0604020202020204" pitchFamily="34" charset="0"/>
                <a:cs typeface="Arial" panose="020B0604020202020204" pitchFamily="34" charset="0"/>
              </a:rPr>
              <a:t>EMODnet</a:t>
            </a:r>
            <a:r>
              <a:rPr lang="en-GB" b="1" dirty="0" smtClean="0">
                <a:solidFill>
                  <a:srgbClr val="002060"/>
                </a:solidFill>
                <a:latin typeface="Arial" panose="020B0604020202020204" pitchFamily="34" charset="0"/>
                <a:cs typeface="Arial" panose="020B0604020202020204" pitchFamily="34" charset="0"/>
              </a:rPr>
              <a:t> Physics Adriatic session</a:t>
            </a:r>
            <a:r>
              <a:rPr lang="en-GB" dirty="0" smtClean="0">
                <a:solidFill>
                  <a:srgbClr val="002060"/>
                </a:solidFill>
                <a:latin typeface="Arial" panose="020B0604020202020204" pitchFamily="34" charset="0"/>
                <a:cs typeface="Arial" panose="020B0604020202020204" pitchFamily="34" charset="0"/>
              </a:rPr>
              <a:t>, 3-4 December 2013, Split, Croatia.</a:t>
            </a:r>
            <a:endParaRPr lang="en-US" dirty="0" smtClean="0">
              <a:solidFill>
                <a:srgbClr val="002060"/>
              </a:solidFill>
              <a:latin typeface="Arial" panose="020B0604020202020204" pitchFamily="34" charset="0"/>
              <a:cs typeface="Arial" panose="020B0604020202020204" pitchFamily="34" charset="0"/>
            </a:endParaRPr>
          </a:p>
          <a:p>
            <a:endParaRPr lang="en-US" dirty="0" smtClean="0">
              <a:solidFill>
                <a:srgbClr val="002060"/>
              </a:solidFill>
              <a:latin typeface="Arial" panose="020B0604020202020204" pitchFamily="34" charset="0"/>
              <a:cs typeface="Arial" panose="020B0604020202020204" pitchFamily="34" charset="0"/>
            </a:endParaRPr>
          </a:p>
          <a:p>
            <a:pPr>
              <a:buFont typeface="Wingdings" pitchFamily="2" charset="2"/>
              <a:buChar char="Ø"/>
            </a:pPr>
            <a:r>
              <a:rPr lang="hr-HR" dirty="0" smtClean="0">
                <a:solidFill>
                  <a:srgbClr val="002060"/>
                </a:solidFill>
                <a:latin typeface="Arial" panose="020B0604020202020204" pitchFamily="34" charset="0"/>
                <a:cs typeface="Arial" panose="020B0604020202020204" pitchFamily="34" charset="0"/>
              </a:rPr>
              <a:t>   </a:t>
            </a:r>
            <a:r>
              <a:rPr lang="en-GB" dirty="0" smtClean="0">
                <a:solidFill>
                  <a:srgbClr val="002060"/>
                </a:solidFill>
                <a:latin typeface="Arial" panose="020B0604020202020204" pitchFamily="34" charset="0"/>
                <a:cs typeface="Arial" panose="020B0604020202020204" pitchFamily="34" charset="0"/>
              </a:rPr>
              <a:t>DHMZ has participated at </a:t>
            </a:r>
            <a:r>
              <a:rPr lang="en-GB" b="1" dirty="0" smtClean="0">
                <a:solidFill>
                  <a:srgbClr val="002060"/>
                </a:solidFill>
                <a:latin typeface="Arial" panose="020B0604020202020204" pitchFamily="34" charset="0"/>
                <a:cs typeface="Arial" panose="020B0604020202020204" pitchFamily="34" charset="0"/>
              </a:rPr>
              <a:t>3</a:t>
            </a:r>
            <a:r>
              <a:rPr lang="en-GB" b="1" baseline="30000" dirty="0" smtClean="0">
                <a:solidFill>
                  <a:srgbClr val="002060"/>
                </a:solidFill>
                <a:latin typeface="Arial" panose="020B0604020202020204" pitchFamily="34" charset="0"/>
                <a:cs typeface="Arial" panose="020B0604020202020204" pitchFamily="34" charset="0"/>
              </a:rPr>
              <a:t>rd</a:t>
            </a:r>
            <a:r>
              <a:rPr lang="en-GB" b="1" dirty="0" smtClean="0">
                <a:solidFill>
                  <a:srgbClr val="002060"/>
                </a:solidFill>
                <a:latin typeface="Arial" panose="020B0604020202020204" pitchFamily="34" charset="0"/>
                <a:cs typeface="Arial" panose="020B0604020202020204" pitchFamily="34" charset="0"/>
              </a:rPr>
              <a:t> Annual </a:t>
            </a:r>
            <a:r>
              <a:rPr lang="en-GB" b="1" dirty="0" err="1" smtClean="0">
                <a:solidFill>
                  <a:srgbClr val="002060"/>
                </a:solidFill>
                <a:latin typeface="Arial" panose="020B0604020202020204" pitchFamily="34" charset="0"/>
                <a:cs typeface="Arial" panose="020B0604020202020204" pitchFamily="34" charset="0"/>
              </a:rPr>
              <a:t>SeaDataNet</a:t>
            </a:r>
            <a:r>
              <a:rPr lang="en-GB" b="1" dirty="0" smtClean="0">
                <a:solidFill>
                  <a:srgbClr val="002060"/>
                </a:solidFill>
                <a:latin typeface="Arial" panose="020B0604020202020204" pitchFamily="34" charset="0"/>
                <a:cs typeface="Arial" panose="020B0604020202020204" pitchFamily="34" charset="0"/>
              </a:rPr>
              <a:t> meeting</a:t>
            </a:r>
            <a:r>
              <a:rPr lang="en-GB" dirty="0" smtClean="0">
                <a:solidFill>
                  <a:srgbClr val="002060"/>
                </a:solidFill>
                <a:latin typeface="Arial" panose="020B0604020202020204" pitchFamily="34" charset="0"/>
                <a:cs typeface="Arial" panose="020B0604020202020204" pitchFamily="34" charset="0"/>
              </a:rPr>
              <a:t>, September 24-26, 2014 in Split, Croatia, hosted by the Institute of Oceanography and Fisheries.</a:t>
            </a:r>
            <a:endParaRPr lang="hr-HR" dirty="0" smtClean="0">
              <a:solidFill>
                <a:srgbClr val="002060"/>
              </a:solidFill>
              <a:latin typeface="Arial" panose="020B0604020202020204" pitchFamily="34" charset="0"/>
              <a:cs typeface="Arial" panose="020B0604020202020204" pitchFamily="34" charset="0"/>
            </a:endParaRPr>
          </a:p>
          <a:p>
            <a:pPr>
              <a:buFont typeface="Wingdings" pitchFamily="2" charset="2"/>
              <a:buChar char="Ø"/>
            </a:pPr>
            <a:endParaRPr lang="hr-HR" dirty="0" smtClean="0">
              <a:solidFill>
                <a:srgbClr val="002060"/>
              </a:solidFill>
              <a:latin typeface="Arial" panose="020B0604020202020204" pitchFamily="34" charset="0"/>
              <a:cs typeface="Arial" panose="020B0604020202020204" pitchFamily="34" charset="0"/>
            </a:endParaRPr>
          </a:p>
          <a:p>
            <a:pPr>
              <a:buFont typeface="Wingdings" pitchFamily="2" charset="2"/>
              <a:buChar char="Ø"/>
            </a:pPr>
            <a:r>
              <a:rPr lang="hr-HR" dirty="0" smtClean="0">
                <a:solidFill>
                  <a:srgbClr val="002060"/>
                </a:solidFill>
                <a:latin typeface="Arial" panose="020B0604020202020204" pitchFamily="34" charset="0"/>
                <a:cs typeface="Arial" panose="020B0604020202020204" pitchFamily="34" charset="0"/>
              </a:rPr>
              <a:t>  </a:t>
            </a:r>
            <a:r>
              <a:rPr lang="en-GB" dirty="0" smtClean="0">
                <a:solidFill>
                  <a:srgbClr val="002060"/>
                </a:solidFill>
                <a:latin typeface="Arial" panose="020B0604020202020204" pitchFamily="34" charset="0"/>
                <a:cs typeface="Arial" panose="020B0604020202020204" pitchFamily="34" charset="0"/>
              </a:rPr>
              <a:t>DHMZ is a </a:t>
            </a:r>
            <a:r>
              <a:rPr lang="en-GB" b="1" dirty="0" smtClean="0">
                <a:solidFill>
                  <a:srgbClr val="002060"/>
                </a:solidFill>
                <a:latin typeface="Arial" panose="020B0604020202020204" pitchFamily="34" charset="0"/>
                <a:cs typeface="Arial" panose="020B0604020202020204" pitchFamily="34" charset="0"/>
              </a:rPr>
              <a:t>new member of </a:t>
            </a:r>
            <a:r>
              <a:rPr lang="en-GB" b="1" dirty="0" err="1" smtClean="0">
                <a:solidFill>
                  <a:srgbClr val="002060"/>
                </a:solidFill>
                <a:latin typeface="Arial" panose="020B0604020202020204" pitchFamily="34" charset="0"/>
                <a:cs typeface="Arial" panose="020B0604020202020204" pitchFamily="34" charset="0"/>
              </a:rPr>
              <a:t>MonGOOS</a:t>
            </a:r>
            <a:r>
              <a:rPr lang="en-GB" b="1" dirty="0" smtClean="0">
                <a:solidFill>
                  <a:srgbClr val="002060"/>
                </a:solidFill>
                <a:latin typeface="Arial" panose="020B0604020202020204" pitchFamily="34" charset="0"/>
                <a:cs typeface="Arial" panose="020B0604020202020204" pitchFamily="34" charset="0"/>
              </a:rPr>
              <a:t>/</a:t>
            </a:r>
            <a:r>
              <a:rPr lang="en-GB" b="1" dirty="0" err="1" smtClean="0">
                <a:solidFill>
                  <a:srgbClr val="002060"/>
                </a:solidFill>
                <a:latin typeface="Arial" panose="020B0604020202020204" pitchFamily="34" charset="0"/>
                <a:cs typeface="Arial" panose="020B0604020202020204" pitchFamily="34" charset="0"/>
              </a:rPr>
              <a:t>EuroGOOS</a:t>
            </a:r>
            <a:r>
              <a:rPr lang="en-GB" b="1" dirty="0" smtClean="0">
                <a:solidFill>
                  <a:srgbClr val="002060"/>
                </a:solidFill>
                <a:latin typeface="Arial" panose="020B0604020202020204" pitchFamily="34" charset="0"/>
                <a:cs typeface="Arial" panose="020B0604020202020204" pitchFamily="34" charset="0"/>
              </a:rPr>
              <a:t> from the 3</a:t>
            </a:r>
            <a:r>
              <a:rPr lang="en-GB" b="1" baseline="30000" dirty="0" smtClean="0">
                <a:solidFill>
                  <a:srgbClr val="002060"/>
                </a:solidFill>
                <a:latin typeface="Arial" panose="020B0604020202020204" pitchFamily="34" charset="0"/>
                <a:cs typeface="Arial" panose="020B0604020202020204" pitchFamily="34" charset="0"/>
              </a:rPr>
              <a:t>rd</a:t>
            </a:r>
            <a:r>
              <a:rPr lang="en-GB" b="1" dirty="0" smtClean="0">
                <a:solidFill>
                  <a:srgbClr val="002060"/>
                </a:solidFill>
                <a:latin typeface="Arial" panose="020B0604020202020204" pitchFamily="34" charset="0"/>
                <a:cs typeface="Arial" panose="020B0604020202020204" pitchFamily="34" charset="0"/>
              </a:rPr>
              <a:t> Annual meeting</a:t>
            </a:r>
            <a:r>
              <a:rPr lang="en-GB" dirty="0" smtClean="0">
                <a:solidFill>
                  <a:srgbClr val="002060"/>
                </a:solidFill>
                <a:latin typeface="Arial" panose="020B0604020202020204" pitchFamily="34" charset="0"/>
                <a:cs typeface="Arial" panose="020B0604020202020204" pitchFamily="34" charset="0"/>
              </a:rPr>
              <a:t>, held 26-28 2014. November Lecce, Italy.</a:t>
            </a:r>
            <a:endParaRPr lang="en-US" dirty="0" smtClean="0">
              <a:solidFill>
                <a:srgbClr val="002060"/>
              </a:solidFill>
              <a:latin typeface="Arial" panose="020B0604020202020204" pitchFamily="34" charset="0"/>
              <a:cs typeface="Arial" panose="020B0604020202020204" pitchFamily="34" charset="0"/>
            </a:endParaRPr>
          </a:p>
          <a:p>
            <a:endParaRPr lang="en-US" dirty="0" smtClean="0">
              <a:solidFill>
                <a:srgbClr val="002060"/>
              </a:solidFill>
              <a:latin typeface="Arial" panose="020B0604020202020204" pitchFamily="34" charset="0"/>
              <a:cs typeface="Arial" panose="020B0604020202020204" pitchFamily="34" charset="0"/>
            </a:endParaRPr>
          </a:p>
          <a:p>
            <a:pPr>
              <a:buFont typeface="Wingdings" pitchFamily="2" charset="2"/>
              <a:buChar char="Ø"/>
            </a:pPr>
            <a:r>
              <a:rPr lang="hr-HR" dirty="0" smtClean="0">
                <a:solidFill>
                  <a:srgbClr val="002060"/>
                </a:solidFill>
                <a:latin typeface="Arial" panose="020B0604020202020204" pitchFamily="34" charset="0"/>
                <a:cs typeface="Arial" panose="020B0604020202020204" pitchFamily="34" charset="0"/>
              </a:rPr>
              <a:t> </a:t>
            </a:r>
            <a:r>
              <a:rPr lang="en-GB" dirty="0" smtClean="0">
                <a:solidFill>
                  <a:srgbClr val="002060"/>
                </a:solidFill>
                <a:latin typeface="Arial" panose="020B0604020202020204" pitchFamily="34" charset="0"/>
                <a:cs typeface="Arial" panose="020B0604020202020204" pitchFamily="34" charset="0"/>
              </a:rPr>
              <a:t>DHMZ experts have participated at </a:t>
            </a:r>
            <a:r>
              <a:rPr lang="en-GB" b="1" dirty="0" smtClean="0">
                <a:solidFill>
                  <a:srgbClr val="002060"/>
                </a:solidFill>
                <a:latin typeface="Arial" panose="020B0604020202020204" pitchFamily="34" charset="0"/>
                <a:cs typeface="Arial" panose="020B0604020202020204" pitchFamily="34" charset="0"/>
              </a:rPr>
              <a:t>7</a:t>
            </a:r>
            <a:r>
              <a:rPr lang="en-GB" b="1" baseline="30000" dirty="0" smtClean="0">
                <a:solidFill>
                  <a:srgbClr val="002060"/>
                </a:solidFill>
                <a:latin typeface="Arial" panose="020B0604020202020204" pitchFamily="34" charset="0"/>
                <a:cs typeface="Arial" panose="020B0604020202020204" pitchFamily="34" charset="0"/>
              </a:rPr>
              <a:t>th</a:t>
            </a:r>
            <a:r>
              <a:rPr lang="en-GB" b="1" dirty="0" smtClean="0">
                <a:solidFill>
                  <a:srgbClr val="002060"/>
                </a:solidFill>
                <a:latin typeface="Arial" panose="020B0604020202020204" pitchFamily="34" charset="0"/>
                <a:cs typeface="Arial" panose="020B0604020202020204" pitchFamily="34" charset="0"/>
              </a:rPr>
              <a:t> </a:t>
            </a:r>
            <a:r>
              <a:rPr lang="en-GB" b="1" dirty="0" err="1" smtClean="0">
                <a:solidFill>
                  <a:srgbClr val="002060"/>
                </a:solidFill>
                <a:latin typeface="Arial" panose="020B0604020202020204" pitchFamily="34" charset="0"/>
                <a:cs typeface="Arial" panose="020B0604020202020204" pitchFamily="34" charset="0"/>
              </a:rPr>
              <a:t>EuroGOOS</a:t>
            </a:r>
            <a:r>
              <a:rPr lang="en-GB" b="1" dirty="0" smtClean="0">
                <a:solidFill>
                  <a:srgbClr val="002060"/>
                </a:solidFill>
                <a:latin typeface="Arial" panose="020B0604020202020204" pitchFamily="34" charset="0"/>
                <a:cs typeface="Arial" panose="020B0604020202020204" pitchFamily="34" charset="0"/>
              </a:rPr>
              <a:t> Conference: Operational Oceanography for Sustainable Blue Growth</a:t>
            </a:r>
            <a:r>
              <a:rPr lang="en-GB" dirty="0" smtClean="0">
                <a:solidFill>
                  <a:srgbClr val="002060"/>
                </a:solidFill>
                <a:latin typeface="Arial" panose="020B0604020202020204" pitchFamily="34" charset="0"/>
                <a:cs typeface="Arial" panose="020B0604020202020204" pitchFamily="34" charset="0"/>
              </a:rPr>
              <a:t>, Lisbon 28/10/2014 - 30/10/2014</a:t>
            </a:r>
            <a:r>
              <a:rPr lang="hr-HR" dirty="0" smtClean="0">
                <a:solidFill>
                  <a:srgbClr val="002060"/>
                </a:solidFill>
                <a:latin typeface="Arial" panose="020B0604020202020204" pitchFamily="34" charset="0"/>
                <a:cs typeface="Arial" panose="020B0604020202020204" pitchFamily="34" charset="0"/>
              </a:rPr>
              <a:t>     </a:t>
            </a:r>
          </a:p>
          <a:p>
            <a:pPr>
              <a:buFont typeface="Wingdings" pitchFamily="2" charset="2"/>
              <a:buChar char="Ø"/>
            </a:pPr>
            <a:endParaRPr lang="hr-HR" dirty="0">
              <a:solidFill>
                <a:srgbClr val="002060"/>
              </a:solidFill>
              <a:latin typeface="Arial" panose="020B0604020202020204" pitchFamily="34" charset="0"/>
              <a:cs typeface="Arial" panose="020B0604020202020204" pitchFamily="34" charset="0"/>
            </a:endParaRPr>
          </a:p>
          <a:p>
            <a:pPr>
              <a:buFont typeface="Wingdings" pitchFamily="2" charset="2"/>
              <a:buChar char="Ø"/>
            </a:pPr>
            <a:r>
              <a:rPr lang="hr-HR" dirty="0" smtClean="0">
                <a:solidFill>
                  <a:srgbClr val="002060"/>
                </a:solidFill>
                <a:latin typeface="Arial" panose="020B0604020202020204" pitchFamily="34" charset="0"/>
                <a:cs typeface="Arial" panose="020B0604020202020204" pitchFamily="34" charset="0"/>
              </a:rPr>
              <a:t> DHMZ become  </a:t>
            </a:r>
            <a:r>
              <a:rPr lang="hr-HR" b="1" dirty="0" smtClean="0">
                <a:solidFill>
                  <a:srgbClr val="002060"/>
                </a:solidFill>
                <a:latin typeface="Arial" panose="020B0604020202020204" pitchFamily="34" charset="0"/>
                <a:cs typeface="Arial" panose="020B0604020202020204" pitchFamily="34" charset="0"/>
              </a:rPr>
              <a:t>member of EuroGOOS at 30th  </a:t>
            </a:r>
            <a:r>
              <a:rPr lang="hr-HR" b="1" dirty="0">
                <a:solidFill>
                  <a:srgbClr val="002060"/>
                </a:solidFill>
                <a:latin typeface="Arial" panose="020B0604020202020204" pitchFamily="34" charset="0"/>
                <a:cs typeface="Arial" panose="020B0604020202020204" pitchFamily="34" charset="0"/>
              </a:rPr>
              <a:t>M</a:t>
            </a:r>
            <a:r>
              <a:rPr lang="hr-HR" b="1" dirty="0" smtClean="0">
                <a:solidFill>
                  <a:srgbClr val="002060"/>
                </a:solidFill>
                <a:latin typeface="Arial" panose="020B0604020202020204" pitchFamily="34" charset="0"/>
                <a:cs typeface="Arial" panose="020B0604020202020204" pitchFamily="34" charset="0"/>
              </a:rPr>
              <a:t>ay 2015, Brusseels </a:t>
            </a:r>
            <a:endParaRPr lang="en-GB" b="1" dirty="0" smtClean="0">
              <a:solidFill>
                <a:srgbClr val="002060"/>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08773906"/>
              </p:ext>
            </p:extLst>
          </p:nvPr>
        </p:nvGraphicFramePr>
        <p:xfrm>
          <a:off x="519953" y="658365"/>
          <a:ext cx="8229600" cy="590550"/>
        </p:xfrm>
        <a:graphic>
          <a:graphicData uri="http://schemas.openxmlformats.org/presentationml/2006/ole">
            <mc:AlternateContent xmlns:mc="http://schemas.openxmlformats.org/markup-compatibility/2006">
              <mc:Choice xmlns:v="urn:schemas-microsoft-com:vml" Requires="v">
                <p:oleObj spid="_x0000_s10254" name="Bitmap Image" r:id="rId3" imgW="8371429" imgH="600159" progId="PBrush">
                  <p:embed/>
                </p:oleObj>
              </mc:Choice>
              <mc:Fallback>
                <p:oleObj name="Bitmap Image" r:id="rId3" imgW="8371429" imgH="60015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53" y="658365"/>
                        <a:ext cx="82296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
          <p:cNvSpPr/>
          <p:nvPr/>
        </p:nvSpPr>
        <p:spPr>
          <a:xfrm>
            <a:off x="755650" y="260350"/>
            <a:ext cx="7488238" cy="396875"/>
          </a:xfrm>
          <a:prstGeom prst="rect">
            <a:avLst/>
          </a:prstGeom>
        </p:spPr>
        <p:txBody>
          <a:bodyPr>
            <a:spAutoFit/>
          </a:bodyPr>
          <a:lstStyle/>
          <a:p>
            <a:pPr algn="ctr">
              <a:defRPr/>
            </a:pPr>
            <a:r>
              <a:rPr lang="hr-HR" sz="2000" b="1" dirty="0" smtClean="0">
                <a:solidFill>
                  <a:srgbClr val="002060"/>
                </a:solidFill>
                <a:effectLst>
                  <a:outerShdw blurRad="38100" dist="38100" dir="2700000" algn="tl">
                    <a:srgbClr val="C0C0C0"/>
                  </a:outerShdw>
                </a:effectLst>
                <a:latin typeface="Calibri" pitchFamily="34" charset="0"/>
              </a:rPr>
              <a:t>To fit </a:t>
            </a:r>
            <a:r>
              <a:rPr lang="en-US" sz="2000" b="1" dirty="0" smtClean="0">
                <a:solidFill>
                  <a:srgbClr val="002060"/>
                </a:solidFill>
                <a:effectLst>
                  <a:outerShdw blurRad="38100" dist="38100" dir="2700000" algn="tl">
                    <a:srgbClr val="C0C0C0"/>
                  </a:outerShdw>
                </a:effectLst>
                <a:latin typeface="Calibri" pitchFamily="34" charset="0"/>
              </a:rPr>
              <a:t>AMMC</a:t>
            </a:r>
            <a:r>
              <a:rPr lang="hr-HR" sz="2000" b="1" dirty="0" smtClean="0">
                <a:solidFill>
                  <a:srgbClr val="002060"/>
                </a:solidFill>
                <a:effectLst>
                  <a:outerShdw blurRad="38100" dist="38100" dir="2700000" algn="tl">
                    <a:srgbClr val="C0C0C0"/>
                  </a:outerShdw>
                </a:effectLst>
                <a:latin typeface="Calibri" pitchFamily="34" charset="0"/>
              </a:rPr>
              <a:t> at European Actions</a:t>
            </a:r>
            <a:r>
              <a:rPr lang="en-US" sz="2000" b="1" dirty="0" smtClean="0">
                <a:solidFill>
                  <a:srgbClr val="002060"/>
                </a:solidFill>
                <a:effectLst>
                  <a:outerShdw blurRad="38100" dist="38100" dir="2700000" algn="tl">
                    <a:srgbClr val="C0C0C0"/>
                  </a:outerShdw>
                </a:effectLst>
                <a:latin typeface="Calibri" pitchFamily="34" charset="0"/>
              </a:rPr>
              <a:t> </a:t>
            </a:r>
            <a:r>
              <a:rPr lang="en-US" sz="2000" b="1" dirty="0" smtClean="0">
                <a:solidFill>
                  <a:srgbClr val="FF0000"/>
                </a:solidFill>
                <a:latin typeface="Calibri" pitchFamily="34" charset="0"/>
              </a:rPr>
              <a:t>  </a:t>
            </a:r>
            <a:r>
              <a:rPr lang="en-US" sz="2000" b="1" dirty="0" smtClean="0">
                <a:solidFill>
                  <a:srgbClr val="FF0000"/>
                </a:solidFill>
                <a:effectLst>
                  <a:outerShdw blurRad="38100" dist="38100" dir="2700000" algn="tl">
                    <a:srgbClr val="C0C0C0"/>
                  </a:outerShdw>
                </a:effectLst>
                <a:latin typeface="Calibri" pitchFamily="34" charset="0"/>
              </a:rPr>
              <a:t> </a:t>
            </a:r>
            <a:endParaRPr lang="hr-HR" sz="2000" b="1" dirty="0">
              <a:solidFill>
                <a:srgbClr val="FF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378714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a:solidFill>
                  <a:srgbClr val="002060"/>
                </a:solidFill>
                <a:effectLst>
                  <a:outerShdw blurRad="50800" dist="38100" algn="tr" rotWithShape="0">
                    <a:prstClr val="black">
                      <a:alpha val="40000"/>
                    </a:prstClr>
                  </a:outerShdw>
                </a:effectLst>
                <a:latin typeface="Arial" panose="020B0604020202020204" pitchFamily="34" charset="0"/>
                <a:ea typeface="ＭＳ Ｐゴシック"/>
                <a:cs typeface="Arial" panose="020B0604020202020204" pitchFamily="34" charset="0"/>
              </a:rPr>
              <a:t>WIGOS „learning curve”</a:t>
            </a:r>
            <a:r>
              <a:rPr lang="hr-HR" sz="2800" dirty="0">
                <a:solidFill>
                  <a:srgbClr val="002060"/>
                </a:solidFill>
                <a:latin typeface="Arial" panose="020B0604020202020204" pitchFamily="34" charset="0"/>
                <a:cs typeface="Arial" panose="020B0604020202020204" pitchFamily="34" charset="0"/>
              </a:rPr>
              <a:t/>
            </a:r>
            <a:br>
              <a:rPr lang="hr-HR" sz="2800" dirty="0">
                <a:solidFill>
                  <a:srgbClr val="002060"/>
                </a:solidFill>
                <a:latin typeface="Arial" panose="020B0604020202020204" pitchFamily="34" charset="0"/>
                <a:cs typeface="Arial" panose="020B0604020202020204" pitchFamily="34" charset="0"/>
              </a:rPr>
            </a:br>
            <a:endParaRPr lang="en-US" sz="2800" dirty="0">
              <a:solidFill>
                <a:srgbClr val="002060"/>
              </a:solidFill>
              <a:latin typeface="Arial" panose="020B060402020202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11462252"/>
              </p:ext>
            </p:extLst>
          </p:nvPr>
        </p:nvGraphicFramePr>
        <p:xfrm>
          <a:off x="493204" y="908720"/>
          <a:ext cx="8229600" cy="590550"/>
        </p:xfrm>
        <a:graphic>
          <a:graphicData uri="http://schemas.openxmlformats.org/presentationml/2006/ole">
            <mc:AlternateContent xmlns:mc="http://schemas.openxmlformats.org/markup-compatibility/2006">
              <mc:Choice xmlns:v="urn:schemas-microsoft-com:vml" Requires="v">
                <p:oleObj spid="_x0000_s12298" name="Bitmap Image" r:id="rId4" imgW="8371429" imgH="600159" progId="PBrush">
                  <p:embed/>
                </p:oleObj>
              </mc:Choice>
              <mc:Fallback>
                <p:oleObj name="Bitmap Image" r:id="rId4" imgW="8371429" imgH="60015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 y="908720"/>
                        <a:ext cx="82296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611560" y="1700808"/>
            <a:ext cx="7992888" cy="4816703"/>
          </a:xfrm>
          <a:prstGeom prst="rect">
            <a:avLst/>
          </a:prstGeom>
          <a:noFill/>
        </p:spPr>
        <p:txBody>
          <a:bodyPr wrap="square" rtlCol="0">
            <a:spAutoFit/>
          </a:bodyPr>
          <a:lstStyle/>
          <a:p>
            <a:r>
              <a:rPr lang="en-US" sz="2400" b="1" dirty="0" smtClean="0">
                <a:solidFill>
                  <a:srgbClr val="002060"/>
                </a:solidFill>
                <a:latin typeface="Arial Narrow" panose="020B0606020202030204" pitchFamily="34" charset="0"/>
              </a:rPr>
              <a:t>How to add Croatian met.-ocean measurements in </a:t>
            </a:r>
            <a:endParaRPr lang="hr-HR" sz="2400" b="1" dirty="0" smtClean="0">
              <a:solidFill>
                <a:srgbClr val="002060"/>
              </a:solidFill>
              <a:latin typeface="Arial Narrow" panose="020B0606020202030204" pitchFamily="34" charset="0"/>
            </a:endParaRPr>
          </a:p>
          <a:p>
            <a:r>
              <a:rPr lang="hr-HR" sz="2400" b="1" dirty="0">
                <a:solidFill>
                  <a:srgbClr val="002060"/>
                </a:solidFill>
                <a:latin typeface="Arial Narrow" panose="020B0606020202030204" pitchFamily="34" charset="0"/>
              </a:rPr>
              <a:t> </a:t>
            </a:r>
            <a:r>
              <a:rPr lang="hr-HR" sz="2400" b="1" dirty="0" smtClean="0">
                <a:solidFill>
                  <a:srgbClr val="002060"/>
                </a:solidFill>
                <a:latin typeface="Arial Narrow" panose="020B0606020202030204" pitchFamily="34" charset="0"/>
              </a:rPr>
              <a:t>             WIGOS &amp; </a:t>
            </a:r>
            <a:r>
              <a:rPr lang="en-US" sz="2400" b="1" dirty="0" smtClean="0">
                <a:solidFill>
                  <a:srgbClr val="002060"/>
                </a:solidFill>
                <a:latin typeface="Arial Narrow" panose="020B0606020202030204" pitchFamily="34" charset="0"/>
              </a:rPr>
              <a:t>WI</a:t>
            </a:r>
            <a:r>
              <a:rPr lang="hr-HR" sz="2400" b="1" dirty="0" smtClean="0">
                <a:solidFill>
                  <a:srgbClr val="002060"/>
                </a:solidFill>
                <a:latin typeface="Arial Narrow" panose="020B0606020202030204" pitchFamily="34" charset="0"/>
              </a:rPr>
              <a:t>S</a:t>
            </a:r>
            <a:r>
              <a:rPr lang="en-US" sz="2400" b="1" dirty="0" smtClean="0">
                <a:solidFill>
                  <a:srgbClr val="002060"/>
                </a:solidFill>
                <a:latin typeface="Arial Narrow" panose="020B0606020202030204" pitchFamily="34" charset="0"/>
              </a:rPr>
              <a:t>?</a:t>
            </a:r>
          </a:p>
          <a:p>
            <a:endParaRPr lang="hr-HR" sz="900" dirty="0" smtClean="0">
              <a:solidFill>
                <a:srgbClr val="002060"/>
              </a:solidFill>
              <a:latin typeface="Arial Narrow" panose="020B0606020202030204" pitchFamily="34" charset="0"/>
            </a:endParaRPr>
          </a:p>
          <a:p>
            <a:pPr marL="342900" indent="-342900">
              <a:buFont typeface="Arial" panose="020B0604020202020204" pitchFamily="34" charset="0"/>
              <a:buChar char="•"/>
            </a:pPr>
            <a:r>
              <a:rPr lang="en-US" sz="2400" b="1" u="sng" dirty="0">
                <a:solidFill>
                  <a:srgbClr val="002060"/>
                </a:solidFill>
                <a:latin typeface="Arial Narrow" panose="020B0606020202030204" pitchFamily="34" charset="0"/>
              </a:rPr>
              <a:t>JCOMM programs</a:t>
            </a:r>
            <a:r>
              <a:rPr lang="hr-HR" sz="2400" b="1" u="sng" dirty="0">
                <a:solidFill>
                  <a:srgbClr val="002060"/>
                </a:solidFill>
                <a:latin typeface="Arial Narrow" panose="020B0606020202030204" pitchFamily="34" charset="0"/>
              </a:rPr>
              <a:t> </a:t>
            </a:r>
            <a:r>
              <a:rPr lang="en-US" sz="2400" b="1" u="sng" dirty="0">
                <a:solidFill>
                  <a:srgbClr val="002060"/>
                </a:solidFill>
                <a:latin typeface="Arial Narrow" panose="020B0606020202030204" pitchFamily="34" charset="0"/>
              </a:rPr>
              <a:t>compliance</a:t>
            </a:r>
            <a:r>
              <a:rPr lang="hr-HR" sz="2400" b="1" u="sng" dirty="0">
                <a:solidFill>
                  <a:srgbClr val="002060"/>
                </a:solidFill>
                <a:latin typeface="Arial Narrow" panose="020B0606020202030204" pitchFamily="34" charset="0"/>
              </a:rPr>
              <a:t> </a:t>
            </a:r>
            <a:r>
              <a:rPr lang="en-US" sz="2400" dirty="0" smtClean="0">
                <a:solidFill>
                  <a:srgbClr val="002060"/>
                </a:solidFill>
                <a:latin typeface="Arial Narrow" panose="020B0606020202030204" pitchFamily="34" charset="0"/>
              </a:rPr>
              <a:t>(</a:t>
            </a:r>
            <a:r>
              <a:rPr lang="hr-HR" sz="2400" dirty="0" smtClean="0">
                <a:solidFill>
                  <a:srgbClr val="002060"/>
                </a:solidFill>
                <a:latin typeface="Arial Narrow" panose="020B0606020202030204" pitchFamily="34" charset="0"/>
              </a:rPr>
              <a:t>t</a:t>
            </a:r>
            <a:r>
              <a:rPr lang="en-US" sz="2400" dirty="0" smtClean="0">
                <a:solidFill>
                  <a:srgbClr val="002060"/>
                </a:solidFill>
                <a:latin typeface="Arial Narrow" panose="020B0606020202030204" pitchFamily="34" charset="0"/>
              </a:rPr>
              <a:t>o </a:t>
            </a:r>
            <a:r>
              <a:rPr lang="en-US" sz="2400" dirty="0">
                <a:solidFill>
                  <a:srgbClr val="002060"/>
                </a:solidFill>
                <a:latin typeface="Arial Narrow" panose="020B0606020202030204" pitchFamily="34" charset="0"/>
              </a:rPr>
              <a:t>enter </a:t>
            </a:r>
            <a:r>
              <a:rPr lang="en-US" sz="2400" dirty="0" smtClean="0">
                <a:solidFill>
                  <a:srgbClr val="002060"/>
                </a:solidFill>
                <a:latin typeface="Arial Narrow" panose="020B0606020202030204" pitchFamily="34" charset="0"/>
              </a:rPr>
              <a:t>OSCAR</a:t>
            </a:r>
            <a:r>
              <a:rPr lang="hr-HR" sz="2400" dirty="0" smtClean="0">
                <a:solidFill>
                  <a:srgbClr val="002060"/>
                </a:solidFill>
                <a:latin typeface="Arial Narrow" panose="020B0606020202030204" pitchFamily="34" charset="0"/>
              </a:rPr>
              <a:t>, WIS</a:t>
            </a:r>
            <a:r>
              <a:rPr lang="en-US" sz="2400" dirty="0" smtClean="0">
                <a:solidFill>
                  <a:srgbClr val="002060"/>
                </a:solidFill>
                <a:latin typeface="Arial Narrow" panose="020B0606020202030204" pitchFamily="34" charset="0"/>
              </a:rPr>
              <a:t>)</a:t>
            </a:r>
            <a:endParaRPr lang="hr-HR" sz="2400" dirty="0" smtClean="0">
              <a:solidFill>
                <a:srgbClr val="002060"/>
              </a:solidFill>
              <a:latin typeface="Arial Narrow" panose="020B0606020202030204" pitchFamily="34" charset="0"/>
            </a:endParaRPr>
          </a:p>
          <a:p>
            <a:r>
              <a:rPr lang="hr-HR" sz="2400" dirty="0">
                <a:solidFill>
                  <a:srgbClr val="002060"/>
                </a:solidFill>
                <a:latin typeface="Arial Narrow" panose="020B0606020202030204" pitchFamily="34" charset="0"/>
              </a:rPr>
              <a:t> </a:t>
            </a:r>
            <a:r>
              <a:rPr lang="hr-HR" sz="2400" dirty="0" smtClean="0">
                <a:solidFill>
                  <a:srgbClr val="002060"/>
                </a:solidFill>
                <a:latin typeface="Arial Narrow" panose="020B0606020202030204" pitchFamily="34" charset="0"/>
              </a:rPr>
              <a:t>   - stations IDs,</a:t>
            </a:r>
            <a:r>
              <a:rPr lang="hr-HR" sz="2400" dirty="0">
                <a:solidFill>
                  <a:srgbClr val="002060"/>
                </a:solidFill>
                <a:latin typeface="Arial Narrow" panose="020B0606020202030204" pitchFamily="34" charset="0"/>
              </a:rPr>
              <a:t> </a:t>
            </a:r>
            <a:r>
              <a:rPr lang="hr-HR" sz="2400" u="sng" dirty="0">
                <a:solidFill>
                  <a:srgbClr val="002060"/>
                </a:solidFill>
                <a:latin typeface="Arial Narrow" panose="020B0606020202030204" pitchFamily="34" charset="0"/>
              </a:rPr>
              <a:t>WIGOS </a:t>
            </a:r>
            <a:r>
              <a:rPr lang="hr-HR" sz="2400" u="sng" dirty="0" smtClean="0">
                <a:solidFill>
                  <a:srgbClr val="002060"/>
                </a:solidFill>
                <a:latin typeface="Arial Narrow" panose="020B0606020202030204" pitchFamily="34" charset="0"/>
              </a:rPr>
              <a:t>metadata,</a:t>
            </a:r>
            <a:r>
              <a:rPr lang="hr-HR" sz="2400" dirty="0" smtClean="0">
                <a:solidFill>
                  <a:srgbClr val="002060"/>
                </a:solidFill>
                <a:latin typeface="Arial Narrow" panose="020B0606020202030204" pitchFamily="34" charset="0"/>
              </a:rPr>
              <a:t> formats, </a:t>
            </a:r>
            <a:r>
              <a:rPr lang="hr-HR" sz="2400" u="sng" dirty="0" smtClean="0">
                <a:solidFill>
                  <a:srgbClr val="002060"/>
                </a:solidFill>
                <a:latin typeface="Arial Narrow" panose="020B0606020202030204" pitchFamily="34" charset="0"/>
              </a:rPr>
              <a:t>WIS metadata</a:t>
            </a:r>
          </a:p>
          <a:p>
            <a:endParaRPr lang="hr-HR" sz="1000" dirty="0">
              <a:solidFill>
                <a:srgbClr val="002060"/>
              </a:solidFill>
              <a:latin typeface="Arial Narrow" panose="020B0606020202030204" pitchFamily="34" charset="0"/>
            </a:endParaRPr>
          </a:p>
          <a:p>
            <a:pPr marL="342900" indent="-342900">
              <a:buFont typeface="Arial" panose="020B0604020202020204" pitchFamily="34" charset="0"/>
              <a:buChar char="•"/>
            </a:pPr>
            <a:r>
              <a:rPr lang="hr-HR" sz="2400" dirty="0" smtClean="0">
                <a:solidFill>
                  <a:srgbClr val="002060"/>
                </a:solidFill>
                <a:latin typeface="Arial Narrow" panose="020B0606020202030204" pitchFamily="34" charset="0"/>
              </a:rPr>
              <a:t> </a:t>
            </a:r>
            <a:r>
              <a:rPr lang="en-US" sz="2400" b="1" dirty="0" smtClean="0">
                <a:solidFill>
                  <a:srgbClr val="002060"/>
                </a:solidFill>
                <a:latin typeface="Arial Narrow" panose="020B0606020202030204" pitchFamily="34" charset="0"/>
              </a:rPr>
              <a:t>„Data harvesting” </a:t>
            </a:r>
            <a:r>
              <a:rPr lang="en-US" sz="2400" dirty="0" smtClean="0">
                <a:solidFill>
                  <a:srgbClr val="002060"/>
                </a:solidFill>
                <a:latin typeface="Arial Narrow" panose="020B0606020202030204" pitchFamily="34" charset="0"/>
              </a:rPr>
              <a:t>via </a:t>
            </a:r>
            <a:r>
              <a:rPr lang="en-US" sz="2400" dirty="0" err="1" smtClean="0">
                <a:solidFill>
                  <a:srgbClr val="002060"/>
                </a:solidFill>
                <a:latin typeface="Arial Narrow" panose="020B0606020202030204" pitchFamily="34" charset="0"/>
              </a:rPr>
              <a:t>geoportals</a:t>
            </a:r>
            <a:r>
              <a:rPr lang="en-US" sz="2400" dirty="0" smtClean="0">
                <a:solidFill>
                  <a:srgbClr val="002060"/>
                </a:solidFill>
                <a:latin typeface="Arial Narrow" panose="020B0606020202030204" pitchFamily="34" charset="0"/>
              </a:rPr>
              <a:t> (DAR</a:t>
            </a:r>
            <a:r>
              <a:rPr lang="hr-HR" sz="2400" dirty="0" smtClean="0">
                <a:solidFill>
                  <a:srgbClr val="002060"/>
                </a:solidFill>
                <a:latin typeface="Arial Narrow" panose="020B0606020202030204" pitchFamily="34" charset="0"/>
              </a:rPr>
              <a:t>)</a:t>
            </a:r>
            <a:endParaRPr lang="en-US" sz="2400" dirty="0" smtClean="0">
              <a:solidFill>
                <a:srgbClr val="002060"/>
              </a:solidFill>
              <a:latin typeface="Arial Narrow" panose="020B0606020202030204" pitchFamily="34" charset="0"/>
            </a:endParaRPr>
          </a:p>
          <a:p>
            <a:r>
              <a:rPr lang="hr-HR" sz="2400" b="1" dirty="0" smtClean="0">
                <a:solidFill>
                  <a:srgbClr val="002060"/>
                </a:solidFill>
                <a:latin typeface="Arial Narrow" panose="020B0606020202030204" pitchFamily="34" charset="0"/>
              </a:rPr>
              <a:t>       </a:t>
            </a:r>
            <a:r>
              <a:rPr lang="en-US" sz="2400" b="1" dirty="0" smtClean="0">
                <a:solidFill>
                  <a:srgbClr val="002060"/>
                </a:solidFill>
                <a:latin typeface="Arial Narrow" panose="020B0606020202030204" pitchFamily="34" charset="0"/>
              </a:rPr>
              <a:t>AMMC WIS/WIGOS </a:t>
            </a:r>
            <a:r>
              <a:rPr lang="en-US" sz="2400" b="1" dirty="0" err="1" smtClean="0">
                <a:solidFill>
                  <a:srgbClr val="002060"/>
                </a:solidFill>
                <a:latin typeface="Arial Narrow" panose="020B0606020202030204" pitchFamily="34" charset="0"/>
              </a:rPr>
              <a:t>geoportal</a:t>
            </a:r>
            <a:r>
              <a:rPr lang="en-US" sz="2400" b="1" dirty="0" smtClean="0">
                <a:solidFill>
                  <a:srgbClr val="002060"/>
                </a:solidFill>
                <a:latin typeface="Arial Narrow" panose="020B0606020202030204" pitchFamily="34" charset="0"/>
              </a:rPr>
              <a:t>  </a:t>
            </a:r>
            <a:r>
              <a:rPr lang="en-US" sz="2400" dirty="0" smtClean="0">
                <a:solidFill>
                  <a:srgbClr val="002060"/>
                </a:solidFill>
                <a:latin typeface="Arial Narrow" panose="020B0606020202030204" pitchFamily="34" charset="0"/>
              </a:rPr>
              <a:t>(INSPIRE, OGC</a:t>
            </a:r>
            <a:r>
              <a:rPr lang="hr-HR" sz="2400" dirty="0" smtClean="0">
                <a:solidFill>
                  <a:srgbClr val="002060"/>
                </a:solidFill>
                <a:latin typeface="Arial Narrow" panose="020B0606020202030204" pitchFamily="34" charset="0"/>
              </a:rPr>
              <a:t> standards</a:t>
            </a:r>
            <a:r>
              <a:rPr lang="en-US" sz="2400" dirty="0" smtClean="0">
                <a:solidFill>
                  <a:srgbClr val="002060"/>
                </a:solidFill>
                <a:latin typeface="Arial Narrow" panose="020B0606020202030204" pitchFamily="34" charset="0"/>
              </a:rPr>
              <a:t>)</a:t>
            </a:r>
          </a:p>
          <a:p>
            <a:pPr marL="342900" indent="-342900">
              <a:buFont typeface="Wingdings" panose="05000000000000000000" pitchFamily="2" charset="2"/>
              <a:buChar char="Ø"/>
            </a:pPr>
            <a:r>
              <a:rPr lang="en-US" sz="2400" b="1" dirty="0" smtClean="0">
                <a:solidFill>
                  <a:srgbClr val="002060"/>
                </a:solidFill>
                <a:latin typeface="Arial Narrow" panose="020B0606020202030204" pitchFamily="34" charset="0"/>
              </a:rPr>
              <a:t>JCOMMOPS</a:t>
            </a:r>
            <a:r>
              <a:rPr lang="hr-HR" sz="2400" b="1" dirty="0" smtClean="0">
                <a:solidFill>
                  <a:srgbClr val="002060"/>
                </a:solidFill>
                <a:latin typeface="Arial Narrow" panose="020B0606020202030204" pitchFamily="34" charset="0"/>
              </a:rPr>
              <a:t> system</a:t>
            </a:r>
            <a:endParaRPr lang="en-US" sz="2400" b="1" dirty="0" smtClean="0">
              <a:solidFill>
                <a:srgbClr val="002060"/>
              </a:solidFill>
              <a:latin typeface="Arial Narrow" panose="020B0606020202030204" pitchFamily="34" charset="0"/>
            </a:endParaRPr>
          </a:p>
          <a:p>
            <a:pPr marL="342900" indent="-342900">
              <a:buFont typeface="Wingdings" panose="05000000000000000000" pitchFamily="2" charset="2"/>
              <a:buChar char="Ø"/>
            </a:pPr>
            <a:r>
              <a:rPr lang="en-US" sz="2400" dirty="0" smtClean="0">
                <a:solidFill>
                  <a:srgbClr val="002060"/>
                </a:solidFill>
                <a:latin typeface="Arial Narrow" panose="020B0606020202030204" pitchFamily="34" charset="0"/>
              </a:rPr>
              <a:t> </a:t>
            </a:r>
            <a:r>
              <a:rPr lang="en-US" sz="2400" dirty="0" err="1" smtClean="0">
                <a:solidFill>
                  <a:srgbClr val="002060"/>
                </a:solidFill>
                <a:latin typeface="Arial Narrow" panose="020B0606020202030204" pitchFamily="34" charset="0"/>
              </a:rPr>
              <a:t>EuroGOOS</a:t>
            </a:r>
            <a:r>
              <a:rPr lang="en-US" sz="2400" dirty="0" smtClean="0">
                <a:solidFill>
                  <a:srgbClr val="002060"/>
                </a:solidFill>
                <a:latin typeface="Arial Narrow" panose="020B0606020202030204" pitchFamily="34" charset="0"/>
              </a:rPr>
              <a:t> - </a:t>
            </a:r>
            <a:r>
              <a:rPr lang="en-US" sz="2400" b="1" dirty="0" err="1" smtClean="0">
                <a:solidFill>
                  <a:srgbClr val="002060"/>
                </a:solidFill>
                <a:latin typeface="Arial Narrow" panose="020B0606020202030204" pitchFamily="34" charset="0"/>
              </a:rPr>
              <a:t>EMODNet</a:t>
            </a:r>
            <a:r>
              <a:rPr lang="en-US" sz="2400" dirty="0" smtClean="0">
                <a:solidFill>
                  <a:srgbClr val="002060"/>
                </a:solidFill>
                <a:latin typeface="Arial Narrow" panose="020B0606020202030204" pitchFamily="34" charset="0"/>
              </a:rPr>
              <a:t> </a:t>
            </a:r>
            <a:r>
              <a:rPr lang="hr-HR" sz="2400" dirty="0" smtClean="0">
                <a:solidFill>
                  <a:srgbClr val="002060"/>
                </a:solidFill>
                <a:latin typeface="Arial Narrow" panose="020B0606020202030204" pitchFamily="34" charset="0"/>
              </a:rPr>
              <a:t>system</a:t>
            </a:r>
          </a:p>
          <a:p>
            <a:endParaRPr lang="hr-HR" sz="2400" dirty="0">
              <a:solidFill>
                <a:srgbClr val="002060"/>
              </a:solidFill>
              <a:latin typeface="Arial Narrow" panose="020B0606020202030204" pitchFamily="34" charset="0"/>
            </a:endParaRPr>
          </a:p>
          <a:p>
            <a:endParaRPr lang="hr-HR" sz="2400" dirty="0" smtClean="0">
              <a:solidFill>
                <a:srgbClr val="002060"/>
              </a:solidFill>
              <a:latin typeface="Arial Narrow" panose="020B0606020202030204" pitchFamily="34" charset="0"/>
            </a:endParaRPr>
          </a:p>
          <a:p>
            <a:endParaRPr lang="hr-HR" sz="2400" dirty="0">
              <a:solidFill>
                <a:srgbClr val="002060"/>
              </a:solidFill>
              <a:latin typeface="Arial Narrow" panose="020B0606020202030204" pitchFamily="34" charset="0"/>
            </a:endParaRPr>
          </a:p>
          <a:p>
            <a:r>
              <a:rPr lang="hr-HR" sz="2400" b="1" dirty="0" smtClean="0">
                <a:solidFill>
                  <a:srgbClr val="002060"/>
                </a:solidFill>
                <a:latin typeface="Arial Narrow" panose="020B0606020202030204" pitchFamily="34" charset="0"/>
              </a:rPr>
              <a:t>WIS-WIGOS partership in data exchange</a:t>
            </a:r>
            <a:endParaRPr lang="en-US" sz="2400" b="1" dirty="0">
              <a:solidFill>
                <a:srgbClr val="002060"/>
              </a:solidFill>
              <a:latin typeface="Arial Narrow" panose="020B0606020202030204" pitchFamily="34" charset="0"/>
            </a:endParaRPr>
          </a:p>
        </p:txBody>
      </p:sp>
      <p:graphicFrame>
        <p:nvGraphicFramePr>
          <p:cNvPr id="7" name="Diagram 6"/>
          <p:cNvGraphicFramePr/>
          <p:nvPr>
            <p:extLst>
              <p:ext uri="{D42A27DB-BD31-4B8C-83A1-F6EECF244321}">
                <p14:modId xmlns:p14="http://schemas.microsoft.com/office/powerpoint/2010/main" val="1987202604"/>
              </p:ext>
            </p:extLst>
          </p:nvPr>
        </p:nvGraphicFramePr>
        <p:xfrm>
          <a:off x="4283968" y="4221088"/>
          <a:ext cx="4680520" cy="26369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557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48690"/>
            <a:ext cx="8065985" cy="4339650"/>
          </a:xfrm>
          <a:prstGeom prst="rect">
            <a:avLst/>
          </a:prstGeom>
          <a:noFill/>
        </p:spPr>
        <p:txBody>
          <a:bodyPr wrap="square" rtlCol="0">
            <a:spAutoFit/>
          </a:bodyPr>
          <a:lstStyle/>
          <a:p>
            <a:pPr>
              <a:buFont typeface="Wingdings" pitchFamily="2" charset="2"/>
              <a:buChar char="Ø"/>
            </a:pPr>
            <a:endParaRPr lang="en-US" dirty="0" smtClean="0">
              <a:latin typeface="Calibri Light" pitchFamily="34" charset="0"/>
            </a:endParaRPr>
          </a:p>
          <a:p>
            <a:r>
              <a:rPr lang="hr-HR" dirty="0" smtClean="0">
                <a:latin typeface="Calibri Light" pitchFamily="34" charset="0"/>
              </a:rPr>
              <a:t>  </a:t>
            </a:r>
          </a:p>
          <a:p>
            <a:r>
              <a:rPr lang="en-US" sz="2400" b="1" dirty="0"/>
              <a:t>OPTIONS </a:t>
            </a:r>
            <a:r>
              <a:rPr lang="en-US" sz="2400" dirty="0"/>
              <a:t>  </a:t>
            </a:r>
            <a:endParaRPr lang="hr-HR" sz="2400" dirty="0" smtClean="0"/>
          </a:p>
          <a:p>
            <a:r>
              <a:rPr lang="en-US" sz="2400" dirty="0" smtClean="0"/>
              <a:t> </a:t>
            </a:r>
            <a:endParaRPr lang="en-US" sz="2400" dirty="0"/>
          </a:p>
          <a:p>
            <a:pPr marL="342900" lvl="0" indent="-342900">
              <a:buFont typeface="Wingdings" panose="05000000000000000000" pitchFamily="2" charset="2"/>
              <a:buChar char="v"/>
            </a:pPr>
            <a:r>
              <a:rPr lang="en-US" sz="2400" dirty="0"/>
              <a:t>  test-bed for  WIS-WIGOS ocean in Mediterranean </a:t>
            </a:r>
            <a:endParaRPr lang="hr-HR" sz="2400" dirty="0" smtClean="0"/>
          </a:p>
          <a:p>
            <a:pPr lvl="0"/>
            <a:endParaRPr lang="en-US" sz="2400" dirty="0"/>
          </a:p>
          <a:p>
            <a:pPr marL="342900" lvl="0" indent="-342900">
              <a:buFont typeface="Wingdings" panose="05000000000000000000" pitchFamily="2" charset="2"/>
              <a:buChar char="v"/>
            </a:pPr>
            <a:r>
              <a:rPr lang="en-US" sz="2400" dirty="0"/>
              <a:t>  to spread  WIGOS standards  and procedures at </a:t>
            </a:r>
            <a:r>
              <a:rPr lang="hr-HR" sz="2400" dirty="0"/>
              <a:t>s</a:t>
            </a:r>
            <a:r>
              <a:rPr lang="en-US" sz="2400" dirty="0" err="1" smtClean="0"/>
              <a:t>ub</a:t>
            </a:r>
            <a:r>
              <a:rPr lang="en-US" sz="2400" dirty="0" smtClean="0"/>
              <a:t>-region</a:t>
            </a:r>
            <a:endParaRPr lang="hr-HR" sz="2400" dirty="0" smtClean="0"/>
          </a:p>
          <a:p>
            <a:pPr lvl="0"/>
            <a:r>
              <a:rPr lang="en-US" sz="2400" dirty="0" smtClean="0"/>
              <a:t>  </a:t>
            </a:r>
            <a:endParaRPr lang="en-US" sz="2400" dirty="0"/>
          </a:p>
          <a:p>
            <a:pPr marL="342900" indent="-342900">
              <a:buFont typeface="Wingdings" panose="05000000000000000000" pitchFamily="2" charset="2"/>
              <a:buChar char="v"/>
            </a:pPr>
            <a:r>
              <a:rPr lang="en-US" sz="2400" dirty="0"/>
              <a:t> test two-way communication between met-ocean </a:t>
            </a:r>
            <a:r>
              <a:rPr lang="en-US" sz="2400" dirty="0" err="1" smtClean="0"/>
              <a:t>obs</a:t>
            </a:r>
            <a:r>
              <a:rPr lang="hr-HR" sz="2400" dirty="0" smtClean="0"/>
              <a:t>.</a:t>
            </a:r>
            <a:r>
              <a:rPr lang="en-US" sz="2400" dirty="0" smtClean="0"/>
              <a:t> </a:t>
            </a:r>
            <a:r>
              <a:rPr lang="en-US" sz="2400" dirty="0"/>
              <a:t>providers   </a:t>
            </a:r>
            <a:r>
              <a:rPr lang="en-US" sz="2400" dirty="0" smtClean="0"/>
              <a:t>(</a:t>
            </a:r>
            <a:r>
              <a:rPr lang="hr-HR" sz="2400" dirty="0" smtClean="0"/>
              <a:t>f</a:t>
            </a:r>
            <a:r>
              <a:rPr lang="en-US" sz="2400" dirty="0" err="1" smtClean="0"/>
              <a:t>ormats</a:t>
            </a:r>
            <a:r>
              <a:rPr lang="en-US" sz="2400" dirty="0"/>
              <a:t>, WIGOS ID, metadata </a:t>
            </a:r>
            <a:r>
              <a:rPr lang="en-US" sz="2400" dirty="0" smtClean="0"/>
              <a:t>standards</a:t>
            </a:r>
            <a:r>
              <a:rPr lang="hr-HR" sz="2400" dirty="0" smtClean="0"/>
              <a:t>, WIS access and harvesting </a:t>
            </a:r>
            <a:r>
              <a:rPr lang="en-US" sz="2400" dirty="0" smtClean="0"/>
              <a:t>)</a:t>
            </a:r>
            <a:endParaRPr lang="en-US" sz="2400" dirty="0"/>
          </a:p>
          <a:p>
            <a:r>
              <a:rPr lang="hr-HR" sz="2400" dirty="0" smtClean="0">
                <a:solidFill>
                  <a:srgbClr val="002060"/>
                </a:solidFill>
                <a:latin typeface="Arial" panose="020B0604020202020204" pitchFamily="34" charset="0"/>
                <a:cs typeface="Arial" panose="020B0604020202020204" pitchFamily="34" charset="0"/>
              </a:rPr>
              <a:t> </a:t>
            </a:r>
            <a:endParaRPr lang="en-US" sz="2400" dirty="0" smtClean="0">
              <a:solidFill>
                <a:srgbClr val="002060"/>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68346258"/>
              </p:ext>
            </p:extLst>
          </p:nvPr>
        </p:nvGraphicFramePr>
        <p:xfrm>
          <a:off x="519953" y="658365"/>
          <a:ext cx="8229600" cy="590550"/>
        </p:xfrm>
        <a:graphic>
          <a:graphicData uri="http://schemas.openxmlformats.org/presentationml/2006/ole">
            <mc:AlternateContent xmlns:mc="http://schemas.openxmlformats.org/markup-compatibility/2006">
              <mc:Choice xmlns:v="urn:schemas-microsoft-com:vml" Requires="v">
                <p:oleObj spid="_x0000_s13321" name="Bitmap Image" r:id="rId3" imgW="8371429" imgH="600159" progId="PBrush">
                  <p:embed/>
                </p:oleObj>
              </mc:Choice>
              <mc:Fallback>
                <p:oleObj name="Bitmap Image" r:id="rId3" imgW="8371429" imgH="60015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53" y="658365"/>
                        <a:ext cx="82296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
          <p:cNvSpPr/>
          <p:nvPr/>
        </p:nvSpPr>
        <p:spPr>
          <a:xfrm>
            <a:off x="755650" y="260350"/>
            <a:ext cx="7488238" cy="396875"/>
          </a:xfrm>
          <a:prstGeom prst="rect">
            <a:avLst/>
          </a:prstGeom>
        </p:spPr>
        <p:txBody>
          <a:bodyPr>
            <a:spAutoFit/>
          </a:bodyPr>
          <a:lstStyle/>
          <a:p>
            <a:pPr algn="ctr">
              <a:defRPr/>
            </a:pPr>
            <a:r>
              <a:rPr lang="en-US" sz="2000" b="1" dirty="0" smtClean="0">
                <a:solidFill>
                  <a:srgbClr val="002060"/>
                </a:solidFill>
                <a:effectLst>
                  <a:outerShdw blurRad="38100" dist="38100" dir="2700000" algn="tl">
                    <a:srgbClr val="C0C0C0"/>
                  </a:outerShdw>
                </a:effectLst>
                <a:latin typeface="Calibri" pitchFamily="34" charset="0"/>
              </a:rPr>
              <a:t>AMMC</a:t>
            </a:r>
            <a:r>
              <a:rPr lang="hr-HR" sz="2000" b="1" dirty="0" smtClean="0">
                <a:solidFill>
                  <a:srgbClr val="002060"/>
                </a:solidFill>
                <a:effectLst>
                  <a:outerShdw blurRad="38100" dist="38100" dir="2700000" algn="tl">
                    <a:srgbClr val="C0C0C0"/>
                  </a:outerShdw>
                </a:effectLst>
                <a:latin typeface="Calibri" pitchFamily="34" charset="0"/>
              </a:rPr>
              <a:t> for RA VI WIGOS actions </a:t>
            </a:r>
            <a:r>
              <a:rPr lang="en-US" sz="2000" b="1" dirty="0" smtClean="0">
                <a:solidFill>
                  <a:srgbClr val="002060"/>
                </a:solidFill>
                <a:effectLst>
                  <a:outerShdw blurRad="38100" dist="38100" dir="2700000" algn="tl">
                    <a:srgbClr val="C0C0C0"/>
                  </a:outerShdw>
                </a:effectLst>
                <a:latin typeface="Calibri" pitchFamily="34" charset="0"/>
              </a:rPr>
              <a:t> </a:t>
            </a:r>
            <a:r>
              <a:rPr lang="en-US" sz="2000" b="1" dirty="0" smtClean="0">
                <a:solidFill>
                  <a:srgbClr val="FF0000"/>
                </a:solidFill>
                <a:latin typeface="Calibri" pitchFamily="34" charset="0"/>
              </a:rPr>
              <a:t>  </a:t>
            </a:r>
            <a:r>
              <a:rPr lang="en-US" sz="2000" b="1" dirty="0" smtClean="0">
                <a:solidFill>
                  <a:srgbClr val="FF0000"/>
                </a:solidFill>
                <a:effectLst>
                  <a:outerShdw blurRad="38100" dist="38100" dir="2700000" algn="tl">
                    <a:srgbClr val="C0C0C0"/>
                  </a:outerShdw>
                </a:effectLst>
                <a:latin typeface="Calibri" pitchFamily="34" charset="0"/>
              </a:rPr>
              <a:t> </a:t>
            </a:r>
            <a:endParaRPr lang="hr-HR" sz="2000" b="1" dirty="0">
              <a:solidFill>
                <a:srgbClr val="FF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4091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Thank you</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702" y="1600200"/>
            <a:ext cx="6990596" cy="4525963"/>
          </a:xfrm>
        </p:spPr>
      </p:pic>
    </p:spTree>
    <p:extLst>
      <p:ext uri="{BB962C8B-B14F-4D97-AF65-F5344CB8AC3E}">
        <p14:creationId xmlns:p14="http://schemas.microsoft.com/office/powerpoint/2010/main" val="1956806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rgbClr val="002060"/>
                </a:solidFill>
              </a:rPr>
              <a:t>o</a:t>
            </a:r>
            <a:r>
              <a:rPr lang="hr-HR" dirty="0" smtClean="0">
                <a:solidFill>
                  <a:srgbClr val="002060"/>
                </a:solidFill>
              </a:rPr>
              <a:t>utline</a:t>
            </a:r>
            <a:endParaRPr lang="en-US" dirty="0">
              <a:solidFill>
                <a:srgbClr val="00206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hr-HR" dirty="0" smtClean="0">
              <a:solidFill>
                <a:srgbClr val="002060"/>
              </a:solidFill>
            </a:endParaRPr>
          </a:p>
          <a:p>
            <a:pPr>
              <a:buFont typeface="Wingdings" panose="05000000000000000000" pitchFamily="2" charset="2"/>
              <a:buChar char="Ø"/>
            </a:pPr>
            <a:r>
              <a:rPr lang="hr-HR" dirty="0" smtClean="0">
                <a:solidFill>
                  <a:srgbClr val="002060"/>
                </a:solidFill>
              </a:rPr>
              <a:t>Adriatic Marine Meteorological Center AMMC</a:t>
            </a:r>
          </a:p>
          <a:p>
            <a:pPr lvl="1">
              <a:buFontTx/>
              <a:buChar char="-"/>
            </a:pPr>
            <a:r>
              <a:rPr lang="hr-HR" dirty="0">
                <a:solidFill>
                  <a:srgbClr val="002060"/>
                </a:solidFill>
              </a:rPr>
              <a:t>DCPC WIS/WIGOS as cooperation of NMS</a:t>
            </a:r>
          </a:p>
          <a:p>
            <a:pPr lvl="1">
              <a:buFontTx/>
              <a:buChar char="-"/>
            </a:pPr>
            <a:r>
              <a:rPr lang="hr-HR" dirty="0" smtClean="0">
                <a:solidFill>
                  <a:srgbClr val="002060"/>
                </a:solidFill>
              </a:rPr>
              <a:t>AMMC </a:t>
            </a:r>
            <a:r>
              <a:rPr lang="hr-HR" dirty="0">
                <a:solidFill>
                  <a:srgbClr val="002060"/>
                </a:solidFill>
              </a:rPr>
              <a:t>to fit at European </a:t>
            </a:r>
            <a:r>
              <a:rPr lang="hr-HR" dirty="0" smtClean="0">
                <a:solidFill>
                  <a:srgbClr val="002060"/>
                </a:solidFill>
              </a:rPr>
              <a:t>actions</a:t>
            </a:r>
          </a:p>
          <a:p>
            <a:pPr marL="457200" lvl="1" indent="0">
              <a:buNone/>
            </a:pPr>
            <a:endParaRPr lang="hr-HR" dirty="0">
              <a:solidFill>
                <a:srgbClr val="002060"/>
              </a:solidFill>
            </a:endParaRPr>
          </a:p>
          <a:p>
            <a:pPr lvl="1">
              <a:buFont typeface="Wingdings" panose="05000000000000000000" pitchFamily="2" charset="2"/>
              <a:buChar char="Ø"/>
            </a:pPr>
            <a:r>
              <a:rPr lang="hr-HR" dirty="0" smtClean="0">
                <a:solidFill>
                  <a:srgbClr val="002060"/>
                </a:solidFill>
              </a:rPr>
              <a:t>WIS-WIGOS  learning curve</a:t>
            </a:r>
          </a:p>
          <a:p>
            <a:pPr lvl="1">
              <a:buFont typeface="Wingdings" panose="05000000000000000000" pitchFamily="2" charset="2"/>
              <a:buChar char="Ø"/>
            </a:pPr>
            <a:r>
              <a:rPr lang="hr-HR" dirty="0" smtClean="0">
                <a:solidFill>
                  <a:srgbClr val="002060"/>
                </a:solidFill>
              </a:rPr>
              <a:t>AMMC for RA </a:t>
            </a:r>
            <a:r>
              <a:rPr lang="hr-HR" dirty="0" smtClean="0">
                <a:solidFill>
                  <a:srgbClr val="002060"/>
                </a:solidFill>
              </a:rPr>
              <a:t>VI    </a:t>
            </a:r>
            <a:r>
              <a:rPr lang="hr-HR" dirty="0" smtClean="0">
                <a:solidFill>
                  <a:srgbClr val="002060"/>
                </a:solidFill>
              </a:rPr>
              <a:t>WIGOS actions</a:t>
            </a:r>
          </a:p>
          <a:p>
            <a:pPr marL="0" indent="0">
              <a:buNone/>
            </a:pP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905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08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03350" y="274638"/>
            <a:ext cx="7283450" cy="1570037"/>
          </a:xfrm>
        </p:spPr>
        <p:txBody>
          <a:bodyPr/>
          <a:lstStyle/>
          <a:p>
            <a:pPr eaLnBrk="1" hangingPunct="1">
              <a:lnSpc>
                <a:spcPct val="80000"/>
              </a:lnSpc>
            </a:pPr>
            <a:r>
              <a:rPr lang="hr-HR" altLang="sr-Latn-RS" sz="3200" b="1" dirty="0" smtClean="0">
                <a:solidFill>
                  <a:srgbClr val="002060"/>
                </a:solidFill>
              </a:rPr>
              <a:t>DHMZ official duties</a:t>
            </a:r>
            <a:endParaRPr lang="en-US" altLang="sr-Latn-RS" sz="3200" b="1" dirty="0" smtClean="0">
              <a:solidFill>
                <a:srgbClr val="002060"/>
              </a:solidFill>
            </a:endParaRPr>
          </a:p>
        </p:txBody>
      </p:sp>
      <p:sp>
        <p:nvSpPr>
          <p:cNvPr id="7171" name="Content Placeholder 2"/>
          <p:cNvSpPr>
            <a:spLocks noGrp="1"/>
          </p:cNvSpPr>
          <p:nvPr>
            <p:ph idx="1"/>
          </p:nvPr>
        </p:nvSpPr>
        <p:spPr>
          <a:xfrm>
            <a:off x="457200" y="1557338"/>
            <a:ext cx="8229600" cy="4751387"/>
          </a:xfrm>
        </p:spPr>
        <p:txBody>
          <a:bodyPr>
            <a:normAutofit lnSpcReduction="10000"/>
          </a:bodyPr>
          <a:lstStyle/>
          <a:p>
            <a:pPr eaLnBrk="1" hangingPunct="1">
              <a:lnSpc>
                <a:spcPct val="80000"/>
              </a:lnSpc>
              <a:buFont typeface="Arial" charset="0"/>
              <a:buNone/>
            </a:pPr>
            <a:endParaRPr lang="en-US" altLang="sr-Latn-RS" sz="800" b="1" u="sng" dirty="0" smtClean="0">
              <a:solidFill>
                <a:srgbClr val="002060"/>
              </a:solidFill>
            </a:endParaRPr>
          </a:p>
          <a:p>
            <a:r>
              <a:rPr lang="en-US" altLang="sr-Latn-RS" sz="1800" b="1" dirty="0" smtClean="0"/>
              <a:t>Meteorological and Hydrological Service of Croatia </a:t>
            </a:r>
            <a:r>
              <a:rPr lang="en-US" altLang="sr-Latn-RS" sz="1800" dirty="0" smtClean="0"/>
              <a:t>(DHMZ), is a </a:t>
            </a:r>
            <a:r>
              <a:rPr lang="en-US" altLang="sr-Latn-RS" sz="1800" b="1" dirty="0" smtClean="0"/>
              <a:t>state institution </a:t>
            </a:r>
            <a:r>
              <a:rPr lang="en-US" altLang="sr-Latn-RS" sz="1800" dirty="0" smtClean="0"/>
              <a:t>of Croatia, </a:t>
            </a:r>
            <a:r>
              <a:rPr lang="en-GB" altLang="sr-Latn-RS" sz="1800" dirty="0" smtClean="0"/>
              <a:t>to provide support to economic development, environment protection, to act towards the </a:t>
            </a:r>
            <a:r>
              <a:rPr lang="en-GB" altLang="sr-Latn-RS" sz="1800" u="sng" dirty="0" smtClean="0"/>
              <a:t>preservation of life and material goods from natural hazards and disasters</a:t>
            </a:r>
            <a:r>
              <a:rPr lang="en-GB" altLang="sr-Latn-RS" sz="1800" dirty="0" smtClean="0"/>
              <a:t> and to mitigate their consequences.</a:t>
            </a:r>
            <a:endParaRPr lang="hr-HR" altLang="sr-Latn-RS" sz="900" dirty="0" smtClean="0"/>
          </a:p>
          <a:p>
            <a:r>
              <a:rPr lang="en-GB" altLang="sr-Latn-RS" sz="1800" dirty="0" smtClean="0"/>
              <a:t>As part of Croatian national obligations and responsibilities as maritime country, </a:t>
            </a:r>
            <a:r>
              <a:rPr lang="en-GB" altLang="sr-Latn-RS" sz="1800" b="1" dirty="0" smtClean="0"/>
              <a:t>DHMZ is authorized for the national operative marine services, provided by the Marine Meteorological </a:t>
            </a:r>
            <a:r>
              <a:rPr lang="en-GB" altLang="sr-Latn-RS" sz="1800" b="1" dirty="0" err="1" smtClean="0"/>
              <a:t>Center</a:t>
            </a:r>
            <a:r>
              <a:rPr lang="en-GB" altLang="sr-Latn-RS" sz="1800" b="1" dirty="0" smtClean="0"/>
              <a:t> in Split.</a:t>
            </a:r>
            <a:endParaRPr lang="hr-HR" altLang="sr-Latn-RS" sz="1800" dirty="0" smtClean="0"/>
          </a:p>
          <a:p>
            <a:r>
              <a:rPr lang="en-GB" altLang="sr-Latn-RS" sz="1800" dirty="0" smtClean="0"/>
              <a:t>DHMZ represents Republic of Croatia at </a:t>
            </a:r>
            <a:r>
              <a:rPr lang="en-GB" altLang="sr-Latn-RS" sz="1800" b="1" dirty="0" smtClean="0"/>
              <a:t>World Meteorological Organization </a:t>
            </a:r>
            <a:r>
              <a:rPr lang="en-GB" altLang="sr-Latn-RS" sz="1800" dirty="0" smtClean="0"/>
              <a:t>(WMO) and </a:t>
            </a:r>
            <a:r>
              <a:rPr lang="en-GB" altLang="sr-Latn-RS" sz="1800" b="1" dirty="0" smtClean="0"/>
              <a:t>Joint WMO-IOC Technical Commission for Oceanography and Marine Meteorology</a:t>
            </a:r>
            <a:r>
              <a:rPr lang="en-GB" altLang="sr-Latn-RS" sz="1800" dirty="0" smtClean="0"/>
              <a:t> (JCOMM). </a:t>
            </a:r>
            <a:endParaRPr lang="hr-HR" altLang="sr-Latn-RS" sz="1800" dirty="0" smtClean="0"/>
          </a:p>
          <a:p>
            <a:r>
              <a:rPr lang="en-US" altLang="sr-Latn-RS" sz="1800" dirty="0" smtClean="0"/>
              <a:t>DHMZ operates several ranges of </a:t>
            </a:r>
            <a:r>
              <a:rPr lang="en-US" altLang="sr-Latn-RS" sz="1800" b="1" dirty="0" smtClean="0"/>
              <a:t>observation networks </a:t>
            </a:r>
            <a:r>
              <a:rPr lang="en-US" altLang="sr-Latn-RS" sz="1800" dirty="0" smtClean="0"/>
              <a:t>(meteorological, climatological, hydrological, marine), at more than 600 observation sites with automated and human operated programs.  </a:t>
            </a:r>
            <a:endParaRPr lang="hr-HR" altLang="sr-Latn-RS" sz="1800" dirty="0" smtClean="0"/>
          </a:p>
          <a:p>
            <a:r>
              <a:rPr lang="en-US" altLang="sr-Latn-RS" sz="1800" dirty="0" smtClean="0"/>
              <a:t>DHMZ runs </a:t>
            </a:r>
            <a:r>
              <a:rPr lang="en-US" altLang="sr-Latn-RS" sz="1800" b="1" dirty="0" smtClean="0"/>
              <a:t>call centers </a:t>
            </a:r>
            <a:r>
              <a:rPr lang="en-US" altLang="sr-Latn-RS" sz="1800" dirty="0" smtClean="0"/>
              <a:t>dedicated to </a:t>
            </a:r>
            <a:r>
              <a:rPr lang="en-US" altLang="sr-Latn-RS" sz="1800" b="1" dirty="0" err="1" smtClean="0"/>
              <a:t>meteo</a:t>
            </a:r>
            <a:r>
              <a:rPr lang="en-US" altLang="sr-Latn-RS" sz="1800" b="1" dirty="0" smtClean="0"/>
              <a:t>, hydrological and marine information services.   </a:t>
            </a:r>
            <a:endParaRPr lang="hr-HR" altLang="sr-Latn-RS" sz="1800" b="1" dirty="0" smtClean="0"/>
          </a:p>
          <a:p>
            <a:r>
              <a:rPr lang="en-GB" altLang="sr-Latn-RS" sz="1800" dirty="0" smtClean="0"/>
              <a:t>DHMZ holds several </a:t>
            </a:r>
            <a:r>
              <a:rPr lang="en-GB" altLang="sr-Latn-RS" sz="1800" b="1" dirty="0" smtClean="0"/>
              <a:t>ISO Accreditation Certificates </a:t>
            </a:r>
            <a:r>
              <a:rPr lang="en-GB" altLang="sr-Latn-RS" sz="1800" dirty="0" smtClean="0"/>
              <a:t>for calibration of measurements</a:t>
            </a:r>
            <a:endParaRPr lang="en-US" altLang="sr-Latn-RS" sz="1800" b="1" u="sng" dirty="0" smtClean="0">
              <a:solidFill>
                <a:srgbClr val="002060"/>
              </a:solidFill>
            </a:endParaRPr>
          </a:p>
          <a:p>
            <a:pPr eaLnBrk="1" hangingPunct="1">
              <a:lnSpc>
                <a:spcPct val="80000"/>
              </a:lnSpc>
              <a:buFont typeface="Arial" charset="0"/>
              <a:buNone/>
            </a:pPr>
            <a:endParaRPr lang="en-US" altLang="sr-Latn-RS" sz="1700" b="1" u="sng" dirty="0" smtClean="0">
              <a:solidFill>
                <a:srgbClr val="002060"/>
              </a:solidFill>
            </a:endParaRPr>
          </a:p>
          <a:p>
            <a:pPr eaLnBrk="1" hangingPunct="1">
              <a:lnSpc>
                <a:spcPct val="80000"/>
              </a:lnSpc>
              <a:buFont typeface="Arial" charset="0"/>
              <a:buNone/>
            </a:pPr>
            <a:endParaRPr lang="en-US" altLang="sr-Latn-RS" sz="1800" b="1" dirty="0" smtClean="0">
              <a:solidFill>
                <a:srgbClr val="002060"/>
              </a:solidFill>
            </a:endParaRPr>
          </a:p>
        </p:txBody>
      </p:sp>
      <p:sp>
        <p:nvSpPr>
          <p:cNvPr id="71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r-HR" altLang="sr-Latn-RS" smtClean="0">
              <a:solidFill>
                <a:srgbClr val="898989"/>
              </a:solidFill>
              <a:latin typeface="Calibri" pitchFamily="34" charset="0"/>
            </a:endParaRPr>
          </a:p>
        </p:txBody>
      </p:sp>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88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9854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0" y="0"/>
            <a:ext cx="11220450" cy="75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Rot="1" noChangeArrowheads="1"/>
          </p:cNvSpPr>
          <p:nvPr/>
        </p:nvSpPr>
        <p:spPr bwMode="auto">
          <a:xfrm>
            <a:off x="684213" y="-26988"/>
            <a:ext cx="7267575" cy="981076"/>
          </a:xfrm>
          <a:prstGeom prst="rect">
            <a:avLst/>
          </a:prstGeom>
          <a:noFill/>
          <a:ln w="9525">
            <a:noFill/>
            <a:miter lim="800000"/>
            <a:headEnd/>
            <a:tailEnd/>
          </a:ln>
          <a:effectLst/>
        </p:spPr>
        <p:txBody>
          <a:bodyPr anchor="ctr"/>
          <a:lstStyle/>
          <a:p>
            <a:pPr fontAlgn="auto">
              <a:spcBef>
                <a:spcPts val="0"/>
              </a:spcBef>
              <a:spcAft>
                <a:spcPts val="0"/>
              </a:spcAft>
              <a:defRPr/>
            </a:pPr>
            <a:r>
              <a:rPr lang="hr-HR" sz="2400" b="1" dirty="0">
                <a:solidFill>
                  <a:schemeClr val="bg1"/>
                </a:solidFill>
                <a:effectLst>
                  <a:outerShdw blurRad="38100" dist="38100" dir="2700000" algn="tl">
                    <a:srgbClr val="000000"/>
                  </a:outerShdw>
                </a:effectLst>
                <a:latin typeface="Arial" pitchFamily="34" charset="0"/>
                <a:cs typeface="Arial" pitchFamily="34" charset="0"/>
              </a:rPr>
              <a:t>CROATIA  - MARITIME COUNTRY</a:t>
            </a:r>
          </a:p>
        </p:txBody>
      </p:sp>
      <p:sp>
        <p:nvSpPr>
          <p:cNvPr id="15365" name="Rectangle 5"/>
          <p:cNvSpPr>
            <a:spLocks noRot="1" noChangeArrowheads="1"/>
          </p:cNvSpPr>
          <p:nvPr/>
        </p:nvSpPr>
        <p:spPr bwMode="auto">
          <a:xfrm>
            <a:off x="471488" y="1196975"/>
            <a:ext cx="8996362" cy="4968875"/>
          </a:xfrm>
          <a:prstGeom prst="rect">
            <a:avLst/>
          </a:prstGeom>
          <a:noFill/>
          <a:ln w="9525">
            <a:noFill/>
            <a:miter lim="800000"/>
            <a:headEnd/>
            <a:tailEnd/>
          </a:ln>
          <a:effectLst/>
        </p:spPr>
        <p:txBody>
          <a:bodyPr/>
          <a:lstStyle/>
          <a:p>
            <a:pPr marL="342900" indent="-342900" fontAlgn="auto">
              <a:spcBef>
                <a:spcPct val="20000"/>
              </a:spcBef>
              <a:spcAft>
                <a:spcPts val="0"/>
              </a:spcAft>
              <a:buClr>
                <a:schemeClr val="hlink"/>
              </a:buClr>
              <a:buSzPct val="120000"/>
              <a:buFontTx/>
              <a:buChar char="•"/>
              <a:defRPr/>
            </a:pPr>
            <a:endParaRPr lang="hr-HR" sz="2000" dirty="0">
              <a:effectLst>
                <a:outerShdw blurRad="38100" dist="38100" dir="2700000" algn="tl">
                  <a:srgbClr val="000000"/>
                </a:outerShdw>
              </a:effectLst>
              <a:latin typeface="Arial" pitchFamily="34" charset="0"/>
              <a:cs typeface="Arial" pitchFamily="34" charset="0"/>
            </a:endParaRPr>
          </a:p>
          <a:p>
            <a:pPr marL="342900" indent="-342900" fontAlgn="auto">
              <a:spcBef>
                <a:spcPct val="20000"/>
              </a:spcBef>
              <a:spcAft>
                <a:spcPts val="0"/>
              </a:spcAft>
              <a:buClr>
                <a:srgbClr val="00B050"/>
              </a:buClr>
              <a:buSzPct val="120000"/>
              <a:buFont typeface="Wingdings" pitchFamily="2" charset="2"/>
              <a:buChar char="Ø"/>
              <a:defRPr/>
            </a:pPr>
            <a:r>
              <a:rPr lang="hr-HR" sz="2000" dirty="0">
                <a:solidFill>
                  <a:schemeClr val="bg1"/>
                </a:solidFill>
                <a:effectLst>
                  <a:outerShdw blurRad="38100" dist="38100" dir="2700000" algn="tl">
                    <a:srgbClr val="000000"/>
                  </a:outerShdw>
                </a:effectLst>
                <a:latin typeface="Arial" pitchFamily="34" charset="0"/>
                <a:cs typeface="Arial" pitchFamily="34" charset="0"/>
              </a:rPr>
              <a:t>Total population 4,44  million / 30.000 seafarers</a:t>
            </a:r>
          </a:p>
          <a:p>
            <a:pPr marL="342900" indent="-342900" fontAlgn="auto">
              <a:spcBef>
                <a:spcPct val="20000"/>
              </a:spcBef>
              <a:spcAft>
                <a:spcPts val="0"/>
              </a:spcAft>
              <a:buClr>
                <a:srgbClr val="00B050"/>
              </a:buClr>
              <a:buSzPct val="120000"/>
              <a:buFont typeface="Wingdings" pitchFamily="2" charset="2"/>
              <a:buChar char="Ø"/>
              <a:defRPr/>
            </a:pPr>
            <a:r>
              <a:rPr lang="hr-HR" sz="2000" dirty="0">
                <a:solidFill>
                  <a:schemeClr val="bg1"/>
                </a:solidFill>
                <a:effectLst>
                  <a:outerShdw blurRad="38100" dist="38100" dir="2700000" algn="tl">
                    <a:srgbClr val="000000"/>
                  </a:outerShdw>
                </a:effectLst>
                <a:latin typeface="Arial" pitchFamily="34" charset="0"/>
                <a:cs typeface="Arial" pitchFamily="34" charset="0"/>
              </a:rPr>
              <a:t>Lenght of coastline  6287 km </a:t>
            </a:r>
          </a:p>
          <a:p>
            <a:pPr marL="342900" indent="-342900" fontAlgn="auto">
              <a:spcBef>
                <a:spcPct val="20000"/>
              </a:spcBef>
              <a:spcAft>
                <a:spcPts val="0"/>
              </a:spcAft>
              <a:buClr>
                <a:srgbClr val="00B050"/>
              </a:buClr>
              <a:buSzPct val="120000"/>
              <a:buFont typeface="Wingdings" pitchFamily="2" charset="2"/>
              <a:buChar char="Ø"/>
              <a:defRPr/>
            </a:pPr>
            <a:r>
              <a:rPr lang="hr-HR" sz="2000" dirty="0">
                <a:solidFill>
                  <a:schemeClr val="bg1"/>
                </a:solidFill>
                <a:effectLst>
                  <a:outerShdw blurRad="38100" dist="38100" dir="2700000" algn="tl">
                    <a:srgbClr val="000000"/>
                  </a:outerShdw>
                </a:effectLst>
                <a:latin typeface="Arial" pitchFamily="34" charset="0"/>
                <a:cs typeface="Arial" pitchFamily="34" charset="0"/>
              </a:rPr>
              <a:t>1246 islands of which 47 populated</a:t>
            </a:r>
          </a:p>
          <a:p>
            <a:pPr marL="342900" indent="-342900" fontAlgn="auto">
              <a:spcBef>
                <a:spcPct val="20000"/>
              </a:spcBef>
              <a:spcAft>
                <a:spcPts val="0"/>
              </a:spcAft>
              <a:buClr>
                <a:srgbClr val="00B050"/>
              </a:buClr>
              <a:buSzPct val="120000"/>
              <a:buFont typeface="Wingdings" pitchFamily="2" charset="2"/>
              <a:buChar char="Ø"/>
              <a:defRPr/>
            </a:pPr>
            <a:r>
              <a:rPr lang="hr-HR" sz="2000" dirty="0">
                <a:solidFill>
                  <a:schemeClr val="bg1"/>
                </a:solidFill>
                <a:effectLst>
                  <a:outerShdw blurRad="38100" dist="38100" dir="2700000" algn="tl">
                    <a:srgbClr val="000000"/>
                  </a:outerShdw>
                </a:effectLst>
                <a:latin typeface="Arial" pitchFamily="34" charset="0"/>
                <a:cs typeface="Arial" pitchFamily="34" charset="0"/>
              </a:rPr>
              <a:t>Semi-closed sea basin</a:t>
            </a:r>
          </a:p>
          <a:p>
            <a:pPr marL="342900" indent="-342900" fontAlgn="auto">
              <a:spcBef>
                <a:spcPct val="20000"/>
              </a:spcBef>
              <a:spcAft>
                <a:spcPts val="0"/>
              </a:spcAft>
              <a:buClr>
                <a:srgbClr val="00B050"/>
              </a:buClr>
              <a:buSzPct val="120000"/>
              <a:buFont typeface="Wingdings" pitchFamily="2" charset="2"/>
              <a:buChar char="Ø"/>
              <a:defRPr/>
            </a:pPr>
            <a:r>
              <a:rPr lang="en-US" sz="2000" dirty="0">
                <a:solidFill>
                  <a:schemeClr val="bg1"/>
                </a:solidFill>
                <a:effectLst>
                  <a:outerShdw blurRad="38100" dist="38100" dir="2700000" algn="tl">
                    <a:srgbClr val="000000"/>
                  </a:outerShdw>
                </a:effectLst>
                <a:latin typeface="Arial" pitchFamily="34" charset="0"/>
                <a:cs typeface="Arial" pitchFamily="34" charset="0"/>
              </a:rPr>
              <a:t>6 major ports, 98 ports with ship lines, 407 small ports and marines</a:t>
            </a:r>
            <a:endParaRPr lang="hr-HR" sz="2000" dirty="0">
              <a:solidFill>
                <a:schemeClr val="bg1"/>
              </a:solidFill>
              <a:effectLst>
                <a:outerShdw blurRad="38100" dist="38100" dir="2700000" algn="tl">
                  <a:srgbClr val="000000"/>
                </a:outerShdw>
              </a:effectLst>
              <a:latin typeface="Arial" pitchFamily="34" charset="0"/>
              <a:cs typeface="Arial" pitchFamily="34" charset="0"/>
            </a:endParaRPr>
          </a:p>
          <a:p>
            <a:pPr marL="342900" indent="-342900" fontAlgn="auto">
              <a:spcBef>
                <a:spcPct val="20000"/>
              </a:spcBef>
              <a:spcAft>
                <a:spcPts val="0"/>
              </a:spcAft>
              <a:buClr>
                <a:srgbClr val="00B050"/>
              </a:buClr>
              <a:buSzPct val="120000"/>
              <a:buFont typeface="Wingdings" pitchFamily="2" charset="2"/>
              <a:buChar char="Ø"/>
              <a:defRPr/>
            </a:pPr>
            <a:r>
              <a:rPr lang="en-US" sz="2000" dirty="0">
                <a:solidFill>
                  <a:schemeClr val="bg1"/>
                </a:solidFill>
                <a:effectLst>
                  <a:outerShdw blurRad="38100" dist="38100" dir="2700000" algn="tl">
                    <a:srgbClr val="000000"/>
                  </a:outerShdw>
                </a:effectLst>
                <a:latin typeface="Arial" pitchFamily="34" charset="0"/>
                <a:cs typeface="Arial" pitchFamily="34" charset="0"/>
              </a:rPr>
              <a:t> Ship lines traffic: 11 mil. passengers, 2.8 mil. vehicles</a:t>
            </a:r>
          </a:p>
          <a:p>
            <a:pPr marL="342900" indent="-342900" fontAlgn="auto">
              <a:spcBef>
                <a:spcPct val="20000"/>
              </a:spcBef>
              <a:spcAft>
                <a:spcPts val="0"/>
              </a:spcAft>
              <a:buClr>
                <a:srgbClr val="00B050"/>
              </a:buClr>
              <a:buSzPct val="120000"/>
              <a:buFont typeface="Wingdings" pitchFamily="2" charset="2"/>
              <a:buChar char="Ø"/>
              <a:defRPr/>
            </a:pPr>
            <a:r>
              <a:rPr lang="en-US" sz="2000" dirty="0">
                <a:solidFill>
                  <a:schemeClr val="bg1"/>
                </a:solidFill>
                <a:effectLst>
                  <a:outerShdw blurRad="38100" dist="38100" dir="2700000" algn="tl">
                    <a:srgbClr val="000000"/>
                  </a:outerShdw>
                </a:effectLst>
                <a:latin typeface="Arial" pitchFamily="34" charset="0"/>
                <a:cs typeface="Arial" pitchFamily="34" charset="0"/>
              </a:rPr>
              <a:t>Total number of passengers: </a:t>
            </a:r>
            <a:r>
              <a:rPr lang="hr-HR" sz="2000" b="1" u="sng" dirty="0">
                <a:solidFill>
                  <a:schemeClr val="bg1"/>
                </a:solidFill>
                <a:effectLst>
                  <a:outerShdw blurRad="38100" dist="38100" dir="2700000" algn="tl">
                    <a:srgbClr val="000000"/>
                  </a:outerShdw>
                </a:effectLst>
                <a:latin typeface="Arial" pitchFamily="34" charset="0"/>
                <a:cs typeface="Arial" pitchFamily="34" charset="0"/>
              </a:rPr>
              <a:t>12</a:t>
            </a:r>
            <a:r>
              <a:rPr lang="en-US" sz="2000" b="1" u="sng" dirty="0">
                <a:solidFill>
                  <a:schemeClr val="bg1"/>
                </a:solidFill>
                <a:effectLst>
                  <a:outerShdw blurRad="38100" dist="38100" dir="2700000" algn="tl">
                    <a:srgbClr val="000000"/>
                  </a:outerShdw>
                </a:effectLst>
                <a:latin typeface="Arial" pitchFamily="34" charset="0"/>
                <a:cs typeface="Arial" pitchFamily="34" charset="0"/>
              </a:rPr>
              <a:t> mil</a:t>
            </a:r>
            <a:r>
              <a:rPr lang="en-US" sz="2000" dirty="0">
                <a:solidFill>
                  <a:schemeClr val="bg1"/>
                </a:solidFill>
                <a:effectLst>
                  <a:outerShdw blurRad="38100" dist="38100" dir="2700000" algn="tl">
                    <a:srgbClr val="000000"/>
                  </a:outerShdw>
                </a:effectLst>
                <a:latin typeface="Arial" pitchFamily="34" charset="0"/>
                <a:cs typeface="Arial" pitchFamily="34" charset="0"/>
              </a:rPr>
              <a:t>. </a:t>
            </a:r>
            <a:r>
              <a:rPr lang="en-US" sz="1200" b="1" dirty="0"/>
              <a:t>maritime transport, ship cruisers, recreational ships</a:t>
            </a:r>
            <a:endParaRPr lang="hr-HR" sz="1200" dirty="0">
              <a:solidFill>
                <a:schemeClr val="bg1"/>
              </a:solidFill>
              <a:effectLst>
                <a:outerShdw blurRad="38100" dist="38100" dir="2700000" algn="tl">
                  <a:srgbClr val="000000"/>
                </a:outerShdw>
              </a:effectLst>
              <a:latin typeface="Arial" pitchFamily="34" charset="0"/>
              <a:cs typeface="Arial" pitchFamily="34" charset="0"/>
            </a:endParaRPr>
          </a:p>
          <a:p>
            <a:pPr marL="342900" indent="-342900" fontAlgn="auto">
              <a:spcBef>
                <a:spcPct val="20000"/>
              </a:spcBef>
              <a:spcAft>
                <a:spcPts val="0"/>
              </a:spcAft>
              <a:buClr>
                <a:srgbClr val="00B050"/>
              </a:buClr>
              <a:buSzPct val="120000"/>
              <a:buFont typeface="Wingdings" pitchFamily="2" charset="2"/>
              <a:buChar char="Ø"/>
              <a:defRPr/>
            </a:pPr>
            <a:r>
              <a:rPr lang="hr-HR" sz="2000" dirty="0">
                <a:solidFill>
                  <a:schemeClr val="bg1"/>
                </a:solidFill>
                <a:effectLst>
                  <a:outerShdw blurRad="38100" dist="38100" dir="2700000" algn="tl">
                    <a:srgbClr val="000000"/>
                  </a:outerShdw>
                </a:effectLst>
                <a:latin typeface="Arial" pitchFamily="34" charset="0"/>
                <a:cs typeface="Arial" pitchFamily="34" charset="0"/>
              </a:rPr>
              <a:t>539 yachts and 103.945 boats registered</a:t>
            </a:r>
            <a:r>
              <a:rPr lang="en-US" sz="2000" dirty="0">
                <a:solidFill>
                  <a:schemeClr val="bg1"/>
                </a:solidFill>
                <a:effectLst>
                  <a:outerShdw blurRad="38100" dist="38100" dir="2700000" algn="tl">
                    <a:srgbClr val="000000"/>
                  </a:outerShdw>
                </a:effectLst>
                <a:latin typeface="Arial" pitchFamily="34" charset="0"/>
                <a:cs typeface="Arial" pitchFamily="34" charset="0"/>
              </a:rPr>
              <a:t> </a:t>
            </a:r>
            <a:endParaRPr lang="hr-HR" sz="2000" dirty="0">
              <a:solidFill>
                <a:schemeClr val="bg1"/>
              </a:solidFill>
              <a:effectLst>
                <a:outerShdw blurRad="38100" dist="38100" dir="2700000" algn="tl">
                  <a:srgbClr val="000000"/>
                </a:outerShdw>
              </a:effectLst>
              <a:latin typeface="Arial" pitchFamily="34" charset="0"/>
              <a:cs typeface="Arial" pitchFamily="34" charset="0"/>
            </a:endParaRPr>
          </a:p>
          <a:p>
            <a:pPr marL="342900" indent="-342900" fontAlgn="auto">
              <a:spcBef>
                <a:spcPct val="20000"/>
              </a:spcBef>
              <a:spcAft>
                <a:spcPts val="0"/>
              </a:spcAft>
              <a:buClr>
                <a:srgbClr val="00B050"/>
              </a:buClr>
              <a:buSzPct val="120000"/>
              <a:buFont typeface="Wingdings" pitchFamily="2" charset="2"/>
              <a:buChar char="Ø"/>
              <a:defRPr/>
            </a:pPr>
            <a:r>
              <a:rPr lang="hr-HR" sz="2000" dirty="0">
                <a:solidFill>
                  <a:schemeClr val="bg1"/>
                </a:solidFill>
                <a:effectLst>
                  <a:outerShdw blurRad="38100" dist="38100" dir="2700000" algn="tl">
                    <a:srgbClr val="000000"/>
                  </a:outerShdw>
                </a:effectLst>
                <a:latin typeface="Arial" pitchFamily="34" charset="0"/>
                <a:cs typeface="Arial" pitchFamily="34" charset="0"/>
              </a:rPr>
              <a:t> </a:t>
            </a:r>
            <a:r>
              <a:rPr lang="en-US" sz="2000" dirty="0">
                <a:solidFill>
                  <a:schemeClr val="bg1"/>
                </a:solidFill>
                <a:effectLst>
                  <a:outerShdw blurRad="38100" dist="38100" dir="2700000" algn="tl">
                    <a:srgbClr val="000000"/>
                  </a:outerShdw>
                </a:effectLst>
                <a:latin typeface="Arial" pitchFamily="34" charset="0"/>
                <a:cs typeface="Arial" pitchFamily="34" charset="0"/>
              </a:rPr>
              <a:t>visit of </a:t>
            </a:r>
            <a:r>
              <a:rPr lang="hr-HR" sz="2000" dirty="0">
                <a:solidFill>
                  <a:schemeClr val="bg1"/>
                </a:solidFill>
                <a:effectLst>
                  <a:outerShdw blurRad="38100" dist="38100" dir="2700000" algn="tl">
                    <a:srgbClr val="000000"/>
                  </a:outerShdw>
                </a:effectLst>
                <a:latin typeface="Arial" pitchFamily="34" charset="0"/>
                <a:cs typeface="Arial" pitchFamily="34" charset="0"/>
              </a:rPr>
              <a:t>54.000 foreign yachts</a:t>
            </a:r>
            <a:r>
              <a:rPr lang="en-US" sz="2000" dirty="0">
                <a:solidFill>
                  <a:schemeClr val="bg1"/>
                </a:solidFill>
                <a:effectLst>
                  <a:outerShdw blurRad="38100" dist="38100" dir="2700000" algn="tl">
                    <a:srgbClr val="000000"/>
                  </a:outerShdw>
                </a:effectLst>
                <a:latin typeface="Arial" pitchFamily="34" charset="0"/>
                <a:cs typeface="Arial" pitchFamily="34" charset="0"/>
              </a:rPr>
              <a:t> /year for recreational tourism</a:t>
            </a:r>
          </a:p>
          <a:p>
            <a:pPr marL="342900" indent="-342900" fontAlgn="auto">
              <a:spcBef>
                <a:spcPct val="20000"/>
              </a:spcBef>
              <a:spcAft>
                <a:spcPts val="0"/>
              </a:spcAft>
              <a:buClr>
                <a:srgbClr val="00B050"/>
              </a:buClr>
              <a:buSzPct val="120000"/>
              <a:buFont typeface="Wingdings" pitchFamily="2" charset="2"/>
              <a:buChar char="Ø"/>
              <a:defRPr/>
            </a:pPr>
            <a:r>
              <a:rPr lang="en-US" sz="2000" b="1" dirty="0">
                <a:solidFill>
                  <a:schemeClr val="bg1"/>
                </a:solidFill>
                <a:effectLst>
                  <a:outerShdw blurRad="38100" dist="38100" dir="2700000" algn="tl">
                    <a:srgbClr val="000000"/>
                  </a:outerShdw>
                </a:effectLst>
                <a:latin typeface="Arial" pitchFamily="34" charset="0"/>
                <a:cs typeface="Arial" pitchFamily="34" charset="0"/>
              </a:rPr>
              <a:t>Search &amp; rescue /year: ~800 </a:t>
            </a:r>
            <a:r>
              <a:rPr lang="en-US" sz="2000" b="1" dirty="0">
                <a:solidFill>
                  <a:schemeClr val="bg1"/>
                </a:solidFill>
              </a:rPr>
              <a:t>rescued persons,~200 rescued vessels</a:t>
            </a:r>
            <a:endParaRPr lang="hr-HR" sz="2000" b="1" dirty="0">
              <a:solidFill>
                <a:schemeClr val="bg1"/>
              </a:solidFill>
            </a:endParaRPr>
          </a:p>
          <a:p>
            <a:pPr marL="342900" indent="-342900" fontAlgn="auto">
              <a:spcBef>
                <a:spcPct val="20000"/>
              </a:spcBef>
              <a:spcAft>
                <a:spcPts val="0"/>
              </a:spcAft>
              <a:buClr>
                <a:srgbClr val="00B050"/>
              </a:buClr>
              <a:buSzPct val="120000"/>
              <a:buFont typeface="Wingdings" pitchFamily="2" charset="2"/>
              <a:buChar char="Ø"/>
              <a:defRPr/>
            </a:pPr>
            <a:endParaRPr lang="hr-HR" sz="2000" dirty="0">
              <a:solidFill>
                <a:schemeClr val="bg1"/>
              </a:solidFill>
              <a:effectLst>
                <a:outerShdw blurRad="38100" dist="38100" dir="2700000" algn="tl">
                  <a:srgbClr val="000000"/>
                </a:outerShdw>
              </a:effectLst>
              <a:latin typeface="Arial" pitchFamily="34" charset="0"/>
              <a:cs typeface="Arial" pitchFamily="34" charset="0"/>
            </a:endParaRPr>
          </a:p>
          <a:p>
            <a:pPr marL="342900" indent="-342900" fontAlgn="auto">
              <a:spcBef>
                <a:spcPct val="20000"/>
              </a:spcBef>
              <a:spcAft>
                <a:spcPts val="0"/>
              </a:spcAft>
              <a:buClr>
                <a:schemeClr val="hlink"/>
              </a:buClr>
              <a:buSzPct val="120000"/>
              <a:defRPr/>
            </a:pPr>
            <a:endParaRPr lang="hr-HR" sz="2000" dirty="0">
              <a:solidFill>
                <a:schemeClr val="bg1"/>
              </a:solidFill>
              <a:effectLst>
                <a:outerShdw blurRad="38100" dist="38100" dir="2700000" algn="tl">
                  <a:srgbClr val="000000"/>
                </a:outerShdw>
              </a:effectLst>
              <a:latin typeface="Arial" pitchFamily="34" charset="0"/>
              <a:cs typeface="Arial" pitchFamily="34" charset="0"/>
            </a:endParaRPr>
          </a:p>
        </p:txBody>
      </p:sp>
      <p:pic>
        <p:nvPicPr>
          <p:cNvPr id="8197" name="Content Placeholder 5" descr="C:\Documents and Settings\DZ\My Documents\VTMIS\Graficki - Gustoca prometa1.jpg"/>
          <p:cNvPicPr>
            <a:picLocks noChangeAspect="1" noChangeArrowheads="1"/>
          </p:cNvPicPr>
          <p:nvPr/>
        </p:nvPicPr>
        <p:blipFill>
          <a:blip r:embed="rId4">
            <a:extLst>
              <a:ext uri="{28A0092B-C50C-407E-A947-70E740481C1C}">
                <a14:useLocalDpi xmlns:a14="http://schemas.microsoft.com/office/drawing/2010/main" val="0"/>
              </a:ext>
            </a:extLst>
          </a:blip>
          <a:srcRect l="21236" t="7109" r="17915" b="13271"/>
          <a:stretch>
            <a:fillRect/>
          </a:stretch>
        </p:blipFill>
        <p:spPr bwMode="auto">
          <a:xfrm>
            <a:off x="6227763" y="260350"/>
            <a:ext cx="4032250" cy="2776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8" name="AutoShape 2" descr="http://www.asksource.info/images/902.gif"/>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r-HR" altLang="sr-Latn-RS">
              <a:latin typeface="Calibri" pitchFamily="34" charset="0"/>
            </a:endParaRPr>
          </a:p>
        </p:txBody>
      </p:sp>
      <p:sp>
        <p:nvSpPr>
          <p:cNvPr id="2" name="Rectangle 1"/>
          <p:cNvSpPr/>
          <p:nvPr/>
        </p:nvSpPr>
        <p:spPr>
          <a:xfrm>
            <a:off x="7698779" y="4149080"/>
            <a:ext cx="1423442" cy="770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rgbClr val="FF0000"/>
                </a:solidFill>
              </a:rPr>
              <a:t>35%more till </a:t>
            </a:r>
          </a:p>
          <a:p>
            <a:pPr algn="ctr"/>
            <a:r>
              <a:rPr lang="hr-HR" dirty="0" smtClean="0">
                <a:solidFill>
                  <a:srgbClr val="FF0000"/>
                </a:solidFill>
              </a:rPr>
              <a:t>1st July 2016</a:t>
            </a:r>
            <a:endParaRPr lang="en-US" dirty="0">
              <a:solidFill>
                <a:srgbClr val="FF0000"/>
              </a:solidFill>
            </a:endParaRPr>
          </a:p>
        </p:txBody>
      </p:sp>
    </p:spTree>
    <p:extLst>
      <p:ext uri="{BB962C8B-B14F-4D97-AF65-F5344CB8AC3E}">
        <p14:creationId xmlns:p14="http://schemas.microsoft.com/office/powerpoint/2010/main" val="1014721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47813" y="274638"/>
            <a:ext cx="7138987" cy="1143000"/>
          </a:xfrm>
        </p:spPr>
        <p:txBody>
          <a:bodyPr/>
          <a:lstStyle/>
          <a:p>
            <a:pPr eaLnBrk="1" hangingPunct="1"/>
            <a:r>
              <a:rPr lang="en-US" altLang="sr-Latn-RS" sz="2800" b="1" dirty="0" smtClean="0">
                <a:solidFill>
                  <a:srgbClr val="002060"/>
                </a:solidFill>
              </a:rPr>
              <a:t>Requirements for regional actions </a:t>
            </a:r>
            <a:br>
              <a:rPr lang="en-US" altLang="sr-Latn-RS" sz="2800" b="1" dirty="0" smtClean="0">
                <a:solidFill>
                  <a:srgbClr val="002060"/>
                </a:solidFill>
              </a:rPr>
            </a:br>
            <a:r>
              <a:rPr lang="en-US" altLang="sr-Latn-RS" sz="2800" b="1" dirty="0" smtClean="0">
                <a:solidFill>
                  <a:srgbClr val="002060"/>
                </a:solidFill>
              </a:rPr>
              <a:t>at Adriatic Sea</a:t>
            </a:r>
            <a:endParaRPr lang="hr-HR" altLang="sr-Latn-RS" sz="2800" smtClean="0"/>
          </a:p>
        </p:txBody>
      </p:sp>
      <p:sp>
        <p:nvSpPr>
          <p:cNvPr id="22531" name="Content Placeholder 2"/>
          <p:cNvSpPr>
            <a:spLocks noGrp="1"/>
          </p:cNvSpPr>
          <p:nvPr>
            <p:ph idx="1"/>
          </p:nvPr>
        </p:nvSpPr>
        <p:spPr>
          <a:xfrm>
            <a:off x="457200" y="1412875"/>
            <a:ext cx="8229600" cy="4824413"/>
          </a:xfrm>
        </p:spPr>
        <p:txBody>
          <a:bodyPr/>
          <a:lstStyle/>
          <a:p>
            <a:pPr eaLnBrk="1" hangingPunct="1">
              <a:buFont typeface="Arial" charset="0"/>
              <a:buNone/>
            </a:pPr>
            <a:r>
              <a:rPr lang="en-US" altLang="sr-Latn-RS" sz="1800" b="1" u="sng" dirty="0" smtClean="0"/>
              <a:t>WMO  Office for Europe - Initiative</a:t>
            </a:r>
            <a:endParaRPr lang="en-US" altLang="sr-Latn-RS" sz="1800" b="1" dirty="0" smtClean="0"/>
          </a:p>
          <a:p>
            <a:pPr eaLnBrk="1" hangingPunct="1">
              <a:buFont typeface="Arial" charset="0"/>
              <a:buNone/>
            </a:pPr>
            <a:r>
              <a:rPr lang="en-US" altLang="sr-Latn-RS" sz="1800" dirty="0" err="1" smtClean="0"/>
              <a:t>C</a:t>
            </a:r>
            <a:r>
              <a:rPr lang="en-US" altLang="sr-Latn-RS" sz="1800" b="1" dirty="0" err="1" smtClean="0"/>
              <a:t>entres</a:t>
            </a:r>
            <a:r>
              <a:rPr lang="en-US" altLang="sr-Latn-RS" sz="1800" b="1" dirty="0" smtClean="0"/>
              <a:t> of excellences  </a:t>
            </a:r>
            <a:r>
              <a:rPr lang="en-US" altLang="sr-Latn-RS" sz="1800" dirty="0" smtClean="0"/>
              <a:t>as  a regional partnership  activities of  NMHSs,  to respond to:</a:t>
            </a:r>
          </a:p>
          <a:p>
            <a:pPr lvl="1" eaLnBrk="1" hangingPunct="1"/>
            <a:r>
              <a:rPr lang="en-US" altLang="sr-Latn-RS" sz="1800" b="1" dirty="0" smtClean="0">
                <a:solidFill>
                  <a:srgbClr val="002060"/>
                </a:solidFill>
              </a:rPr>
              <a:t>the </a:t>
            </a:r>
            <a:r>
              <a:rPr lang="hr-HR" altLang="sr-Latn-RS" sz="1800" b="1" dirty="0" smtClean="0">
                <a:solidFill>
                  <a:srgbClr val="002060"/>
                </a:solidFill>
              </a:rPr>
              <a:t>specific country needs</a:t>
            </a:r>
          </a:p>
          <a:p>
            <a:pPr lvl="1" eaLnBrk="1" hangingPunct="1"/>
            <a:r>
              <a:rPr lang="en-US" altLang="sr-Latn-RS" sz="1800" b="1" dirty="0" smtClean="0">
                <a:solidFill>
                  <a:srgbClr val="002060"/>
                </a:solidFill>
              </a:rPr>
              <a:t>country strategic goals in the sub-regional context</a:t>
            </a:r>
          </a:p>
          <a:p>
            <a:pPr lvl="1" eaLnBrk="1" hangingPunct="1">
              <a:buFont typeface="Arial" charset="0"/>
              <a:buNone/>
            </a:pPr>
            <a:endParaRPr lang="en-US" altLang="sr-Latn-RS" sz="800" b="1" u="sng" dirty="0" smtClean="0">
              <a:solidFill>
                <a:srgbClr val="002060"/>
              </a:solidFill>
            </a:endParaRPr>
          </a:p>
          <a:p>
            <a:pPr eaLnBrk="1" hangingPunct="1">
              <a:buFont typeface="Arial" charset="0"/>
              <a:buNone/>
            </a:pPr>
            <a:r>
              <a:rPr lang="en-US" altLang="sr-Latn-RS" sz="1800" b="1" u="sng" dirty="0" smtClean="0"/>
              <a:t>Regional  inventory of core activities and candidates for leading centers: </a:t>
            </a:r>
          </a:p>
          <a:p>
            <a:pPr eaLnBrk="1" hangingPunct="1">
              <a:buFont typeface="Wingdings" pitchFamily="2" charset="2"/>
              <a:buChar char="Ø"/>
            </a:pPr>
            <a:r>
              <a:rPr lang="en-US" altLang="sr-Latn-RS" sz="1800" b="1" dirty="0" smtClean="0"/>
              <a:t>WMO Informal Conference of Directors for </a:t>
            </a:r>
            <a:r>
              <a:rPr lang="hr-HR" altLang="sr-Latn-RS" sz="1800" b="1" dirty="0" smtClean="0"/>
              <a:t>South-East Europe (ICEED)</a:t>
            </a:r>
            <a:r>
              <a:rPr lang="en-US" altLang="sr-Latn-RS" sz="1800" b="1" dirty="0" smtClean="0"/>
              <a:t>,  Dubrovnik, 2006</a:t>
            </a:r>
          </a:p>
          <a:p>
            <a:pPr eaLnBrk="1" hangingPunct="1"/>
            <a:r>
              <a:rPr lang="hr-HR" altLang="sr-Latn-RS" sz="1600" dirty="0" smtClean="0"/>
              <a:t>Regional instrument</a:t>
            </a:r>
            <a:r>
              <a:rPr lang="en-US" altLang="sr-Latn-RS" sz="1600" dirty="0" smtClean="0"/>
              <a:t> </a:t>
            </a:r>
            <a:r>
              <a:rPr lang="hr-HR" altLang="sr-Latn-RS" sz="1600" dirty="0" smtClean="0"/>
              <a:t>centre – RIC (Ljubljana,Slovenia)</a:t>
            </a:r>
          </a:p>
          <a:p>
            <a:pPr eaLnBrk="1" hangingPunct="1"/>
            <a:r>
              <a:rPr lang="hr-HR" altLang="sr-Latn-RS" sz="1600" dirty="0" smtClean="0"/>
              <a:t>Sub-regional drought management centre</a:t>
            </a:r>
            <a:r>
              <a:rPr lang="en-US" altLang="sr-Latn-RS" sz="1600" dirty="0" smtClean="0"/>
              <a:t> </a:t>
            </a:r>
            <a:r>
              <a:rPr lang="it-IT" altLang="sr-Latn-RS" sz="1600" dirty="0" smtClean="0"/>
              <a:t>for SE Europe (Slovenia, Romania, ...)</a:t>
            </a:r>
            <a:endParaRPr lang="hr-HR" altLang="sr-Latn-RS" sz="1600" dirty="0" smtClean="0"/>
          </a:p>
          <a:p>
            <a:pPr eaLnBrk="1" hangingPunct="1"/>
            <a:r>
              <a:rPr lang="hr-HR" altLang="sr-Latn-RS" sz="1800" b="1" dirty="0" smtClean="0">
                <a:solidFill>
                  <a:srgbClr val="002060"/>
                </a:solidFill>
              </a:rPr>
              <a:t>Sub-regional marine meteorological</a:t>
            </a:r>
            <a:r>
              <a:rPr lang="en-US" altLang="sr-Latn-RS" sz="1800" b="1" dirty="0" smtClean="0">
                <a:solidFill>
                  <a:srgbClr val="002060"/>
                </a:solidFill>
              </a:rPr>
              <a:t> </a:t>
            </a:r>
            <a:r>
              <a:rPr lang="hr-HR" altLang="sr-Latn-RS" sz="1800" b="1" dirty="0" smtClean="0">
                <a:solidFill>
                  <a:srgbClr val="002060"/>
                </a:solidFill>
              </a:rPr>
              <a:t>centre for Eastern Adriatic</a:t>
            </a:r>
            <a:r>
              <a:rPr lang="en-US" altLang="sr-Latn-RS" sz="1800" b="1" dirty="0" smtClean="0">
                <a:solidFill>
                  <a:srgbClr val="002060"/>
                </a:solidFill>
              </a:rPr>
              <a:t> </a:t>
            </a:r>
            <a:r>
              <a:rPr lang="hr-HR" altLang="sr-Latn-RS" sz="1800" b="1" dirty="0" smtClean="0">
                <a:solidFill>
                  <a:srgbClr val="002060"/>
                </a:solidFill>
              </a:rPr>
              <a:t>(Split, Croatia)</a:t>
            </a:r>
          </a:p>
          <a:p>
            <a:pPr eaLnBrk="1" hangingPunct="1"/>
            <a:r>
              <a:rPr lang="hr-HR" altLang="sr-Latn-RS" sz="1600" dirty="0" smtClean="0"/>
              <a:t>Sub-regional marine meteorological centre</a:t>
            </a:r>
            <a:r>
              <a:rPr lang="en-US" altLang="sr-Latn-RS" sz="1600" dirty="0" smtClean="0"/>
              <a:t> </a:t>
            </a:r>
            <a:r>
              <a:rPr lang="hr-HR" altLang="sr-Latn-RS" sz="1600" dirty="0" smtClean="0"/>
              <a:t>for Black Sea (Bulgaria, Romania)</a:t>
            </a:r>
            <a:endParaRPr lang="en-US" altLang="sr-Latn-RS" sz="1600" dirty="0" smtClean="0"/>
          </a:p>
          <a:p>
            <a:pPr eaLnBrk="1" hangingPunct="1"/>
            <a:r>
              <a:rPr lang="hr-HR" altLang="sr-Latn-RS" sz="1600" dirty="0" smtClean="0"/>
              <a:t>Sub-regional climate centre (Belgrade, Serbia)</a:t>
            </a:r>
          </a:p>
          <a:p>
            <a:pPr eaLnBrk="1" hangingPunct="1"/>
            <a:r>
              <a:rPr lang="hr-HR" altLang="sr-Latn-RS" sz="1600" dirty="0" smtClean="0"/>
              <a:t>Regional education and</a:t>
            </a:r>
            <a:r>
              <a:rPr lang="en-US" altLang="sr-Latn-RS" sz="1600" dirty="0" smtClean="0"/>
              <a:t> training </a:t>
            </a:r>
            <a:r>
              <a:rPr lang="en-US" altLang="sr-Latn-RS" sz="1600" dirty="0" err="1" smtClean="0"/>
              <a:t>centre</a:t>
            </a:r>
            <a:r>
              <a:rPr lang="en-US" altLang="sr-Latn-RS" sz="1600" dirty="0" smtClean="0"/>
              <a:t> on NWP in SEE  </a:t>
            </a:r>
            <a:r>
              <a:rPr lang="hr-HR" altLang="sr-Latn-RS" sz="1600" dirty="0" smtClean="0"/>
              <a:t>(Bucharest, Romania)</a:t>
            </a:r>
            <a:endParaRPr lang="en-US" altLang="sr-Latn-RS" sz="1600" dirty="0" smtClean="0"/>
          </a:p>
          <a:p>
            <a:pPr eaLnBrk="1" hangingPunct="1"/>
            <a:r>
              <a:rPr lang="en-US" altLang="sr-Latn-RS" sz="1600" dirty="0" smtClean="0"/>
              <a:t>Sub-regional GCOS training </a:t>
            </a:r>
            <a:r>
              <a:rPr lang="en-US" altLang="sr-Latn-RS" sz="1600" dirty="0" err="1" smtClean="0"/>
              <a:t>centre</a:t>
            </a:r>
            <a:r>
              <a:rPr lang="en-US" altLang="sr-Latn-RS" sz="1600" dirty="0" smtClean="0"/>
              <a:t> for usage of </a:t>
            </a:r>
            <a:r>
              <a:rPr lang="it-IT" altLang="sr-Latn-RS" sz="1600" dirty="0" smtClean="0"/>
              <a:t>satellite data in climate monitoring (Zagreb, Croatia)</a:t>
            </a:r>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r-HR" altLang="sr-Latn-RS" smtClean="0">
              <a:solidFill>
                <a:srgbClr val="898989"/>
              </a:solidFill>
              <a:latin typeface="Calibri" pitchFamily="34" charset="0"/>
            </a:endParaRPr>
          </a:p>
        </p:txBody>
      </p:sp>
      <p:pic>
        <p:nvPicPr>
          <p:cNvPr id="225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88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1309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51520" y="27384"/>
            <a:ext cx="8892480" cy="1268760"/>
          </a:xfrm>
          <a:prstGeom prst="rect">
            <a:avLst/>
          </a:prstGeom>
          <a:solidFill>
            <a:srgbClr val="002060"/>
          </a:solidFill>
          <a:ln>
            <a:noFill/>
          </a:ln>
          <a:extLst/>
        </p:spPr>
        <p:txBody>
          <a:bodyPr anchor="ctr"/>
          <a:lstStyle/>
          <a:p>
            <a:pPr algn="ctr">
              <a:spcBef>
                <a:spcPts val="1440"/>
              </a:spcBef>
              <a:spcAft>
                <a:spcPts val="0"/>
              </a:spcAft>
              <a:defRPr/>
            </a:pPr>
            <a:endParaRPr lang="hr-HR" sz="3200" dirty="0">
              <a:solidFill>
                <a:schemeClr val="bg1"/>
              </a:solidFill>
              <a:latin typeface="Calibri" pitchFamily="34" charset="0"/>
            </a:endParaRPr>
          </a:p>
        </p:txBody>
      </p:sp>
      <p:sp>
        <p:nvSpPr>
          <p:cNvPr id="8" name="Rectangle 3"/>
          <p:cNvSpPr txBox="1">
            <a:spLocks noChangeArrowheads="1"/>
          </p:cNvSpPr>
          <p:nvPr/>
        </p:nvSpPr>
        <p:spPr bwMode="auto">
          <a:xfrm>
            <a:off x="251520" y="1296144"/>
            <a:ext cx="8892481" cy="5229200"/>
          </a:xfrm>
          <a:prstGeom prst="rect">
            <a:avLst/>
          </a:prstGeom>
          <a:solidFill>
            <a:srgbClr val="002060"/>
          </a:solidFill>
          <a:ln>
            <a:noFill/>
          </a:ln>
          <a:extLst/>
        </p:spPr>
        <p:txBody>
          <a:bodyPr anchor="ctr"/>
          <a:lstStyle/>
          <a:p>
            <a:pPr algn="ctr">
              <a:spcBef>
                <a:spcPts val="1440"/>
              </a:spcBef>
              <a:spcAft>
                <a:spcPts val="0"/>
              </a:spcAft>
              <a:defRPr/>
            </a:pPr>
            <a:endParaRPr lang="hr-HR" sz="3200" dirty="0">
              <a:solidFill>
                <a:schemeClr val="bg1"/>
              </a:solidFill>
              <a:latin typeface="Calibri" pitchFamily="34" charset="0"/>
            </a:endParaRPr>
          </a:p>
        </p:txBody>
      </p:sp>
      <p:sp>
        <p:nvSpPr>
          <p:cNvPr id="21506" name="Rectangle 2"/>
          <p:cNvSpPr>
            <a:spLocks noGrp="1"/>
          </p:cNvSpPr>
          <p:nvPr>
            <p:ph type="title" idx="4294967295"/>
          </p:nvPr>
        </p:nvSpPr>
        <p:spPr>
          <a:xfrm>
            <a:off x="430213" y="115888"/>
            <a:ext cx="8713787" cy="792162"/>
          </a:xfrm>
        </p:spPr>
        <p:txBody>
          <a:bodyPr>
            <a:normAutofit fontScale="90000"/>
          </a:bodyPr>
          <a:lstStyle/>
          <a:p>
            <a:pPr eaLnBrk="1" hangingPunct="1">
              <a:defRPr/>
            </a:pPr>
            <a:r>
              <a:rPr lang="en-US" altLang="en-US" sz="3200" b="1" dirty="0" smtClean="0">
                <a:solidFill>
                  <a:schemeClr val="accent2"/>
                </a:solidFill>
              </a:rPr>
              <a:t/>
            </a:r>
            <a:br>
              <a:rPr lang="en-US" altLang="en-US" sz="3200" b="1" dirty="0" smtClean="0">
                <a:solidFill>
                  <a:schemeClr val="accent2"/>
                </a:solidFill>
              </a:rPr>
            </a:br>
            <a:r>
              <a:rPr lang="en-US" altLang="en-US" sz="3200" b="1" dirty="0" smtClean="0">
                <a:solidFill>
                  <a:schemeClr val="accent2"/>
                </a:solidFill>
              </a:rPr>
              <a:t/>
            </a:r>
            <a:br>
              <a:rPr lang="en-US" altLang="en-US" sz="3200" b="1" dirty="0" smtClean="0">
                <a:solidFill>
                  <a:schemeClr val="accent2"/>
                </a:solidFill>
              </a:rPr>
            </a:br>
            <a:endParaRPr lang="en-AU" altLang="en-US" sz="3200" b="1" dirty="0" smtClean="0">
              <a:solidFill>
                <a:schemeClr val="accent2"/>
              </a:solidFill>
            </a:endParaRPr>
          </a:p>
        </p:txBody>
      </p:sp>
      <p:sp>
        <p:nvSpPr>
          <p:cNvPr id="11267" name="Rectangle 3"/>
          <p:cNvSpPr>
            <a:spLocks noGrp="1"/>
          </p:cNvSpPr>
          <p:nvPr>
            <p:ph type="body" idx="4294967295"/>
          </p:nvPr>
        </p:nvSpPr>
        <p:spPr>
          <a:xfrm>
            <a:off x="2339752" y="260648"/>
            <a:ext cx="5688632" cy="720080"/>
          </a:xfrm>
        </p:spPr>
        <p:txBody>
          <a:bodyPr/>
          <a:lstStyle/>
          <a:p>
            <a:pPr marL="0" indent="0" algn="ctr" eaLnBrk="1" hangingPunct="1">
              <a:buFontTx/>
              <a:buNone/>
            </a:pPr>
            <a:r>
              <a:rPr lang="hr-HR" altLang="en-US" sz="4000" b="1" dirty="0" smtClean="0">
                <a:solidFill>
                  <a:schemeClr val="bg1"/>
                </a:solidFill>
                <a:latin typeface="Arial Narrow" pitchFamily="34" charset="0"/>
              </a:rPr>
              <a:t>A long path from 2006</a:t>
            </a:r>
            <a:endParaRPr lang="en-GB" altLang="en-US" sz="4000" b="1" dirty="0" smtClean="0">
              <a:solidFill>
                <a:schemeClr val="bg1"/>
              </a:solidFill>
              <a:latin typeface="Arial Narrow" pitchFamily="34" charset="0"/>
            </a:endParaRPr>
          </a:p>
        </p:txBody>
      </p:sp>
      <p:cxnSp>
        <p:nvCxnSpPr>
          <p:cNvPr id="5" name="Straight Connector 4"/>
          <p:cNvCxnSpPr/>
          <p:nvPr/>
        </p:nvCxnSpPr>
        <p:spPr>
          <a:xfrm>
            <a:off x="1331640" y="6525344"/>
            <a:ext cx="7812360" cy="0"/>
          </a:xfrm>
          <a:prstGeom prst="line">
            <a:avLst/>
          </a:prstGeom>
          <a:ln w="79375">
            <a:solidFill>
              <a:srgbClr val="FFC91D"/>
            </a:solidFill>
          </a:ln>
        </p:spPr>
        <p:style>
          <a:lnRef idx="1">
            <a:schemeClr val="accent1"/>
          </a:lnRef>
          <a:fillRef idx="0">
            <a:schemeClr val="accent1"/>
          </a:fillRef>
          <a:effectRef idx="0">
            <a:schemeClr val="accent1"/>
          </a:effectRef>
          <a:fontRef idx="minor">
            <a:schemeClr val="tx1"/>
          </a:fontRef>
        </p:style>
      </p:cxnSp>
      <p:sp>
        <p:nvSpPr>
          <p:cNvPr id="7" name="Foliennummernplatzhalter 1"/>
          <p:cNvSpPr>
            <a:spLocks noGrp="1"/>
          </p:cNvSpPr>
          <p:nvPr>
            <p:ph type="sldNum" sz="quarter" idx="11"/>
          </p:nvPr>
        </p:nvSpPr>
        <p:spPr>
          <a:xfrm>
            <a:off x="8675886" y="0"/>
            <a:ext cx="468114" cy="249510"/>
          </a:xfrm>
        </p:spPr>
        <p:txBody>
          <a:bodyPr vert="horz"/>
          <a:lstStyle>
            <a:lvl1pPr>
              <a:spcBef>
                <a:spcPct val="20000"/>
              </a:spcBef>
              <a:buChar char="•"/>
              <a:defRPr sz="3200">
                <a:solidFill>
                  <a:schemeClr val="tx1"/>
                </a:solidFill>
                <a:latin typeface="Times" charset="0"/>
                <a:ea typeface="ＭＳ Ｐゴシック" pitchFamily="34" charset="-128"/>
              </a:defRPr>
            </a:lvl1pPr>
            <a:lvl2pPr marL="742950" indent="-285750">
              <a:spcBef>
                <a:spcPct val="20000"/>
              </a:spcBef>
              <a:buChar char="–"/>
              <a:defRPr sz="2800">
                <a:solidFill>
                  <a:schemeClr val="tx1"/>
                </a:solidFill>
                <a:latin typeface="Times" charset="0"/>
                <a:ea typeface="ＭＳ Ｐゴシック" pitchFamily="34" charset="-128"/>
              </a:defRPr>
            </a:lvl2pPr>
            <a:lvl3pPr marL="1143000" indent="-228600">
              <a:spcBef>
                <a:spcPct val="20000"/>
              </a:spcBef>
              <a:buChar char="•"/>
              <a:defRPr sz="2400">
                <a:solidFill>
                  <a:schemeClr val="tx1"/>
                </a:solidFill>
                <a:latin typeface="Times" charset="0"/>
                <a:ea typeface="ＭＳ Ｐゴシック" pitchFamily="34" charset="-128"/>
              </a:defRPr>
            </a:lvl3pPr>
            <a:lvl4pPr marL="1600200" indent="-228600">
              <a:spcBef>
                <a:spcPct val="20000"/>
              </a:spcBef>
              <a:buChar char="–"/>
              <a:defRPr sz="2000">
                <a:solidFill>
                  <a:schemeClr val="tx1"/>
                </a:solidFill>
                <a:latin typeface="Times" charset="0"/>
                <a:ea typeface="ＭＳ Ｐゴシック" pitchFamily="34" charset="-128"/>
              </a:defRPr>
            </a:lvl4pPr>
            <a:lvl5pPr marL="2057400" indent="-228600">
              <a:spcBef>
                <a:spcPct val="20000"/>
              </a:spcBef>
              <a:buChar char="»"/>
              <a:defRPr sz="2000">
                <a:solidFill>
                  <a:schemeClr val="tx1"/>
                </a:solidFill>
                <a:latin typeface="Times"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ＭＳ Ｐゴシック" pitchFamily="34" charset="-128"/>
              </a:defRPr>
            </a:lvl9pPr>
          </a:lstStyle>
          <a:p>
            <a:pPr algn="ctr">
              <a:spcBef>
                <a:spcPct val="0"/>
              </a:spcBef>
              <a:buFontTx/>
              <a:buNone/>
              <a:defRPr/>
            </a:pPr>
            <a:fld id="{C4A96F85-088C-456A-AD6A-2516A9769889}" type="slidenum">
              <a:rPr lang="en-GB" altLang="de-DE" sz="1200" smtClean="0">
                <a:solidFill>
                  <a:schemeClr val="bg1"/>
                </a:solidFill>
                <a:latin typeface="Arial Narrow" pitchFamily="34" charset="0"/>
                <a:cs typeface="Arial" pitchFamily="34" charset="0"/>
              </a:rPr>
              <a:pPr algn="ctr">
                <a:spcBef>
                  <a:spcPct val="0"/>
                </a:spcBef>
                <a:buFontTx/>
                <a:buNone/>
                <a:defRPr/>
              </a:pPr>
              <a:t>6</a:t>
            </a:fld>
            <a:r>
              <a:rPr lang="hr-HR" altLang="de-DE" sz="1200" dirty="0" smtClean="0">
                <a:solidFill>
                  <a:schemeClr val="bg1"/>
                </a:solidFill>
                <a:latin typeface="Arial Narrow" pitchFamily="34" charset="0"/>
                <a:cs typeface="Arial" pitchFamily="34" charset="0"/>
              </a:rPr>
              <a:t>/22</a:t>
            </a:r>
            <a:endParaRPr lang="en-GB" altLang="de-DE" sz="1200" dirty="0" smtClean="0">
              <a:solidFill>
                <a:schemeClr val="bg1"/>
              </a:solidFill>
              <a:latin typeface="Arial Narrow" pitchFamily="34" charset="0"/>
              <a:cs typeface="Arial" pitchFamily="34" charset="0"/>
            </a:endParaRPr>
          </a:p>
        </p:txBody>
      </p:sp>
      <p:sp>
        <p:nvSpPr>
          <p:cNvPr id="10" name="Rectangle 9"/>
          <p:cNvSpPr/>
          <p:nvPr/>
        </p:nvSpPr>
        <p:spPr>
          <a:xfrm>
            <a:off x="4716016" y="6165304"/>
            <a:ext cx="4230216" cy="307777"/>
          </a:xfrm>
          <a:prstGeom prst="rect">
            <a:avLst/>
          </a:prstGeom>
        </p:spPr>
        <p:txBody>
          <a:bodyPr wrap="square">
            <a:spAutoFit/>
          </a:bodyPr>
          <a:lstStyle/>
          <a:p>
            <a:r>
              <a:rPr lang="en-US" sz="1400" dirty="0" smtClean="0">
                <a:solidFill>
                  <a:schemeClr val="bg1"/>
                </a:solidFill>
                <a:effectLst>
                  <a:outerShdw blurRad="38100" dist="38100" dir="2700000" algn="tl">
                    <a:srgbClr val="000000">
                      <a:alpha val="43137"/>
                    </a:srgbClr>
                  </a:outerShdw>
                </a:effectLst>
                <a:latin typeface="Arial Narrow" pitchFamily="34" charset="0"/>
              </a:rPr>
              <a:t>WIS DCPC - WIGOS AMMC Workshop, Zagreb</a:t>
            </a:r>
            <a:r>
              <a:rPr lang="hr-HR" sz="1400" dirty="0" smtClean="0">
                <a:solidFill>
                  <a:schemeClr val="bg1"/>
                </a:solidFill>
                <a:effectLst>
                  <a:outerShdw blurRad="38100" dist="38100" dir="2700000" algn="tl">
                    <a:srgbClr val="000000">
                      <a:alpha val="43137"/>
                    </a:srgbClr>
                  </a:outerShdw>
                </a:effectLst>
                <a:latin typeface="Arial Narrow" pitchFamily="34" charset="0"/>
              </a:rPr>
              <a:t>,</a:t>
            </a:r>
            <a:r>
              <a:rPr lang="en-US" sz="1400" dirty="0" smtClean="0">
                <a:solidFill>
                  <a:schemeClr val="bg1"/>
                </a:solidFill>
                <a:effectLst>
                  <a:outerShdw blurRad="38100" dist="38100" dir="2700000" algn="tl">
                    <a:srgbClr val="000000">
                      <a:alpha val="43137"/>
                    </a:srgbClr>
                  </a:outerShdw>
                </a:effectLst>
                <a:latin typeface="Arial Narrow" pitchFamily="34" charset="0"/>
              </a:rPr>
              <a:t> May 2012</a:t>
            </a:r>
            <a:endParaRPr lang="hr-HR" sz="1400" dirty="0">
              <a:solidFill>
                <a:schemeClr val="bg1"/>
              </a:solidFill>
              <a:effectLst>
                <a:outerShdw blurRad="38100" dist="38100" dir="2700000" algn="tl">
                  <a:srgbClr val="000000">
                    <a:alpha val="43137"/>
                  </a:srgbClr>
                </a:outerShdw>
              </a:effectLst>
              <a:latin typeface="Arial Narrow" pitchFamily="34" charset="0"/>
            </a:endParaRPr>
          </a:p>
        </p:txBody>
      </p:sp>
      <p:pic>
        <p:nvPicPr>
          <p:cNvPr id="11269" name="Picture 5" descr="H:\DHMZ\4. Međunarodni poslovi\1. Organizacije\1. WMO\1. Constituent Bodyes\1. RA VI\5. Meetings\Workshops and TConferences\1. Actual\1. RA VI WIGOS Workshop\Presentation\WIS DCPC - WIGOS AMMC Workshop, Zagreb 20 May 2012 1.jpg"/>
          <p:cNvPicPr>
            <a:picLocks noChangeAspect="1" noChangeArrowheads="1"/>
          </p:cNvPicPr>
          <p:nvPr/>
        </p:nvPicPr>
        <p:blipFill>
          <a:blip r:embed="rId2" cstate="print"/>
          <a:srcRect/>
          <a:stretch>
            <a:fillRect/>
          </a:stretch>
        </p:blipFill>
        <p:spPr bwMode="auto">
          <a:xfrm>
            <a:off x="4065821" y="3861048"/>
            <a:ext cx="5078179" cy="2304256"/>
          </a:xfrm>
          <a:prstGeom prst="rect">
            <a:avLst/>
          </a:prstGeom>
          <a:noFill/>
        </p:spPr>
      </p:pic>
      <p:pic>
        <p:nvPicPr>
          <p:cNvPr id="11270" name="Picture 6" descr="H:\DHMZ\4. Međunarodni poslovi\1. Organizacije\1. WMO\1. Constituent Bodyes\1. RA VI\5. Meetings\Workshops and TConferences\1. Actual\1. RA VI WIGOS Workshop\Presentation\Postrana 2002.jpg"/>
          <p:cNvPicPr>
            <a:picLocks noChangeAspect="1" noChangeArrowheads="1"/>
          </p:cNvPicPr>
          <p:nvPr/>
        </p:nvPicPr>
        <p:blipFill>
          <a:blip r:embed="rId3" cstate="print"/>
          <a:srcRect/>
          <a:stretch>
            <a:fillRect/>
          </a:stretch>
        </p:blipFill>
        <p:spPr bwMode="auto">
          <a:xfrm>
            <a:off x="1331640" y="1340768"/>
            <a:ext cx="2967626" cy="1872208"/>
          </a:xfrm>
          <a:prstGeom prst="rect">
            <a:avLst/>
          </a:prstGeom>
          <a:noFill/>
        </p:spPr>
      </p:pic>
      <p:sp>
        <p:nvSpPr>
          <p:cNvPr id="14" name="Rectangle 13"/>
          <p:cNvSpPr/>
          <p:nvPr/>
        </p:nvSpPr>
        <p:spPr>
          <a:xfrm>
            <a:off x="1331640" y="3194392"/>
            <a:ext cx="2952328" cy="738664"/>
          </a:xfrm>
          <a:prstGeom prst="rect">
            <a:avLst/>
          </a:prstGeom>
        </p:spPr>
        <p:txBody>
          <a:bodyPr wrap="square">
            <a:spAutoFit/>
          </a:bodyPr>
          <a:lstStyle/>
          <a:p>
            <a:r>
              <a:rPr lang="hr-HR" sz="1400" dirty="0" smtClean="0">
                <a:solidFill>
                  <a:schemeClr val="bg1"/>
                </a:solidFill>
                <a:effectLst>
                  <a:outerShdw blurRad="38100" dist="38100" dir="2700000" algn="tl">
                    <a:srgbClr val="000000">
                      <a:alpha val="43137"/>
                    </a:srgbClr>
                  </a:outerShdw>
                </a:effectLst>
                <a:latin typeface="Arial Narrow" pitchFamily="34" charset="0"/>
              </a:rPr>
              <a:t>The First National Partnership Agreement on the Regional Marine Meteorological Center, Postrana,</a:t>
            </a:r>
            <a:r>
              <a:rPr lang="en-US" sz="1400" dirty="0" smtClean="0">
                <a:solidFill>
                  <a:schemeClr val="bg1"/>
                </a:solidFill>
                <a:effectLst>
                  <a:outerShdw blurRad="38100" dist="38100" dir="2700000" algn="tl">
                    <a:srgbClr val="000000">
                      <a:alpha val="43137"/>
                    </a:srgbClr>
                  </a:outerShdw>
                </a:effectLst>
                <a:latin typeface="Arial Narrow" pitchFamily="34" charset="0"/>
              </a:rPr>
              <a:t> </a:t>
            </a:r>
            <a:r>
              <a:rPr lang="hr-HR" sz="1400" dirty="0" smtClean="0">
                <a:solidFill>
                  <a:schemeClr val="bg1"/>
                </a:solidFill>
                <a:effectLst>
                  <a:outerShdw blurRad="38100" dist="38100" dir="2700000" algn="tl">
                    <a:srgbClr val="000000">
                      <a:alpha val="43137"/>
                    </a:srgbClr>
                  </a:outerShdw>
                </a:effectLst>
                <a:latin typeface="Arial Narrow" pitchFamily="34" charset="0"/>
              </a:rPr>
              <a:t>October, </a:t>
            </a:r>
            <a:r>
              <a:rPr lang="en-US" sz="1400" dirty="0" smtClean="0">
                <a:solidFill>
                  <a:schemeClr val="bg1"/>
                </a:solidFill>
                <a:effectLst>
                  <a:outerShdw blurRad="38100" dist="38100" dir="2700000" algn="tl">
                    <a:srgbClr val="000000">
                      <a:alpha val="43137"/>
                    </a:srgbClr>
                  </a:outerShdw>
                </a:effectLst>
                <a:latin typeface="Arial Narrow" pitchFamily="34" charset="0"/>
              </a:rPr>
              <a:t>20</a:t>
            </a:r>
            <a:r>
              <a:rPr lang="hr-HR" sz="1400" dirty="0" smtClean="0">
                <a:solidFill>
                  <a:schemeClr val="bg1"/>
                </a:solidFill>
                <a:effectLst>
                  <a:outerShdw blurRad="38100" dist="38100" dir="2700000" algn="tl">
                    <a:srgbClr val="000000">
                      <a:alpha val="43137"/>
                    </a:srgbClr>
                  </a:outerShdw>
                </a:effectLst>
                <a:latin typeface="Arial Narrow" pitchFamily="34" charset="0"/>
              </a:rPr>
              <a:t>06</a:t>
            </a:r>
            <a:endParaRPr lang="hr-HR" sz="1400" dirty="0">
              <a:solidFill>
                <a:schemeClr val="bg1"/>
              </a:solidFill>
              <a:effectLst>
                <a:outerShdw blurRad="38100" dist="38100" dir="2700000" algn="tl">
                  <a:srgbClr val="000000">
                    <a:alpha val="43137"/>
                  </a:srgbClr>
                </a:outerShdw>
              </a:effectLst>
              <a:latin typeface="Arial Narrow" pitchFamily="34" charset="0"/>
            </a:endParaRPr>
          </a:p>
        </p:txBody>
      </p:sp>
      <p:sp>
        <p:nvSpPr>
          <p:cNvPr id="12" name="Rectangle 27"/>
          <p:cNvSpPr>
            <a:spLocks noChangeArrowheads="1"/>
          </p:cNvSpPr>
          <p:nvPr/>
        </p:nvSpPr>
        <p:spPr bwMode="auto">
          <a:xfrm>
            <a:off x="4643438" y="1340768"/>
            <a:ext cx="4356100" cy="2093913"/>
          </a:xfrm>
          <a:prstGeom prst="rect">
            <a:avLst/>
          </a:prstGeom>
          <a:solidFill>
            <a:schemeClr val="bg1">
              <a:alpha val="50000"/>
            </a:schemeClr>
          </a:solidFill>
          <a:ln w="9525">
            <a:noFill/>
            <a:miter lim="800000"/>
            <a:headEnd/>
            <a:tailEnd/>
          </a:ln>
          <a:effectLst/>
        </p:spPr>
        <p:txBody>
          <a:bodyPr>
            <a:spAutoFit/>
          </a:bodyPr>
          <a:lstStyle/>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National Meteorological and Hydrological Service</a:t>
            </a:r>
          </a:p>
          <a:p>
            <a:pPr fontAlgn="auto">
              <a:spcBef>
                <a:spcPts val="0"/>
              </a:spcBef>
              <a:spcAft>
                <a:spcPts val="0"/>
              </a:spcAft>
              <a:buClr>
                <a:srgbClr val="CC3300"/>
              </a:buClr>
              <a:buFont typeface="Wingdings" pitchFamily="2" charset="2"/>
              <a:buChar char="v"/>
              <a:defRPr/>
            </a:pPr>
            <a:r>
              <a:rPr lang="en-US" sz="1300" dirty="0">
                <a:solidFill>
                  <a:schemeClr val="bg1"/>
                </a:solidFill>
                <a:effectLst>
                  <a:outerShdw blurRad="38100" dist="38100" dir="2700000" algn="tl">
                    <a:srgbClr val="C0C0C0"/>
                  </a:outerShdw>
                </a:effectLst>
                <a:latin typeface="Monotype Corsiva" pitchFamily="66" charset="0"/>
                <a:cs typeface="+mn-cs"/>
              </a:rPr>
              <a:t>Institute of Oceanography and Fisheries</a:t>
            </a:r>
            <a:endParaRPr lang="hr-HR" sz="1300" dirty="0">
              <a:solidFill>
                <a:schemeClr val="bg1"/>
              </a:solidFill>
              <a:effectLst>
                <a:outerShdw blurRad="38100" dist="38100" dir="2700000" algn="tl">
                  <a:srgbClr val="C0C0C0"/>
                </a:outerShdw>
              </a:effectLst>
              <a:latin typeface="Monotype Corsiva" pitchFamily="66" charset="0"/>
              <a:cs typeface="+mn-cs"/>
            </a:endParaRPr>
          </a:p>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Croatian Hydrographic Institute</a:t>
            </a:r>
          </a:p>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Department of Geophysics, Faculty of Science, University of Zagreb</a:t>
            </a:r>
          </a:p>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State Directorate on Resque and Protection</a:t>
            </a:r>
          </a:p>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Ministry</a:t>
            </a:r>
            <a:r>
              <a:rPr lang="en-US" sz="1300" dirty="0">
                <a:solidFill>
                  <a:schemeClr val="bg1"/>
                </a:solidFill>
                <a:effectLst>
                  <a:outerShdw blurRad="38100" dist="38100" dir="2700000" algn="tl">
                    <a:srgbClr val="C0C0C0"/>
                  </a:outerShdw>
                </a:effectLst>
                <a:latin typeface="Monotype Corsiva" pitchFamily="66" charset="0"/>
                <a:cs typeface="+mn-cs"/>
              </a:rPr>
              <a:t> of Maritime Affairs, Transport and infrastructure</a:t>
            </a:r>
            <a:r>
              <a:rPr lang="hr-HR" sz="1300" dirty="0">
                <a:solidFill>
                  <a:schemeClr val="bg1"/>
                </a:solidFill>
                <a:effectLst>
                  <a:outerShdw blurRad="38100" dist="38100" dir="2700000" algn="tl">
                    <a:srgbClr val="C0C0C0"/>
                  </a:outerShdw>
                </a:effectLst>
                <a:latin typeface="Monotype Corsiva" pitchFamily="66" charset="0"/>
                <a:cs typeface="+mn-cs"/>
              </a:rPr>
              <a:t> </a:t>
            </a:r>
          </a:p>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Croatian Navy</a:t>
            </a:r>
          </a:p>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Plovput d.o.o. Split</a:t>
            </a:r>
          </a:p>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Faculty of Maritime Studies, Universitiy of Split </a:t>
            </a:r>
          </a:p>
          <a:p>
            <a:pPr fontAlgn="auto">
              <a:spcBef>
                <a:spcPts val="0"/>
              </a:spcBef>
              <a:spcAft>
                <a:spcPts val="0"/>
              </a:spcAft>
              <a:buClr>
                <a:srgbClr val="CC3300"/>
              </a:buClr>
              <a:buFont typeface="Wingdings" pitchFamily="2" charset="2"/>
              <a:buChar char="v"/>
              <a:defRPr/>
            </a:pPr>
            <a:r>
              <a:rPr lang="hr-HR" sz="1300" dirty="0">
                <a:solidFill>
                  <a:schemeClr val="bg1"/>
                </a:solidFill>
                <a:effectLst>
                  <a:outerShdw blurRad="38100" dist="38100" dir="2700000" algn="tl">
                    <a:srgbClr val="C0C0C0"/>
                  </a:outerShdw>
                </a:effectLst>
                <a:latin typeface="Monotype Corsiva" pitchFamily="66" charset="0"/>
                <a:cs typeface="+mn-cs"/>
              </a:rPr>
              <a:t>Faculty of Maritime Studies, University of Rijeka</a:t>
            </a:r>
          </a:p>
        </p:txBody>
      </p:sp>
    </p:spTree>
    <p:extLst>
      <p:ext uri="{BB962C8B-B14F-4D97-AF65-F5344CB8AC3E}">
        <p14:creationId xmlns:p14="http://schemas.microsoft.com/office/powerpoint/2010/main" val="2530399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500"/>
                                        <p:tgtEl>
                                          <p:spTgt spid="9"/>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strips(downRight)">
                                      <p:cBhvr>
                                        <p:cTn id="13" dur="500"/>
                                        <p:tgtEl>
                                          <p:spTgt spid="11267">
                                            <p:txEl>
                                              <p:pRg st="0" end="0"/>
                                            </p:txEl>
                                          </p:spTgt>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dissolve">
                                      <p:cBhvr>
                                        <p:cTn id="17" dur="500"/>
                                        <p:tgtEl>
                                          <p:spTgt spid="1127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dissolve">
                                      <p:cBhvr>
                                        <p:cTn id="24" dur="500"/>
                                        <p:tgtEl>
                                          <p:spTgt spid="1126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2">
                                            <p:bg/>
                                          </p:spTgt>
                                        </p:tgtEl>
                                        <p:attrNameLst>
                                          <p:attrName>style.visibility</p:attrName>
                                        </p:attrNameLst>
                                      </p:cBhvr>
                                      <p:to>
                                        <p:strVal val="visible"/>
                                      </p:to>
                                    </p:set>
                                    <p:animEffect transition="in" filter="randombar(horizontal)">
                                      <p:cBhvr>
                                        <p:cTn id="31" dur="500"/>
                                        <p:tgtEl>
                                          <p:spTgt spid="12">
                                            <p:bg/>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6" dur="500"/>
                                        <p:tgtEl>
                                          <p:spTgt spid="12">
                                            <p:txEl>
                                              <p:pRg st="0" end="0"/>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39" dur="500"/>
                                        <p:tgtEl>
                                          <p:spTgt spid="12">
                                            <p:txEl>
                                              <p:pRg st="1" end="1"/>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42" dur="500"/>
                                        <p:tgtEl>
                                          <p:spTgt spid="12">
                                            <p:txEl>
                                              <p:pRg st="2" end="2"/>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45" dur="500"/>
                                        <p:tgtEl>
                                          <p:spTgt spid="12">
                                            <p:txEl>
                                              <p:pRg st="3" end="3"/>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48" dur="500"/>
                                        <p:tgtEl>
                                          <p:spTgt spid="12">
                                            <p:txEl>
                                              <p:pRg st="4" end="4"/>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51" dur="500"/>
                                        <p:tgtEl>
                                          <p:spTgt spid="12">
                                            <p:txEl>
                                              <p:pRg st="5" end="5"/>
                                            </p:tx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54" dur="500"/>
                                        <p:tgtEl>
                                          <p:spTgt spid="12">
                                            <p:txEl>
                                              <p:pRg st="6" end="6"/>
                                            </p:tx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2">
                                            <p:txEl>
                                              <p:pRg st="7" end="7"/>
                                            </p:txEl>
                                          </p:spTgt>
                                        </p:tgtEl>
                                        <p:attrNameLst>
                                          <p:attrName>style.visibility</p:attrName>
                                        </p:attrNameLst>
                                      </p:cBhvr>
                                      <p:to>
                                        <p:strVal val="visible"/>
                                      </p:to>
                                    </p:set>
                                    <p:animEffect transition="in" filter="randombar(horizontal)">
                                      <p:cBhvr>
                                        <p:cTn id="57" dur="500"/>
                                        <p:tgtEl>
                                          <p:spTgt spid="12">
                                            <p:txEl>
                                              <p:pRg st="7" end="7"/>
                                            </p:tx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2">
                                            <p:txEl>
                                              <p:pRg st="8" end="8"/>
                                            </p:txEl>
                                          </p:spTgt>
                                        </p:tgtEl>
                                        <p:attrNameLst>
                                          <p:attrName>style.visibility</p:attrName>
                                        </p:attrNameLst>
                                      </p:cBhvr>
                                      <p:to>
                                        <p:strVal val="visible"/>
                                      </p:to>
                                    </p:set>
                                    <p:animEffect transition="in" filter="randombar(horizontal)">
                                      <p:cBhvr>
                                        <p:cTn id="60" dur="500"/>
                                        <p:tgtEl>
                                          <p:spTgt spid="12">
                                            <p:txEl>
                                              <p:pRg st="8" end="8"/>
                                            </p:tx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2">
                                            <p:txEl>
                                              <p:pRg st="9" end="9"/>
                                            </p:txEl>
                                          </p:spTgt>
                                        </p:tgtEl>
                                        <p:attrNameLst>
                                          <p:attrName>style.visibility</p:attrName>
                                        </p:attrNameLst>
                                      </p:cBhvr>
                                      <p:to>
                                        <p:strVal val="visible"/>
                                      </p:to>
                                    </p:set>
                                    <p:animEffect transition="in" filter="randombar(horizontal)">
                                      <p:cBhvr>
                                        <p:cTn id="63"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267" grpId="0" build="p"/>
      <p:bldP spid="10" grpId="0"/>
      <p:bldP spid="14" grpId="0"/>
      <p:bldP spid="1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1"/>
          </p:nvPr>
        </p:nvSpPr>
        <p:spPr>
          <a:xfrm>
            <a:off x="6553200" y="6356350"/>
            <a:ext cx="2133600" cy="365125"/>
          </a:xfrm>
        </p:spPr>
        <p:txBody>
          <a:bodyPr rtlCol="0"/>
          <a:lstStyle/>
          <a:p>
            <a:pPr algn="r" fontAlgn="auto">
              <a:spcBef>
                <a:spcPts val="0"/>
              </a:spcBef>
              <a:spcAft>
                <a:spcPts val="0"/>
              </a:spcAft>
              <a:defRPr/>
            </a:pPr>
            <a:r>
              <a:rPr lang="en-US">
                <a:solidFill>
                  <a:schemeClr val="tx1">
                    <a:tint val="75000"/>
                  </a:schemeClr>
                </a:solidFill>
                <a:latin typeface="+mn-lt"/>
                <a:cs typeface="+mn-cs"/>
              </a:rPr>
              <a:t>WMO RA VI WIGOS Workshop, Madrid,  6-8 May 2013</a:t>
            </a:r>
            <a:endParaRPr lang="en-GB">
              <a:solidFill>
                <a:schemeClr val="tx1">
                  <a:tint val="75000"/>
                </a:schemeClr>
              </a:solidFill>
              <a:latin typeface="+mn-lt"/>
              <a:cs typeface="+mn-cs"/>
            </a:endParaRPr>
          </a:p>
        </p:txBody>
      </p:sp>
      <p:sp>
        <p:nvSpPr>
          <p:cNvPr id="467974" name="Text Box 6"/>
          <p:cNvSpPr txBox="1">
            <a:spLocks noChangeArrowheads="1"/>
          </p:cNvSpPr>
          <p:nvPr/>
        </p:nvSpPr>
        <p:spPr bwMode="auto">
          <a:xfrm>
            <a:off x="1266825" y="1268413"/>
            <a:ext cx="7697788" cy="1038225"/>
          </a:xfrm>
          <a:prstGeom prst="rect">
            <a:avLst/>
          </a:prstGeom>
          <a:noFill/>
          <a:ln w="9525">
            <a:noFill/>
            <a:miter lim="800000"/>
            <a:headEnd/>
            <a:tailEnd/>
          </a:ln>
          <a:effectLst/>
        </p:spPr>
        <p:txBody>
          <a:bodyPr>
            <a:spAutoFit/>
          </a:bodyPr>
          <a:lstStyle/>
          <a:p>
            <a:pPr marL="225425" indent="-225425" eaLnBrk="0" fontAlgn="auto" hangingPunct="0">
              <a:spcBef>
                <a:spcPts val="0"/>
              </a:spcBef>
              <a:spcAft>
                <a:spcPts val="0"/>
              </a:spcAft>
              <a:defRPr/>
            </a:pPr>
            <a:r>
              <a:rPr lang="en-GB" b="1" dirty="0">
                <a:solidFill>
                  <a:srgbClr val="000066"/>
                </a:solidFill>
                <a:latin typeface="Arial Narrow" pitchFamily="34" charset="0"/>
                <a:ea typeface="ＭＳ Ｐゴシック" pitchFamily="34" charset="-128"/>
                <a:cs typeface="+mn-cs"/>
              </a:rPr>
              <a:t>RA VI WIS/WIGOS Workshop on Enhanced Marine Services</a:t>
            </a:r>
            <a:r>
              <a:rPr lang="en-GB" b="1" dirty="0">
                <a:solidFill>
                  <a:srgbClr val="000066"/>
                </a:solidFill>
                <a:latin typeface="Arial Narrow" pitchFamily="34" charset="0"/>
                <a:cs typeface="+mn-cs"/>
              </a:rPr>
              <a:t> </a:t>
            </a:r>
            <a:r>
              <a:rPr lang="en-GB" b="1" dirty="0">
                <a:solidFill>
                  <a:srgbClr val="000066"/>
                </a:solidFill>
                <a:latin typeface="Arial Narrow" pitchFamily="34" charset="0"/>
                <a:ea typeface="ＭＳ Ｐゴシック" pitchFamily="34" charset="-128"/>
                <a:cs typeface="+mn-cs"/>
              </a:rPr>
              <a:t>for Adriatic Sea Area,</a:t>
            </a:r>
            <a:endParaRPr lang="en-GB" b="1" dirty="0">
              <a:solidFill>
                <a:srgbClr val="000066"/>
              </a:solidFill>
              <a:latin typeface="Arial Narrow" pitchFamily="34" charset="0"/>
              <a:cs typeface="+mn-cs"/>
            </a:endParaRPr>
          </a:p>
          <a:p>
            <a:pPr marL="225425" indent="-225425" eaLnBrk="0" fontAlgn="auto" hangingPunct="0">
              <a:spcBef>
                <a:spcPts val="0"/>
              </a:spcBef>
              <a:spcAft>
                <a:spcPts val="0"/>
              </a:spcAft>
              <a:defRPr/>
            </a:pPr>
            <a:r>
              <a:rPr lang="en-GB" dirty="0">
                <a:solidFill>
                  <a:srgbClr val="000066"/>
                </a:solidFill>
                <a:latin typeface="Arial Narrow" pitchFamily="34" charset="0"/>
                <a:ea typeface="ＭＳ Ｐゴシック" pitchFamily="34" charset="-128"/>
                <a:cs typeface="+mn-cs"/>
              </a:rPr>
              <a:t>17-18 May 2012, Zagreb, Croatia</a:t>
            </a:r>
            <a:endParaRPr lang="en-GB" i="1" dirty="0">
              <a:solidFill>
                <a:srgbClr val="000066"/>
              </a:solidFill>
              <a:latin typeface="Arial Narrow" pitchFamily="34" charset="0"/>
              <a:ea typeface="ＭＳ Ｐゴシック" pitchFamily="34" charset="-128"/>
              <a:cs typeface="+mn-cs"/>
            </a:endParaRPr>
          </a:p>
          <a:p>
            <a:pPr marL="225425" indent="-225425" eaLnBrk="0" fontAlgn="auto" hangingPunct="0">
              <a:spcBef>
                <a:spcPts val="0"/>
              </a:spcBef>
              <a:spcAft>
                <a:spcPts val="0"/>
              </a:spcAft>
              <a:defRPr/>
            </a:pPr>
            <a:endParaRPr lang="en-GB" sz="800" i="1" dirty="0">
              <a:solidFill>
                <a:srgbClr val="000066"/>
              </a:solidFill>
              <a:latin typeface="Arial Narrow" pitchFamily="34" charset="0"/>
              <a:ea typeface="ＭＳ Ｐゴシック" pitchFamily="34" charset="-128"/>
              <a:cs typeface="+mn-cs"/>
            </a:endParaRPr>
          </a:p>
          <a:p>
            <a:pPr marL="225425" lvl="1" indent="-225425" eaLnBrk="0" fontAlgn="auto" hangingPunct="0">
              <a:spcBef>
                <a:spcPts val="0"/>
              </a:spcBef>
              <a:spcAft>
                <a:spcPts val="0"/>
              </a:spcAft>
              <a:defRPr/>
            </a:pPr>
            <a:r>
              <a:rPr lang="en-GB" b="1" dirty="0">
                <a:solidFill>
                  <a:srgbClr val="000066"/>
                </a:solidFill>
                <a:latin typeface="Arial Narrow" pitchFamily="34" charset="0"/>
              </a:rPr>
              <a:t>  - WMO secretariat, RA VI office,  CBS, WIS, JCOMM, </a:t>
            </a:r>
            <a:r>
              <a:rPr lang="en-GB" i="1" dirty="0">
                <a:solidFill>
                  <a:srgbClr val="000066"/>
                </a:solidFill>
                <a:latin typeface="Arial Narrow" pitchFamily="34" charset="0"/>
                <a:ea typeface="ＭＳ Ｐゴシック" pitchFamily="34" charset="-128"/>
              </a:rPr>
              <a:t>in collaboration with DHMZ</a:t>
            </a:r>
            <a:endParaRPr lang="en-GB" i="1" dirty="0">
              <a:solidFill>
                <a:srgbClr val="000066"/>
              </a:solidFill>
              <a:latin typeface="Arial Narrow" pitchFamily="34" charset="0"/>
              <a:ea typeface="ＭＳ Ｐゴシック" pitchFamily="34" charset="-128"/>
              <a:cs typeface="+mn-cs"/>
            </a:endParaRPr>
          </a:p>
        </p:txBody>
      </p:sp>
      <p:sp>
        <p:nvSpPr>
          <p:cNvPr id="467977" name="Rectangle 9"/>
          <p:cNvSpPr>
            <a:spLocks noChangeArrowheads="1"/>
          </p:cNvSpPr>
          <p:nvPr/>
        </p:nvSpPr>
        <p:spPr bwMode="auto">
          <a:xfrm>
            <a:off x="6443663" y="2276475"/>
            <a:ext cx="2232025" cy="1855788"/>
          </a:xfrm>
          <a:prstGeom prst="rect">
            <a:avLst/>
          </a:prstGeom>
          <a:solidFill>
            <a:schemeClr val="bg1"/>
          </a:solidFill>
          <a:ln w="9525">
            <a:noFill/>
            <a:miter lim="800000"/>
            <a:headEnd/>
            <a:tailEnd/>
          </a:ln>
          <a:effectLst/>
        </p:spPr>
        <p:txBody>
          <a:bodyPr>
            <a:spAutoFit/>
          </a:bodyPr>
          <a:lstStyle/>
          <a:p>
            <a:pPr fontAlgn="auto">
              <a:spcBef>
                <a:spcPts val="0"/>
              </a:spcBef>
              <a:spcAft>
                <a:spcPts val="0"/>
              </a:spcAft>
              <a:buClr>
                <a:srgbClr val="000066"/>
              </a:buClr>
              <a:defRPr/>
            </a:pPr>
            <a:r>
              <a:rPr lang="en-US" i="1" dirty="0">
                <a:effectLst>
                  <a:outerShdw blurRad="38100" dist="38100" dir="2700000" algn="tl">
                    <a:srgbClr val="C0C0C0"/>
                  </a:outerShdw>
                </a:effectLst>
                <a:latin typeface="+mn-lt"/>
                <a:ea typeface="ＭＳ Ｐゴシック" pitchFamily="34" charset="-128"/>
                <a:cs typeface="+mn-cs"/>
              </a:rPr>
              <a:t> </a:t>
            </a:r>
            <a:r>
              <a:rPr lang="en-US" sz="1400" i="1" dirty="0">
                <a:effectLst>
                  <a:outerShdw blurRad="38100" dist="38100" dir="2700000" algn="tl">
                    <a:srgbClr val="C0C0C0"/>
                  </a:outerShdw>
                </a:effectLst>
                <a:latin typeface="+mn-lt"/>
                <a:ea typeface="ＭＳ Ｐゴシック" pitchFamily="34" charset="-128"/>
                <a:cs typeface="+mn-cs"/>
              </a:rPr>
              <a:t>NHMSs:</a:t>
            </a:r>
          </a:p>
          <a:p>
            <a:pPr fontAlgn="auto">
              <a:spcBef>
                <a:spcPts val="0"/>
              </a:spcBef>
              <a:spcAft>
                <a:spcPts val="0"/>
              </a:spcAft>
              <a:buClr>
                <a:srgbClr val="000066"/>
              </a:buClr>
              <a:buFont typeface="Wingdings" pitchFamily="2" charset="2"/>
              <a:buChar char="§"/>
              <a:defRPr/>
            </a:pPr>
            <a:r>
              <a:rPr lang="hr-HR" sz="1400" i="1" dirty="0">
                <a:solidFill>
                  <a:schemeClr val="accent6">
                    <a:lumMod val="75000"/>
                  </a:schemeClr>
                </a:solidFill>
                <a:effectLst>
                  <a:outerShdw blurRad="38100" dist="38100" dir="2700000" algn="tl">
                    <a:srgbClr val="C0C0C0"/>
                  </a:outerShdw>
                </a:effectLst>
                <a:latin typeface="Monotype Corsiva" pitchFamily="66" charset="0"/>
                <a:ea typeface="ＭＳ Ｐゴシック" pitchFamily="34" charset="-128"/>
                <a:cs typeface="+mn-cs"/>
              </a:rPr>
              <a:t>Bosnia and </a:t>
            </a:r>
          </a:p>
          <a:p>
            <a:pPr fontAlgn="auto">
              <a:spcBef>
                <a:spcPts val="0"/>
              </a:spcBef>
              <a:spcAft>
                <a:spcPts val="0"/>
              </a:spcAft>
              <a:buClr>
                <a:srgbClr val="000066"/>
              </a:buClr>
              <a:buFont typeface="Wingdings" pitchFamily="2" charset="2"/>
              <a:buNone/>
              <a:defRPr/>
            </a:pPr>
            <a:r>
              <a:rPr lang="hr-HR" sz="1400" i="1" dirty="0">
                <a:solidFill>
                  <a:schemeClr val="accent6">
                    <a:lumMod val="75000"/>
                  </a:schemeClr>
                </a:solidFill>
                <a:effectLst>
                  <a:outerShdw blurRad="38100" dist="38100" dir="2700000" algn="tl">
                    <a:srgbClr val="C0C0C0"/>
                  </a:outerShdw>
                </a:effectLst>
                <a:latin typeface="Monotype Corsiva" pitchFamily="66" charset="0"/>
                <a:ea typeface="ＭＳ Ｐゴシック" pitchFamily="34" charset="-128"/>
                <a:cs typeface="+mn-cs"/>
              </a:rPr>
              <a:t>   Herzegovina</a:t>
            </a:r>
          </a:p>
          <a:p>
            <a:pPr fontAlgn="auto">
              <a:spcBef>
                <a:spcPts val="0"/>
              </a:spcBef>
              <a:spcAft>
                <a:spcPts val="0"/>
              </a:spcAft>
              <a:buClr>
                <a:srgbClr val="000066"/>
              </a:buClr>
              <a:buFont typeface="Wingdings" pitchFamily="2" charset="2"/>
              <a:buChar char="§"/>
              <a:defRPr/>
            </a:pPr>
            <a:r>
              <a:rPr lang="hr-HR" sz="1400" i="1" dirty="0">
                <a:solidFill>
                  <a:schemeClr val="accent6">
                    <a:lumMod val="75000"/>
                  </a:schemeClr>
                </a:solidFill>
                <a:effectLst>
                  <a:outerShdw blurRad="38100" dist="38100" dir="2700000" algn="tl">
                    <a:srgbClr val="C0C0C0"/>
                  </a:outerShdw>
                </a:effectLst>
                <a:latin typeface="Monotype Corsiva" pitchFamily="66" charset="0"/>
                <a:ea typeface="ＭＳ Ｐゴシック" pitchFamily="34" charset="-128"/>
                <a:cs typeface="+mn-cs"/>
              </a:rPr>
              <a:t> Croatia</a:t>
            </a:r>
          </a:p>
          <a:p>
            <a:pPr fontAlgn="auto">
              <a:spcBef>
                <a:spcPts val="0"/>
              </a:spcBef>
              <a:spcAft>
                <a:spcPts val="0"/>
              </a:spcAft>
              <a:buClr>
                <a:srgbClr val="000066"/>
              </a:buClr>
              <a:buFont typeface="Wingdings" pitchFamily="2" charset="2"/>
              <a:buChar char="§"/>
              <a:defRPr/>
            </a:pPr>
            <a:r>
              <a:rPr lang="hr-HR" sz="1400" i="1" dirty="0">
                <a:solidFill>
                  <a:schemeClr val="accent6">
                    <a:lumMod val="75000"/>
                  </a:schemeClr>
                </a:solidFill>
                <a:effectLst>
                  <a:outerShdw blurRad="38100" dist="38100" dir="2700000" algn="tl">
                    <a:srgbClr val="C0C0C0"/>
                  </a:outerShdw>
                </a:effectLst>
                <a:latin typeface="Monotype Corsiva" pitchFamily="66" charset="0"/>
                <a:ea typeface="ＭＳ Ｐゴシック" pitchFamily="34" charset="-128"/>
                <a:cs typeface="+mn-cs"/>
              </a:rPr>
              <a:t> Italy</a:t>
            </a:r>
          </a:p>
          <a:p>
            <a:pPr fontAlgn="auto">
              <a:spcBef>
                <a:spcPts val="0"/>
              </a:spcBef>
              <a:spcAft>
                <a:spcPts val="0"/>
              </a:spcAft>
              <a:buClr>
                <a:srgbClr val="000066"/>
              </a:buClr>
              <a:buFont typeface="Wingdings" pitchFamily="2" charset="2"/>
              <a:buChar char="§"/>
              <a:defRPr/>
            </a:pPr>
            <a:r>
              <a:rPr lang="hr-HR" sz="1400" i="1" dirty="0">
                <a:solidFill>
                  <a:schemeClr val="accent6">
                    <a:lumMod val="75000"/>
                  </a:schemeClr>
                </a:solidFill>
                <a:effectLst>
                  <a:outerShdw blurRad="38100" dist="38100" dir="2700000" algn="tl">
                    <a:srgbClr val="C0C0C0"/>
                  </a:outerShdw>
                </a:effectLst>
                <a:latin typeface="Monotype Corsiva" pitchFamily="66" charset="0"/>
                <a:ea typeface="ＭＳ Ｐゴシック" pitchFamily="34" charset="-128"/>
                <a:cs typeface="+mn-cs"/>
              </a:rPr>
              <a:t> Montnegro</a:t>
            </a:r>
          </a:p>
          <a:p>
            <a:pPr fontAlgn="auto">
              <a:spcBef>
                <a:spcPts val="0"/>
              </a:spcBef>
              <a:spcAft>
                <a:spcPts val="0"/>
              </a:spcAft>
              <a:buClr>
                <a:srgbClr val="000066"/>
              </a:buClr>
              <a:buFont typeface="Wingdings" pitchFamily="2" charset="2"/>
              <a:buChar char="§"/>
              <a:defRPr/>
            </a:pPr>
            <a:r>
              <a:rPr lang="hr-HR" sz="1400" i="1" dirty="0">
                <a:solidFill>
                  <a:schemeClr val="accent6">
                    <a:lumMod val="75000"/>
                  </a:schemeClr>
                </a:solidFill>
                <a:effectLst>
                  <a:outerShdw blurRad="38100" dist="38100" dir="2700000" algn="tl">
                    <a:srgbClr val="C0C0C0"/>
                  </a:outerShdw>
                </a:effectLst>
                <a:latin typeface="Monotype Corsiva" pitchFamily="66" charset="0"/>
                <a:ea typeface="ＭＳ Ｐゴシック" pitchFamily="34" charset="-128"/>
                <a:cs typeface="+mn-cs"/>
              </a:rPr>
              <a:t> Romania</a:t>
            </a:r>
            <a:r>
              <a:rPr lang="hr-HR" sz="1400" i="1" dirty="0">
                <a:solidFill>
                  <a:schemeClr val="accent6">
                    <a:lumMod val="75000"/>
                  </a:schemeClr>
                </a:solidFill>
                <a:effectLst>
                  <a:outerShdw blurRad="38100" dist="38100" dir="2700000" algn="tl">
                    <a:srgbClr val="C0C0C0"/>
                  </a:outerShdw>
                </a:effectLst>
                <a:latin typeface="Monotype Corsiva" pitchFamily="66" charset="0"/>
                <a:cs typeface="+mn-cs"/>
              </a:rPr>
              <a:t> </a:t>
            </a:r>
            <a:r>
              <a:rPr lang="hr-HR" sz="1400" i="1" dirty="0">
                <a:solidFill>
                  <a:srgbClr val="000066"/>
                </a:solidFill>
                <a:effectLst>
                  <a:outerShdw blurRad="38100" dist="38100" dir="2700000" algn="tl">
                    <a:srgbClr val="C0C0C0"/>
                  </a:outerShdw>
                </a:effectLst>
                <a:latin typeface="Monotype Corsiva" pitchFamily="66" charset="0"/>
                <a:cs typeface="+mn-cs"/>
              </a:rPr>
              <a:t>- observer</a:t>
            </a:r>
          </a:p>
          <a:p>
            <a:pPr fontAlgn="auto">
              <a:spcBef>
                <a:spcPts val="0"/>
              </a:spcBef>
              <a:spcAft>
                <a:spcPts val="0"/>
              </a:spcAft>
              <a:buClr>
                <a:srgbClr val="000066"/>
              </a:buClr>
              <a:buFont typeface="Wingdings" pitchFamily="2" charset="2"/>
              <a:buChar char="§"/>
              <a:defRPr/>
            </a:pPr>
            <a:r>
              <a:rPr lang="hr-HR" sz="1400" i="1" dirty="0">
                <a:solidFill>
                  <a:srgbClr val="000066"/>
                </a:solidFill>
                <a:effectLst>
                  <a:outerShdw blurRad="38100" dist="38100" dir="2700000" algn="tl">
                    <a:srgbClr val="C0C0C0"/>
                  </a:outerShdw>
                </a:effectLst>
                <a:latin typeface="Monotype Corsiva" pitchFamily="66" charset="0"/>
                <a:ea typeface="ＭＳ Ｐゴシック" pitchFamily="34" charset="-128"/>
                <a:cs typeface="+mn-cs"/>
              </a:rPr>
              <a:t> </a:t>
            </a:r>
            <a:r>
              <a:rPr lang="hr-HR" sz="1400" i="1" dirty="0">
                <a:solidFill>
                  <a:schemeClr val="accent6">
                    <a:lumMod val="75000"/>
                  </a:schemeClr>
                </a:solidFill>
                <a:effectLst>
                  <a:outerShdw blurRad="38100" dist="38100" dir="2700000" algn="tl">
                    <a:srgbClr val="C0C0C0"/>
                  </a:outerShdw>
                </a:effectLst>
                <a:latin typeface="Monotype Corsiva" pitchFamily="66" charset="0"/>
                <a:ea typeface="ＭＳ Ｐゴシック" pitchFamily="34" charset="-128"/>
                <a:cs typeface="+mn-cs"/>
              </a:rPr>
              <a:t>Slovenia</a:t>
            </a:r>
          </a:p>
        </p:txBody>
      </p:sp>
      <p:sp>
        <p:nvSpPr>
          <p:cNvPr id="3077" name="TextBox 7"/>
          <p:cNvSpPr txBox="1">
            <a:spLocks noChangeArrowheads="1"/>
          </p:cNvSpPr>
          <p:nvPr/>
        </p:nvSpPr>
        <p:spPr bwMode="auto">
          <a:xfrm rot="10800000" flipH="1" flipV="1">
            <a:off x="395288" y="4076700"/>
            <a:ext cx="8353425" cy="2808288"/>
          </a:xfrm>
          <a:prstGeom prst="rect">
            <a:avLst/>
          </a:prstGeom>
          <a:solidFill>
            <a:schemeClr val="bg1"/>
          </a:solidFill>
          <a:ln w="9525">
            <a:noFill/>
            <a:miter lim="800000"/>
            <a:headEnd/>
            <a:tailEnd/>
          </a:ln>
        </p:spPr>
        <p:txBody>
          <a:bodyPr>
            <a:spAutoFit/>
          </a:bodyPr>
          <a:lstStyle/>
          <a:p>
            <a:pPr lvl="1" fontAlgn="auto">
              <a:spcBef>
                <a:spcPts val="0"/>
              </a:spcBef>
              <a:spcAft>
                <a:spcPts val="0"/>
              </a:spcAft>
              <a:buClr>
                <a:srgbClr val="CC3300"/>
              </a:buClr>
              <a:buSzPct val="130000"/>
              <a:defRPr/>
            </a:pPr>
            <a:endParaRPr lang="en-GB" sz="800" b="1" i="1" dirty="0">
              <a:solidFill>
                <a:srgbClr val="000066"/>
              </a:solidFill>
              <a:effectLst>
                <a:outerShdw blurRad="38100" dist="38100" dir="2700000" algn="tl">
                  <a:srgbClr val="C0C0C0"/>
                </a:outerShdw>
              </a:effectLst>
              <a:latin typeface="Arial Narrow" pitchFamily="34" charset="0"/>
            </a:endParaRPr>
          </a:p>
          <a:p>
            <a:pPr lvl="1" fontAlgn="auto">
              <a:spcBef>
                <a:spcPts val="0"/>
              </a:spcBef>
              <a:spcAft>
                <a:spcPts val="0"/>
              </a:spcAft>
              <a:buClr>
                <a:srgbClr val="CC3300"/>
              </a:buClr>
              <a:buSzPct val="130000"/>
              <a:buFont typeface="Arial" charset="0"/>
              <a:buChar char="•"/>
              <a:defRPr/>
            </a:pPr>
            <a:r>
              <a:rPr lang="en-GB" sz="2000" b="1" i="1" dirty="0">
                <a:solidFill>
                  <a:srgbClr val="000066"/>
                </a:solidFill>
                <a:latin typeface="Arial Narrow" pitchFamily="34" charset="0"/>
              </a:rPr>
              <a:t>Zagreb Initiative agreement  </a:t>
            </a:r>
            <a:r>
              <a:rPr lang="en-GB" b="1" i="1" dirty="0">
                <a:solidFill>
                  <a:srgbClr val="000066"/>
                </a:solidFill>
                <a:latin typeface="Arial Narrow" pitchFamily="34" charset="0"/>
              </a:rPr>
              <a:t>( BIH, CRO, IT, MNE, SLO)</a:t>
            </a:r>
          </a:p>
          <a:p>
            <a:pPr lvl="1" fontAlgn="auto">
              <a:spcBef>
                <a:spcPts val="0"/>
              </a:spcBef>
              <a:spcAft>
                <a:spcPts val="0"/>
              </a:spcAft>
              <a:buClr>
                <a:srgbClr val="CC3300"/>
              </a:buClr>
              <a:buSzPct val="130000"/>
              <a:defRPr/>
            </a:pPr>
            <a:endParaRPr lang="en-GB" sz="800" b="1" i="1" dirty="0">
              <a:solidFill>
                <a:srgbClr val="000066"/>
              </a:solidFill>
              <a:latin typeface="Arial Narrow" pitchFamily="34" charset="0"/>
            </a:endParaRPr>
          </a:p>
          <a:p>
            <a:pPr lvl="1" fontAlgn="auto">
              <a:spcBef>
                <a:spcPts val="0"/>
              </a:spcBef>
              <a:spcAft>
                <a:spcPts val="0"/>
              </a:spcAft>
              <a:buClr>
                <a:srgbClr val="CC3300"/>
              </a:buClr>
              <a:buSzPct val="130000"/>
              <a:buFont typeface="Wingdings" pitchFamily="2" charset="2"/>
              <a:buChar char="ü"/>
              <a:defRPr/>
            </a:pPr>
            <a:r>
              <a:rPr lang="en-GB" b="1" i="1" dirty="0">
                <a:solidFill>
                  <a:srgbClr val="000066"/>
                </a:solidFill>
                <a:latin typeface="Arial Narrow" pitchFamily="34" charset="0"/>
              </a:rPr>
              <a:t> to </a:t>
            </a:r>
            <a:r>
              <a:rPr lang="en-GB" b="1" dirty="0">
                <a:solidFill>
                  <a:srgbClr val="000066"/>
                </a:solidFill>
                <a:latin typeface="Arial Narrow" pitchFamily="34" charset="0"/>
              </a:rPr>
              <a:t>establish</a:t>
            </a:r>
            <a:r>
              <a:rPr lang="en-GB" dirty="0">
                <a:solidFill>
                  <a:srgbClr val="000066"/>
                </a:solidFill>
                <a:latin typeface="Arial Narrow" pitchFamily="34" charset="0"/>
              </a:rPr>
              <a:t> an </a:t>
            </a:r>
            <a:r>
              <a:rPr lang="en-GB" b="1" dirty="0">
                <a:solidFill>
                  <a:srgbClr val="000066"/>
                </a:solidFill>
                <a:latin typeface="Arial Narrow" pitchFamily="34" charset="0"/>
              </a:rPr>
              <a:t>Expert Team</a:t>
            </a:r>
            <a:r>
              <a:rPr lang="en-GB" dirty="0">
                <a:solidFill>
                  <a:srgbClr val="000066"/>
                </a:solidFill>
                <a:latin typeface="Arial Narrow" pitchFamily="34" charset="0"/>
              </a:rPr>
              <a:t> ,nominated by the WMO  PRs  of the countries in the sub-region, </a:t>
            </a:r>
            <a:r>
              <a:rPr lang="en-GB" b="1" dirty="0">
                <a:solidFill>
                  <a:srgbClr val="000066"/>
                </a:solidFill>
                <a:latin typeface="Arial Narrow" pitchFamily="34" charset="0"/>
              </a:rPr>
              <a:t>to</a:t>
            </a:r>
            <a:r>
              <a:rPr lang="en-GB" dirty="0">
                <a:solidFill>
                  <a:srgbClr val="000066"/>
                </a:solidFill>
                <a:latin typeface="Arial Narrow" pitchFamily="34" charset="0"/>
              </a:rPr>
              <a:t> </a:t>
            </a:r>
            <a:r>
              <a:rPr lang="en-GB" b="1" dirty="0">
                <a:solidFill>
                  <a:srgbClr val="000066"/>
                </a:solidFill>
                <a:latin typeface="Arial Narrow" pitchFamily="34" charset="0"/>
              </a:rPr>
              <a:t>conduct</a:t>
            </a:r>
            <a:r>
              <a:rPr lang="en-GB" dirty="0">
                <a:solidFill>
                  <a:srgbClr val="000066"/>
                </a:solidFill>
                <a:latin typeface="Arial Narrow" pitchFamily="34" charset="0"/>
              </a:rPr>
              <a:t> the </a:t>
            </a:r>
            <a:r>
              <a:rPr lang="en-GB" b="1" dirty="0">
                <a:solidFill>
                  <a:srgbClr val="000066"/>
                </a:solidFill>
                <a:latin typeface="Arial Narrow" pitchFamily="34" charset="0"/>
              </a:rPr>
              <a:t>follow-up activities</a:t>
            </a:r>
            <a:r>
              <a:rPr lang="en-GB" dirty="0">
                <a:solidFill>
                  <a:srgbClr val="000066"/>
                </a:solidFill>
                <a:latin typeface="Arial Narrow" pitchFamily="34" charset="0"/>
              </a:rPr>
              <a:t> including </a:t>
            </a:r>
            <a:r>
              <a:rPr lang="en-GB" b="1" dirty="0">
                <a:solidFill>
                  <a:srgbClr val="000066"/>
                </a:solidFill>
                <a:latin typeface="Arial Narrow" pitchFamily="34" charset="0"/>
              </a:rPr>
              <a:t>roadmap</a:t>
            </a:r>
            <a:r>
              <a:rPr lang="en-GB" dirty="0">
                <a:solidFill>
                  <a:srgbClr val="000066"/>
                </a:solidFill>
                <a:latin typeface="Arial Narrow" pitchFamily="34" charset="0"/>
              </a:rPr>
              <a:t> and </a:t>
            </a:r>
            <a:r>
              <a:rPr lang="en-GB" b="1" dirty="0">
                <a:solidFill>
                  <a:srgbClr val="000066"/>
                </a:solidFill>
                <a:latin typeface="Arial Narrow" pitchFamily="34" charset="0"/>
              </a:rPr>
              <a:t>action</a:t>
            </a:r>
            <a:r>
              <a:rPr lang="en-GB" dirty="0">
                <a:solidFill>
                  <a:srgbClr val="000066"/>
                </a:solidFill>
                <a:latin typeface="Arial Narrow" pitchFamily="34" charset="0"/>
              </a:rPr>
              <a:t> </a:t>
            </a:r>
            <a:r>
              <a:rPr lang="en-GB" b="1" dirty="0">
                <a:solidFill>
                  <a:srgbClr val="000066"/>
                </a:solidFill>
                <a:latin typeface="Arial Narrow" pitchFamily="34" charset="0"/>
              </a:rPr>
              <a:t>plan </a:t>
            </a:r>
            <a:r>
              <a:rPr lang="en-GB" dirty="0">
                <a:solidFill>
                  <a:srgbClr val="000066"/>
                </a:solidFill>
                <a:latin typeface="Arial Narrow" pitchFamily="34" charset="0"/>
              </a:rPr>
              <a:t>to </a:t>
            </a:r>
            <a:r>
              <a:rPr lang="en-GB" u="sng" dirty="0">
                <a:solidFill>
                  <a:srgbClr val="000066"/>
                </a:solidFill>
                <a:latin typeface="Arial Narrow" pitchFamily="34" charset="0"/>
              </a:rPr>
              <a:t>implement</a:t>
            </a:r>
            <a:r>
              <a:rPr lang="en-GB" dirty="0">
                <a:solidFill>
                  <a:srgbClr val="000066"/>
                </a:solidFill>
                <a:latin typeface="Arial Narrow" pitchFamily="34" charset="0"/>
              </a:rPr>
              <a:t> the </a:t>
            </a:r>
            <a:r>
              <a:rPr lang="en-GB" u="sng" dirty="0">
                <a:solidFill>
                  <a:srgbClr val="000066"/>
                </a:solidFill>
                <a:latin typeface="Arial Narrow" pitchFamily="34" charset="0"/>
              </a:rPr>
              <a:t>functionality</a:t>
            </a:r>
            <a:r>
              <a:rPr lang="en-GB" dirty="0">
                <a:solidFill>
                  <a:srgbClr val="000066"/>
                </a:solidFill>
                <a:latin typeface="Arial Narrow" pitchFamily="34" charset="0"/>
              </a:rPr>
              <a:t> as  described in the </a:t>
            </a:r>
            <a:r>
              <a:rPr lang="en-GB" u="sng" dirty="0">
                <a:solidFill>
                  <a:srgbClr val="000066"/>
                </a:solidFill>
                <a:latin typeface="Arial Narrow" pitchFamily="34" charset="0"/>
              </a:rPr>
              <a:t>Concept Document</a:t>
            </a:r>
            <a:r>
              <a:rPr lang="en-GB" dirty="0">
                <a:solidFill>
                  <a:srgbClr val="000066"/>
                </a:solidFill>
                <a:latin typeface="Arial Narrow" pitchFamily="34" charset="0"/>
              </a:rPr>
              <a:t>.</a:t>
            </a:r>
          </a:p>
          <a:p>
            <a:pPr lvl="1" fontAlgn="auto">
              <a:spcBef>
                <a:spcPts val="0"/>
              </a:spcBef>
              <a:spcAft>
                <a:spcPts val="0"/>
              </a:spcAft>
              <a:buClr>
                <a:srgbClr val="CC3300"/>
              </a:buClr>
              <a:buSzPct val="130000"/>
              <a:defRPr/>
            </a:pPr>
            <a:endParaRPr lang="en-GB" sz="800" dirty="0">
              <a:solidFill>
                <a:srgbClr val="000066"/>
              </a:solidFill>
              <a:latin typeface="Arial Narrow" pitchFamily="34" charset="0"/>
            </a:endParaRPr>
          </a:p>
          <a:p>
            <a:pPr lvl="1" fontAlgn="auto">
              <a:spcBef>
                <a:spcPts val="0"/>
              </a:spcBef>
              <a:spcAft>
                <a:spcPts val="0"/>
              </a:spcAft>
              <a:buClr>
                <a:srgbClr val="CC3300"/>
              </a:buClr>
              <a:buSzPct val="130000"/>
              <a:buFont typeface="Wingdings" pitchFamily="2" charset="2"/>
              <a:buChar char="ü"/>
              <a:defRPr/>
            </a:pPr>
            <a:r>
              <a:rPr lang="en-GB" b="1" dirty="0">
                <a:solidFill>
                  <a:srgbClr val="000066"/>
                </a:solidFill>
                <a:latin typeface="Arial Narrow" pitchFamily="34" charset="0"/>
              </a:rPr>
              <a:t>accept</a:t>
            </a:r>
            <a:r>
              <a:rPr lang="en-GB" dirty="0">
                <a:solidFill>
                  <a:srgbClr val="000066"/>
                </a:solidFill>
                <a:latin typeface="Arial Narrow" pitchFamily="34" charset="0"/>
              </a:rPr>
              <a:t> the </a:t>
            </a:r>
            <a:r>
              <a:rPr lang="en-GB" b="1" dirty="0">
                <a:solidFill>
                  <a:srgbClr val="000066"/>
                </a:solidFill>
                <a:latin typeface="Arial Narrow" pitchFamily="34" charset="0"/>
              </a:rPr>
              <a:t>offer of Croatia</a:t>
            </a:r>
            <a:r>
              <a:rPr lang="en-GB" dirty="0">
                <a:solidFill>
                  <a:srgbClr val="000066"/>
                </a:solidFill>
                <a:latin typeface="Arial Narrow" pitchFamily="34" charset="0"/>
              </a:rPr>
              <a:t>, to implement  </a:t>
            </a:r>
            <a:r>
              <a:rPr lang="en-GB" b="1" dirty="0">
                <a:solidFill>
                  <a:srgbClr val="000066"/>
                </a:solidFill>
                <a:latin typeface="Arial Narrow" pitchFamily="34" charset="0"/>
              </a:rPr>
              <a:t>WIS-DCPC</a:t>
            </a:r>
            <a:r>
              <a:rPr lang="en-GB" dirty="0">
                <a:solidFill>
                  <a:srgbClr val="000066"/>
                </a:solidFill>
                <a:latin typeface="Arial Narrow" pitchFamily="34" charset="0"/>
              </a:rPr>
              <a:t> / </a:t>
            </a:r>
            <a:r>
              <a:rPr lang="en-GB" b="1" dirty="0">
                <a:solidFill>
                  <a:srgbClr val="000066"/>
                </a:solidFill>
                <a:latin typeface="Arial Narrow" pitchFamily="34" charset="0"/>
              </a:rPr>
              <a:t>WIGOS </a:t>
            </a:r>
            <a:r>
              <a:rPr lang="en-GB" b="1" dirty="0" err="1">
                <a:solidFill>
                  <a:srgbClr val="000066"/>
                </a:solidFill>
                <a:latin typeface="Arial Narrow" pitchFamily="34" charset="0"/>
              </a:rPr>
              <a:t>Center</a:t>
            </a:r>
            <a:endParaRPr lang="en-GB" b="1" dirty="0">
              <a:solidFill>
                <a:srgbClr val="000066"/>
              </a:solidFill>
              <a:latin typeface="Arial Narrow" pitchFamily="34" charset="0"/>
            </a:endParaRPr>
          </a:p>
          <a:p>
            <a:pPr lvl="1" fontAlgn="auto">
              <a:spcBef>
                <a:spcPts val="0"/>
              </a:spcBef>
              <a:spcAft>
                <a:spcPts val="0"/>
              </a:spcAft>
              <a:buClr>
                <a:srgbClr val="CC3300"/>
              </a:buClr>
              <a:buSzPct val="130000"/>
              <a:defRPr/>
            </a:pPr>
            <a:endParaRPr lang="en-GB" sz="800" u="sng" dirty="0">
              <a:solidFill>
                <a:srgbClr val="000066"/>
              </a:solidFill>
              <a:latin typeface="Arial Narrow" pitchFamily="34" charset="0"/>
            </a:endParaRPr>
          </a:p>
          <a:p>
            <a:pPr lvl="1" fontAlgn="auto">
              <a:spcBef>
                <a:spcPts val="0"/>
              </a:spcBef>
              <a:spcAft>
                <a:spcPts val="0"/>
              </a:spcAft>
              <a:buClr>
                <a:srgbClr val="CC3300"/>
              </a:buClr>
              <a:buSzPct val="130000"/>
              <a:buFont typeface="Arial" charset="0"/>
              <a:buChar char="•"/>
              <a:defRPr/>
            </a:pPr>
            <a:r>
              <a:rPr lang="en-GB" b="1" u="sng" dirty="0">
                <a:solidFill>
                  <a:srgbClr val="000066"/>
                </a:solidFill>
                <a:latin typeface="Arial Narrow" pitchFamily="34" charset="0"/>
              </a:rPr>
              <a:t>Pilot Project</a:t>
            </a:r>
            <a:r>
              <a:rPr lang="en-GB" b="1" dirty="0">
                <a:solidFill>
                  <a:srgbClr val="000066"/>
                </a:solidFill>
                <a:latin typeface="Arial Narrow" pitchFamily="34" charset="0"/>
              </a:rPr>
              <a:t> for sub-regional cooperation in the provision of marine services         </a:t>
            </a:r>
          </a:p>
          <a:p>
            <a:pPr lvl="1" fontAlgn="auto">
              <a:spcBef>
                <a:spcPts val="0"/>
              </a:spcBef>
              <a:spcAft>
                <a:spcPts val="0"/>
              </a:spcAft>
              <a:buClr>
                <a:srgbClr val="CC3300"/>
              </a:buClr>
              <a:buSzPct val="130000"/>
              <a:buFont typeface="Arial" charset="0"/>
              <a:buNone/>
              <a:defRPr/>
            </a:pPr>
            <a:r>
              <a:rPr lang="en-GB" dirty="0">
                <a:solidFill>
                  <a:srgbClr val="000066"/>
                </a:solidFill>
                <a:latin typeface="Arial Narrow" pitchFamily="34" charset="0"/>
              </a:rPr>
              <a:t>   (WIGOS component) over Adriatic Sea area as </a:t>
            </a:r>
            <a:r>
              <a:rPr lang="en-GB" b="1" dirty="0">
                <a:solidFill>
                  <a:srgbClr val="000066"/>
                </a:solidFill>
                <a:latin typeface="Arial Narrow" pitchFamily="34" charset="0"/>
              </a:rPr>
              <a:t>a template for small / inner sea / gulf</a:t>
            </a:r>
          </a:p>
          <a:p>
            <a:pPr lvl="1" fontAlgn="auto">
              <a:spcBef>
                <a:spcPts val="0"/>
              </a:spcBef>
              <a:spcAft>
                <a:spcPts val="0"/>
              </a:spcAft>
              <a:buClr>
                <a:srgbClr val="CC3300"/>
              </a:buClr>
              <a:buSzPct val="130000"/>
              <a:buFont typeface="Arial" charset="0"/>
              <a:buNone/>
              <a:defRPr/>
            </a:pPr>
            <a:r>
              <a:rPr lang="en-GB" dirty="0">
                <a:solidFill>
                  <a:srgbClr val="000066"/>
                </a:solidFill>
                <a:latin typeface="Arial Narrow" pitchFamily="34" charset="0"/>
              </a:rPr>
              <a:t>   ( </a:t>
            </a:r>
            <a:r>
              <a:rPr lang="en-GB" dirty="0">
                <a:solidFill>
                  <a:srgbClr val="000066"/>
                </a:solidFill>
                <a:latin typeface="Monotype Corsiva" pitchFamily="66" charset="0"/>
              </a:rPr>
              <a:t>e.g. Black Sea, Baltic Sea, Arabian Gulf</a:t>
            </a:r>
            <a:r>
              <a:rPr lang="en-GB" dirty="0">
                <a:solidFill>
                  <a:srgbClr val="000066"/>
                </a:solidFill>
                <a:latin typeface="Arial Narrow" pitchFamily="34" charset="0"/>
              </a:rPr>
              <a:t> )</a:t>
            </a:r>
          </a:p>
        </p:txBody>
      </p:sp>
      <p:sp>
        <p:nvSpPr>
          <p:cNvPr id="467984" name="Rectangle 16"/>
          <p:cNvSpPr>
            <a:spLocks noChangeArrowheads="1"/>
          </p:cNvSpPr>
          <p:nvPr/>
        </p:nvSpPr>
        <p:spPr bwMode="auto">
          <a:xfrm>
            <a:off x="1908175" y="333375"/>
            <a:ext cx="6624638" cy="954088"/>
          </a:xfrm>
          <a:prstGeom prst="rect">
            <a:avLst/>
          </a:prstGeom>
          <a:solidFill>
            <a:srgbClr val="FFFFFF"/>
          </a:solidFill>
          <a:ln w="9525">
            <a:noFill/>
            <a:miter lim="800000"/>
            <a:headEnd/>
            <a:tailEnd/>
          </a:ln>
          <a:effectLst/>
        </p:spPr>
        <p:txBody>
          <a:bodyPr>
            <a:spAutoFit/>
          </a:bodyPr>
          <a:lstStyle/>
          <a:p>
            <a:pPr algn="ctr" fontAlgn="auto">
              <a:spcBef>
                <a:spcPts val="0"/>
              </a:spcBef>
              <a:spcAft>
                <a:spcPts val="0"/>
              </a:spcAft>
              <a:defRPr/>
            </a:pPr>
            <a:r>
              <a:rPr lang="en-US" sz="2800" b="1" dirty="0">
                <a:solidFill>
                  <a:srgbClr val="002060"/>
                </a:solidFill>
                <a:latin typeface="+mj-lt"/>
              </a:rPr>
              <a:t>Adriatic Marine Meteorological Center (AMMC) </a:t>
            </a:r>
            <a:endParaRPr lang="hr-HR" sz="2800" b="1" dirty="0">
              <a:solidFill>
                <a:srgbClr val="CC3300"/>
              </a:solidFill>
              <a:effectLst>
                <a:outerShdw blurRad="38100" dist="38100" dir="2700000" algn="tl">
                  <a:srgbClr val="C0C0C0"/>
                </a:outerShdw>
              </a:effectLst>
              <a:latin typeface="+mj-lt"/>
              <a:cs typeface="+mn-cs"/>
            </a:endParaRPr>
          </a:p>
        </p:txBody>
      </p:sp>
      <p:pic>
        <p:nvPicPr>
          <p:cNvPr id="266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88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420938"/>
            <a:ext cx="37433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033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7984"/>
                                        </p:tgtEl>
                                        <p:attrNameLst>
                                          <p:attrName>style.visibility</p:attrName>
                                        </p:attrNameLst>
                                      </p:cBhvr>
                                      <p:to>
                                        <p:strVal val="visible"/>
                                      </p:to>
                                    </p:set>
                                    <p:animEffect transition="in" filter="strips(downRight)">
                                      <p:cBhvr>
                                        <p:cTn id="7" dur="500"/>
                                        <p:tgtEl>
                                          <p:spTgt spid="467984"/>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7974"/>
                                        </p:tgtEl>
                                        <p:attrNameLst>
                                          <p:attrName>style.visibility</p:attrName>
                                        </p:attrNameLst>
                                      </p:cBhvr>
                                      <p:to>
                                        <p:strVal val="visible"/>
                                      </p:to>
                                    </p:set>
                                    <p:animEffect transition="in" filter="randombar(horizontal)">
                                      <p:cBhvr>
                                        <p:cTn id="11" dur="500"/>
                                        <p:tgtEl>
                                          <p:spTgt spid="467974"/>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67977"/>
                                        </p:tgtEl>
                                        <p:attrNameLst>
                                          <p:attrName>style.visibility</p:attrName>
                                        </p:attrNameLst>
                                      </p:cBhvr>
                                      <p:to>
                                        <p:strVal val="visible"/>
                                      </p:to>
                                    </p:set>
                                    <p:animEffect transition="in" filter="randombar(horizontal)">
                                      <p:cBhvr>
                                        <p:cTn id="15" dur="500"/>
                                        <p:tgtEl>
                                          <p:spTgt spid="4679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randombar(horizontal)">
                                      <p:cBhvr>
                                        <p:cTn id="2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4" grpId="0"/>
      <p:bldP spid="467977" grpId="0" animBg="1"/>
      <p:bldP spid="3077" grpId="0" animBg="1"/>
      <p:bldP spid="46798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GB" altLang="sr-Latn-RS" smtClean="0">
              <a:solidFill>
                <a:srgbClr val="898989"/>
              </a:solidFill>
              <a:latin typeface="Calibri" pitchFamily="34" charset="0"/>
            </a:endParaRPr>
          </a:p>
        </p:txBody>
      </p:sp>
      <p:sp>
        <p:nvSpPr>
          <p:cNvPr id="3077" name="TextBox 7"/>
          <p:cNvSpPr txBox="1">
            <a:spLocks noChangeArrowheads="1"/>
          </p:cNvSpPr>
          <p:nvPr/>
        </p:nvSpPr>
        <p:spPr bwMode="auto">
          <a:xfrm rot="10800000" flipH="1" flipV="1">
            <a:off x="790575" y="1295400"/>
            <a:ext cx="8353425" cy="3509963"/>
          </a:xfrm>
          <a:prstGeom prst="rect">
            <a:avLst/>
          </a:prstGeom>
          <a:noFill/>
          <a:ln w="9525">
            <a:noFill/>
            <a:miter lim="800000"/>
            <a:headEnd/>
            <a:tailEnd/>
          </a:ln>
        </p:spPr>
        <p:txBody>
          <a:bodyPr>
            <a:spAutoFit/>
          </a:bodyPr>
          <a:lstStyle/>
          <a:p>
            <a:pPr lvl="1" fontAlgn="auto">
              <a:spcBef>
                <a:spcPts val="0"/>
              </a:spcBef>
              <a:spcAft>
                <a:spcPts val="0"/>
              </a:spcAft>
              <a:buClr>
                <a:srgbClr val="CC3300"/>
              </a:buClr>
              <a:buSzPct val="130000"/>
              <a:defRPr/>
            </a:pPr>
            <a:r>
              <a:rPr lang="en-GB" dirty="0">
                <a:solidFill>
                  <a:srgbClr val="000066"/>
                </a:solidFill>
                <a:latin typeface="Arial Narrow" pitchFamily="34" charset="0"/>
              </a:rPr>
              <a:t>To  follow up </a:t>
            </a:r>
            <a:r>
              <a:rPr lang="en-GB" b="1" dirty="0">
                <a:solidFill>
                  <a:srgbClr val="000066"/>
                </a:solidFill>
                <a:latin typeface="Arial Narrow" pitchFamily="34" charset="0"/>
              </a:rPr>
              <a:t>WMO and JCOMM  objectives and  priorities</a:t>
            </a:r>
            <a:r>
              <a:rPr lang="en-GB" dirty="0">
                <a:solidFill>
                  <a:srgbClr val="000066"/>
                </a:solidFill>
                <a:latin typeface="Arial Narrow" pitchFamily="34" charset="0"/>
              </a:rPr>
              <a:t>, search for</a:t>
            </a:r>
            <a:r>
              <a:rPr lang="en-GB" b="1" dirty="0">
                <a:solidFill>
                  <a:srgbClr val="000066"/>
                </a:solidFill>
                <a:latin typeface="Arial Narrow" pitchFamily="34" charset="0"/>
              </a:rPr>
              <a:t> cross cutting solutions  </a:t>
            </a:r>
            <a:r>
              <a:rPr lang="en-GB" dirty="0">
                <a:solidFill>
                  <a:srgbClr val="000066"/>
                </a:solidFill>
                <a:latin typeface="Arial Narrow" pitchFamily="34" charset="0"/>
              </a:rPr>
              <a:t>and ensure  </a:t>
            </a:r>
            <a:r>
              <a:rPr lang="en-GB" b="1" dirty="0">
                <a:solidFill>
                  <a:srgbClr val="000066"/>
                </a:solidFill>
                <a:latin typeface="Arial Narrow" pitchFamily="34" charset="0"/>
              </a:rPr>
              <a:t>marine</a:t>
            </a:r>
            <a:r>
              <a:rPr lang="en-GB" dirty="0">
                <a:solidFill>
                  <a:srgbClr val="000066"/>
                </a:solidFill>
                <a:latin typeface="Arial Narrow" pitchFamily="34" charset="0"/>
              </a:rPr>
              <a:t> </a:t>
            </a:r>
            <a:r>
              <a:rPr lang="en-GB" b="1" dirty="0">
                <a:solidFill>
                  <a:srgbClr val="000066"/>
                </a:solidFill>
                <a:latin typeface="Arial Narrow" pitchFamily="34" charset="0"/>
              </a:rPr>
              <a:t>meteorological</a:t>
            </a:r>
            <a:r>
              <a:rPr lang="en-GB" dirty="0">
                <a:solidFill>
                  <a:srgbClr val="000066"/>
                </a:solidFill>
                <a:latin typeface="Arial Narrow" pitchFamily="34" charset="0"/>
              </a:rPr>
              <a:t> and </a:t>
            </a:r>
            <a:r>
              <a:rPr lang="en-GB" b="1" dirty="0">
                <a:solidFill>
                  <a:srgbClr val="000066"/>
                </a:solidFill>
                <a:latin typeface="Arial Narrow" pitchFamily="34" charset="0"/>
              </a:rPr>
              <a:t>oceanographic</a:t>
            </a:r>
            <a:r>
              <a:rPr lang="en-GB" dirty="0">
                <a:solidFill>
                  <a:srgbClr val="000066"/>
                </a:solidFill>
                <a:latin typeface="Arial Narrow" pitchFamily="34" charset="0"/>
              </a:rPr>
              <a:t> </a:t>
            </a:r>
            <a:r>
              <a:rPr lang="en-GB" b="1" dirty="0">
                <a:solidFill>
                  <a:srgbClr val="000066"/>
                </a:solidFill>
                <a:latin typeface="Arial Narrow" pitchFamily="34" charset="0"/>
              </a:rPr>
              <a:t>information </a:t>
            </a:r>
            <a:r>
              <a:rPr lang="en-GB" dirty="0">
                <a:solidFill>
                  <a:srgbClr val="000066"/>
                </a:solidFill>
                <a:latin typeface="Arial Narrow" pitchFamily="34" charset="0"/>
              </a:rPr>
              <a:t> (data and products) and </a:t>
            </a:r>
            <a:r>
              <a:rPr lang="en-GB" b="1" dirty="0">
                <a:solidFill>
                  <a:srgbClr val="000066"/>
                </a:solidFill>
                <a:latin typeface="Arial Narrow" pitchFamily="34" charset="0"/>
              </a:rPr>
              <a:t>services</a:t>
            </a:r>
            <a:r>
              <a:rPr lang="en-GB" dirty="0">
                <a:solidFill>
                  <a:srgbClr val="000066"/>
                </a:solidFill>
                <a:latin typeface="Arial Narrow" pitchFamily="34" charset="0"/>
              </a:rPr>
              <a:t>  for the</a:t>
            </a:r>
            <a:r>
              <a:rPr lang="en-GB" b="1" dirty="0">
                <a:solidFill>
                  <a:srgbClr val="000066"/>
                </a:solidFill>
                <a:latin typeface="Arial Narrow" pitchFamily="34" charset="0"/>
              </a:rPr>
              <a:t> </a:t>
            </a:r>
            <a:r>
              <a:rPr lang="en-GB" dirty="0">
                <a:solidFill>
                  <a:srgbClr val="000066"/>
                </a:solidFill>
                <a:latin typeface="Arial Narrow" pitchFamily="34" charset="0"/>
              </a:rPr>
              <a:t>Adriatic sea area by </a:t>
            </a:r>
            <a:r>
              <a:rPr lang="en-GB" b="1" dirty="0">
                <a:solidFill>
                  <a:srgbClr val="000066"/>
                </a:solidFill>
                <a:effectLst>
                  <a:outerShdw blurRad="38100" dist="38100" dir="2700000" algn="tl">
                    <a:srgbClr val="C0C0C0"/>
                  </a:outerShdw>
                </a:effectLst>
                <a:latin typeface="Arial Narrow" pitchFamily="34" charset="0"/>
              </a:rPr>
              <a:t> </a:t>
            </a:r>
          </a:p>
          <a:p>
            <a:pPr lvl="1" fontAlgn="auto">
              <a:spcBef>
                <a:spcPts val="0"/>
              </a:spcBef>
              <a:spcAft>
                <a:spcPts val="0"/>
              </a:spcAft>
              <a:buClr>
                <a:srgbClr val="CC3300"/>
              </a:buClr>
              <a:buSzPct val="130000"/>
              <a:defRPr/>
            </a:pPr>
            <a:endParaRPr lang="en-GB" sz="800" b="1" dirty="0">
              <a:solidFill>
                <a:srgbClr val="000066"/>
              </a:solidFill>
              <a:effectLst>
                <a:outerShdw blurRad="38100" dist="38100" dir="2700000" algn="tl">
                  <a:srgbClr val="C0C0C0"/>
                </a:outerShdw>
              </a:effectLst>
              <a:latin typeface="Arial Narrow" pitchFamily="34" charset="0"/>
            </a:endParaRPr>
          </a:p>
          <a:p>
            <a:pPr lvl="1" fontAlgn="auto">
              <a:spcBef>
                <a:spcPts val="0"/>
              </a:spcBef>
              <a:spcAft>
                <a:spcPts val="0"/>
              </a:spcAft>
              <a:buClr>
                <a:srgbClr val="CC3300"/>
              </a:buClr>
              <a:buSzPct val="130000"/>
              <a:buFont typeface="Arial" charset="0"/>
              <a:buChar char="•"/>
              <a:defRPr/>
            </a:pPr>
            <a:r>
              <a:rPr lang="en-GB" b="1" dirty="0">
                <a:solidFill>
                  <a:srgbClr val="000066"/>
                </a:solidFill>
                <a:latin typeface="Arial Narrow" pitchFamily="34" charset="0"/>
              </a:rPr>
              <a:t>Processing </a:t>
            </a:r>
            <a:r>
              <a:rPr lang="en-GB" dirty="0">
                <a:solidFill>
                  <a:srgbClr val="000066"/>
                </a:solidFill>
                <a:latin typeface="Arial Narrow" pitchFamily="34" charset="0"/>
              </a:rPr>
              <a:t>and</a:t>
            </a:r>
            <a:r>
              <a:rPr lang="en-GB" b="1" dirty="0">
                <a:solidFill>
                  <a:srgbClr val="000066"/>
                </a:solidFill>
                <a:latin typeface="Arial Narrow" pitchFamily="34" charset="0"/>
              </a:rPr>
              <a:t> quality management </a:t>
            </a:r>
            <a:r>
              <a:rPr lang="en-GB" dirty="0">
                <a:solidFill>
                  <a:srgbClr val="000066"/>
                </a:solidFill>
                <a:latin typeface="Arial Narrow" pitchFamily="34" charset="0"/>
              </a:rPr>
              <a:t>of marine meteorological and oceanographic </a:t>
            </a:r>
          </a:p>
          <a:p>
            <a:pPr lvl="1" fontAlgn="auto">
              <a:spcBef>
                <a:spcPts val="0"/>
              </a:spcBef>
              <a:spcAft>
                <a:spcPts val="0"/>
              </a:spcAft>
              <a:buClr>
                <a:srgbClr val="CC3300"/>
              </a:buClr>
              <a:buSzPct val="130000"/>
              <a:buFont typeface="Arial" charset="0"/>
              <a:buNone/>
              <a:defRPr/>
            </a:pPr>
            <a:r>
              <a:rPr lang="en-GB" b="1" u="sng" dirty="0">
                <a:solidFill>
                  <a:srgbClr val="000066"/>
                </a:solidFill>
                <a:latin typeface="Arial Narrow" pitchFamily="34" charset="0"/>
              </a:rPr>
              <a:t>observations</a:t>
            </a:r>
            <a:r>
              <a:rPr lang="en-GB" u="sng" dirty="0">
                <a:solidFill>
                  <a:srgbClr val="000066"/>
                </a:solidFill>
                <a:latin typeface="Arial Narrow" pitchFamily="34" charset="0"/>
              </a:rPr>
              <a:t> </a:t>
            </a:r>
            <a:r>
              <a:rPr lang="en-GB" dirty="0">
                <a:solidFill>
                  <a:srgbClr val="000066"/>
                </a:solidFill>
                <a:latin typeface="Arial Narrow" pitchFamily="34" charset="0"/>
              </a:rPr>
              <a:t>and </a:t>
            </a:r>
            <a:r>
              <a:rPr lang="en-GB" b="1" u="sng" dirty="0">
                <a:solidFill>
                  <a:srgbClr val="000066"/>
                </a:solidFill>
                <a:latin typeface="Arial Narrow" pitchFamily="34" charset="0"/>
              </a:rPr>
              <a:t>products</a:t>
            </a:r>
            <a:r>
              <a:rPr lang="en-GB" b="1" dirty="0">
                <a:solidFill>
                  <a:srgbClr val="000066"/>
                </a:solidFill>
                <a:latin typeface="Arial Narrow" pitchFamily="34" charset="0"/>
              </a:rPr>
              <a:t>, </a:t>
            </a:r>
            <a:r>
              <a:rPr lang="en-GB" dirty="0">
                <a:solidFill>
                  <a:srgbClr val="000066"/>
                </a:solidFill>
                <a:latin typeface="Arial Narrow" pitchFamily="34" charset="0"/>
              </a:rPr>
              <a:t>including</a:t>
            </a:r>
            <a:r>
              <a:rPr lang="en-GB" b="1" dirty="0">
                <a:solidFill>
                  <a:srgbClr val="000066"/>
                </a:solidFill>
                <a:latin typeface="Arial Narrow" pitchFamily="34" charset="0"/>
              </a:rPr>
              <a:t> </a:t>
            </a:r>
            <a:r>
              <a:rPr lang="en-GB" b="1" dirty="0">
                <a:solidFill>
                  <a:srgbClr val="FF0000"/>
                </a:solidFill>
                <a:latin typeface="Arial Narrow" pitchFamily="34" charset="0"/>
              </a:rPr>
              <a:t>discovery metadata</a:t>
            </a:r>
            <a:r>
              <a:rPr lang="en-US" b="1" dirty="0">
                <a:solidFill>
                  <a:srgbClr val="FF0000"/>
                </a:solidFill>
                <a:latin typeface="Arial Narrow" pitchFamily="34" charset="0"/>
                <a:cs typeface="Arial" pitchFamily="34" charset="0"/>
              </a:rPr>
              <a:t> </a:t>
            </a:r>
            <a:r>
              <a:rPr lang="en-US" b="1" dirty="0">
                <a:solidFill>
                  <a:srgbClr val="000066"/>
                </a:solidFill>
                <a:latin typeface="Arial Narrow" pitchFamily="34" charset="0"/>
                <a:cs typeface="Arial" pitchFamily="34" charset="0"/>
              </a:rPr>
              <a:t>via  </a:t>
            </a:r>
            <a:r>
              <a:rPr lang="en-US" b="1" dirty="0">
                <a:solidFill>
                  <a:srgbClr val="FF0000"/>
                </a:solidFill>
                <a:latin typeface="Arial Narrow" pitchFamily="34" charset="0"/>
                <a:cs typeface="Arial" pitchFamily="34" charset="0"/>
              </a:rPr>
              <a:t>WIS/DCPC System</a:t>
            </a:r>
          </a:p>
          <a:p>
            <a:pPr lvl="1" fontAlgn="auto">
              <a:spcBef>
                <a:spcPts val="0"/>
              </a:spcBef>
              <a:spcAft>
                <a:spcPts val="0"/>
              </a:spcAft>
              <a:buClr>
                <a:srgbClr val="CC3300"/>
              </a:buClr>
              <a:buSzPct val="130000"/>
              <a:buFont typeface="Arial" charset="0"/>
              <a:buNone/>
              <a:defRPr/>
            </a:pPr>
            <a:endParaRPr lang="en-US" sz="800" b="1" dirty="0">
              <a:solidFill>
                <a:srgbClr val="FF0000"/>
              </a:solidFill>
              <a:latin typeface="Arial Narrow" pitchFamily="34" charset="0"/>
              <a:cs typeface="Arial" pitchFamily="34" charset="0"/>
            </a:endParaRPr>
          </a:p>
          <a:p>
            <a:pPr lvl="1" fontAlgn="auto">
              <a:spcBef>
                <a:spcPts val="0"/>
              </a:spcBef>
              <a:spcAft>
                <a:spcPts val="0"/>
              </a:spcAft>
              <a:buClr>
                <a:srgbClr val="CC3300"/>
              </a:buClr>
              <a:buSzPct val="130000"/>
              <a:buFont typeface="Arial" pitchFamily="34" charset="0"/>
              <a:buChar char="•"/>
              <a:defRPr/>
            </a:pPr>
            <a:r>
              <a:rPr lang="en-US" b="1" dirty="0">
                <a:solidFill>
                  <a:srgbClr val="FF0000"/>
                </a:solidFill>
                <a:latin typeface="Arial Narrow" pitchFamily="34" charset="0"/>
                <a:cs typeface="Arial" pitchFamily="34" charset="0"/>
              </a:rPr>
              <a:t> </a:t>
            </a:r>
            <a:r>
              <a:rPr lang="en-US" b="1" dirty="0">
                <a:solidFill>
                  <a:srgbClr val="002060"/>
                </a:solidFill>
                <a:latin typeface="Arial Narrow" pitchFamily="34" charset="0"/>
                <a:cs typeface="Arial" pitchFamily="34" charset="0"/>
              </a:rPr>
              <a:t>Initiating WIGOS implementation at marine and oceanographic observations, taking into account the difference in practice and products (</a:t>
            </a:r>
            <a:r>
              <a:rPr lang="en-US" b="1" dirty="0">
                <a:solidFill>
                  <a:srgbClr val="FF0000"/>
                </a:solidFill>
                <a:latin typeface="Arial Narrow" pitchFamily="34" charset="0"/>
                <a:cs typeface="Arial" pitchFamily="34" charset="0"/>
              </a:rPr>
              <a:t>interoperability</a:t>
            </a:r>
            <a:r>
              <a:rPr lang="en-US" b="1" dirty="0">
                <a:solidFill>
                  <a:srgbClr val="002060"/>
                </a:solidFill>
                <a:latin typeface="Arial Narrow" pitchFamily="34" charset="0"/>
                <a:cs typeface="Arial" pitchFamily="34" charset="0"/>
              </a:rPr>
              <a:t>)   </a:t>
            </a:r>
            <a:endParaRPr lang="en-GB" b="1" dirty="0">
              <a:solidFill>
                <a:srgbClr val="002060"/>
              </a:solidFill>
              <a:latin typeface="Arial Narrow" pitchFamily="34" charset="0"/>
            </a:endParaRPr>
          </a:p>
          <a:p>
            <a:pPr lvl="1" fontAlgn="auto">
              <a:spcBef>
                <a:spcPts val="0"/>
              </a:spcBef>
              <a:spcAft>
                <a:spcPts val="0"/>
              </a:spcAft>
              <a:buClr>
                <a:srgbClr val="CC3300"/>
              </a:buClr>
              <a:buSzPct val="130000"/>
              <a:buFont typeface="Arial" charset="0"/>
              <a:buNone/>
              <a:defRPr/>
            </a:pPr>
            <a:endParaRPr lang="en-GB" sz="800" b="1" dirty="0">
              <a:solidFill>
                <a:srgbClr val="000066"/>
              </a:solidFill>
              <a:latin typeface="Arial Narrow" pitchFamily="34" charset="0"/>
            </a:endParaRPr>
          </a:p>
          <a:p>
            <a:pPr lvl="1" fontAlgn="auto">
              <a:spcBef>
                <a:spcPts val="0"/>
              </a:spcBef>
              <a:spcAft>
                <a:spcPts val="0"/>
              </a:spcAft>
              <a:buClr>
                <a:srgbClr val="CC3300"/>
              </a:buClr>
              <a:buSzPct val="130000"/>
              <a:buFont typeface="Arial" charset="0"/>
              <a:buChar char="•"/>
              <a:defRPr/>
            </a:pPr>
            <a:r>
              <a:rPr lang="en-GB" b="1" dirty="0">
                <a:solidFill>
                  <a:srgbClr val="000066"/>
                </a:solidFill>
                <a:latin typeface="Arial Narrow" pitchFamily="34" charset="0"/>
              </a:rPr>
              <a:t> Contributing in  common  marine information system for wider user community </a:t>
            </a:r>
            <a:r>
              <a:rPr lang="en-GB" dirty="0">
                <a:solidFill>
                  <a:srgbClr val="000066"/>
                </a:solidFill>
                <a:latin typeface="Arial Narrow" pitchFamily="34" charset="0"/>
              </a:rPr>
              <a:t>(e.g. maritime,  traffic and risk management  authorities, navy, coastal and marine enterprises, media and tourism,</a:t>
            </a:r>
            <a:r>
              <a:rPr lang="hr-HR" dirty="0">
                <a:solidFill>
                  <a:srgbClr val="000066"/>
                </a:solidFill>
                <a:latin typeface="Arial Narrow" pitchFamily="34" charset="0"/>
              </a:rPr>
              <a:t> </a:t>
            </a:r>
            <a:r>
              <a:rPr lang="en-GB" dirty="0">
                <a:solidFill>
                  <a:srgbClr val="000066"/>
                </a:solidFill>
                <a:latin typeface="Arial Narrow" pitchFamily="34" charset="0"/>
              </a:rPr>
              <a:t>public and private enterprises, interdisciplinary research community)</a:t>
            </a:r>
            <a:r>
              <a:rPr lang="hr-HR" dirty="0">
                <a:solidFill>
                  <a:srgbClr val="000066"/>
                </a:solidFill>
                <a:latin typeface="Arial Narrow" pitchFamily="34" charset="0"/>
              </a:rPr>
              <a:t>,</a:t>
            </a:r>
            <a:endParaRPr lang="en-US" dirty="0">
              <a:solidFill>
                <a:srgbClr val="000066"/>
              </a:solidFill>
              <a:latin typeface="Arial Narrow" pitchFamily="34" charset="0"/>
            </a:endParaRPr>
          </a:p>
          <a:p>
            <a:pPr lvl="1" fontAlgn="auto">
              <a:spcBef>
                <a:spcPts val="0"/>
              </a:spcBef>
              <a:spcAft>
                <a:spcPts val="0"/>
              </a:spcAft>
              <a:buClr>
                <a:srgbClr val="CC3300"/>
              </a:buClr>
              <a:buSzPct val="130000"/>
              <a:defRPr/>
            </a:pPr>
            <a:r>
              <a:rPr lang="hr-HR" dirty="0">
                <a:solidFill>
                  <a:srgbClr val="000066"/>
                </a:solidFill>
                <a:latin typeface="Arial Narrow" pitchFamily="34" charset="0"/>
              </a:rPr>
              <a:t> in particular for the</a:t>
            </a:r>
          </a:p>
        </p:txBody>
      </p:sp>
      <p:graphicFrame>
        <p:nvGraphicFramePr>
          <p:cNvPr id="1026" name="Object 4"/>
          <p:cNvGraphicFramePr>
            <a:graphicFrameLocks noChangeAspect="1"/>
          </p:cNvGraphicFramePr>
          <p:nvPr/>
        </p:nvGraphicFramePr>
        <p:xfrm>
          <a:off x="1331913" y="765175"/>
          <a:ext cx="7129462" cy="590550"/>
        </p:xfrm>
        <a:graphic>
          <a:graphicData uri="http://schemas.openxmlformats.org/presentationml/2006/ole">
            <mc:AlternateContent xmlns:mc="http://schemas.openxmlformats.org/markup-compatibility/2006">
              <mc:Choice xmlns:v="urn:schemas-microsoft-com:vml" Requires="v">
                <p:oleObj spid="_x0000_s4108" name="Bitmap Image" r:id="rId4" imgW="8371429" imgH="600159" progId="PBrush">
                  <p:embed/>
                </p:oleObj>
              </mc:Choice>
              <mc:Fallback>
                <p:oleObj name="Bitmap Image" r:id="rId4" imgW="8371429" imgH="60015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765175"/>
                        <a:ext cx="7129462"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1355" name="Rectangle 11"/>
          <p:cNvSpPr>
            <a:spLocks noChangeArrowheads="1"/>
          </p:cNvSpPr>
          <p:nvPr/>
        </p:nvSpPr>
        <p:spPr bwMode="auto">
          <a:xfrm>
            <a:off x="1908175" y="333375"/>
            <a:ext cx="5688013" cy="368300"/>
          </a:xfrm>
          <a:prstGeom prst="rect">
            <a:avLst/>
          </a:prstGeom>
          <a:solidFill>
            <a:srgbClr val="FFFFFF"/>
          </a:solidFill>
          <a:ln w="9525">
            <a:noFill/>
            <a:miter lim="800000"/>
            <a:headEnd/>
            <a:tailEnd/>
          </a:ln>
          <a:effectLst/>
        </p:spPr>
        <p:txBody>
          <a:bodyPr>
            <a:spAutoFit/>
          </a:bodyPr>
          <a:lstStyle/>
          <a:p>
            <a:pPr algn="ctr" fontAlgn="auto">
              <a:spcBef>
                <a:spcPts val="0"/>
              </a:spcBef>
              <a:spcAft>
                <a:spcPts val="0"/>
              </a:spcAft>
              <a:defRPr/>
            </a:pPr>
            <a:r>
              <a:rPr lang="en-US" b="1" dirty="0">
                <a:solidFill>
                  <a:srgbClr val="000066"/>
                </a:solidFill>
                <a:effectLst>
                  <a:outerShdw blurRad="38100" dist="38100" dir="2700000" algn="tl">
                    <a:srgbClr val="C0C0C0"/>
                  </a:outerShdw>
                </a:effectLst>
                <a:latin typeface="+mn-lt"/>
                <a:cs typeface="+mn-cs"/>
              </a:rPr>
              <a:t>WIS DCPC / WIGOS AMMC</a:t>
            </a:r>
            <a:r>
              <a:rPr lang="hr-HR" b="1" dirty="0">
                <a:solidFill>
                  <a:srgbClr val="000066"/>
                </a:solidFill>
                <a:effectLst>
                  <a:outerShdw blurRad="38100" dist="38100" dir="2700000" algn="tl">
                    <a:srgbClr val="C0C0C0"/>
                  </a:outerShdw>
                </a:effectLst>
                <a:latin typeface="+mn-lt"/>
                <a:cs typeface="+mn-cs"/>
              </a:rPr>
              <a:t> – </a:t>
            </a:r>
            <a:r>
              <a:rPr lang="hr-HR" b="1" dirty="0">
                <a:solidFill>
                  <a:srgbClr val="CC3300"/>
                </a:solidFill>
                <a:effectLst>
                  <a:outerShdw blurRad="38100" dist="38100" dir="2700000" algn="tl">
                    <a:srgbClr val="C0C0C0"/>
                  </a:outerShdw>
                </a:effectLst>
                <a:latin typeface="+mn-lt"/>
                <a:cs typeface="+mn-cs"/>
              </a:rPr>
              <a:t>Role</a:t>
            </a:r>
          </a:p>
        </p:txBody>
      </p:sp>
      <p:sp>
        <p:nvSpPr>
          <p:cNvPr id="2" name="TextBox 7"/>
          <p:cNvSpPr txBox="1">
            <a:spLocks noChangeArrowheads="1"/>
          </p:cNvSpPr>
          <p:nvPr/>
        </p:nvSpPr>
        <p:spPr bwMode="auto">
          <a:xfrm rot="10800000" flipH="1" flipV="1">
            <a:off x="684213" y="4799013"/>
            <a:ext cx="8135937" cy="1076325"/>
          </a:xfrm>
          <a:prstGeom prst="rect">
            <a:avLst/>
          </a:prstGeom>
          <a:noFill/>
          <a:ln w="9525">
            <a:noFill/>
            <a:miter lim="800000"/>
            <a:headEnd/>
            <a:tailEnd/>
          </a:ln>
        </p:spPr>
        <p:txBody>
          <a:bodyPr>
            <a:spAutoFit/>
          </a:bodyPr>
          <a:lstStyle/>
          <a:p>
            <a:pPr marL="723900" lvl="2" fontAlgn="auto">
              <a:spcBef>
                <a:spcPts val="0"/>
              </a:spcBef>
              <a:spcAft>
                <a:spcPts val="0"/>
              </a:spcAft>
              <a:buClr>
                <a:srgbClr val="CC3300"/>
              </a:buClr>
              <a:buFont typeface="Wingdings" pitchFamily="2" charset="2"/>
              <a:buChar char="ü"/>
              <a:defRPr/>
            </a:pPr>
            <a:r>
              <a:rPr lang="hr-HR" dirty="0">
                <a:solidFill>
                  <a:srgbClr val="000066"/>
                </a:solidFill>
                <a:effectLst>
                  <a:outerShdw blurRad="38100" dist="38100" dir="2700000" algn="tl">
                    <a:srgbClr val="C0C0C0"/>
                  </a:outerShdw>
                </a:effectLst>
                <a:latin typeface="Arial Narrow" pitchFamily="34" charset="0"/>
              </a:rPr>
              <a:t> </a:t>
            </a:r>
            <a:r>
              <a:rPr lang="hr-HR" dirty="0">
                <a:solidFill>
                  <a:srgbClr val="000066"/>
                </a:solidFill>
                <a:latin typeface="Arial Narrow" pitchFamily="34" charset="0"/>
              </a:rPr>
              <a:t>production of</a:t>
            </a:r>
            <a:r>
              <a:rPr lang="en-US" dirty="0">
                <a:solidFill>
                  <a:srgbClr val="000066"/>
                </a:solidFill>
                <a:latin typeface="Arial Narrow" pitchFamily="34" charset="0"/>
              </a:rPr>
              <a:t> </a:t>
            </a:r>
            <a:r>
              <a:rPr lang="en-US" b="1" dirty="0">
                <a:solidFill>
                  <a:srgbClr val="000066"/>
                </a:solidFill>
                <a:latin typeface="Arial Narrow" pitchFamily="34" charset="0"/>
              </a:rPr>
              <a:t>operational</a:t>
            </a:r>
            <a:r>
              <a:rPr lang="en-US" dirty="0">
                <a:solidFill>
                  <a:srgbClr val="000066"/>
                </a:solidFill>
                <a:latin typeface="Arial Narrow" pitchFamily="34" charset="0"/>
              </a:rPr>
              <a:t> marine/oceanographic </a:t>
            </a:r>
            <a:r>
              <a:rPr lang="en-US" b="1" dirty="0">
                <a:solidFill>
                  <a:srgbClr val="000066"/>
                </a:solidFill>
                <a:latin typeface="Arial Narrow" pitchFamily="34" charset="0"/>
              </a:rPr>
              <a:t>analyses</a:t>
            </a:r>
            <a:r>
              <a:rPr lang="en-US" dirty="0">
                <a:solidFill>
                  <a:srgbClr val="000066"/>
                </a:solidFill>
                <a:latin typeface="Arial Narrow" pitchFamily="34" charset="0"/>
              </a:rPr>
              <a:t> and  </a:t>
            </a:r>
            <a:r>
              <a:rPr lang="en-US" b="1" dirty="0" err="1">
                <a:solidFill>
                  <a:srgbClr val="000066"/>
                </a:solidFill>
                <a:latin typeface="Arial Narrow" pitchFamily="34" charset="0"/>
              </a:rPr>
              <a:t>forecastes</a:t>
            </a:r>
            <a:endParaRPr lang="hr-HR" b="1" dirty="0">
              <a:solidFill>
                <a:srgbClr val="000066"/>
              </a:solidFill>
              <a:latin typeface="Arial Narrow" pitchFamily="34" charset="0"/>
            </a:endParaRPr>
          </a:p>
          <a:p>
            <a:pPr marL="723900" lvl="2" fontAlgn="auto">
              <a:spcBef>
                <a:spcPts val="0"/>
              </a:spcBef>
              <a:spcAft>
                <a:spcPts val="0"/>
              </a:spcAft>
              <a:buClr>
                <a:srgbClr val="CC3300"/>
              </a:buClr>
              <a:buFont typeface="Wingdings" pitchFamily="2" charset="2"/>
              <a:buNone/>
              <a:defRPr/>
            </a:pPr>
            <a:endParaRPr lang="hr-HR" sz="500" dirty="0">
              <a:solidFill>
                <a:srgbClr val="000066"/>
              </a:solidFill>
              <a:latin typeface="Arial Narrow" pitchFamily="34" charset="0"/>
            </a:endParaRPr>
          </a:p>
          <a:p>
            <a:pPr marL="723900" lvl="2" fontAlgn="auto">
              <a:spcBef>
                <a:spcPts val="0"/>
              </a:spcBef>
              <a:spcAft>
                <a:spcPts val="0"/>
              </a:spcAft>
              <a:buClr>
                <a:srgbClr val="CC3300"/>
              </a:buClr>
              <a:buFont typeface="Wingdings" pitchFamily="2" charset="2"/>
              <a:buChar char="ü"/>
              <a:defRPr/>
            </a:pPr>
            <a:r>
              <a:rPr lang="hr-HR" dirty="0">
                <a:solidFill>
                  <a:srgbClr val="000066"/>
                </a:solidFill>
                <a:latin typeface="Arial Narrow" pitchFamily="34" charset="0"/>
              </a:rPr>
              <a:t> provision of</a:t>
            </a:r>
            <a:r>
              <a:rPr lang="en-US" dirty="0">
                <a:solidFill>
                  <a:srgbClr val="000066"/>
                </a:solidFill>
                <a:latin typeface="Arial Narrow" pitchFamily="34" charset="0"/>
              </a:rPr>
              <a:t> </a:t>
            </a:r>
            <a:r>
              <a:rPr lang="en-US" b="1" dirty="0">
                <a:solidFill>
                  <a:srgbClr val="000066"/>
                </a:solidFill>
                <a:latin typeface="Arial Narrow" pitchFamily="34" charset="0"/>
              </a:rPr>
              <a:t>warning</a:t>
            </a:r>
            <a:r>
              <a:rPr lang="en-US" dirty="0">
                <a:solidFill>
                  <a:srgbClr val="000066"/>
                </a:solidFill>
                <a:latin typeface="Arial Narrow" pitchFamily="34" charset="0"/>
              </a:rPr>
              <a:t> </a:t>
            </a:r>
            <a:r>
              <a:rPr lang="en-US" b="1" dirty="0">
                <a:solidFill>
                  <a:srgbClr val="000066"/>
                </a:solidFill>
                <a:latin typeface="Arial Narrow" pitchFamily="34" charset="0"/>
              </a:rPr>
              <a:t>services </a:t>
            </a:r>
            <a:r>
              <a:rPr lang="en-US" dirty="0">
                <a:solidFill>
                  <a:srgbClr val="000066"/>
                </a:solidFill>
                <a:latin typeface="Arial Narrow" pitchFamily="34" charset="0"/>
              </a:rPr>
              <a:t>according to WMO and JCOMM standards</a:t>
            </a:r>
            <a:endParaRPr lang="hr-HR" dirty="0">
              <a:solidFill>
                <a:srgbClr val="000066"/>
              </a:solidFill>
              <a:latin typeface="Arial Narrow" pitchFamily="34" charset="0"/>
            </a:endParaRPr>
          </a:p>
          <a:p>
            <a:pPr marL="723900" lvl="2" fontAlgn="auto">
              <a:spcBef>
                <a:spcPts val="0"/>
              </a:spcBef>
              <a:spcAft>
                <a:spcPts val="0"/>
              </a:spcAft>
              <a:buClr>
                <a:srgbClr val="CC3300"/>
              </a:buClr>
              <a:buFont typeface="Wingdings" pitchFamily="2" charset="2"/>
              <a:buNone/>
              <a:defRPr/>
            </a:pPr>
            <a:endParaRPr lang="en-US" sz="500" b="1" dirty="0">
              <a:solidFill>
                <a:srgbClr val="000066"/>
              </a:solidFill>
              <a:latin typeface="Arial Narrow" pitchFamily="34" charset="0"/>
            </a:endParaRPr>
          </a:p>
          <a:p>
            <a:pPr marL="723900" lvl="2" fontAlgn="auto">
              <a:spcBef>
                <a:spcPts val="0"/>
              </a:spcBef>
              <a:spcAft>
                <a:spcPts val="0"/>
              </a:spcAft>
              <a:buClr>
                <a:srgbClr val="CC3300"/>
              </a:buClr>
              <a:buFont typeface="Wingdings" pitchFamily="2" charset="2"/>
              <a:buChar char="ü"/>
              <a:defRPr/>
            </a:pPr>
            <a:r>
              <a:rPr lang="hr-HR" dirty="0">
                <a:solidFill>
                  <a:srgbClr val="000066"/>
                </a:solidFill>
                <a:latin typeface="Arial Narrow" pitchFamily="34" charset="0"/>
              </a:rPr>
              <a:t> </a:t>
            </a:r>
            <a:r>
              <a:rPr lang="en-US" dirty="0">
                <a:solidFill>
                  <a:srgbClr val="000066"/>
                </a:solidFill>
                <a:latin typeface="Arial Narrow" pitchFamily="34" charset="0"/>
              </a:rPr>
              <a:t>deliver</a:t>
            </a:r>
            <a:r>
              <a:rPr lang="hr-HR" dirty="0">
                <a:solidFill>
                  <a:srgbClr val="000066"/>
                </a:solidFill>
                <a:latin typeface="Arial Narrow" pitchFamily="34" charset="0"/>
              </a:rPr>
              <a:t>y</a:t>
            </a:r>
            <a:r>
              <a:rPr lang="en-US" dirty="0">
                <a:solidFill>
                  <a:srgbClr val="000066"/>
                </a:solidFill>
                <a:latin typeface="Arial Narrow" pitchFamily="34" charset="0"/>
              </a:rPr>
              <a:t> </a:t>
            </a:r>
            <a:r>
              <a:rPr lang="en-US" b="1" dirty="0">
                <a:solidFill>
                  <a:srgbClr val="000066"/>
                </a:solidFill>
                <a:latin typeface="Arial Narrow" pitchFamily="34" charset="0"/>
              </a:rPr>
              <a:t>climate</a:t>
            </a:r>
            <a:r>
              <a:rPr lang="en-US" dirty="0">
                <a:solidFill>
                  <a:srgbClr val="000066"/>
                </a:solidFill>
                <a:latin typeface="Arial Narrow" pitchFamily="34" charset="0"/>
              </a:rPr>
              <a:t> </a:t>
            </a:r>
            <a:r>
              <a:rPr lang="en-US" b="1" dirty="0">
                <a:solidFill>
                  <a:srgbClr val="000066"/>
                </a:solidFill>
                <a:latin typeface="Arial Narrow" pitchFamily="34" charset="0"/>
              </a:rPr>
              <a:t>services </a:t>
            </a:r>
            <a:r>
              <a:rPr lang="en-US" dirty="0">
                <a:solidFill>
                  <a:srgbClr val="000066"/>
                </a:solidFill>
                <a:latin typeface="Arial Narrow" pitchFamily="34" charset="0"/>
              </a:rPr>
              <a:t>related to marine atmosphere, coastal and deep sea</a:t>
            </a:r>
            <a:endParaRPr lang="en-GB" dirty="0">
              <a:solidFill>
                <a:srgbClr val="000066"/>
              </a:solidFill>
              <a:latin typeface="Arial Narrow" pitchFamily="34" charset="0"/>
            </a:endParaRPr>
          </a:p>
        </p:txBody>
      </p:sp>
    </p:spTree>
    <p:extLst>
      <p:ext uri="{BB962C8B-B14F-4D97-AF65-F5344CB8AC3E}">
        <p14:creationId xmlns:p14="http://schemas.microsoft.com/office/powerpoint/2010/main" val="2125574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randombar(horizontal)">
                                      <p:cBhvr>
                                        <p:cTn id="7" dur="500"/>
                                        <p:tgtEl>
                                          <p:spTgt spid="3077">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animEffect transition="in" filter="randombar(horizontal)">
                                      <p:cBhvr>
                                        <p:cTn id="11" dur="500"/>
                                        <p:tgtEl>
                                          <p:spTgt spid="3077">
                                            <p:txEl>
                                              <p:pRg st="2" end="2"/>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77">
                                            <p:txEl>
                                              <p:pRg st="3" end="3"/>
                                            </p:txEl>
                                          </p:spTgt>
                                        </p:tgtEl>
                                        <p:attrNameLst>
                                          <p:attrName>style.visibility</p:attrName>
                                        </p:attrNameLst>
                                      </p:cBhvr>
                                      <p:to>
                                        <p:strVal val="visible"/>
                                      </p:to>
                                    </p:set>
                                    <p:animEffect transition="in" filter="randombar(horizontal)">
                                      <p:cBhvr>
                                        <p:cTn id="14" dur="500"/>
                                        <p:tgtEl>
                                          <p:spTgt spid="3077">
                                            <p:txEl>
                                              <p:pRg st="3" end="3"/>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animEffect transition="in" filter="randombar(horizontal)">
                                      <p:cBhvr>
                                        <p:cTn id="17" dur="500"/>
                                        <p:tgtEl>
                                          <p:spTgt spid="307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77">
                                            <p:txEl>
                                              <p:pRg st="7" end="7"/>
                                            </p:txEl>
                                          </p:spTgt>
                                        </p:tgtEl>
                                        <p:attrNameLst>
                                          <p:attrName>style.visibility</p:attrName>
                                        </p:attrNameLst>
                                      </p:cBhvr>
                                      <p:to>
                                        <p:strVal val="visible"/>
                                      </p:to>
                                    </p:set>
                                    <p:animEffect transition="in" filter="randombar(horizontal)">
                                      <p:cBhvr>
                                        <p:cTn id="22" dur="500"/>
                                        <p:tgtEl>
                                          <p:spTgt spid="307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77">
                                            <p:txEl>
                                              <p:pRg st="8" end="8"/>
                                            </p:txEl>
                                          </p:spTgt>
                                        </p:tgtEl>
                                        <p:attrNameLst>
                                          <p:attrName>style.visibility</p:attrName>
                                        </p:attrNameLst>
                                      </p:cBhvr>
                                      <p:to>
                                        <p:strVal val="visible"/>
                                      </p:to>
                                    </p:set>
                                    <p:animEffect transition="in" filter="randombar(horizontal)">
                                      <p:cBhvr>
                                        <p:cTn id="27" dur="500"/>
                                        <p:tgtEl>
                                          <p:spTgt spid="3077">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2" dur="500"/>
                                        <p:tgtEl>
                                          <p:spTgt spid="2">
                                            <p:txEl>
                                              <p:pRg st="0" end="0"/>
                                            </p:txEl>
                                          </p:spTgt>
                                        </p:tgtEl>
                                      </p:cBhvr>
                                    </p:animEffect>
                                  </p:childTnLst>
                                </p:cTn>
                              </p:par>
                            </p:childTnLst>
                          </p:cTn>
                        </p:par>
                        <p:par>
                          <p:cTn id="33" fill="hold" nodeType="afterGroup">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6" dur="500"/>
                                        <p:tgtEl>
                                          <p:spTgt spid="2">
                                            <p:txEl>
                                              <p:pRg st="2" end="2"/>
                                            </p:txEl>
                                          </p:spTgt>
                                        </p:tgtEl>
                                      </p:cBhvr>
                                    </p:animEffect>
                                  </p:childTnLst>
                                </p:cTn>
                              </p:par>
                            </p:childTnLst>
                          </p:cTn>
                        </p:par>
                        <p:par>
                          <p:cTn id="37" fill="hold" nodeType="afterGroup">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8"/>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sr-Latn-RS" smtClean="0">
              <a:solidFill>
                <a:srgbClr val="898989"/>
              </a:solidFill>
              <a:latin typeface="Calibri" pitchFamily="34" charset="0"/>
            </a:endParaRPr>
          </a:p>
        </p:txBody>
      </p:sp>
      <p:sp>
        <p:nvSpPr>
          <p:cNvPr id="27651" name="Rectangle 9"/>
          <p:cNvSpPr>
            <a:spLocks noChangeArrowheads="1"/>
          </p:cNvSpPr>
          <p:nvPr/>
        </p:nvSpPr>
        <p:spPr bwMode="auto">
          <a:xfrm>
            <a:off x="-33338" y="89693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r-HR" altLang="sr-Latn-RS">
              <a:latin typeface="Calibri" pitchFamily="34" charset="0"/>
            </a:endParaRPr>
          </a:p>
        </p:txBody>
      </p:sp>
      <p:sp>
        <p:nvSpPr>
          <p:cNvPr id="424970" name="Rectangle 10"/>
          <p:cNvSpPr>
            <a:spLocks noChangeArrowheads="1"/>
          </p:cNvSpPr>
          <p:nvPr/>
        </p:nvSpPr>
        <p:spPr bwMode="auto">
          <a:xfrm>
            <a:off x="3276600" y="765175"/>
            <a:ext cx="2889250" cy="465138"/>
          </a:xfrm>
          <a:prstGeom prst="rect">
            <a:avLst/>
          </a:prstGeom>
          <a:noFill/>
          <a:ln w="9525">
            <a:noFill/>
            <a:miter lim="800000"/>
            <a:headEnd/>
            <a:tailEnd/>
          </a:ln>
          <a:effectLst/>
        </p:spPr>
        <p:txBody>
          <a:bodyPr wrap="none" tIns="152352" bIns="38088" anchor="ctr">
            <a:spAutoFit/>
          </a:bodyPr>
          <a:lstStyle/>
          <a:p>
            <a:pPr algn="ctr" fontAlgn="auto">
              <a:spcBef>
                <a:spcPts val="0"/>
              </a:spcBef>
              <a:spcAft>
                <a:spcPts val="0"/>
              </a:spcAft>
              <a:defRPr/>
            </a:pPr>
            <a:r>
              <a:rPr lang="en-GB" b="1">
                <a:solidFill>
                  <a:srgbClr val="CC3300"/>
                </a:solidFill>
                <a:effectLst>
                  <a:outerShdw blurRad="38100" dist="38100" dir="2700000" algn="tl">
                    <a:srgbClr val="C0C0C0"/>
                  </a:outerShdw>
                </a:effectLst>
                <a:latin typeface="+mn-lt"/>
                <a:ea typeface="Malgun Gothic" pitchFamily="34" charset="-127"/>
              </a:rPr>
              <a:t>WIS DCPC </a:t>
            </a:r>
            <a:r>
              <a:rPr lang="hr-HR" b="1">
                <a:solidFill>
                  <a:srgbClr val="CC3300"/>
                </a:solidFill>
                <a:effectLst>
                  <a:outerShdw blurRad="38100" dist="38100" dir="2700000" algn="tl">
                    <a:srgbClr val="C0C0C0"/>
                  </a:outerShdw>
                </a:effectLst>
                <a:latin typeface="+mn-lt"/>
                <a:ea typeface="Malgun Gothic" pitchFamily="34" charset="-127"/>
              </a:rPr>
              <a:t>CANDIDATES</a:t>
            </a:r>
            <a:endParaRPr lang="en-GB" b="1">
              <a:solidFill>
                <a:srgbClr val="CC3300"/>
              </a:solidFill>
              <a:effectLst>
                <a:outerShdw blurRad="38100" dist="38100" dir="2700000" algn="tl">
                  <a:srgbClr val="C0C0C0"/>
                </a:outerShdw>
              </a:effectLst>
              <a:latin typeface="+mn-lt"/>
              <a:ea typeface="Malgun Gothic" pitchFamily="34" charset="-127"/>
            </a:endParaRPr>
          </a:p>
        </p:txBody>
      </p:sp>
      <p:graphicFrame>
        <p:nvGraphicFramePr>
          <p:cNvPr id="425339" name="Group 379"/>
          <p:cNvGraphicFramePr>
            <a:graphicFrameLocks noGrp="1"/>
          </p:cNvGraphicFramePr>
          <p:nvPr/>
        </p:nvGraphicFramePr>
        <p:xfrm>
          <a:off x="903288" y="1916113"/>
          <a:ext cx="8205787" cy="4359272"/>
        </p:xfrm>
        <a:graphic>
          <a:graphicData uri="http://schemas.openxmlformats.org/drawingml/2006/table">
            <a:tbl>
              <a:tblPr/>
              <a:tblGrid>
                <a:gridCol w="1436687"/>
                <a:gridCol w="1368425"/>
                <a:gridCol w="1512888"/>
                <a:gridCol w="1439862"/>
                <a:gridCol w="1223963"/>
                <a:gridCol w="1223962"/>
              </a:tblGrid>
              <a:tr h="5029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t>Member or Organization and Centre</a:t>
                      </a:r>
                      <a:endParaRPr kumimoji="0" lang="en-GB" sz="1800" b="0" i="0" u="none" strike="noStrike" cap="none" normalizeH="0" baseline="0" dirty="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t>Associated Technical </a:t>
                      </a:r>
                      <a:b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br>
                      <a: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t>Commission or Constituent Body</a:t>
                      </a:r>
                      <a:endParaRPr kumimoji="0" lang="en-GB" sz="1800" b="0"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t>Centre’s Principal</a:t>
                      </a:r>
                      <a:b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br>
                      <a: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t>Function</a:t>
                      </a:r>
                      <a:endParaRPr kumimoji="0" lang="en-GB" sz="1800" b="0"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t>Proposed Principal Associated GISC</a:t>
                      </a:r>
                      <a:endParaRPr kumimoji="0" lang="en-GB" sz="1800" b="0"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t>Congress Designation</a:t>
                      </a:r>
                      <a:endParaRPr kumimoji="0" lang="en-GB" sz="1800" b="0"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rPr>
                        <a:t>Endorsed by CBS</a:t>
                      </a:r>
                      <a:endParaRPr kumimoji="0" lang="en-GB" sz="1800" b="0" i="0" u="none" strike="noStrike" cap="none" normalizeH="0" baseline="0" smtClean="0">
                        <a:ln>
                          <a:noFill/>
                        </a:ln>
                        <a:solidFill>
                          <a:srgbClr val="000066"/>
                        </a:solidFill>
                        <a:effectLst>
                          <a:outerShdw blurRad="38100" dist="38100" dir="2700000" algn="tl">
                            <a:srgbClr val="C0C0C0"/>
                          </a:outerShdw>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Australia (Melbourne)</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JCOMM</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Tsunami Warning Service</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Melbourne</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 (Conditional)</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Under Review with GISC Melbourne</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3300"/>
                          </a:solidFill>
                          <a:effectLst/>
                          <a:latin typeface="Arial" charset="0"/>
                          <a:ea typeface="Times New Roman" pitchFamily="18" charset="0"/>
                          <a:cs typeface="Arial" charset="0"/>
                        </a:rPr>
                        <a:t>Croatia (Zagreb)</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3300"/>
                          </a:solidFill>
                          <a:effectLst/>
                          <a:latin typeface="Arial" charset="0"/>
                          <a:ea typeface="Times New Roman" pitchFamily="18" charset="0"/>
                          <a:cs typeface="Arial" charset="0"/>
                        </a:rPr>
                        <a:t>JCOMM</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3300"/>
                          </a:solidFill>
                          <a:effectLst/>
                          <a:latin typeface="Arial" charset="0"/>
                          <a:ea typeface="Times New Roman" pitchFamily="18" charset="0"/>
                          <a:cs typeface="Arial" charset="0"/>
                        </a:rPr>
                        <a:t>Marine Meteorological Centre</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3300"/>
                          </a:solidFill>
                          <a:effectLst/>
                          <a:latin typeface="Arial" charset="0"/>
                          <a:ea typeface="Times New Roman" pitchFamily="18" charset="0"/>
                          <a:cs typeface="Arial" charset="0"/>
                        </a:rPr>
                        <a:t>WE-VGISC (Offenbach)</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3300"/>
                          </a:solidFill>
                          <a:effectLst/>
                          <a:latin typeface="Arial" charset="0"/>
                          <a:ea typeface="Times New Roman" pitchFamily="18" charset="0"/>
                          <a:cs typeface="Arial" charset="0"/>
                        </a:rPr>
                        <a:t>Yes (Conditional)</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3300"/>
                          </a:solidFill>
                          <a:effectLst/>
                          <a:latin typeface="Arial" charset="0"/>
                          <a:ea typeface="Times New Roman" pitchFamily="18" charset="0"/>
                          <a:cs typeface="Arial" charset="0"/>
                        </a:rPr>
                        <a:t>Under review by ET-GDDP</a:t>
                      </a:r>
                      <a:endParaRPr kumimoji="0" lang="en-GB"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286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Germany (Hamburg)</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JCOMM</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66"/>
                          </a:solidFill>
                          <a:effectLst/>
                          <a:latin typeface="Arial" charset="0"/>
                          <a:ea typeface="Times New Roman" pitchFamily="18" charset="0"/>
                          <a:cs typeface="Arial" charset="0"/>
                        </a:rPr>
                        <a:t>Global Collection Centre</a:t>
                      </a:r>
                      <a:endParaRPr kumimoji="0" lang="en-GB"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WE-VGISC (Offenbach)</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Qatar</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JCOMM</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Qatar Meteorological Department DCPC and Gulf Marine Center</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rgbClr val="000066"/>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No</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No</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Russian Federation (Obninsk)</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JCOMM</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NODC and GDC</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Moscow</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 (Conditional)</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Not submitted to ET-GDDP</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United Kingdom of Great Britain and Northern Ireland (Exeter)</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JCOMM</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Marine Observations Centre</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66"/>
                          </a:solidFill>
                          <a:effectLst/>
                          <a:latin typeface="Arial" charset="0"/>
                          <a:ea typeface="Times New Roman" pitchFamily="18" charset="0"/>
                          <a:cs typeface="Arial" charset="0"/>
                        </a:rPr>
                        <a:t>WE-VGISC </a:t>
                      </a:r>
                      <a:br>
                        <a:rPr kumimoji="0" lang="en-GB" sz="900" b="0" i="0" u="none" strike="noStrike" cap="none" normalizeH="0" baseline="0" dirty="0" smtClean="0">
                          <a:ln>
                            <a:noFill/>
                          </a:ln>
                          <a:solidFill>
                            <a:srgbClr val="000066"/>
                          </a:solidFill>
                          <a:effectLst/>
                          <a:latin typeface="Arial" charset="0"/>
                          <a:ea typeface="Times New Roman" pitchFamily="18" charset="0"/>
                          <a:cs typeface="Arial" charset="0"/>
                        </a:rPr>
                      </a:br>
                      <a:r>
                        <a:rPr kumimoji="0" lang="en-GB" sz="900" b="0" i="0" u="none" strike="noStrike" cap="none" normalizeH="0" baseline="0" dirty="0" smtClean="0">
                          <a:ln>
                            <a:noFill/>
                          </a:ln>
                          <a:solidFill>
                            <a:srgbClr val="000066"/>
                          </a:solidFill>
                          <a:effectLst/>
                          <a:latin typeface="Arial" charset="0"/>
                          <a:ea typeface="Times New Roman" pitchFamily="18" charset="0"/>
                          <a:cs typeface="Arial" charset="0"/>
                        </a:rPr>
                        <a:t>Exeter</a:t>
                      </a:r>
                      <a:endParaRPr kumimoji="0" lang="en-GB" sz="1800" b="0" i="0" u="none" strike="noStrike" cap="none" normalizeH="0" baseline="0" dirty="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United Kingdom of Great Britain and Northern Ireland (Exeter)</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JCOMM</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Specialized Ocean and Wave Centre</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WE-VGISC </a:t>
                      </a:r>
                      <a:b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b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Exeter</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United States of America (Ashville)</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CCl</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GOSIC</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Washington</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 (Conditional)</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Not submitted to ET-GDDP</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United States of America (Washington)</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JCOMM</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NODC</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Washington</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Yes (Conditional)</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rgbClr val="000066"/>
                          </a:solidFill>
                          <a:effectLst/>
                          <a:latin typeface="Arial" charset="0"/>
                          <a:ea typeface="Times New Roman" pitchFamily="18" charset="0"/>
                          <a:cs typeface="Arial" charset="0"/>
                        </a:rPr>
                        <a:t>Not submitted to ET-GDDP</a:t>
                      </a:r>
                      <a:endParaRPr kumimoji="0" lang="en-GB" sz="1800" b="0" i="0" u="none" strike="noStrike" cap="none" normalizeH="0" baseline="0" smtClean="0">
                        <a:ln>
                          <a:noFill/>
                        </a:ln>
                        <a:solidFill>
                          <a:srgbClr val="000066"/>
                        </a:solidFill>
                        <a:effectLst/>
                        <a:latin typeface="Arial" charset="0"/>
                        <a:ea typeface="Times New Roman" pitchFamily="18" charset="0"/>
                        <a:cs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24968" name="WordArt 8"/>
          <p:cNvSpPr>
            <a:spLocks noChangeArrowheads="1" noChangeShapeType="1" noTextEdit="1"/>
          </p:cNvSpPr>
          <p:nvPr/>
        </p:nvSpPr>
        <p:spPr bwMode="auto">
          <a:xfrm rot="-1308926">
            <a:off x="1048334" y="4401972"/>
            <a:ext cx="6969135" cy="638175"/>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a:r>
              <a:rPr lang="en-US" sz="3600" b="1" kern="10" dirty="0" smtClean="0">
                <a:ln w="9525">
                  <a:solidFill>
                    <a:srgbClr val="000000"/>
                  </a:solidFill>
                  <a:round/>
                  <a:headEnd/>
                  <a:tailEnd/>
                </a:ln>
                <a:noFill/>
                <a:latin typeface="Arial Black"/>
              </a:rPr>
              <a:t>APPROVED</a:t>
            </a:r>
            <a:r>
              <a:rPr lang="hr-HR" sz="3600" b="1" kern="10" dirty="0" smtClean="0">
                <a:ln w="9525">
                  <a:solidFill>
                    <a:srgbClr val="000000"/>
                  </a:solidFill>
                  <a:round/>
                  <a:headEnd/>
                  <a:tailEnd/>
                </a:ln>
                <a:noFill/>
                <a:latin typeface="Arial Black"/>
              </a:rPr>
              <a:t> during WMO CBS congres September 2014</a:t>
            </a:r>
            <a:endParaRPr lang="en-US" sz="3600" b="1" kern="10" dirty="0">
              <a:ln w="9525">
                <a:solidFill>
                  <a:srgbClr val="000000"/>
                </a:solidFill>
                <a:round/>
                <a:headEnd/>
                <a:tailEnd/>
              </a:ln>
              <a:noFill/>
              <a:latin typeface="Arial Black"/>
            </a:endParaRPr>
          </a:p>
        </p:txBody>
      </p:sp>
      <p:pic>
        <p:nvPicPr>
          <p:cNvPr id="425386" name="Picture 426" descr="jco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1412875"/>
            <a:ext cx="1873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389" name="Rectangle 429"/>
          <p:cNvSpPr>
            <a:spLocks noChangeArrowheads="1"/>
          </p:cNvSpPr>
          <p:nvPr/>
        </p:nvSpPr>
        <p:spPr bwMode="auto">
          <a:xfrm>
            <a:off x="1908175" y="476250"/>
            <a:ext cx="5688013" cy="396875"/>
          </a:xfrm>
          <a:prstGeom prst="rect">
            <a:avLst/>
          </a:prstGeom>
          <a:solidFill>
            <a:srgbClr val="FFFFFF"/>
          </a:solidFill>
          <a:ln w="9525">
            <a:noFill/>
            <a:miter lim="800000"/>
            <a:headEnd/>
            <a:tailEnd/>
          </a:ln>
          <a:effectLst/>
        </p:spPr>
        <p:txBody>
          <a:bodyPr>
            <a:spAutoFit/>
          </a:bodyPr>
          <a:lstStyle/>
          <a:p>
            <a:pPr algn="ctr" fontAlgn="auto">
              <a:spcBef>
                <a:spcPts val="0"/>
              </a:spcBef>
              <a:spcAft>
                <a:spcPts val="0"/>
              </a:spcAft>
              <a:defRPr/>
            </a:pPr>
            <a:r>
              <a:rPr lang="en-US" b="1">
                <a:solidFill>
                  <a:srgbClr val="000066"/>
                </a:solidFill>
                <a:effectLst>
                  <a:outerShdw blurRad="38100" dist="38100" dir="2700000" algn="tl">
                    <a:srgbClr val="C0C0C0"/>
                  </a:outerShdw>
                </a:effectLst>
                <a:latin typeface="+mn-lt"/>
                <a:cs typeface="+mn-cs"/>
              </a:rPr>
              <a:t>WIS DCPC / WIGOS AMMC</a:t>
            </a:r>
            <a:r>
              <a:rPr lang="hr-HR" b="1">
                <a:solidFill>
                  <a:srgbClr val="000066"/>
                </a:solidFill>
                <a:effectLst>
                  <a:outerShdw blurRad="38100" dist="38100" dir="2700000" algn="tl">
                    <a:srgbClr val="C0C0C0"/>
                  </a:outerShdw>
                </a:effectLst>
                <a:latin typeface="+mn-lt"/>
                <a:cs typeface="+mn-cs"/>
              </a:rPr>
              <a:t> – </a:t>
            </a:r>
            <a:r>
              <a:rPr lang="hr-HR" b="1">
                <a:solidFill>
                  <a:srgbClr val="CC3300"/>
                </a:solidFill>
                <a:effectLst>
                  <a:outerShdw blurRad="38100" dist="38100" dir="2700000" algn="tl">
                    <a:srgbClr val="C0C0C0"/>
                  </a:outerShdw>
                </a:effectLst>
                <a:latin typeface="+mn-lt"/>
                <a:cs typeface="+mn-cs"/>
              </a:rPr>
              <a:t>Status</a:t>
            </a:r>
          </a:p>
        </p:txBody>
      </p:sp>
      <p:sp>
        <p:nvSpPr>
          <p:cNvPr id="425390" name="AutoShape 430"/>
          <p:cNvSpPr>
            <a:spLocks noChangeArrowheads="1"/>
          </p:cNvSpPr>
          <p:nvPr/>
        </p:nvSpPr>
        <p:spPr bwMode="auto">
          <a:xfrm>
            <a:off x="684213" y="1341438"/>
            <a:ext cx="2232025" cy="360362"/>
          </a:xfrm>
          <a:prstGeom prst="foldedCorner">
            <a:avLst>
              <a:gd name="adj" fmla="val 12500"/>
            </a:avLst>
          </a:prstGeom>
          <a:solidFill>
            <a:srgbClr val="FFFF99"/>
          </a:solidFill>
          <a:ln w="9525">
            <a:solidFill>
              <a:srgbClr val="800000"/>
            </a:solidFill>
            <a:round/>
            <a:headEnd/>
            <a:tailEnd/>
          </a:ln>
          <a:effectLst/>
        </p:spPr>
        <p:txBody>
          <a:bodyPr wrap="none" anchor="ctr"/>
          <a:lstStyle/>
          <a:p>
            <a:pPr fontAlgn="auto">
              <a:spcBef>
                <a:spcPts val="0"/>
              </a:spcBef>
              <a:spcAft>
                <a:spcPts val="0"/>
              </a:spcAft>
              <a:defRPr/>
            </a:pPr>
            <a:r>
              <a:rPr lang="hr-HR" b="1">
                <a:solidFill>
                  <a:schemeClr val="tx2"/>
                </a:solidFill>
                <a:effectLst>
                  <a:outerShdw blurRad="38100" dist="38100" dir="2700000" algn="tl">
                    <a:srgbClr val="FFFFFF"/>
                  </a:outerShdw>
                </a:effectLst>
                <a:latin typeface="Verdana" pitchFamily="34" charset="0"/>
                <a:cs typeface="+mn-cs"/>
              </a:rPr>
              <a:t>Current status</a:t>
            </a:r>
          </a:p>
        </p:txBody>
      </p:sp>
    </p:spTree>
    <p:extLst>
      <p:ext uri="{BB962C8B-B14F-4D97-AF65-F5344CB8AC3E}">
        <p14:creationId xmlns:p14="http://schemas.microsoft.com/office/powerpoint/2010/main" val="31021174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25389"/>
                                        </p:tgtEl>
                                        <p:attrNameLst>
                                          <p:attrName>style.visibility</p:attrName>
                                        </p:attrNameLst>
                                      </p:cBhvr>
                                      <p:to>
                                        <p:strVal val="visible"/>
                                      </p:to>
                                    </p:set>
                                    <p:animEffect transition="in" filter="strips(downRight)">
                                      <p:cBhvr>
                                        <p:cTn id="7" dur="500"/>
                                        <p:tgtEl>
                                          <p:spTgt spid="42538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24970"/>
                                        </p:tgtEl>
                                        <p:attrNameLst>
                                          <p:attrName>style.visibility</p:attrName>
                                        </p:attrNameLst>
                                      </p:cBhvr>
                                      <p:to>
                                        <p:strVal val="visible"/>
                                      </p:to>
                                    </p:set>
                                    <p:animEffect transition="in" filter="randombar(horizontal)">
                                      <p:cBhvr>
                                        <p:cTn id="11" dur="500"/>
                                        <p:tgtEl>
                                          <p:spTgt spid="42497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25390"/>
                                        </p:tgtEl>
                                        <p:attrNameLst>
                                          <p:attrName>style.visibility</p:attrName>
                                        </p:attrNameLst>
                                      </p:cBhvr>
                                      <p:to>
                                        <p:strVal val="visible"/>
                                      </p:to>
                                    </p:set>
                                    <p:animEffect transition="in" filter="dissolve">
                                      <p:cBhvr>
                                        <p:cTn id="15" dur="500"/>
                                        <p:tgtEl>
                                          <p:spTgt spid="425390"/>
                                        </p:tgtEl>
                                      </p:cBhvr>
                                    </p:animEffect>
                                  </p:childTnLst>
                                </p:cTn>
                              </p:par>
                              <p:par>
                                <p:cTn id="16" presetID="9" presetClass="entr" presetSubtype="0" fill="hold" nodeType="withEffect">
                                  <p:stCondLst>
                                    <p:cond delay="0"/>
                                  </p:stCondLst>
                                  <p:childTnLst>
                                    <p:set>
                                      <p:cBhvr>
                                        <p:cTn id="17" dur="1" fill="hold">
                                          <p:stCondLst>
                                            <p:cond delay="0"/>
                                          </p:stCondLst>
                                        </p:cTn>
                                        <p:tgtEl>
                                          <p:spTgt spid="425386"/>
                                        </p:tgtEl>
                                        <p:attrNameLst>
                                          <p:attrName>style.visibility</p:attrName>
                                        </p:attrNameLst>
                                      </p:cBhvr>
                                      <p:to>
                                        <p:strVal val="visible"/>
                                      </p:to>
                                    </p:set>
                                    <p:animEffect transition="in" filter="dissolve">
                                      <p:cBhvr>
                                        <p:cTn id="18" dur="500"/>
                                        <p:tgtEl>
                                          <p:spTgt spid="425386"/>
                                        </p:tgtEl>
                                      </p:cBhvr>
                                    </p:animEffect>
                                  </p:childTnLst>
                                </p:cTn>
                              </p:par>
                            </p:childTnLst>
                          </p:cTn>
                        </p:par>
                        <p:par>
                          <p:cTn id="19" fill="hold" nodeType="afterGroup">
                            <p:stCondLst>
                              <p:cond delay="1500"/>
                            </p:stCondLst>
                            <p:childTnLst>
                              <p:par>
                                <p:cTn id="20" presetID="9" presetClass="entr" presetSubtype="0" fill="hold" nodeType="afterEffect">
                                  <p:stCondLst>
                                    <p:cond delay="0"/>
                                  </p:stCondLst>
                                  <p:childTnLst>
                                    <p:set>
                                      <p:cBhvr>
                                        <p:cTn id="21" dur="1" fill="hold">
                                          <p:stCondLst>
                                            <p:cond delay="0"/>
                                          </p:stCondLst>
                                        </p:cTn>
                                        <p:tgtEl>
                                          <p:spTgt spid="425339"/>
                                        </p:tgtEl>
                                        <p:attrNameLst>
                                          <p:attrName>style.visibility</p:attrName>
                                        </p:attrNameLst>
                                      </p:cBhvr>
                                      <p:to>
                                        <p:strVal val="visible"/>
                                      </p:to>
                                    </p:set>
                                    <p:animEffect transition="in" filter="dissolve">
                                      <p:cBhvr>
                                        <p:cTn id="22" dur="500"/>
                                        <p:tgtEl>
                                          <p:spTgt spid="425339"/>
                                        </p:tgtEl>
                                      </p:cBhvr>
                                    </p:animEffect>
                                  </p:childTnLst>
                                </p:cTn>
                              </p:par>
                            </p:childTnLst>
                          </p:cTn>
                        </p:par>
                        <p:par>
                          <p:cTn id="23" fill="hold" nodeType="afterGroup">
                            <p:stCondLst>
                              <p:cond delay="2000"/>
                            </p:stCondLst>
                            <p:childTnLst>
                              <p:par>
                                <p:cTn id="24" presetID="23" presetClass="entr" presetSubtype="32" fill="hold" grpId="0" nodeType="afterEffect">
                                  <p:stCondLst>
                                    <p:cond delay="0"/>
                                  </p:stCondLst>
                                  <p:childTnLst>
                                    <p:set>
                                      <p:cBhvr>
                                        <p:cTn id="25" dur="1" fill="hold">
                                          <p:stCondLst>
                                            <p:cond delay="0"/>
                                          </p:stCondLst>
                                        </p:cTn>
                                        <p:tgtEl>
                                          <p:spTgt spid="424968"/>
                                        </p:tgtEl>
                                        <p:attrNameLst>
                                          <p:attrName>style.visibility</p:attrName>
                                        </p:attrNameLst>
                                      </p:cBhvr>
                                      <p:to>
                                        <p:strVal val="visible"/>
                                      </p:to>
                                    </p:set>
                                    <p:anim calcmode="lin" valueType="num">
                                      <p:cBhvr>
                                        <p:cTn id="26" dur="500" fill="hold"/>
                                        <p:tgtEl>
                                          <p:spTgt spid="424968"/>
                                        </p:tgtEl>
                                        <p:attrNameLst>
                                          <p:attrName>ppt_w</p:attrName>
                                        </p:attrNameLst>
                                      </p:cBhvr>
                                      <p:tavLst>
                                        <p:tav tm="0">
                                          <p:val>
                                            <p:strVal val="4*#ppt_w"/>
                                          </p:val>
                                        </p:tav>
                                        <p:tav tm="100000">
                                          <p:val>
                                            <p:strVal val="#ppt_w"/>
                                          </p:val>
                                        </p:tav>
                                      </p:tavLst>
                                    </p:anim>
                                    <p:anim calcmode="lin" valueType="num">
                                      <p:cBhvr>
                                        <p:cTn id="27" dur="500" fill="hold"/>
                                        <p:tgtEl>
                                          <p:spTgt spid="42496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0" grpId="0"/>
      <p:bldP spid="424968" grpId="0" animBg="1"/>
      <p:bldP spid="425389" grpId="0" animBg="1" autoUpdateAnimBg="0"/>
      <p:bldP spid="42539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2556</Words>
  <Application>Microsoft Office PowerPoint</Application>
  <PresentationFormat>On-screen Show (4:3)</PresentationFormat>
  <Paragraphs>361</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Bitmap Image</vt:lpstr>
      <vt:lpstr>AMMC as DCPC WIS/WIGOS  for the benefit of maritime services </vt:lpstr>
      <vt:lpstr>outline</vt:lpstr>
      <vt:lpstr>DHMZ official duties</vt:lpstr>
      <vt:lpstr>PowerPoint Presentation</vt:lpstr>
      <vt:lpstr>Requirements for regional actions  at Adriatic Sea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WIGOS „learning curve”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Dijana Laptop</dc:creator>
  <cp:lastModifiedBy>Dijana Laptop</cp:lastModifiedBy>
  <cp:revision>28</cp:revision>
  <dcterms:created xsi:type="dcterms:W3CDTF">2016-09-04T07:49:17Z</dcterms:created>
  <dcterms:modified xsi:type="dcterms:W3CDTF">2016-09-05T06:28:33Z</dcterms:modified>
</cp:coreProperties>
</file>