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24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14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73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9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33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64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43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86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4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9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41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E7877-0F30-4D26-8BED-C65DF9A18F02}" type="datetimeFigureOut">
              <a:rPr lang="hr-HR" smtClean="0"/>
              <a:t>4.9.2016.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03DB-32BA-4359-A09B-8E7536958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97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" y="0"/>
            <a:ext cx="1201521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5350" y="6146800"/>
            <a:ext cx="4953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yponineSansProNormal"/>
              </a:rPr>
              <a:t>Institute of Oceanography and Fisheries (IOF)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211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15" y="83641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the decision of the Croatian Government </a:t>
            </a:r>
            <a:r>
              <a:rPr lang="en-US" dirty="0" smtClean="0"/>
              <a:t>the</a:t>
            </a:r>
            <a:r>
              <a:rPr lang="hr-HR" dirty="0" smtClean="0"/>
              <a:t> </a:t>
            </a:r>
            <a:r>
              <a:rPr lang="en-US" dirty="0" smtClean="0"/>
              <a:t>IOF </a:t>
            </a:r>
            <a:r>
              <a:rPr lang="en-US" dirty="0"/>
              <a:t>in 2012 became National Reference Center for the Sea. </a:t>
            </a:r>
            <a:endParaRPr lang="hr-HR" dirty="0" smtClean="0"/>
          </a:p>
          <a:p>
            <a:r>
              <a:rPr lang="en-US" dirty="0" smtClean="0"/>
              <a:t>With </a:t>
            </a:r>
            <a:r>
              <a:rPr lang="en-US" dirty="0"/>
              <a:t>100 employees (out </a:t>
            </a:r>
            <a:r>
              <a:rPr lang="en-US" dirty="0" smtClean="0"/>
              <a:t>of</a:t>
            </a:r>
            <a:r>
              <a:rPr lang="hr-HR" dirty="0" smtClean="0"/>
              <a:t> </a:t>
            </a:r>
            <a:r>
              <a:rPr lang="en-US" dirty="0" smtClean="0"/>
              <a:t>which </a:t>
            </a:r>
            <a:r>
              <a:rPr lang="en-US" dirty="0"/>
              <a:t>54 scientists) and valuable modern equipment the IOF scientific, professional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educational </a:t>
            </a:r>
            <a:r>
              <a:rPr lang="en-US" dirty="0"/>
              <a:t>and counseling activities are </a:t>
            </a:r>
            <a:r>
              <a:rPr lang="en-US" dirty="0" smtClean="0"/>
              <a:t>focused</a:t>
            </a:r>
            <a:r>
              <a:rPr lang="hr-HR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to study and preservation </a:t>
            </a:r>
            <a:r>
              <a:rPr lang="en-US" dirty="0" smtClean="0"/>
              <a:t>of</a:t>
            </a:r>
            <a:r>
              <a:rPr lang="hr-HR" dirty="0"/>
              <a:t> </a:t>
            </a:r>
            <a:r>
              <a:rPr lang="en-US" dirty="0" smtClean="0"/>
              <a:t>marine environment</a:t>
            </a:r>
            <a:endParaRPr lang="hr-HR" dirty="0" smtClean="0"/>
          </a:p>
          <a:p>
            <a:r>
              <a:rPr lang="en-US" dirty="0" smtClean="0"/>
              <a:t>interpretation </a:t>
            </a:r>
            <a:r>
              <a:rPr lang="en-US" dirty="0"/>
              <a:t>of spatial and temporal </a:t>
            </a:r>
            <a:r>
              <a:rPr lang="en-US" dirty="0" smtClean="0"/>
              <a:t>changes</a:t>
            </a:r>
            <a:r>
              <a:rPr lang="hr-H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oceanographic processes in the sea including the forecast of possible process</a:t>
            </a:r>
          </a:p>
          <a:p>
            <a:r>
              <a:rPr lang="en-US" dirty="0"/>
              <a:t>development and contribution to the creation of measures for preserving the </a:t>
            </a:r>
            <a:r>
              <a:rPr lang="en-US" dirty="0" smtClean="0"/>
              <a:t>Adriatic</a:t>
            </a:r>
            <a:r>
              <a:rPr lang="hr-HR" dirty="0" smtClean="0"/>
              <a:t> </a:t>
            </a:r>
            <a:r>
              <a:rPr lang="en-US" dirty="0" smtClean="0"/>
              <a:t>ecosystem </a:t>
            </a:r>
            <a:r>
              <a:rPr lang="en-US" dirty="0"/>
              <a:t>and its biological resources.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34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40758"/>
            <a:ext cx="5801784" cy="4351338"/>
          </a:xfrm>
        </p:spPr>
      </p:pic>
      <p:pic>
        <p:nvPicPr>
          <p:cNvPr id="1026" name="Picture 2" descr="http://www.izor.hr/image/image_gallery?uuid=d20683d6-35a5-414f-b39e-784107e18e22&amp;groupId=14&amp;t=1265278208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37" y="130564"/>
            <a:ext cx="3917028" cy="29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267" y="48439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research vessel length of 36.60 m. It is designed according to the specific needs of research </a:t>
            </a:r>
            <a:r>
              <a:rPr lang="en-US" dirty="0" smtClean="0"/>
              <a:t>Institute </a:t>
            </a:r>
            <a:r>
              <a:rPr lang="en-US" dirty="0"/>
              <a:t>of Oceanography carried out. It can accommodate up to 18 members of </a:t>
            </a:r>
            <a:r>
              <a:rPr lang="en-US" dirty="0" smtClean="0"/>
              <a:t>researchers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7172499" y="3154697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boat length 10.8m </a:t>
            </a:r>
            <a:r>
              <a:rPr lang="hr-HR" dirty="0" smtClean="0"/>
              <a:t>(</a:t>
            </a:r>
            <a:r>
              <a:rPr lang="en-US" dirty="0" err="1" smtClean="0"/>
              <a:t>Calafuria</a:t>
            </a:r>
            <a:r>
              <a:rPr lang="en-US" dirty="0" smtClean="0"/>
              <a:t> Italia</a:t>
            </a:r>
            <a:r>
              <a:rPr lang="hr-HR" dirty="0" smtClean="0"/>
              <a:t>)</a:t>
            </a:r>
            <a:r>
              <a:rPr lang="en-US" dirty="0" smtClean="0"/>
              <a:t>. </a:t>
            </a:r>
            <a:r>
              <a:rPr lang="en-US" dirty="0"/>
              <a:t>This boat </a:t>
            </a:r>
            <a:r>
              <a:rPr lang="en-US" dirty="0" smtClean="0"/>
              <a:t>carried </a:t>
            </a:r>
            <a:r>
              <a:rPr lang="en-US" dirty="0"/>
              <a:t>out a smaller coastal research and service activities </a:t>
            </a:r>
            <a:r>
              <a:rPr lang="hr-HR" dirty="0" smtClean="0"/>
              <a:t>with</a:t>
            </a:r>
            <a:r>
              <a:rPr lang="en-US" dirty="0" smtClean="0"/>
              <a:t> </a:t>
            </a:r>
            <a:r>
              <a:rPr lang="en-US" dirty="0"/>
              <a:t>the operational oceanographic </a:t>
            </a:r>
            <a:r>
              <a:rPr lang="en-US" dirty="0" err="1" smtClean="0"/>
              <a:t>equipmen</a:t>
            </a:r>
            <a:r>
              <a:rPr lang="hr-HR" dirty="0" smtClean="0"/>
              <a:t>t</a:t>
            </a:r>
            <a:endParaRPr lang="hr-H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499" y="4478144"/>
            <a:ext cx="4498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30358" y="57791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3.80m long inflatable boat, type Mistral. Serves </a:t>
            </a:r>
            <a:r>
              <a:rPr lang="en-US" dirty="0" smtClean="0"/>
              <a:t>for </a:t>
            </a:r>
            <a:r>
              <a:rPr lang="en-US" dirty="0"/>
              <a:t>mapping the coast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transporting </a:t>
            </a:r>
            <a:r>
              <a:rPr lang="en-US" dirty="0"/>
              <a:t>divers or collecting samples in the shallow </a:t>
            </a:r>
            <a:r>
              <a:rPr lang="en-US" dirty="0" smtClean="0"/>
              <a:t>areas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/>
              <a:t>difficult</a:t>
            </a:r>
            <a:r>
              <a:rPr lang="hr-HR" dirty="0"/>
              <a:t> </a:t>
            </a:r>
            <a:r>
              <a:rPr lang="hr-HR" dirty="0" err="1"/>
              <a:t>access</a:t>
            </a:r>
            <a:r>
              <a:rPr lang="hr-HR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625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" y="0"/>
            <a:ext cx="9330899" cy="66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3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6" y="352236"/>
            <a:ext cx="9152312" cy="62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3" y="282633"/>
            <a:ext cx="8982746" cy="646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1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593140"/>
            <a:ext cx="2689754" cy="5800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2" y="525550"/>
            <a:ext cx="2637506" cy="579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41076" y="19284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Acta</a:t>
            </a:r>
            <a:r>
              <a:rPr lang="en-US" dirty="0"/>
              <a:t> </a:t>
            </a:r>
            <a:r>
              <a:rPr lang="en-US" dirty="0" err="1"/>
              <a:t>Adriatica</a:t>
            </a:r>
            <a:r>
              <a:rPr lang="en-US" dirty="0"/>
              <a:t>” is the primary scientific publication with an</a:t>
            </a:r>
          </a:p>
          <a:p>
            <a:r>
              <a:rPr lang="en-US" dirty="0"/>
              <a:t>international review, a long tradition, which the Institute of</a:t>
            </a:r>
          </a:p>
          <a:p>
            <a:r>
              <a:rPr lang="en-US" dirty="0"/>
              <a:t>Oceanography and Fisheries in Split continuously published </a:t>
            </a:r>
            <a:r>
              <a:rPr lang="en-US" dirty="0" smtClean="0"/>
              <a:t>since</a:t>
            </a:r>
            <a:r>
              <a:rPr lang="hr-HR" dirty="0" smtClean="0"/>
              <a:t> </a:t>
            </a:r>
          </a:p>
          <a:p>
            <a:r>
              <a:rPr lang="hr-HR" dirty="0" smtClean="0"/>
              <a:t>1932</a:t>
            </a:r>
            <a:r>
              <a:rPr lang="hr-HR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08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219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ZIVANA</dc:creator>
  <cp:lastModifiedBy>Živana</cp:lastModifiedBy>
  <cp:revision>14</cp:revision>
  <dcterms:created xsi:type="dcterms:W3CDTF">2016-09-01T13:04:45Z</dcterms:created>
  <dcterms:modified xsi:type="dcterms:W3CDTF">2016-09-05T04:38:04Z</dcterms:modified>
</cp:coreProperties>
</file>